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98" r:id="rId4"/>
    <p:sldId id="299" r:id="rId5"/>
    <p:sldId id="263" r:id="rId6"/>
    <p:sldId id="257" r:id="rId7"/>
    <p:sldId id="268" r:id="rId8"/>
    <p:sldId id="300" r:id="rId9"/>
    <p:sldId id="301" r:id="rId10"/>
    <p:sldId id="302" r:id="rId11"/>
    <p:sldId id="305" r:id="rId12"/>
    <p:sldId id="306" r:id="rId13"/>
    <p:sldId id="303" r:id="rId14"/>
    <p:sldId id="304" r:id="rId15"/>
    <p:sldId id="275" r:id="rId16"/>
    <p:sldId id="30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4C2"/>
    <a:srgbClr val="24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 showGuides="1">
      <p:cViewPr>
        <p:scale>
          <a:sx n="100" d="100"/>
          <a:sy n="100" d="100"/>
        </p:scale>
        <p:origin x="368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B8C-56FA-1A44-85F1-02D5F2AF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294B-1BD5-C445-BCBF-627B9B60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CE3-6850-E149-AC9E-F0425CE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305-876E-F04F-9521-81825DB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A133-28CA-2945-ADDD-45A0BE8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0590-DED1-7548-96A5-1D4C5BFE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6C18-34B6-5E41-B16F-3FA5DB6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FED6-B2C6-F442-A8B3-4582BA4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10E-1E96-8844-A711-8F9411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6C1-B968-6241-BBB4-5ADBAB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75AE-8039-5549-BB88-3E82E3F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3DE0-544D-AE88-F73D5EFC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168-C023-D345-8E6A-E5A3100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A99C-EFB4-5B4F-B531-AEFCCBB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CF7B-DE62-E54D-AD7D-B9C0FB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903-6448-6943-9393-E00F591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71A1-B1DC-1540-B008-9C35B7B3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517F-73DC-334D-87B1-98751A3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D515-9BF6-674E-938E-26320BE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17A-12F2-DA4C-A535-62FBB26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587-0086-5640-AEA8-3B49F0E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03B-9BE0-BB49-AEE8-1976B4E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B72-7934-0C49-9664-C60B314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BB1-B4FB-0C4F-9647-824F2C6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563E-BED7-A741-8F85-67D4634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ED9-28A4-0147-8FE7-86AE632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584C-E81E-7742-B4DC-97BCEBB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9DC3-7CE3-5A4F-A043-A89B0C55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8E5D-A06A-6A45-B915-0A00318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2D1D-CBEA-3047-B2D4-9F7EEEB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65DE-9124-AA4B-9B59-8381187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EC4-BE67-F549-BE9F-DBB3280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FF78-32F2-554D-A74F-9B94AA7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AEDE-EFB6-C643-99C3-7AE79AD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3E4E-4BE9-CE41-B9DC-D23209A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CE8-1EE1-2D47-9362-B126E50D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B1EF-93C6-C049-8755-CE8BCA58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CFE3-43F3-EF4F-A234-D34B6FE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B813-3A5A-864F-A7C3-7C332CF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35C-5D97-224B-A81B-BB74F3D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52FE-0A09-174F-909C-F5662F8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1B7D-DD0D-154C-8970-7865AA8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E4E3B-F2E9-7D41-8E06-5073187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A5AD-03B8-BD49-BFBE-209CBB1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3150-F4BE-8D40-8984-BE23449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84BD-E4DE-0243-9D9F-A927E62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738-E1D1-DF4D-9486-34769A3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5B38-63BF-E44C-BFF6-2CC02957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9395-62AE-9143-9DC8-622DA07B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F5C-1739-9F41-AF14-4948CC1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B82-75DD-7D4C-8211-28935C7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2BCF-2A7C-6C4D-949D-DEBC76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B12-8DA1-B648-A377-BFA2782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EDAA-B509-3348-81AE-CC2830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2CBF-4952-1D4F-8CC9-98F58E1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4509-B291-ED4E-A9A5-ED79AC1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9B36-4567-484A-9BB0-98CDA30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4FFA-554F-3345-ADAB-817931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CAAAF-A543-4840-802D-75C5862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8E37-BEB1-4549-A5CE-4D78A3DC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88A-75E4-2D40-B91B-AC312961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9F7-DFA5-7F4B-8B47-DAE36D9161C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F60C-9054-E84C-A941-3D786B48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B35-BFC8-9244-AB80-7A769CFAB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rchive.ics.uci.edu/ml/datasets/Wine+Qu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003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RSS </a:t>
            </a:r>
            <a:r>
              <a:rPr lang="fr-FR" dirty="0" err="1"/>
              <a:t>optimization</a:t>
            </a:r>
            <a:r>
              <a:rPr lang="fr-FR" dirty="0"/>
              <a:t> –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7438" y="1274232"/>
            <a:ext cx="1171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to </a:t>
            </a:r>
            <a:r>
              <a:rPr lang="fr-FR" sz="2400" dirty="0" err="1"/>
              <a:t>find</a:t>
            </a:r>
            <a:r>
              <a:rPr lang="fr-FR" sz="2400" dirty="0"/>
              <a:t> the w</a:t>
            </a:r>
            <a:r>
              <a:rPr lang="fr-FR" sz="2400" baseline="-25000" dirty="0"/>
              <a:t>0</a:t>
            </a:r>
            <a:r>
              <a:rPr lang="fr-FR" sz="2400" dirty="0"/>
              <a:t> and w</a:t>
            </a:r>
            <a:r>
              <a:rPr lang="fr-FR" sz="2400" baseline="-25000" dirty="0"/>
              <a:t>1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minimize</a:t>
            </a:r>
            <a:r>
              <a:rPr lang="fr-FR" sz="2400" dirty="0"/>
              <a:t> the RSS 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5BF87E-651E-A34C-833E-8E23C161761A}"/>
                  </a:ext>
                </a:extLst>
              </p:cNvPr>
              <p:cNvSpPr txBox="1"/>
              <p:nvPr/>
            </p:nvSpPr>
            <p:spPr>
              <a:xfrm>
                <a:off x="6054434" y="2604658"/>
                <a:ext cx="4558147" cy="416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RSS(w</a:t>
                </a:r>
                <a:r>
                  <a:rPr lang="en-US" sz="2000" baseline="-25000" dirty="0">
                    <a:latin typeface="Cambria" panose="02040503050406030204" pitchFamily="18" charset="0"/>
                  </a:rPr>
                  <a:t>0</a:t>
                </a:r>
                <a:r>
                  <a:rPr lang="en-US" sz="2000" dirty="0">
                    <a:latin typeface="Cambria" panose="02040503050406030204" pitchFamily="18" charset="0"/>
                  </a:rPr>
                  <a:t>, w</a:t>
                </a:r>
                <a:r>
                  <a:rPr lang="en-US" sz="2000" baseline="-25000" dirty="0">
                    <a:latin typeface="Cambria" panose="02040503050406030204" pitchFamily="18" charset="0"/>
                  </a:rPr>
                  <a:t>1</a:t>
                </a:r>
                <a:r>
                  <a:rPr lang="en-US" sz="2000" dirty="0">
                    <a:latin typeface="Cambria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0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0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</m:e>
                            </m:d>
                          </m:e>
                        </m:d>
                        <m:r>
                          <a:rPr lang="fr-FR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5BF87E-651E-A34C-833E-8E23C1617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34" y="2604658"/>
                <a:ext cx="4558147" cy="416974"/>
              </a:xfrm>
              <a:prstGeom prst="rect">
                <a:avLst/>
              </a:prstGeom>
              <a:blipFill>
                <a:blip r:embed="rId2"/>
                <a:stretch>
                  <a:fillRect l="-1389" t="-105882" b="-16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13">
            <a:extLst>
              <a:ext uri="{FF2B5EF4-FFF2-40B4-BE49-F238E27FC236}">
                <a16:creationId xmlns:a16="http://schemas.microsoft.com/office/drawing/2014/main" id="{49711FFD-F2A6-4643-BADB-9005916D7921}"/>
              </a:ext>
            </a:extLst>
          </p:cNvPr>
          <p:cNvSpPr txBox="1"/>
          <p:nvPr/>
        </p:nvSpPr>
        <p:spPr>
          <a:xfrm>
            <a:off x="6096000" y="3341456"/>
            <a:ext cx="4128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The </a:t>
            </a:r>
            <a:r>
              <a:rPr lang="fr-FR" sz="2400" dirty="0">
                <a:solidFill>
                  <a:srgbClr val="C00000"/>
                </a:solidFill>
              </a:rPr>
              <a:t>gradient </a:t>
            </a:r>
            <a:r>
              <a:rPr lang="fr-FR" sz="2400" dirty="0" err="1">
                <a:solidFill>
                  <a:srgbClr val="C00000"/>
                </a:solidFill>
              </a:rPr>
              <a:t>descent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algorithm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the minima of RSS(w</a:t>
            </a:r>
            <a:r>
              <a:rPr lang="fr-FR" sz="2000" dirty="0"/>
              <a:t>0</a:t>
            </a:r>
            <a:r>
              <a:rPr lang="fr-FR" sz="2400" dirty="0"/>
              <a:t>, w</a:t>
            </a:r>
            <a:r>
              <a:rPr lang="fr-FR" sz="2000" dirty="0"/>
              <a:t>1</a:t>
            </a:r>
            <a:r>
              <a:rPr lang="fr-FR" sz="2400" dirty="0"/>
              <a:t>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63FC6-865A-3840-8FCF-BBECF0A9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46" y="2071255"/>
            <a:ext cx="4287982" cy="31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Polynomial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69819" y="1043208"/>
            <a:ext cx="69807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Model:</a:t>
            </a:r>
          </a:p>
          <a:p>
            <a:r>
              <a:rPr lang="fr-FR" sz="2400" dirty="0"/>
              <a:t>y</a:t>
            </a:r>
            <a:r>
              <a:rPr lang="fr-FR" sz="2400" baseline="-25000" dirty="0"/>
              <a:t>i</a:t>
            </a:r>
            <a:r>
              <a:rPr lang="fr-FR" sz="2400" dirty="0"/>
              <a:t> = w</a:t>
            </a:r>
            <a:r>
              <a:rPr lang="fr-FR" sz="2400" baseline="-25000" dirty="0"/>
              <a:t>0</a:t>
            </a:r>
            <a:r>
              <a:rPr lang="fr-FR" sz="2400" dirty="0"/>
              <a:t> + w</a:t>
            </a:r>
            <a:r>
              <a:rPr lang="fr-FR" sz="2400" baseline="-25000" dirty="0"/>
              <a:t>1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dirty="0"/>
              <a:t> + w</a:t>
            </a:r>
            <a:r>
              <a:rPr lang="fr-FR" sz="2400" baseline="-25000" dirty="0"/>
              <a:t>2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baseline="30000" dirty="0">
                <a:solidFill>
                  <a:srgbClr val="C00000"/>
                </a:solidFill>
              </a:rPr>
              <a:t>2</a:t>
            </a:r>
            <a:r>
              <a:rPr lang="fr-FR" sz="2400" dirty="0"/>
              <a:t> + … + </a:t>
            </a:r>
            <a:r>
              <a:rPr lang="fr-FR" sz="2400" dirty="0" err="1"/>
              <a:t>w</a:t>
            </a:r>
            <a:r>
              <a:rPr lang="fr-FR" sz="2400" baseline="-25000" dirty="0" err="1"/>
              <a:t>D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x</a:t>
            </a:r>
            <a:r>
              <a:rPr lang="fr-FR" sz="2400" baseline="-25000" dirty="0" err="1">
                <a:solidFill>
                  <a:srgbClr val="C00000"/>
                </a:solidFill>
              </a:rPr>
              <a:t>i</a:t>
            </a:r>
            <a:r>
              <a:rPr lang="fr-FR" sz="2400" baseline="30000" dirty="0" err="1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002060"/>
                </a:solidFill>
              </a:rPr>
              <a:t> + </a:t>
            </a:r>
            <a:r>
              <a:rPr lang="en-US" sz="2400" dirty="0" err="1">
                <a:solidFill>
                  <a:srgbClr val="002060"/>
                </a:solidFill>
              </a:rPr>
              <a:t>ε</a:t>
            </a:r>
            <a:r>
              <a:rPr lang="en-US" sz="2400" baseline="-25000" dirty="0" err="1">
                <a:solidFill>
                  <a:srgbClr val="002060"/>
                </a:solidFill>
              </a:rPr>
              <a:t>i</a:t>
            </a:r>
            <a:r>
              <a:rPr lang="fr-FR" sz="2400" dirty="0"/>
              <a:t>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CBBE17-0EA4-064A-9131-79FCB10D8D64}"/>
              </a:ext>
            </a:extLst>
          </p:cNvPr>
          <p:cNvGrpSpPr/>
          <p:nvPr/>
        </p:nvGrpSpPr>
        <p:grpSpPr>
          <a:xfrm>
            <a:off x="6594763" y="1660358"/>
            <a:ext cx="3117273" cy="1662546"/>
            <a:chOff x="5181600" y="3865418"/>
            <a:chExt cx="3117273" cy="166254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391D93-FC01-F746-9494-B55E2782B477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CF04DA-B1AF-5045-AC9D-0D5323C5330F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AA512F6-F469-C542-A0B3-F991C335300B}"/>
              </a:ext>
            </a:extLst>
          </p:cNvPr>
          <p:cNvSpPr txBox="1"/>
          <p:nvPr/>
        </p:nvSpPr>
        <p:spPr>
          <a:xfrm>
            <a:off x="9393381" y="34671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EEAB76-7B0C-054E-876E-0D9EE22AA920}"/>
              </a:ext>
            </a:extLst>
          </p:cNvPr>
          <p:cNvSpPr txBox="1"/>
          <p:nvPr/>
        </p:nvSpPr>
        <p:spPr>
          <a:xfrm>
            <a:off x="6262253" y="157723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EF58C0-0171-CB40-80CE-16AA1C398CF0}"/>
              </a:ext>
            </a:extLst>
          </p:cNvPr>
          <p:cNvSpPr/>
          <p:nvPr/>
        </p:nvSpPr>
        <p:spPr>
          <a:xfrm>
            <a:off x="8562107" y="174348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BD7BF6-A2EB-0F49-98EA-59EE89CB03EF}"/>
              </a:ext>
            </a:extLst>
          </p:cNvPr>
          <p:cNvSpPr/>
          <p:nvPr/>
        </p:nvSpPr>
        <p:spPr>
          <a:xfrm>
            <a:off x="7148944" y="245006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B7F1DD-59D5-4449-A43A-3623C4FA1FB6}"/>
              </a:ext>
            </a:extLst>
          </p:cNvPr>
          <p:cNvSpPr/>
          <p:nvPr/>
        </p:nvSpPr>
        <p:spPr>
          <a:xfrm>
            <a:off x="7619998" y="1979011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DF8C9D-DDCE-B94F-BDC6-BC60E85851C4}"/>
              </a:ext>
            </a:extLst>
          </p:cNvPr>
          <p:cNvSpPr/>
          <p:nvPr/>
        </p:nvSpPr>
        <p:spPr>
          <a:xfrm>
            <a:off x="8104908" y="202057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6D20A6-FB8C-8E4A-9CF5-BB55B249E623}"/>
              </a:ext>
            </a:extLst>
          </p:cNvPr>
          <p:cNvSpPr/>
          <p:nvPr/>
        </p:nvSpPr>
        <p:spPr>
          <a:xfrm>
            <a:off x="8520544" y="228381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F28790-3BA4-154E-A8C6-6F7A98EF680F}"/>
              </a:ext>
            </a:extLst>
          </p:cNvPr>
          <p:cNvSpPr/>
          <p:nvPr/>
        </p:nvSpPr>
        <p:spPr>
          <a:xfrm>
            <a:off x="6802581" y="308737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0B017F-C5A1-D54A-9758-1B0834CAF5AF}"/>
              </a:ext>
            </a:extLst>
          </p:cNvPr>
          <p:cNvSpPr/>
          <p:nvPr/>
        </p:nvSpPr>
        <p:spPr>
          <a:xfrm>
            <a:off x="7010399" y="279643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AFD4CB-1786-E04F-9150-4973EBCC28DD}"/>
              </a:ext>
            </a:extLst>
          </p:cNvPr>
          <p:cNvSpPr/>
          <p:nvPr/>
        </p:nvSpPr>
        <p:spPr>
          <a:xfrm>
            <a:off x="7772399" y="236694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997D242-7814-2B42-974D-D2B3A0A7D32F}"/>
              </a:ext>
            </a:extLst>
          </p:cNvPr>
          <p:cNvSpPr/>
          <p:nvPr/>
        </p:nvSpPr>
        <p:spPr>
          <a:xfrm>
            <a:off x="6608618" y="1764267"/>
            <a:ext cx="2493818" cy="1524000"/>
          </a:xfrm>
          <a:custGeom>
            <a:avLst/>
            <a:gdLst>
              <a:gd name="connsiteX0" fmla="*/ 0 w 2493818"/>
              <a:gd name="connsiteY0" fmla="*/ 1524000 h 1524000"/>
              <a:gd name="connsiteX1" fmla="*/ 955964 w 2493818"/>
              <a:gd name="connsiteY1" fmla="*/ 512619 h 1524000"/>
              <a:gd name="connsiteX2" fmla="*/ 2410691 w 2493818"/>
              <a:gd name="connsiteY2" fmla="*/ 27709 h 1524000"/>
              <a:gd name="connsiteX3" fmla="*/ 2410691 w 2493818"/>
              <a:gd name="connsiteY3" fmla="*/ 27709 h 1524000"/>
              <a:gd name="connsiteX4" fmla="*/ 2493818 w 2493818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818" h="1524000">
                <a:moveTo>
                  <a:pt x="0" y="1524000"/>
                </a:moveTo>
                <a:cubicBezTo>
                  <a:pt x="277091" y="1143000"/>
                  <a:pt x="554182" y="762001"/>
                  <a:pt x="955964" y="512619"/>
                </a:cubicBezTo>
                <a:cubicBezTo>
                  <a:pt x="1357746" y="263237"/>
                  <a:pt x="2410691" y="27709"/>
                  <a:pt x="2410691" y="27709"/>
                </a:cubicBezTo>
                <a:lnTo>
                  <a:pt x="2410691" y="27709"/>
                </a:lnTo>
                <a:lnTo>
                  <a:pt x="2493818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F8778-FB47-A84E-8918-3AE4E4ADB5F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2646219" y="1874869"/>
            <a:ext cx="367144" cy="894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99824-E794-D741-8169-E251E9D62ED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13363" y="1930285"/>
            <a:ext cx="436419" cy="8395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2403CA-4D71-2C4E-B159-0005EC80AAC0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13363" y="1957995"/>
            <a:ext cx="1960419" cy="8118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0B3940-7B89-4F43-96B2-70050ED6261D}"/>
              </a:ext>
            </a:extLst>
          </p:cNvPr>
          <p:cNvSpPr txBox="1"/>
          <p:nvPr/>
        </p:nvSpPr>
        <p:spPr>
          <a:xfrm>
            <a:off x="1579417" y="2769855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 as different </a:t>
            </a:r>
            <a:r>
              <a:rPr lang="en-US" dirty="0">
                <a:solidFill>
                  <a:srgbClr val="C00000"/>
                </a:solidFill>
              </a:rPr>
              <a:t>features</a:t>
            </a:r>
          </a:p>
          <a:p>
            <a:pPr algn="ctr"/>
            <a:r>
              <a:rPr lang="en-US" dirty="0"/>
              <a:t>(function of the input x)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FC0D80-BE96-1041-8761-48266BD62949}"/>
              </a:ext>
            </a:extLst>
          </p:cNvPr>
          <p:cNvSpPr txBox="1"/>
          <p:nvPr/>
        </p:nvSpPr>
        <p:spPr>
          <a:xfrm>
            <a:off x="1122219" y="4156363"/>
            <a:ext cx="3920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 :</a:t>
            </a:r>
          </a:p>
          <a:p>
            <a:pPr lvl="1"/>
            <a:r>
              <a:rPr lang="en-US" dirty="0"/>
              <a:t>Feature 1 = 1 (const)</a:t>
            </a:r>
          </a:p>
          <a:p>
            <a:pPr lvl="1"/>
            <a:r>
              <a:rPr lang="en-US" dirty="0"/>
              <a:t>Feature 2 = x</a:t>
            </a:r>
          </a:p>
          <a:p>
            <a:pPr lvl="1"/>
            <a:r>
              <a:rPr lang="en-US" dirty="0"/>
              <a:t>Feature 3 = x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Feature D+1 = </a:t>
            </a:r>
            <a:r>
              <a:rPr lang="en-US" dirty="0" err="1"/>
              <a:t>x</a:t>
            </a:r>
            <a:r>
              <a:rPr lang="en-US" baseline="30000" dirty="0" err="1"/>
              <a:t>D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13">
                <a:extLst>
                  <a:ext uri="{FF2B5EF4-FFF2-40B4-BE49-F238E27FC236}">
                    <a16:creationId xmlns:a16="http://schemas.microsoft.com/office/drawing/2014/main" id="{D3735A21-6DD2-9F4F-A355-C458686B4152}"/>
                  </a:ext>
                </a:extLst>
              </p:cNvPr>
              <p:cNvSpPr txBox="1"/>
              <p:nvPr/>
            </p:nvSpPr>
            <p:spPr>
              <a:xfrm>
                <a:off x="5832764" y="4174339"/>
                <a:ext cx="6359236" cy="163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More </a:t>
                </a:r>
                <a:r>
                  <a:rPr lang="fr-FR" sz="2400" dirty="0" err="1"/>
                  <a:t>generaly</a:t>
                </a:r>
                <a:r>
                  <a:rPr lang="fr-FR" sz="2400" dirty="0"/>
                  <a:t>:</a:t>
                </a:r>
              </a:p>
              <a:p>
                <a:r>
                  <a:rPr lang="fr-FR" sz="2400" dirty="0"/>
                  <a:t>y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 = w</a:t>
                </a:r>
                <a:r>
                  <a:rPr lang="fr-FR" sz="2400" baseline="-25000" dirty="0"/>
                  <a:t>0</a:t>
                </a:r>
                <a:r>
                  <a:rPr lang="fr-FR" sz="2400" dirty="0">
                    <a:solidFill>
                      <a:srgbClr val="C00000"/>
                    </a:solidFill>
                  </a:rPr>
                  <a:t>h</a:t>
                </a:r>
                <a:r>
                  <a:rPr lang="fr-FR" sz="2400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fr-FR" sz="2400" dirty="0"/>
                  <a:t>(x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) + w</a:t>
                </a:r>
                <a:r>
                  <a:rPr lang="fr-FR" sz="2400" baseline="-25000" dirty="0"/>
                  <a:t>1</a:t>
                </a:r>
                <a:r>
                  <a:rPr lang="fr-FR" sz="2400" dirty="0">
                    <a:solidFill>
                      <a:srgbClr val="C00000"/>
                    </a:solidFill>
                  </a:rPr>
                  <a:t>h</a:t>
                </a:r>
                <a:r>
                  <a:rPr lang="fr-FR" sz="24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fr-FR" sz="2400" dirty="0"/>
                  <a:t>(x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) + … + </a:t>
                </a:r>
                <a:r>
                  <a:rPr lang="fr-FR" sz="2400" dirty="0" err="1"/>
                  <a:t>w</a:t>
                </a:r>
                <a:r>
                  <a:rPr lang="fr-FR" sz="2400" baseline="-25000" dirty="0" err="1"/>
                  <a:t>D</a:t>
                </a:r>
                <a:r>
                  <a:rPr lang="fr-FR" sz="2400" dirty="0" err="1">
                    <a:solidFill>
                      <a:srgbClr val="C00000"/>
                    </a:solidFill>
                  </a:rPr>
                  <a:t>h</a:t>
                </a:r>
                <a:r>
                  <a:rPr lang="fr-FR" sz="2400" baseline="-25000" dirty="0" err="1">
                    <a:solidFill>
                      <a:srgbClr val="C00000"/>
                    </a:solidFill>
                  </a:rPr>
                  <a:t>D</a:t>
                </a:r>
                <a:r>
                  <a:rPr lang="fr-FR" sz="2400" dirty="0"/>
                  <a:t>(x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)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+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ε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i</a:t>
                </a:r>
                <a:endParaRPr lang="en-US" sz="2400" baseline="-25000" dirty="0">
                  <a:solidFill>
                    <a:srgbClr val="002060"/>
                  </a:solidFill>
                </a:endParaRPr>
              </a:p>
              <a:p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dirty="0" err="1">
                    <a:solidFill>
                      <a:srgbClr val="002060"/>
                    </a:solidFill>
                  </a:rPr>
                  <a:t>y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2400" dirty="0">
                    <a:solidFill>
                      <a:srgbClr val="002060"/>
                    </a:solidFill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ε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i</m:t>
                        </m:r>
                      </m:e>
                    </m:nary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>
          <p:sp>
            <p:nvSpPr>
              <p:cNvPr id="40" name="ZoneTexte 13">
                <a:extLst>
                  <a:ext uri="{FF2B5EF4-FFF2-40B4-BE49-F238E27FC236}">
                    <a16:creationId xmlns:a16="http://schemas.microsoft.com/office/drawing/2014/main" id="{D3735A21-6DD2-9F4F-A355-C458686B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764" y="4174339"/>
                <a:ext cx="6359236" cy="1631665"/>
              </a:xfrm>
              <a:prstGeom prst="rect">
                <a:avLst/>
              </a:prstGeom>
              <a:blipFill>
                <a:blip r:embed="rId2"/>
                <a:stretch>
                  <a:fillRect l="-1394" t="-3101" b="-51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ADA9C5-B555-1843-A33B-ED03927458E3}"/>
              </a:ext>
            </a:extLst>
          </p:cNvPr>
          <p:cNvCxnSpPr/>
          <p:nvPr/>
        </p:nvCxnSpPr>
        <p:spPr>
          <a:xfrm>
            <a:off x="4087091" y="505691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5CC972-5B30-F44E-99BE-6D14C8FD8C33}"/>
              </a:ext>
            </a:extLst>
          </p:cNvPr>
          <p:cNvSpPr txBox="1"/>
          <p:nvPr/>
        </p:nvSpPr>
        <p:spPr>
          <a:xfrm>
            <a:off x="9116291" y="5223164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feature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= weight associated with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42782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1856508" y="1440873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724400" y="1717962"/>
            <a:ext cx="1510146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 flipV="1">
            <a:off x="3560617" y="2147453"/>
            <a:ext cx="1163783" cy="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234546" y="2147453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976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86644-CB00-BF4D-849A-0EC3037815AC}"/>
              </a:ext>
            </a:extLst>
          </p:cNvPr>
          <p:cNvSpPr txBox="1"/>
          <p:nvPr/>
        </p:nvSpPr>
        <p:spPr>
          <a:xfrm>
            <a:off x="6525492" y="1648691"/>
            <a:ext cx="72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2701636" y="2867891"/>
            <a:ext cx="4807527" cy="2230581"/>
            <a:chOff x="2701636" y="2867891"/>
            <a:chExt cx="4807527" cy="223058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708563" y="2867891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701636" y="5098471"/>
              <a:ext cx="480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2798619" y="3616036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5338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Multiple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9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Multiple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7438" y="1071032"/>
            <a:ext cx="1171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 </a:t>
            </a:r>
            <a:r>
              <a:rPr lang="fr-FR" sz="2400" dirty="0" err="1"/>
              <a:t>order</a:t>
            </a:r>
            <a:r>
              <a:rPr lang="fr-FR" sz="2400" dirty="0"/>
              <a:t> to </a:t>
            </a:r>
            <a:r>
              <a:rPr lang="fr-FR" sz="2400" dirty="0" err="1"/>
              <a:t>improve</a:t>
            </a:r>
            <a:r>
              <a:rPr lang="fr-FR" sz="2400" dirty="0"/>
              <a:t> </a:t>
            </a:r>
            <a:r>
              <a:rPr lang="fr-FR" sz="2400" dirty="0" err="1"/>
              <a:t>prediction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take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account</a:t>
            </a:r>
            <a:r>
              <a:rPr lang="fr-FR" sz="2400" dirty="0"/>
              <a:t> multiple input variables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76196C-4E89-FA45-A6F9-D3F886768A09}"/>
              </a:ext>
            </a:extLst>
          </p:cNvPr>
          <p:cNvGrpSpPr/>
          <p:nvPr/>
        </p:nvGrpSpPr>
        <p:grpSpPr>
          <a:xfrm>
            <a:off x="1084117" y="2717800"/>
            <a:ext cx="10023765" cy="2557495"/>
            <a:chOff x="1084117" y="2313709"/>
            <a:chExt cx="10023765" cy="25574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BF014C-E3AE-B646-AC00-038C9647AE30}"/>
                    </a:ext>
                  </a:extLst>
                </p:cNvPr>
                <p:cNvSpPr txBox="1"/>
                <p:nvPr/>
              </p:nvSpPr>
              <p:spPr>
                <a:xfrm>
                  <a:off x="1084117" y="2313709"/>
                  <a:ext cx="10023765" cy="2557495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Here we’ll note as follow :</a:t>
                  </a:r>
                </a:p>
                <a:p>
                  <a:r>
                    <a:rPr lang="en-US" sz="2400" dirty="0"/>
                    <a:t>y : the output that needs to be predicted</a:t>
                  </a:r>
                </a:p>
                <a:p>
                  <a:r>
                    <a:rPr lang="en-US" sz="2400" b="1" dirty="0"/>
                    <a:t>x </a:t>
                  </a:r>
                  <a:r>
                    <a:rPr lang="en-US" sz="2400" dirty="0"/>
                    <a:t>= (x[1], x[2], …, x[d])  the d-dimension vector of input variables</a:t>
                  </a:r>
                </a:p>
                <a:p>
                  <a:r>
                    <a:rPr lang="en-US" sz="2400" dirty="0" err="1"/>
                    <a:t>h</a:t>
                  </a:r>
                  <a:r>
                    <a:rPr lang="en-US" sz="2400" baseline="-25000" dirty="0" err="1"/>
                    <a:t>j</a:t>
                  </a:r>
                  <a:r>
                    <a:rPr lang="en-US" sz="2400" dirty="0"/>
                    <a:t>(</a:t>
                  </a:r>
                  <a:r>
                    <a:rPr lang="en-US" sz="2400" b="1" dirty="0"/>
                    <a:t>x</a:t>
                  </a:r>
                  <a:r>
                    <a:rPr lang="en-US" sz="2400" dirty="0"/>
                    <a:t>) : the </a:t>
                  </a:r>
                  <a:r>
                    <a:rPr lang="en-US" sz="2400" dirty="0" err="1"/>
                    <a:t>j</a:t>
                  </a:r>
                  <a:r>
                    <a:rPr lang="en-US" sz="2400" baseline="30000" dirty="0" err="1"/>
                    <a:t>th</a:t>
                  </a:r>
                  <a:r>
                    <a:rPr lang="en-US" sz="2400" dirty="0"/>
                    <a:t> feature</a:t>
                  </a:r>
                </a:p>
                <a:p>
                  <a:endParaRPr lang="en-US" sz="2400" dirty="0"/>
                </a:p>
                <a:p>
                  <a:r>
                    <a:rPr lang="en-US" sz="2400" b="1" dirty="0"/>
                    <a:t>Model</a:t>
                  </a:r>
                  <a:r>
                    <a:rPr lang="en-US" sz="2400" dirty="0"/>
                    <a:t> : </a:t>
                  </a:r>
                  <a:r>
                    <a:rPr lang="en-US" sz="2400" dirty="0" err="1"/>
                    <a:t>y</a:t>
                  </a:r>
                  <a:r>
                    <a:rPr lang="en-US" sz="2400" baseline="-25000" dirty="0" err="1"/>
                    <a:t>i</a:t>
                  </a:r>
                  <a:r>
                    <a:rPr lang="en-US" sz="2400" dirty="0"/>
                    <a:t> = w</a:t>
                  </a:r>
                  <a:r>
                    <a:rPr lang="en-US" sz="2400" baseline="-25000" dirty="0"/>
                    <a:t>0</a:t>
                  </a:r>
                  <a:r>
                    <a:rPr lang="en-US" sz="2400" dirty="0"/>
                    <a:t>h</a:t>
                  </a:r>
                  <a:r>
                    <a:rPr lang="en-US" sz="2400" baseline="-25000" dirty="0"/>
                    <a:t>0</a:t>
                  </a:r>
                  <a:r>
                    <a:rPr lang="en-US" sz="2400" dirty="0"/>
                    <a:t> + w</a:t>
                  </a:r>
                  <a:r>
                    <a:rPr lang="en-US" sz="2400" baseline="-25000" dirty="0"/>
                    <a:t>1</a:t>
                  </a:r>
                  <a:r>
                    <a:rPr lang="en-US" sz="2400" dirty="0"/>
                    <a:t>h</a:t>
                  </a:r>
                  <a:r>
                    <a:rPr lang="en-US" sz="2400" baseline="-25000" dirty="0"/>
                    <a:t>1</a:t>
                  </a:r>
                  <a:r>
                    <a:rPr lang="en-US" sz="2400" dirty="0"/>
                    <a:t>(</a:t>
                  </a:r>
                  <a:r>
                    <a:rPr lang="en-US" sz="2400" b="1" dirty="0"/>
                    <a:t>x</a:t>
                  </a:r>
                  <a:r>
                    <a:rPr lang="en-US" sz="2400" baseline="-25000" dirty="0"/>
                    <a:t>i</a:t>
                  </a:r>
                  <a:r>
                    <a:rPr lang="en-US" sz="2400" dirty="0"/>
                    <a:t>) + ... + </a:t>
                  </a:r>
                  <a:r>
                    <a:rPr lang="en-US" sz="2400" dirty="0" err="1"/>
                    <a:t>w</a:t>
                  </a:r>
                  <a:r>
                    <a:rPr lang="en-US" sz="2400" baseline="-25000" dirty="0" err="1"/>
                    <a:t>D</a:t>
                  </a:r>
                  <a:r>
                    <a:rPr lang="en-US" sz="2400" dirty="0" err="1"/>
                    <a:t>h</a:t>
                  </a:r>
                  <a:r>
                    <a:rPr lang="en-US" sz="2400" baseline="-25000" dirty="0" err="1"/>
                    <a:t>D</a:t>
                  </a:r>
                  <a:r>
                    <a:rPr lang="en-US" sz="2400" dirty="0"/>
                    <a:t>(</a:t>
                  </a:r>
                  <a:r>
                    <a:rPr lang="en-US" sz="2400" b="1" dirty="0"/>
                    <a:t>x</a:t>
                  </a:r>
                  <a:r>
                    <a:rPr lang="en-US" sz="2400" baseline="-25000" dirty="0"/>
                    <a:t>i</a:t>
                  </a:r>
                  <a:r>
                    <a:rPr lang="en-US" sz="2400" dirty="0"/>
                    <a:t>) + </a:t>
                  </a:r>
                  <a:r>
                    <a:rPr lang="en-US" sz="2400" dirty="0" err="1"/>
                    <a:t>ε</a:t>
                  </a:r>
                  <a:r>
                    <a:rPr lang="en-US" sz="2400" baseline="-25000" dirty="0" err="1"/>
                    <a:t>i</a:t>
                  </a:r>
                  <a:r>
                    <a:rPr lang="en-US" sz="2400" baseline="-25000" dirty="0"/>
                    <a:t> </a:t>
                  </a:r>
                  <a:r>
                    <a:rPr lang="en-US" sz="2400" dirty="0"/>
                    <a:t>=</a:t>
                  </a:r>
                  <a:r>
                    <a:rPr lang="en-US" sz="3200" dirty="0"/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fr-FR" sz="32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32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fr-FR" sz="32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ε</m:t>
                          </m:r>
                          <m:r>
                            <m:rPr>
                              <m:nor/>
                            </m:rPr>
                            <a:rPr lang="en-US" sz="3200" baseline="-25000" dirty="0"/>
                            <m:t>i</m:t>
                          </m:r>
                        </m:e>
                      </m:nary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BF014C-E3AE-B646-AC00-038C9647A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117" y="2313709"/>
                  <a:ext cx="10023765" cy="2557495"/>
                </a:xfrm>
                <a:prstGeom prst="rect">
                  <a:avLst/>
                </a:prstGeom>
                <a:blipFill>
                  <a:blip r:embed="rId2"/>
                  <a:stretch>
                    <a:fillRect l="-884" t="-1478" b="-41872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947FA8-C763-F740-9525-36C20FEC5F16}"/>
                </a:ext>
              </a:extLst>
            </p:cNvPr>
            <p:cNvCxnSpPr/>
            <p:nvPr/>
          </p:nvCxnSpPr>
          <p:spPr>
            <a:xfrm>
              <a:off x="1156138" y="2937641"/>
              <a:ext cx="231228" cy="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E0D89A-D650-7246-A48D-52F999801B3E}"/>
                </a:ext>
              </a:extLst>
            </p:cNvPr>
            <p:cNvCxnSpPr>
              <a:cxnSpLocks/>
            </p:cNvCxnSpPr>
            <p:nvPr/>
          </p:nvCxnSpPr>
          <p:spPr>
            <a:xfrm>
              <a:off x="1466193" y="3331779"/>
              <a:ext cx="168166" cy="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2E1CAF-D899-FB4A-A62F-CBD053F432D7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79" y="4177862"/>
              <a:ext cx="168166" cy="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82ABDE-D40A-7044-AF13-AF72122CE00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58" y="4172607"/>
              <a:ext cx="168166" cy="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13E12E4-F338-C844-B140-C6AD9111DAC9}"/>
                </a:ext>
              </a:extLst>
            </p:cNvPr>
            <p:cNvCxnSpPr>
              <a:cxnSpLocks/>
            </p:cNvCxnSpPr>
            <p:nvPr/>
          </p:nvCxnSpPr>
          <p:spPr>
            <a:xfrm>
              <a:off x="8949559" y="4104290"/>
              <a:ext cx="168166" cy="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3" name="Picture 2" descr="1000+ Wine Glass Logo Stock Images, Photos &amp; Vectors | Shutterstock">
            <a:extLst>
              <a:ext uri="{FF2B5EF4-FFF2-40B4-BE49-F238E27FC236}">
                <a16:creationId xmlns:a16="http://schemas.microsoft.com/office/drawing/2014/main" id="{02611BCE-9E5F-9644-A02B-23736F4FF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20974" r="36579" b="27208"/>
          <a:stretch/>
        </p:blipFill>
        <p:spPr bwMode="auto">
          <a:xfrm>
            <a:off x="1761837" y="1614055"/>
            <a:ext cx="502045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6D28183-CE27-6F48-9C8D-1F3BC9183581}"/>
              </a:ext>
            </a:extLst>
          </p:cNvPr>
          <p:cNvSpPr txBox="1"/>
          <p:nvPr/>
        </p:nvSpPr>
        <p:spPr>
          <a:xfrm>
            <a:off x="2751281" y="1657927"/>
            <a:ext cx="509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acidity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chlorides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residual sugars </a:t>
            </a:r>
            <a:r>
              <a:rPr lang="en-US" dirty="0"/>
              <a:t>… 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quality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601CAC-D0C2-F242-BB80-6E7E7EAA9868}"/>
              </a:ext>
            </a:extLst>
          </p:cNvPr>
          <p:cNvSpPr txBox="1"/>
          <p:nvPr/>
        </p:nvSpPr>
        <p:spPr>
          <a:xfrm>
            <a:off x="654050" y="5537200"/>
            <a:ext cx="1088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Similarly as simple regression, </a:t>
            </a:r>
            <a:r>
              <a:rPr lang="en-US" sz="2400" dirty="0">
                <a:solidFill>
                  <a:srgbClr val="C00000"/>
                </a:solidFill>
              </a:rPr>
              <a:t>gradient descent on RSS </a:t>
            </a:r>
            <a:r>
              <a:rPr lang="en-US" sz="2400" dirty="0"/>
              <a:t>allows to find the best fit</a:t>
            </a:r>
          </a:p>
        </p:txBody>
      </p:sp>
    </p:spTree>
    <p:extLst>
      <p:ext uri="{BB962C8B-B14F-4D97-AF65-F5344CB8AC3E}">
        <p14:creationId xmlns:p14="http://schemas.microsoft.com/office/powerpoint/2010/main" val="35238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Predicting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wine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quality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7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39038" y="1172632"/>
            <a:ext cx="1171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Compute</a:t>
            </a:r>
            <a:r>
              <a:rPr lang="fr-FR" sz="2400" dirty="0"/>
              <a:t> a simple and multiple </a:t>
            </a:r>
            <a:r>
              <a:rPr lang="fr-FR" sz="2400" dirty="0" err="1"/>
              <a:t>regression</a:t>
            </a:r>
            <a:r>
              <a:rPr lang="fr-FR" sz="2400" dirty="0"/>
              <a:t> to </a:t>
            </a:r>
            <a:r>
              <a:rPr lang="fr-FR" sz="2400" dirty="0" err="1"/>
              <a:t>predict</a:t>
            </a:r>
            <a:r>
              <a:rPr lang="fr-FR" sz="2400" dirty="0"/>
              <a:t> the </a:t>
            </a:r>
            <a:r>
              <a:rPr lang="fr-FR" sz="2400" dirty="0" err="1"/>
              <a:t>wine</a:t>
            </a:r>
            <a:r>
              <a:rPr lang="fr-FR" sz="2400" dirty="0"/>
              <a:t> </a:t>
            </a:r>
            <a:r>
              <a:rPr lang="fr-FR" sz="2400" dirty="0" err="1"/>
              <a:t>quality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-&gt; Open </a:t>
            </a:r>
            <a:r>
              <a:rPr lang="fr-FR" sz="2400" dirty="0" err="1"/>
              <a:t>Jupyter</a:t>
            </a:r>
            <a:r>
              <a:rPr lang="fr-FR" sz="2400" dirty="0"/>
              <a:t> notebook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474660" y="5256587"/>
            <a:ext cx="356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 I </a:t>
            </a:r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wine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score?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7F847-F983-0F44-B86B-229A2559B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06" y="2693729"/>
            <a:ext cx="3568844" cy="237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7967D8-6B08-4C4C-A4C6-ECE3A1BCEF01}"/>
              </a:ext>
            </a:extLst>
          </p:cNvPr>
          <p:cNvSpPr txBox="1"/>
          <p:nvPr/>
        </p:nvSpPr>
        <p:spPr>
          <a:xfrm>
            <a:off x="1094511" y="5181594"/>
            <a:ext cx="358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about physicochemical property of the wine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22F60-9572-CF4D-A57E-01854E97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80" y="2698460"/>
            <a:ext cx="3334295" cy="24095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6E93DA-DA15-5046-9929-930E2E95F47A}"/>
              </a:ext>
            </a:extLst>
          </p:cNvPr>
          <p:cNvCxnSpPr/>
          <p:nvPr/>
        </p:nvCxnSpPr>
        <p:spPr>
          <a:xfrm>
            <a:off x="4835236" y="3934691"/>
            <a:ext cx="2493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8EAEF4-55CB-AE41-AA0C-2DC9F234916F}"/>
              </a:ext>
            </a:extLst>
          </p:cNvPr>
          <p:cNvSpPr txBox="1"/>
          <p:nvPr/>
        </p:nvSpPr>
        <p:spPr>
          <a:xfrm>
            <a:off x="1136073" y="4793675"/>
            <a:ext cx="1510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@A. </a:t>
            </a:r>
            <a:r>
              <a:rPr lang="en-US" sz="1100" dirty="0" err="1">
                <a:solidFill>
                  <a:schemeClr val="bg1"/>
                </a:solidFill>
              </a:rPr>
              <a:t>Ponsero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4BE0E-2745-6B42-B72C-D57CE46295C6}"/>
              </a:ext>
            </a:extLst>
          </p:cNvPr>
          <p:cNvSpPr txBox="1"/>
          <p:nvPr/>
        </p:nvSpPr>
        <p:spPr>
          <a:xfrm>
            <a:off x="7550728" y="4849093"/>
            <a:ext cx="1510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@V. </a:t>
            </a:r>
            <a:r>
              <a:rPr lang="en-US" sz="1100" dirty="0" err="1">
                <a:solidFill>
                  <a:schemeClr val="bg1"/>
                </a:solidFill>
              </a:rPr>
              <a:t>Ponsero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Document </a:t>
            </a:r>
            <a:r>
              <a:rPr lang="fr-FR" sz="3733" dirty="0" err="1">
                <a:solidFill>
                  <a:schemeClr val="bg1"/>
                </a:solidFill>
              </a:rPr>
              <a:t>representation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32269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38842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Simple regression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122265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en-US" sz="4000" dirty="0">
                <a:solidFill>
                  <a:schemeClr val="bg1"/>
                </a:solidFill>
              </a:rPr>
              <a:t>making predictions from data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7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37438" y="1274232"/>
            <a:ext cx="11717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Predicting</a:t>
            </a:r>
            <a:r>
              <a:rPr lang="fr-FR" sz="2400" dirty="0"/>
              <a:t> </a:t>
            </a:r>
            <a:r>
              <a:rPr lang="fr-FR" sz="2400" dirty="0" err="1"/>
              <a:t>wine</a:t>
            </a:r>
            <a:r>
              <a:rPr lang="fr-FR" sz="2400" dirty="0"/>
              <a:t> </a:t>
            </a:r>
            <a:r>
              <a:rPr lang="fr-FR" sz="2400" dirty="0" err="1"/>
              <a:t>quality</a:t>
            </a:r>
            <a:r>
              <a:rPr lang="fr-FR" sz="2400" dirty="0"/>
              <a:t> (</a:t>
            </a:r>
            <a:r>
              <a:rPr lang="en-US" sz="2400" dirty="0"/>
              <a:t>red and white </a:t>
            </a:r>
            <a:r>
              <a:rPr lang="en-US" sz="2400" dirty="0" err="1"/>
              <a:t>vinho</a:t>
            </a:r>
            <a:r>
              <a:rPr lang="en-US" sz="2400" dirty="0"/>
              <a:t> </a:t>
            </a:r>
            <a:r>
              <a:rPr lang="en-US" sz="2400" dirty="0" err="1"/>
              <a:t>verde</a:t>
            </a:r>
            <a:r>
              <a:rPr lang="en-US" sz="2400" dirty="0"/>
              <a:t> wine)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various</a:t>
            </a:r>
            <a:r>
              <a:rPr lang="fr-FR" sz="2400" dirty="0"/>
              <a:t> </a:t>
            </a:r>
            <a:r>
              <a:rPr lang="en-US" sz="2400" dirty="0"/>
              <a:t>physicochemical tests </a:t>
            </a:r>
            <a:endParaRPr lang="fr-FR" sz="2400" dirty="0"/>
          </a:p>
          <a:p>
            <a:endParaRPr lang="fr-FR" sz="2400" dirty="0"/>
          </a:p>
          <a:p>
            <a:r>
              <a:rPr lang="en-US" sz="1600" dirty="0"/>
              <a:t>These two datasets were published in [Cortez et al., 2009]</a:t>
            </a:r>
            <a:r>
              <a:rPr lang="fr-FR" sz="1600" dirty="0"/>
              <a:t>  and are </a:t>
            </a:r>
            <a:r>
              <a:rPr lang="fr-FR" sz="1600" dirty="0" err="1"/>
              <a:t>freely</a:t>
            </a:r>
            <a:r>
              <a:rPr lang="fr-FR" sz="1600" dirty="0"/>
              <a:t> accessible at </a:t>
            </a:r>
            <a:r>
              <a:rPr lang="fr-FR" sz="1600" dirty="0">
                <a:hlinkClick r:id="rId2"/>
              </a:rPr>
              <a:t>http://archive.ics.uci.edu/ml/datasets/Wine+Quality</a:t>
            </a:r>
            <a:endParaRPr lang="fr-FR" sz="1600" dirty="0"/>
          </a:p>
          <a:p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474660" y="5256587"/>
            <a:ext cx="356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 I </a:t>
            </a:r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wine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score?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7F847-F983-0F44-B86B-229A2559B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06" y="2693729"/>
            <a:ext cx="3568844" cy="237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7967D8-6B08-4C4C-A4C6-ECE3A1BCEF01}"/>
              </a:ext>
            </a:extLst>
          </p:cNvPr>
          <p:cNvSpPr txBox="1"/>
          <p:nvPr/>
        </p:nvSpPr>
        <p:spPr>
          <a:xfrm>
            <a:off x="1094511" y="5181594"/>
            <a:ext cx="358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about physicochemical property of the wine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22F60-9572-CF4D-A57E-01854E97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380" y="2698460"/>
            <a:ext cx="3334295" cy="24095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6E93DA-DA15-5046-9929-930E2E95F47A}"/>
              </a:ext>
            </a:extLst>
          </p:cNvPr>
          <p:cNvCxnSpPr/>
          <p:nvPr/>
        </p:nvCxnSpPr>
        <p:spPr>
          <a:xfrm>
            <a:off x="4835236" y="3934691"/>
            <a:ext cx="2493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8EAEF4-55CB-AE41-AA0C-2DC9F234916F}"/>
              </a:ext>
            </a:extLst>
          </p:cNvPr>
          <p:cNvSpPr txBox="1"/>
          <p:nvPr/>
        </p:nvSpPr>
        <p:spPr>
          <a:xfrm>
            <a:off x="1136073" y="4793675"/>
            <a:ext cx="1510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@A. </a:t>
            </a:r>
            <a:r>
              <a:rPr lang="en-US" sz="1100" dirty="0" err="1">
                <a:solidFill>
                  <a:schemeClr val="bg1"/>
                </a:solidFill>
              </a:rPr>
              <a:t>Ponsero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4BE0E-2745-6B42-B72C-D57CE46295C6}"/>
              </a:ext>
            </a:extLst>
          </p:cNvPr>
          <p:cNvSpPr txBox="1"/>
          <p:nvPr/>
        </p:nvSpPr>
        <p:spPr>
          <a:xfrm>
            <a:off x="7550728" y="4849093"/>
            <a:ext cx="1510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@V. </a:t>
            </a:r>
            <a:r>
              <a:rPr lang="en-US" sz="1100" dirty="0" err="1">
                <a:solidFill>
                  <a:schemeClr val="bg1"/>
                </a:solidFill>
              </a:rPr>
              <a:t>Ponsero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3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fundamentals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fundamentals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7438" y="1274232"/>
            <a:ext cx="11717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Predicting</a:t>
            </a:r>
            <a:r>
              <a:rPr lang="fr-FR" sz="2400" dirty="0"/>
              <a:t> </a:t>
            </a:r>
            <a:r>
              <a:rPr lang="fr-FR" sz="2400" dirty="0" err="1"/>
              <a:t>wine</a:t>
            </a:r>
            <a:r>
              <a:rPr lang="fr-FR" sz="2400" dirty="0"/>
              <a:t> </a:t>
            </a:r>
            <a:r>
              <a:rPr lang="fr-FR" sz="2400" dirty="0" err="1"/>
              <a:t>quality</a:t>
            </a:r>
            <a:r>
              <a:rPr lang="fr-FR" sz="2400" dirty="0"/>
              <a:t> (</a:t>
            </a:r>
            <a:r>
              <a:rPr lang="en-US" sz="2400" dirty="0"/>
              <a:t>red and white </a:t>
            </a:r>
            <a:r>
              <a:rPr lang="en-US" sz="2400" dirty="0" err="1"/>
              <a:t>vinho</a:t>
            </a:r>
            <a:r>
              <a:rPr lang="en-US" sz="2400" dirty="0"/>
              <a:t> </a:t>
            </a:r>
            <a:r>
              <a:rPr lang="en-US" sz="2400" dirty="0" err="1"/>
              <a:t>verde</a:t>
            </a:r>
            <a:r>
              <a:rPr lang="en-US" sz="2400" dirty="0"/>
              <a:t> wine)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various</a:t>
            </a:r>
            <a:r>
              <a:rPr lang="fr-FR" sz="2400" dirty="0"/>
              <a:t> </a:t>
            </a:r>
            <a:r>
              <a:rPr lang="en-US" sz="2400" dirty="0"/>
              <a:t>physicochemical tests </a:t>
            </a:r>
            <a:endParaRPr lang="fr-FR" sz="2400" dirty="0"/>
          </a:p>
          <a:p>
            <a:endParaRPr lang="fr-FR" sz="2400" dirty="0"/>
          </a:p>
          <a:p>
            <a:r>
              <a:rPr lang="en-US" sz="1600" dirty="0"/>
              <a:t>These two datasets were published in [Cortez et al., 2009]</a:t>
            </a:r>
            <a:r>
              <a:rPr lang="fr-FR" sz="1600" dirty="0"/>
              <a:t>  and are </a:t>
            </a:r>
            <a:r>
              <a:rPr lang="fr-FR" sz="1600" dirty="0" err="1"/>
              <a:t>freely</a:t>
            </a:r>
            <a:r>
              <a:rPr lang="fr-FR" sz="1600" dirty="0"/>
              <a:t> accessible at </a:t>
            </a:r>
            <a:r>
              <a:rPr lang="fr-FR" sz="1600" dirty="0">
                <a:hlinkClick r:id="rId2"/>
              </a:rPr>
              <a:t>http://archive.ics.uci.edu/ml/datasets/Wine+Quality</a:t>
            </a:r>
            <a:endParaRPr lang="fr-FR" sz="1600" dirty="0"/>
          </a:p>
          <a:p>
            <a:endParaRPr lang="fr-FR" sz="2400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 descr="1000+ Wine Glass Logo Stock Images, Photos &amp; Vectors | Shutterstock">
            <a:extLst>
              <a:ext uri="{FF2B5EF4-FFF2-40B4-BE49-F238E27FC236}">
                <a16:creationId xmlns:a16="http://schemas.microsoft.com/office/drawing/2014/main" id="{CE3013C3-7A35-FA4D-B470-F04ACAB30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20974" r="36579" b="27208"/>
          <a:stretch/>
        </p:blipFill>
        <p:spPr bwMode="auto">
          <a:xfrm>
            <a:off x="415637" y="2604655"/>
            <a:ext cx="502045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1000+ Wine Glass Logo Stock Images, Photos &amp; Vectors | Shutterstock">
            <a:extLst>
              <a:ext uri="{FF2B5EF4-FFF2-40B4-BE49-F238E27FC236}">
                <a16:creationId xmlns:a16="http://schemas.microsoft.com/office/drawing/2014/main" id="{33C2546F-5E2E-D14E-9E70-704FFCB3D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20974" r="36579" b="27208"/>
          <a:stretch/>
        </p:blipFill>
        <p:spPr bwMode="auto">
          <a:xfrm>
            <a:off x="471056" y="3574474"/>
            <a:ext cx="502045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1000+ Wine Glass Logo Stock Images, Photos &amp; Vectors | Shutterstock">
            <a:extLst>
              <a:ext uri="{FF2B5EF4-FFF2-40B4-BE49-F238E27FC236}">
                <a16:creationId xmlns:a16="http://schemas.microsoft.com/office/drawing/2014/main" id="{6C53D595-D92D-D440-B794-1113A15C7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20974" r="36579" b="27208"/>
          <a:stretch/>
        </p:blipFill>
        <p:spPr bwMode="auto">
          <a:xfrm>
            <a:off x="471055" y="4544291"/>
            <a:ext cx="502045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D9A5D-43EC-0D43-8988-34C3F37F2F90}"/>
              </a:ext>
            </a:extLst>
          </p:cNvPr>
          <p:cNvSpPr txBox="1"/>
          <p:nvPr/>
        </p:nvSpPr>
        <p:spPr>
          <a:xfrm>
            <a:off x="1316181" y="2826327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acidity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quality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81312-EA0E-1843-9546-FC950D2AFD2E}"/>
              </a:ext>
            </a:extLst>
          </p:cNvPr>
          <p:cNvSpPr txBox="1"/>
          <p:nvPr/>
        </p:nvSpPr>
        <p:spPr>
          <a:xfrm>
            <a:off x="1288472" y="3796145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acidity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= </a:t>
            </a:r>
            <a:r>
              <a:rPr lang="en-US" dirty="0">
                <a:solidFill>
                  <a:srgbClr val="C00000"/>
                </a:solidFill>
              </a:rPr>
              <a:t>quality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25F834-3F74-8946-B75E-139463DF90B1}"/>
              </a:ext>
            </a:extLst>
          </p:cNvPr>
          <p:cNvSpPr txBox="1"/>
          <p:nvPr/>
        </p:nvSpPr>
        <p:spPr>
          <a:xfrm>
            <a:off x="1288472" y="4738254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acidity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B927C-0C9D-6246-9BF4-BADF72399B42}"/>
              </a:ext>
            </a:extLst>
          </p:cNvPr>
          <p:cNvSpPr txBox="1"/>
          <p:nvPr/>
        </p:nvSpPr>
        <p:spPr>
          <a:xfrm>
            <a:off x="568036" y="5514109"/>
            <a:ext cx="47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F014C-E3AE-B646-AC00-038C9647AE30}"/>
              </a:ext>
            </a:extLst>
          </p:cNvPr>
          <p:cNvSpPr txBox="1"/>
          <p:nvPr/>
        </p:nvSpPr>
        <p:spPr>
          <a:xfrm>
            <a:off x="5098470" y="2708564"/>
            <a:ext cx="486294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dirty="0"/>
              <a:t>= input variable</a:t>
            </a:r>
          </a:p>
          <a:p>
            <a:r>
              <a:rPr lang="en-US" b="1" dirty="0"/>
              <a:t>y </a:t>
            </a:r>
            <a:r>
              <a:rPr lang="en-US" dirty="0"/>
              <a:t>= output that needs to be predicted</a:t>
            </a:r>
          </a:p>
          <a:p>
            <a:r>
              <a:rPr lang="en-US" b="1" dirty="0"/>
              <a:t>Model</a:t>
            </a:r>
            <a:r>
              <a:rPr lang="en-US" dirty="0"/>
              <a:t> = expected relationship between x and 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999AF0-BB72-574E-9DC0-5746DD4B218D}"/>
              </a:ext>
            </a:extLst>
          </p:cNvPr>
          <p:cNvGrpSpPr/>
          <p:nvPr/>
        </p:nvGrpSpPr>
        <p:grpSpPr>
          <a:xfrm>
            <a:off x="5181600" y="3865418"/>
            <a:ext cx="3117273" cy="1662546"/>
            <a:chOff x="5181600" y="3865418"/>
            <a:chExt cx="3117273" cy="166254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293D12-21EE-BE4A-9216-BEC43EE598CE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FF7E1AF-CA94-1542-9695-29DB104BC053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32FF2C6-6E1D-754F-ADF8-9D38145CF273}"/>
              </a:ext>
            </a:extLst>
          </p:cNvPr>
          <p:cNvSpPr txBox="1"/>
          <p:nvPr/>
        </p:nvSpPr>
        <p:spPr>
          <a:xfrm>
            <a:off x="8160327" y="552796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F0725F-5F06-CF44-9350-88DFD43A8E11}"/>
              </a:ext>
            </a:extLst>
          </p:cNvPr>
          <p:cNvSpPr txBox="1"/>
          <p:nvPr/>
        </p:nvSpPr>
        <p:spPr>
          <a:xfrm>
            <a:off x="4849090" y="378229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8D5EEE-E24B-C542-A1FB-B69A2DF4B430}"/>
              </a:ext>
            </a:extLst>
          </p:cNvPr>
          <p:cNvSpPr/>
          <p:nvPr/>
        </p:nvSpPr>
        <p:spPr>
          <a:xfrm>
            <a:off x="7148944" y="39485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426F73-F6CB-604B-A7A2-604039589B44}"/>
              </a:ext>
            </a:extLst>
          </p:cNvPr>
          <p:cNvSpPr/>
          <p:nvPr/>
        </p:nvSpPr>
        <p:spPr>
          <a:xfrm>
            <a:off x="5735781" y="465512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3EEA6C-7A75-A24B-8ED3-64FE31A03204}"/>
              </a:ext>
            </a:extLst>
          </p:cNvPr>
          <p:cNvSpPr/>
          <p:nvPr/>
        </p:nvSpPr>
        <p:spPr>
          <a:xfrm>
            <a:off x="6359235" y="4932217"/>
            <a:ext cx="96982" cy="9698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7A60BD-6601-B64B-84D0-37A12AB2F295}"/>
              </a:ext>
            </a:extLst>
          </p:cNvPr>
          <p:cNvSpPr/>
          <p:nvPr/>
        </p:nvSpPr>
        <p:spPr>
          <a:xfrm>
            <a:off x="6691745" y="42256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99FB47-4CF6-6A43-BC52-3D2153B65E25}"/>
              </a:ext>
            </a:extLst>
          </p:cNvPr>
          <p:cNvSpPr/>
          <p:nvPr/>
        </p:nvSpPr>
        <p:spPr>
          <a:xfrm>
            <a:off x="7107381" y="448887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1FD6C8-AD2E-D14F-9620-89EA1DFAAABE}"/>
              </a:ext>
            </a:extLst>
          </p:cNvPr>
          <p:cNvSpPr/>
          <p:nvPr/>
        </p:nvSpPr>
        <p:spPr>
          <a:xfrm>
            <a:off x="5389418" y="529243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DA02B3-0A42-AC47-A3DC-508C7A621D16}"/>
              </a:ext>
            </a:extLst>
          </p:cNvPr>
          <p:cNvSpPr/>
          <p:nvPr/>
        </p:nvSpPr>
        <p:spPr>
          <a:xfrm>
            <a:off x="5597236" y="500149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EED723-3F12-2E49-8604-969C99D233C3}"/>
              </a:ext>
            </a:extLst>
          </p:cNvPr>
          <p:cNvSpPr/>
          <p:nvPr/>
        </p:nvSpPr>
        <p:spPr>
          <a:xfrm>
            <a:off x="6359236" y="45720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4922AD-28BA-D94B-AEEB-80FF5718877F}"/>
              </a:ext>
            </a:extLst>
          </p:cNvPr>
          <p:cNvCxnSpPr/>
          <p:nvPr/>
        </p:nvCxnSpPr>
        <p:spPr>
          <a:xfrm flipV="1">
            <a:off x="5167745" y="3990109"/>
            <a:ext cx="2369128" cy="144087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E776E6-3BD4-2C4F-BACB-E8735986F45D}"/>
              </a:ext>
            </a:extLst>
          </p:cNvPr>
          <p:cNvSpPr txBox="1"/>
          <p:nvPr/>
        </p:nvSpPr>
        <p:spPr>
          <a:xfrm>
            <a:off x="7523018" y="3782290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f(x)=w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 + 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03BA2-8BFD-A14B-B990-6EB5535999F1}"/>
              </a:ext>
            </a:extLst>
          </p:cNvPr>
          <p:cNvSpPr txBox="1"/>
          <p:nvPr/>
        </p:nvSpPr>
        <p:spPr>
          <a:xfrm>
            <a:off x="6456217" y="4779817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y</a:t>
            </a:r>
            <a:r>
              <a:rPr lang="en-US" baseline="-25000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= w</a:t>
            </a:r>
            <a:r>
              <a:rPr lang="en-US" baseline="-25000" dirty="0">
                <a:solidFill>
                  <a:srgbClr val="002060"/>
                </a:solidFill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 + w</a:t>
            </a:r>
            <a:r>
              <a:rPr lang="en-US" baseline="-25000" dirty="0">
                <a:solidFill>
                  <a:srgbClr val="00206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x</a:t>
            </a:r>
            <a:r>
              <a:rPr lang="en-US" baseline="-25000" dirty="0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+ </a:t>
            </a:r>
            <a:r>
              <a:rPr lang="en-US" dirty="0" err="1">
                <a:solidFill>
                  <a:srgbClr val="002060"/>
                </a:solidFill>
              </a:rPr>
              <a:t>ε</a:t>
            </a:r>
            <a:r>
              <a:rPr lang="en-US" baseline="-25000" dirty="0" err="1">
                <a:solidFill>
                  <a:srgbClr val="002060"/>
                </a:solidFill>
              </a:rPr>
              <a:t>i</a:t>
            </a:r>
            <a:endParaRPr lang="en-US" baseline="-250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6E966-A940-7E4C-B414-6364FEB3523C}"/>
              </a:ext>
            </a:extLst>
          </p:cNvPr>
          <p:cNvSpPr txBox="1"/>
          <p:nvPr/>
        </p:nvSpPr>
        <p:spPr>
          <a:xfrm>
            <a:off x="8520546" y="4613563"/>
            <a:ext cx="2729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:</a:t>
            </a:r>
          </a:p>
          <a:p>
            <a:r>
              <a:rPr lang="en-US" sz="1600" dirty="0"/>
              <a:t>w</a:t>
            </a:r>
            <a:r>
              <a:rPr lang="en-US" sz="1600" baseline="-25000" dirty="0"/>
              <a:t>0</a:t>
            </a:r>
            <a:r>
              <a:rPr lang="en-US" sz="1600" dirty="0"/>
              <a:t> the interception</a:t>
            </a:r>
          </a:p>
          <a:p>
            <a:r>
              <a:rPr lang="en-US" sz="1600" dirty="0"/>
              <a:t>w</a:t>
            </a:r>
            <a:r>
              <a:rPr lang="en-US" sz="1600" baseline="-25000" dirty="0"/>
              <a:t>1</a:t>
            </a:r>
            <a:r>
              <a:rPr lang="en-US" sz="1600" dirty="0"/>
              <a:t> the slope and</a:t>
            </a:r>
          </a:p>
          <a:p>
            <a:r>
              <a:rPr lang="en-US" sz="1600" dirty="0" err="1"/>
              <a:t>ε</a:t>
            </a:r>
            <a:r>
              <a:rPr lang="en-US" sz="1600" dirty="0"/>
              <a:t> the error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C68C6DC-DD47-F841-9B7B-F7A070C21A12}"/>
              </a:ext>
            </a:extLst>
          </p:cNvPr>
          <p:cNvSpPr/>
          <p:nvPr/>
        </p:nvSpPr>
        <p:spPr>
          <a:xfrm>
            <a:off x="10238509" y="4835236"/>
            <a:ext cx="193964" cy="623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18C42-CFFA-4349-BE5C-D5A8C05F9D9C}"/>
              </a:ext>
            </a:extLst>
          </p:cNvPr>
          <p:cNvSpPr txBox="1"/>
          <p:nvPr/>
        </p:nvSpPr>
        <p:spPr>
          <a:xfrm>
            <a:off x="10474036" y="4835236"/>
            <a:ext cx="171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154146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Fitting</a:t>
            </a:r>
            <a:r>
              <a:rPr lang="fr-FR" dirty="0"/>
              <a:t> a line to data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37438" y="1274232"/>
            <a:ext cx="1171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There </a:t>
            </a:r>
            <a:r>
              <a:rPr lang="fr-FR" sz="2400" dirty="0" err="1"/>
              <a:t>is</a:t>
            </a:r>
            <a:r>
              <a:rPr lang="fr-FR" sz="2400" dirty="0"/>
              <a:t> a « </a:t>
            </a:r>
            <a:r>
              <a:rPr lang="fr-FR" sz="2400" dirty="0" err="1"/>
              <a:t>cost</a:t>
            </a:r>
            <a:r>
              <a:rPr lang="fr-FR" sz="2400" dirty="0"/>
              <a:t> » of </a:t>
            </a:r>
            <a:r>
              <a:rPr lang="fr-FR" sz="2400" dirty="0" err="1"/>
              <a:t>using</a:t>
            </a:r>
            <a:r>
              <a:rPr lang="fr-FR" sz="2400" dirty="0"/>
              <a:t> a </a:t>
            </a:r>
            <a:r>
              <a:rPr lang="fr-FR" sz="2400" dirty="0" err="1"/>
              <a:t>given</a:t>
            </a:r>
            <a:r>
              <a:rPr lang="fr-FR" sz="2400" dirty="0"/>
              <a:t> line : </a:t>
            </a:r>
            <a:r>
              <a:rPr lang="fr-FR" sz="2400" dirty="0" err="1"/>
              <a:t>Residual</a:t>
            </a:r>
            <a:r>
              <a:rPr lang="fr-FR" sz="2400" dirty="0"/>
              <a:t> </a:t>
            </a:r>
            <a:r>
              <a:rPr lang="fr-FR" sz="2400" dirty="0" err="1"/>
              <a:t>sum</a:t>
            </a:r>
            <a:r>
              <a:rPr lang="fr-FR" sz="2400" dirty="0"/>
              <a:t> of squares (</a:t>
            </a:r>
            <a:r>
              <a:rPr lang="fr-FR" sz="2400" dirty="0">
                <a:solidFill>
                  <a:srgbClr val="C00000"/>
                </a:solidFill>
              </a:rPr>
              <a:t>RSS</a:t>
            </a:r>
            <a:r>
              <a:rPr lang="fr-FR" sz="2400" dirty="0"/>
              <a:t>)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7AAE08-882F-CD46-9B09-00EB8DBB5AFF}"/>
              </a:ext>
            </a:extLst>
          </p:cNvPr>
          <p:cNvGrpSpPr/>
          <p:nvPr/>
        </p:nvGrpSpPr>
        <p:grpSpPr>
          <a:xfrm>
            <a:off x="592282" y="2097519"/>
            <a:ext cx="6526862" cy="3217141"/>
            <a:chOff x="592282" y="1820429"/>
            <a:chExt cx="6526862" cy="321714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E06D35-165D-8540-A54C-247AF6DC5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282" y="1820429"/>
              <a:ext cx="6526862" cy="3217141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29419E-D0A1-7348-9A7B-264535407D76}"/>
                </a:ext>
              </a:extLst>
            </p:cNvPr>
            <p:cNvCxnSpPr/>
            <p:nvPr/>
          </p:nvCxnSpPr>
          <p:spPr>
            <a:xfrm>
              <a:off x="2410690" y="3638262"/>
              <a:ext cx="0" cy="52647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8C0F9F-8EF7-9E4D-B946-49E1421D9D99}"/>
                </a:ext>
              </a:extLst>
            </p:cNvPr>
            <p:cNvCxnSpPr>
              <a:cxnSpLocks/>
            </p:cNvCxnSpPr>
            <p:nvPr/>
          </p:nvCxnSpPr>
          <p:spPr>
            <a:xfrm>
              <a:off x="3532907" y="3499717"/>
              <a:ext cx="0" cy="4903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55B6C4-3341-2D4F-93C3-97BB91355692}"/>
                </a:ext>
              </a:extLst>
            </p:cNvPr>
            <p:cNvCxnSpPr>
              <a:cxnSpLocks/>
            </p:cNvCxnSpPr>
            <p:nvPr/>
          </p:nvCxnSpPr>
          <p:spPr>
            <a:xfrm>
              <a:off x="4156363" y="2855479"/>
              <a:ext cx="0" cy="24245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0D363D-0711-E442-924D-C66F613FA862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8" y="2689225"/>
              <a:ext cx="0" cy="4834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36000B5-3643-5F40-86AA-2F717B380F94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79" y="2342862"/>
              <a:ext cx="0" cy="24245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8EEB8C-E87F-734E-85BE-A098AA28385E}"/>
                </a:ext>
              </a:extLst>
            </p:cNvPr>
            <p:cNvCxnSpPr>
              <a:cxnSpLocks/>
            </p:cNvCxnSpPr>
            <p:nvPr/>
          </p:nvCxnSpPr>
          <p:spPr>
            <a:xfrm>
              <a:off x="2161307" y="4220153"/>
              <a:ext cx="0" cy="13017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7A7DFE8-917F-844D-8645-09AD213DFCCB}"/>
              </a:ext>
            </a:extLst>
          </p:cNvPr>
          <p:cNvSpPr txBox="1"/>
          <p:nvPr/>
        </p:nvSpPr>
        <p:spPr>
          <a:xfrm>
            <a:off x="6816436" y="533400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5BF87E-651E-A34C-833E-8E23C161761A}"/>
                  </a:ext>
                </a:extLst>
              </p:cNvPr>
              <p:cNvSpPr txBox="1"/>
              <p:nvPr/>
            </p:nvSpPr>
            <p:spPr>
              <a:xfrm>
                <a:off x="6830289" y="2687782"/>
                <a:ext cx="4558147" cy="416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RSS(w</a:t>
                </a:r>
                <a:r>
                  <a:rPr lang="en-US" sz="2000" baseline="-25000" dirty="0">
                    <a:latin typeface="Cambria" panose="02040503050406030204" pitchFamily="18" charset="0"/>
                  </a:rPr>
                  <a:t>0</a:t>
                </a:r>
                <a:r>
                  <a:rPr lang="en-US" sz="2000" dirty="0">
                    <a:latin typeface="Cambria" panose="02040503050406030204" pitchFamily="18" charset="0"/>
                  </a:rPr>
                  <a:t>, w</a:t>
                </a:r>
                <a:r>
                  <a:rPr lang="en-US" sz="2000" baseline="-25000" dirty="0">
                    <a:latin typeface="Cambria" panose="02040503050406030204" pitchFamily="18" charset="0"/>
                  </a:rPr>
                  <a:t>1</a:t>
                </a:r>
                <a:r>
                  <a:rPr lang="en-US" sz="2000" dirty="0">
                    <a:latin typeface="Cambria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0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0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</m:e>
                            </m:d>
                          </m:e>
                        </m:d>
                        <m:r>
                          <a:rPr lang="fr-FR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5BF87E-651E-A34C-833E-8E23C1617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289" y="2687782"/>
                <a:ext cx="4558147" cy="416974"/>
              </a:xfrm>
              <a:prstGeom prst="rect">
                <a:avLst/>
              </a:prstGeom>
              <a:blipFill>
                <a:blip r:embed="rId3"/>
                <a:stretch>
                  <a:fillRect l="-1389" t="-109091" b="-1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13">
            <a:extLst>
              <a:ext uri="{FF2B5EF4-FFF2-40B4-BE49-F238E27FC236}">
                <a16:creationId xmlns:a16="http://schemas.microsoft.com/office/drawing/2014/main" id="{49711FFD-F2A6-4643-BADB-9005916D7921}"/>
              </a:ext>
            </a:extLst>
          </p:cNvPr>
          <p:cNvSpPr txBox="1"/>
          <p:nvPr/>
        </p:nvSpPr>
        <p:spPr>
          <a:xfrm>
            <a:off x="6858000" y="3754195"/>
            <a:ext cx="460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« best » line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minimizing</a:t>
            </a:r>
            <a:r>
              <a:rPr lang="fr-FR" sz="2400" dirty="0"/>
              <a:t> the </a:t>
            </a:r>
            <a:r>
              <a:rPr lang="fr-FR" sz="2400" dirty="0" err="1"/>
              <a:t>cost</a:t>
            </a:r>
            <a:r>
              <a:rPr lang="fr-FR" sz="2400" dirty="0"/>
              <a:t> over w</a:t>
            </a:r>
            <a:r>
              <a:rPr lang="fr-FR" sz="2400" baseline="-25000" dirty="0"/>
              <a:t>0</a:t>
            </a:r>
            <a:r>
              <a:rPr lang="fr-FR" sz="2400" dirty="0"/>
              <a:t> and w</a:t>
            </a:r>
            <a:r>
              <a:rPr lang="fr-FR" sz="24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479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Words>803</Words>
  <Application>Microsoft Macintosh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Math</vt:lpstr>
      <vt:lpstr>Office Theme</vt:lpstr>
      <vt:lpstr>Sprint 1</vt:lpstr>
      <vt:lpstr>Sprint 1: Regression</vt:lpstr>
      <vt:lpstr>Sprint 1: Day 1</vt:lpstr>
      <vt:lpstr>Sprint 1: Day 2</vt:lpstr>
      <vt:lpstr>PowerPoint Presentation</vt:lpstr>
      <vt:lpstr>Task description</vt:lpstr>
      <vt:lpstr>PowerPoint Presentation</vt:lpstr>
      <vt:lpstr>Regression fundamentals</vt:lpstr>
      <vt:lpstr>Fitting a line to data</vt:lpstr>
      <vt:lpstr>RSS optimization – Gradient descent algorithm</vt:lpstr>
      <vt:lpstr>Polynomial regression</vt:lpstr>
      <vt:lpstr>Machine learning and regression</vt:lpstr>
      <vt:lpstr>PowerPoint Presentation</vt:lpstr>
      <vt:lpstr>Multiple regression</vt:lpstr>
      <vt:lpstr>PowerPoint Presentation</vt:lpstr>
      <vt:lpstr>Task 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</cp:revision>
  <dcterms:created xsi:type="dcterms:W3CDTF">2020-03-26T17:37:03Z</dcterms:created>
  <dcterms:modified xsi:type="dcterms:W3CDTF">2020-04-08T20:03:32Z</dcterms:modified>
</cp:coreProperties>
</file>