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3" r:id="rId4"/>
    <p:sldId id="276" r:id="rId5"/>
    <p:sldId id="266" r:id="rId6"/>
    <p:sldId id="277" r:id="rId7"/>
    <p:sldId id="278" r:id="rId8"/>
    <p:sldId id="268" r:id="rId9"/>
    <p:sldId id="285" r:id="rId10"/>
    <p:sldId id="284" r:id="rId11"/>
    <p:sldId id="283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6" r:id="rId20"/>
    <p:sldId id="294" r:id="rId21"/>
    <p:sldId id="297" r:id="rId22"/>
    <p:sldId id="275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0D0B-80CE-0C46-9F9F-6CEAE6F09C1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8147-40FC-8D47-B9BB-BE7EC9B0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 and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6" y="1388665"/>
            <a:ext cx="6033654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1- Initialize cluster centers (μ1, …,  </a:t>
            </a:r>
            <a:r>
              <a:rPr lang="en-US" sz="2000" dirty="0" err="1"/>
              <a:t>μk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783782" y="2119746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7841673" y="3117275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10113825" y="34359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427035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(1/N)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783782" y="2119746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7841673" y="3117275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10113825" y="34359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DD052-56AF-9546-A2DC-A8B5079C4D4C}"/>
              </a:ext>
            </a:extLst>
          </p:cNvPr>
          <p:cNvSpPr/>
          <p:nvPr/>
        </p:nvSpPr>
        <p:spPr>
          <a:xfrm>
            <a:off x="471054" y="3311236"/>
            <a:ext cx="6816437" cy="184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6FA6F3-EA96-BD45-8A0F-215BAEAA31DC}"/>
              </a:ext>
            </a:extLst>
          </p:cNvPr>
          <p:cNvSpPr/>
          <p:nvPr/>
        </p:nvSpPr>
        <p:spPr>
          <a:xfrm>
            <a:off x="443345" y="4599708"/>
            <a:ext cx="6816437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DD052-56AF-9546-A2DC-A8B5079C4D4C}"/>
              </a:ext>
            </a:extLst>
          </p:cNvPr>
          <p:cNvSpPr/>
          <p:nvPr/>
        </p:nvSpPr>
        <p:spPr>
          <a:xfrm>
            <a:off x="415636" y="4447309"/>
            <a:ext cx="6816437" cy="90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2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</p:spTree>
    <p:extLst>
      <p:ext uri="{BB962C8B-B14F-4D97-AF65-F5344CB8AC3E}">
        <p14:creationId xmlns:p14="http://schemas.microsoft.com/office/powerpoint/2010/main" val="28731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 (local optimum)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6CA8F-0758-754D-8A1B-66CB23D75603}"/>
              </a:ext>
            </a:extLst>
          </p:cNvPr>
          <p:cNvSpPr/>
          <p:nvPr/>
        </p:nvSpPr>
        <p:spPr>
          <a:xfrm>
            <a:off x="4260273" y="5112327"/>
            <a:ext cx="3671454" cy="98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Coordinate descent :</a:t>
            </a:r>
          </a:p>
          <a:p>
            <a:pPr algn="ctr"/>
            <a:r>
              <a:rPr lang="en-US" dirty="0"/>
              <a:t>2 -&gt; Minimizing z given </a:t>
            </a:r>
            <a:r>
              <a:rPr lang="en-US" dirty="0" err="1"/>
              <a:t>μ</a:t>
            </a:r>
            <a:endParaRPr lang="en-US" dirty="0"/>
          </a:p>
          <a:p>
            <a:pPr algn="ctr"/>
            <a:r>
              <a:rPr lang="en-US" dirty="0"/>
              <a:t>3 -&gt;Minimizing </a:t>
            </a:r>
            <a:r>
              <a:rPr lang="en-US" dirty="0" err="1"/>
              <a:t>μ</a:t>
            </a:r>
            <a:r>
              <a:rPr lang="en-US" dirty="0"/>
              <a:t> given z </a:t>
            </a:r>
          </a:p>
        </p:txBody>
      </p:sp>
    </p:spTree>
    <p:extLst>
      <p:ext uri="{BB962C8B-B14F-4D97-AF65-F5344CB8AC3E}">
        <p14:creationId xmlns:p14="http://schemas.microsoft.com/office/powerpoint/2010/main" val="39743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 (local optimum)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6CA8F-0758-754D-8A1B-66CB23D75603}"/>
              </a:ext>
            </a:extLst>
          </p:cNvPr>
          <p:cNvSpPr/>
          <p:nvPr/>
        </p:nvSpPr>
        <p:spPr>
          <a:xfrm>
            <a:off x="4260273" y="5112327"/>
            <a:ext cx="3671454" cy="98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Coordinate descent :</a:t>
            </a:r>
          </a:p>
          <a:p>
            <a:pPr algn="ctr"/>
            <a:r>
              <a:rPr lang="en-US" dirty="0"/>
              <a:t>2 -&gt; Minimizing z given </a:t>
            </a:r>
            <a:r>
              <a:rPr lang="en-US" dirty="0" err="1"/>
              <a:t>μ</a:t>
            </a:r>
            <a:endParaRPr lang="en-US" dirty="0"/>
          </a:p>
          <a:p>
            <a:pPr algn="ctr"/>
            <a:r>
              <a:rPr lang="en-US" dirty="0"/>
              <a:t>3 -&gt;Minimizing </a:t>
            </a:r>
            <a:r>
              <a:rPr lang="en-US" dirty="0" err="1"/>
              <a:t>μ</a:t>
            </a:r>
            <a:r>
              <a:rPr lang="en-US" dirty="0"/>
              <a:t> given z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2290C-885E-5644-9710-86D25F61B28F}"/>
              </a:ext>
            </a:extLst>
          </p:cNvPr>
          <p:cNvSpPr/>
          <p:nvPr/>
        </p:nvSpPr>
        <p:spPr>
          <a:xfrm>
            <a:off x="8839200" y="997527"/>
            <a:ext cx="2951018" cy="11776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cluster centers’ initialization critical to quality of the local optima found</a:t>
            </a:r>
          </a:p>
        </p:txBody>
      </p:sp>
    </p:spTree>
    <p:extLst>
      <p:ext uri="{BB962C8B-B14F-4D97-AF65-F5344CB8AC3E}">
        <p14:creationId xmlns:p14="http://schemas.microsoft.com/office/powerpoint/2010/main" val="410439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3917626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F8605-2E77-0242-8D07-38B0B96DD31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3917626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418086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When the number of cluster k is reached, run k-means as previously described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8314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Cluster </a:t>
            </a:r>
            <a:r>
              <a:rPr lang="fr-FR" sz="3733" dirty="0" err="1">
                <a:solidFill>
                  <a:schemeClr val="bg1"/>
                </a:solidFill>
              </a:rPr>
              <a:t>heterogeneity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253331"/>
            <a:ext cx="9518073" cy="13097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</a:p>
          <a:p>
            <a:pPr lvl="1"/>
            <a:r>
              <a:rPr lang="en-US" dirty="0"/>
              <a:t>Discover groups (clusters) of related articles</a:t>
            </a:r>
          </a:p>
          <a:p>
            <a:pPr lvl="1"/>
            <a:r>
              <a:rPr lang="en-US" dirty="0"/>
              <a:t>Topic modeling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heterogeneity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Assessing the quality of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K-means is trying to minimize the sum of squared distances (called inertia): 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 algn="ctr">
                  <a:buNone/>
                </a:pPr>
                <a:r>
                  <a:rPr lang="en-US" sz="2000" dirty="0"/>
                  <a:t>Inertia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2000" i="1" baseline="-25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sz="2000" i="1" baseline="-2500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400" dirty="0"/>
                  <a:t>We want this measure of cluster heterogeneity to be as low as possible </a:t>
                </a:r>
              </a:p>
              <a:p>
                <a:pPr marL="0" indent="0">
                  <a:buNone/>
                </a:pPr>
                <a:r>
                  <a:rPr lang="en-US" sz="2400" dirty="0"/>
                  <a:t>	-&gt; decrease when k increase!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blipFill>
                <a:blip r:embed="rId3"/>
                <a:stretch>
                  <a:fillRect l="-1373" t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2F73B06-8FE5-9146-8656-B9D403D31B63}"/>
              </a:ext>
            </a:extLst>
          </p:cNvPr>
          <p:cNvSpPr/>
          <p:nvPr/>
        </p:nvSpPr>
        <p:spPr>
          <a:xfrm>
            <a:off x="7938657" y="2438400"/>
            <a:ext cx="180109" cy="207818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94A34A7E-BEFA-2D4A-BFC3-01564943EE83}"/>
              </a:ext>
            </a:extLst>
          </p:cNvPr>
          <p:cNvSpPr/>
          <p:nvPr/>
        </p:nvSpPr>
        <p:spPr>
          <a:xfrm>
            <a:off x="9462665" y="2964877"/>
            <a:ext cx="180109" cy="207818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2C49BA4-A874-D541-ACB8-38AD71FDDBF1}"/>
              </a:ext>
            </a:extLst>
          </p:cNvPr>
          <p:cNvSpPr/>
          <p:nvPr/>
        </p:nvSpPr>
        <p:spPr>
          <a:xfrm>
            <a:off x="8631393" y="3671461"/>
            <a:ext cx="180109" cy="20781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How to choose k 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1399309" y="1343890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1399309" y="3796145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4724400" y="3837709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02673" y="1325479"/>
            <a:ext cx="9698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Inertia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B1A592-C458-0C43-A3F1-F3D981BD08E1}"/>
              </a:ext>
            </a:extLst>
          </p:cNvPr>
          <p:cNvSpPr/>
          <p:nvPr/>
        </p:nvSpPr>
        <p:spPr>
          <a:xfrm>
            <a:off x="1662546" y="2105891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2AB236-1D22-8140-B5A9-65EC762660C5}"/>
              </a:ext>
            </a:extLst>
          </p:cNvPr>
          <p:cNvSpPr/>
          <p:nvPr/>
        </p:nvSpPr>
        <p:spPr>
          <a:xfrm>
            <a:off x="2036624" y="2757057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C10741-B066-FC41-B6FE-FBB661E7D11C}"/>
              </a:ext>
            </a:extLst>
          </p:cNvPr>
          <p:cNvSpPr/>
          <p:nvPr/>
        </p:nvSpPr>
        <p:spPr>
          <a:xfrm>
            <a:off x="2604663" y="3241966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D2E1DF-3358-C442-94CC-387A864343AB}"/>
              </a:ext>
            </a:extLst>
          </p:cNvPr>
          <p:cNvSpPr/>
          <p:nvPr/>
        </p:nvSpPr>
        <p:spPr>
          <a:xfrm>
            <a:off x="3519061" y="3477504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8D553-CD1E-3C4E-9E77-72BB381111BB}"/>
              </a:ext>
            </a:extLst>
          </p:cNvPr>
          <p:cNvSpPr/>
          <p:nvPr/>
        </p:nvSpPr>
        <p:spPr>
          <a:xfrm>
            <a:off x="4364187" y="3532915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10C7FD-524F-7F49-AC6A-D75E44220E7C}"/>
              </a:ext>
            </a:extLst>
          </p:cNvPr>
          <p:cNvCxnSpPr>
            <a:endCxn id="8" idx="1"/>
          </p:cNvCxnSpPr>
          <p:nvPr/>
        </p:nvCxnSpPr>
        <p:spPr>
          <a:xfrm>
            <a:off x="1413164" y="1454727"/>
            <a:ext cx="269671" cy="67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BF9888-8A9D-E74E-9A13-01A10BD756F4}"/>
              </a:ext>
            </a:extLst>
          </p:cNvPr>
          <p:cNvCxnSpPr>
            <a:stCxn id="8" idx="4"/>
            <a:endCxn id="38" idx="1"/>
          </p:cNvCxnSpPr>
          <p:nvPr/>
        </p:nvCxnSpPr>
        <p:spPr>
          <a:xfrm>
            <a:off x="1731819" y="2244436"/>
            <a:ext cx="325094" cy="53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685462-F582-7E4C-95BD-EC9FEC2B2386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2154880" y="2875313"/>
            <a:ext cx="470072" cy="38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53B135-D10D-534A-93FC-8AE02E761201}"/>
              </a:ext>
            </a:extLst>
          </p:cNvPr>
          <p:cNvCxnSpPr>
            <a:cxnSpLocks/>
            <a:stCxn id="39" idx="5"/>
            <a:endCxn id="40" idx="2"/>
          </p:cNvCxnSpPr>
          <p:nvPr/>
        </p:nvCxnSpPr>
        <p:spPr>
          <a:xfrm>
            <a:off x="2722919" y="3360222"/>
            <a:ext cx="796142" cy="18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C8C6DC-6EDE-1144-A686-C1795B62601C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657606" y="3546777"/>
            <a:ext cx="706581" cy="5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82066D-A0FC-B642-B2B0-4852E5D7E4F4}"/>
              </a:ext>
            </a:extLst>
          </p:cNvPr>
          <p:cNvCxnSpPr/>
          <p:nvPr/>
        </p:nvCxnSpPr>
        <p:spPr>
          <a:xfrm flipH="1">
            <a:off x="2826327" y="2535381"/>
            <a:ext cx="484909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30A1ED-7CE4-6443-9224-A12121CAEDB8}"/>
              </a:ext>
            </a:extLst>
          </p:cNvPr>
          <p:cNvSpPr txBox="1"/>
          <p:nvPr/>
        </p:nvSpPr>
        <p:spPr>
          <a:xfrm>
            <a:off x="3297382" y="22167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this k!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777544-882C-B44B-8A39-281CBBD6C48F}"/>
              </a:ext>
            </a:extLst>
          </p:cNvPr>
          <p:cNvSpPr/>
          <p:nvPr/>
        </p:nvSpPr>
        <p:spPr>
          <a:xfrm>
            <a:off x="6871855" y="2098963"/>
            <a:ext cx="374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right answer, this is just a heuristic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B8DC-3A3D-9141-81D5-78D0ABC379D7}"/>
              </a:ext>
            </a:extLst>
          </p:cNvPr>
          <p:cNvSpPr txBox="1"/>
          <p:nvPr/>
        </p:nvSpPr>
        <p:spPr>
          <a:xfrm>
            <a:off x="290945" y="4045527"/>
            <a:ext cx="11901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Importantly : </a:t>
            </a:r>
          </a:p>
          <a:p>
            <a:r>
              <a:rPr lang="en-US" dirty="0"/>
              <a:t>Because k-means aims to reduce the inertia  -&gt; k-means makes the assumption that clusters are convex and isotropic. </a:t>
            </a:r>
            <a:r>
              <a:rPr lang="en-US" dirty="0">
                <a:solidFill>
                  <a:srgbClr val="C00000"/>
                </a:solidFill>
              </a:rPr>
              <a:t>It responds poorly to elongated clusters, or manifolds with irregular shapes.</a:t>
            </a:r>
          </a:p>
          <a:p>
            <a:endParaRPr lang="en-US" dirty="0"/>
          </a:p>
          <a:p>
            <a:r>
              <a:rPr lang="en-US" dirty="0"/>
              <a:t>Inertia is not a normalized metric: we just know that lower values are better and zero is optimal. But in very high-dimensional spaces, Euclidean distances tend to become inflated ( “curse of dimensionality”). Running a dimensionality reduction algorithm such as PCA prior to k-means clustering can alleviate this problem and speed up the computations.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69286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task1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B49FD-F217-8145-9EF0-6D9CA5A771F3}"/>
              </a:ext>
            </a:extLst>
          </p:cNvPr>
          <p:cNvSpPr txBox="1"/>
          <p:nvPr/>
        </p:nvSpPr>
        <p:spPr>
          <a:xfrm>
            <a:off x="678873" y="1385455"/>
            <a:ext cx="63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have -&gt; </a:t>
            </a:r>
            <a:r>
              <a:rPr lang="en-US" dirty="0" err="1"/>
              <a:t>kmeans</a:t>
            </a:r>
            <a:r>
              <a:rPr lang="en-US" dirty="0"/>
              <a:t> ++</a:t>
            </a:r>
          </a:p>
          <a:p>
            <a:r>
              <a:rPr lang="en-US" dirty="0"/>
              <a:t>Selections of k</a:t>
            </a:r>
          </a:p>
        </p:txBody>
      </p:sp>
    </p:spTree>
    <p:extLst>
      <p:ext uri="{BB962C8B-B14F-4D97-AF65-F5344CB8AC3E}">
        <p14:creationId xmlns:p14="http://schemas.microsoft.com/office/powerpoint/2010/main" val="15150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94225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Clustering</a:t>
            </a:r>
            <a:r>
              <a:rPr lang="fr-FR" sz="3733" dirty="0">
                <a:solidFill>
                  <a:schemeClr val="bg1"/>
                </a:solidFill>
              </a:rPr>
              <a:t> documents </a:t>
            </a:r>
            <a:r>
              <a:rPr lang="fr-FR" sz="3733" dirty="0" err="1">
                <a:solidFill>
                  <a:schemeClr val="bg1"/>
                </a:solidFill>
              </a:rPr>
              <a:t>without</a:t>
            </a:r>
            <a:r>
              <a:rPr lang="fr-FR" sz="3733" dirty="0">
                <a:solidFill>
                  <a:schemeClr val="bg1"/>
                </a:solidFill>
              </a:rPr>
              <a:t> labels</a:t>
            </a: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345" y="1128640"/>
            <a:ext cx="9518073" cy="1905505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labels provided, we want to uncover the cluster structure from input alone</a:t>
            </a:r>
          </a:p>
          <a:p>
            <a:pPr lvl="1"/>
            <a:r>
              <a:rPr lang="en-US" dirty="0"/>
              <a:t>Input: Wikipedia articles as vectors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Output: Cluster labels </a:t>
            </a:r>
            <a:r>
              <a:rPr lang="en-US" b="1" dirty="0" err="1"/>
              <a:t>z</a:t>
            </a:r>
            <a:r>
              <a:rPr lang="en-US" b="1" baseline="-25000" dirty="0" err="1"/>
              <a:t>i</a:t>
            </a:r>
            <a:endParaRPr lang="en-US" b="1" baseline="-25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3289F-E7DA-1544-9364-32D0AFAA2D23}"/>
              </a:ext>
            </a:extLst>
          </p:cNvPr>
          <p:cNvGrpSpPr/>
          <p:nvPr/>
        </p:nvGrpSpPr>
        <p:grpSpPr>
          <a:xfrm>
            <a:off x="3313607" y="3061854"/>
            <a:ext cx="4292539" cy="3070969"/>
            <a:chOff x="3313607" y="3061854"/>
            <a:chExt cx="4292539" cy="30709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C9333-8C02-F64E-AED4-F25D3E82B690}"/>
                </a:ext>
              </a:extLst>
            </p:cNvPr>
            <p:cNvCxnSpPr/>
            <p:nvPr/>
          </p:nvCxnSpPr>
          <p:spPr>
            <a:xfrm flipV="1">
              <a:off x="3713018" y="3255817"/>
              <a:ext cx="0" cy="245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811EA8-2988-9F42-80FE-C1239314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5708072"/>
              <a:ext cx="3588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B7ED9F-1F6B-4D49-B309-E28626A533E5}"/>
                </a:ext>
              </a:extLst>
            </p:cNvPr>
            <p:cNvSpPr/>
            <p:nvPr/>
          </p:nvSpPr>
          <p:spPr>
            <a:xfrm>
              <a:off x="3976255" y="38238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FBC6B8-DFA6-CB46-A2D4-F09B690F840D}"/>
                </a:ext>
              </a:extLst>
            </p:cNvPr>
            <p:cNvSpPr/>
            <p:nvPr/>
          </p:nvSpPr>
          <p:spPr>
            <a:xfrm>
              <a:off x="4128655" y="39762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11665F-FBF4-7A4E-9B43-1F3CCF62F049}"/>
                </a:ext>
              </a:extLst>
            </p:cNvPr>
            <p:cNvSpPr/>
            <p:nvPr/>
          </p:nvSpPr>
          <p:spPr>
            <a:xfrm>
              <a:off x="4281055" y="378229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A06B8E-81E9-3740-80D0-3CA4D298E4ED}"/>
                </a:ext>
              </a:extLst>
            </p:cNvPr>
            <p:cNvSpPr/>
            <p:nvPr/>
          </p:nvSpPr>
          <p:spPr>
            <a:xfrm>
              <a:off x="4045528" y="4197926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4D3A93-F9F1-FF43-8BE1-74C9B43DB732}"/>
                </a:ext>
              </a:extLst>
            </p:cNvPr>
            <p:cNvSpPr/>
            <p:nvPr/>
          </p:nvSpPr>
          <p:spPr>
            <a:xfrm>
              <a:off x="4405746" y="4045527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E953C7-AF30-0946-8D1A-7C273E668EC0}"/>
                </a:ext>
              </a:extLst>
            </p:cNvPr>
            <p:cNvSpPr/>
            <p:nvPr/>
          </p:nvSpPr>
          <p:spPr>
            <a:xfrm>
              <a:off x="4100946" y="35675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857A0-B653-8546-B146-6DA15AEC05A7}"/>
                </a:ext>
              </a:extLst>
            </p:cNvPr>
            <p:cNvSpPr/>
            <p:nvPr/>
          </p:nvSpPr>
          <p:spPr>
            <a:xfrm>
              <a:off x="4281055" y="421178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419EB0-83E6-8946-B272-590DB968EAE0}"/>
                </a:ext>
              </a:extLst>
            </p:cNvPr>
            <p:cNvSpPr/>
            <p:nvPr/>
          </p:nvSpPr>
          <p:spPr>
            <a:xfrm>
              <a:off x="4516582" y="37961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36BA94-2CD4-8543-9ABA-AB5904F812D9}"/>
                </a:ext>
              </a:extLst>
            </p:cNvPr>
            <p:cNvSpPr/>
            <p:nvPr/>
          </p:nvSpPr>
          <p:spPr>
            <a:xfrm>
              <a:off x="4668982" y="49460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36B943-3A8E-5345-8CBD-B68E6F98B0D1}"/>
                </a:ext>
              </a:extLst>
            </p:cNvPr>
            <p:cNvSpPr/>
            <p:nvPr/>
          </p:nvSpPr>
          <p:spPr>
            <a:xfrm>
              <a:off x="4821382" y="50984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3BBF45-19DE-AC46-998E-A02A40CE4147}"/>
                </a:ext>
              </a:extLst>
            </p:cNvPr>
            <p:cNvSpPr/>
            <p:nvPr/>
          </p:nvSpPr>
          <p:spPr>
            <a:xfrm>
              <a:off x="4932218" y="4862947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5B2E3-8BD1-E44E-8D8F-A09A6D93E085}"/>
                </a:ext>
              </a:extLst>
            </p:cNvPr>
            <p:cNvSpPr/>
            <p:nvPr/>
          </p:nvSpPr>
          <p:spPr>
            <a:xfrm>
              <a:off x="4655127" y="5209312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3A196A-B3D5-6F49-AB34-6982DEC92B3B}"/>
                </a:ext>
              </a:extLst>
            </p:cNvPr>
            <p:cNvSpPr/>
            <p:nvPr/>
          </p:nvSpPr>
          <p:spPr>
            <a:xfrm>
              <a:off x="5001491" y="5237021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6547CE-6890-1244-8C2B-81EA008B6D61}"/>
                </a:ext>
              </a:extLst>
            </p:cNvPr>
            <p:cNvSpPr/>
            <p:nvPr/>
          </p:nvSpPr>
          <p:spPr>
            <a:xfrm>
              <a:off x="5583384" y="44334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E9A5EC-FDDF-EE44-B183-F1A045EEF968}"/>
                </a:ext>
              </a:extLst>
            </p:cNvPr>
            <p:cNvSpPr/>
            <p:nvPr/>
          </p:nvSpPr>
          <p:spPr>
            <a:xfrm>
              <a:off x="5735784" y="45858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C4DC16-763E-E34F-B984-CC0819C9BAAF}"/>
                </a:ext>
              </a:extLst>
            </p:cNvPr>
            <p:cNvSpPr/>
            <p:nvPr/>
          </p:nvSpPr>
          <p:spPr>
            <a:xfrm>
              <a:off x="5888184" y="4405730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9EBC7-C681-964D-B782-D6E5CE0DC6BE}"/>
                </a:ext>
              </a:extLst>
            </p:cNvPr>
            <p:cNvSpPr txBox="1"/>
            <p:nvPr/>
          </p:nvSpPr>
          <p:spPr>
            <a:xfrm>
              <a:off x="6400800" y="576349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A4D66C-8753-E74D-994F-14B6C37AFF3C}"/>
                </a:ext>
              </a:extLst>
            </p:cNvPr>
            <p:cNvSpPr txBox="1"/>
            <p:nvPr/>
          </p:nvSpPr>
          <p:spPr>
            <a:xfrm rot="16200000">
              <a:off x="2895600" y="347986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017CC-5EE4-284E-9A79-452DE3208987}"/>
              </a:ext>
            </a:extLst>
          </p:cNvPr>
          <p:cNvSpPr/>
          <p:nvPr/>
        </p:nvSpPr>
        <p:spPr>
          <a:xfrm>
            <a:off x="8298873" y="3837709"/>
            <a:ext cx="3283528" cy="12330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Unsupervised learning task</a:t>
            </a:r>
          </a:p>
        </p:txBody>
      </p:sp>
    </p:spTree>
    <p:extLst>
      <p:ext uri="{BB962C8B-B14F-4D97-AF65-F5344CB8AC3E}">
        <p14:creationId xmlns:p14="http://schemas.microsoft.com/office/powerpoint/2010/main" val="169496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8314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Unsupervised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learning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What defines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345" y="1128640"/>
            <a:ext cx="9518073" cy="1905505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Clusters defined by a </a:t>
            </a:r>
            <a:r>
              <a:rPr lang="en-US" sz="2400" b="1" dirty="0"/>
              <a:t>center (centroid), shape</a:t>
            </a:r>
            <a:r>
              <a:rPr lang="en-US" sz="2400" dirty="0"/>
              <a:t> and a </a:t>
            </a:r>
            <a:r>
              <a:rPr lang="en-US" sz="2400" b="1" dirty="0"/>
              <a:t>spread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Once the clusters are defined, we can calculate a score to assign observations x</a:t>
            </a:r>
            <a:r>
              <a:rPr lang="en-US" sz="2400" baseline="-25000" dirty="0"/>
              <a:t>i</a:t>
            </a:r>
            <a:r>
              <a:rPr lang="en-US" sz="2400" dirty="0"/>
              <a:t> to the closest cluster k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3289F-E7DA-1544-9364-32D0AFAA2D23}"/>
              </a:ext>
            </a:extLst>
          </p:cNvPr>
          <p:cNvGrpSpPr/>
          <p:nvPr/>
        </p:nvGrpSpPr>
        <p:grpSpPr>
          <a:xfrm>
            <a:off x="3313607" y="3061854"/>
            <a:ext cx="4292539" cy="3070969"/>
            <a:chOff x="3313607" y="3061854"/>
            <a:chExt cx="4292539" cy="30709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C9333-8C02-F64E-AED4-F25D3E82B690}"/>
                </a:ext>
              </a:extLst>
            </p:cNvPr>
            <p:cNvCxnSpPr/>
            <p:nvPr/>
          </p:nvCxnSpPr>
          <p:spPr>
            <a:xfrm flipV="1">
              <a:off x="3713018" y="3255817"/>
              <a:ext cx="0" cy="245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811EA8-2988-9F42-80FE-C1239314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5708072"/>
              <a:ext cx="3588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B7ED9F-1F6B-4D49-B309-E28626A533E5}"/>
                </a:ext>
              </a:extLst>
            </p:cNvPr>
            <p:cNvSpPr/>
            <p:nvPr/>
          </p:nvSpPr>
          <p:spPr>
            <a:xfrm>
              <a:off x="3976255" y="38238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FBC6B8-DFA6-CB46-A2D4-F09B690F840D}"/>
                </a:ext>
              </a:extLst>
            </p:cNvPr>
            <p:cNvSpPr/>
            <p:nvPr/>
          </p:nvSpPr>
          <p:spPr>
            <a:xfrm>
              <a:off x="4128655" y="39762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11665F-FBF4-7A4E-9B43-1F3CCF62F049}"/>
                </a:ext>
              </a:extLst>
            </p:cNvPr>
            <p:cNvSpPr/>
            <p:nvPr/>
          </p:nvSpPr>
          <p:spPr>
            <a:xfrm>
              <a:off x="4281055" y="378229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A06B8E-81E9-3740-80D0-3CA4D298E4ED}"/>
                </a:ext>
              </a:extLst>
            </p:cNvPr>
            <p:cNvSpPr/>
            <p:nvPr/>
          </p:nvSpPr>
          <p:spPr>
            <a:xfrm>
              <a:off x="4045528" y="4197926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4D3A93-F9F1-FF43-8BE1-74C9B43DB732}"/>
                </a:ext>
              </a:extLst>
            </p:cNvPr>
            <p:cNvSpPr/>
            <p:nvPr/>
          </p:nvSpPr>
          <p:spPr>
            <a:xfrm>
              <a:off x="4405746" y="4045527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E953C7-AF30-0946-8D1A-7C273E668EC0}"/>
                </a:ext>
              </a:extLst>
            </p:cNvPr>
            <p:cNvSpPr/>
            <p:nvPr/>
          </p:nvSpPr>
          <p:spPr>
            <a:xfrm>
              <a:off x="4100946" y="35675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857A0-B653-8546-B146-6DA15AEC05A7}"/>
                </a:ext>
              </a:extLst>
            </p:cNvPr>
            <p:cNvSpPr/>
            <p:nvPr/>
          </p:nvSpPr>
          <p:spPr>
            <a:xfrm>
              <a:off x="4281055" y="421178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419EB0-83E6-8946-B272-590DB968EAE0}"/>
                </a:ext>
              </a:extLst>
            </p:cNvPr>
            <p:cNvSpPr/>
            <p:nvPr/>
          </p:nvSpPr>
          <p:spPr>
            <a:xfrm>
              <a:off x="4516582" y="37961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36BA94-2CD4-8543-9ABA-AB5904F812D9}"/>
                </a:ext>
              </a:extLst>
            </p:cNvPr>
            <p:cNvSpPr/>
            <p:nvPr/>
          </p:nvSpPr>
          <p:spPr>
            <a:xfrm>
              <a:off x="4668982" y="49460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36B943-3A8E-5345-8CBD-B68E6F98B0D1}"/>
                </a:ext>
              </a:extLst>
            </p:cNvPr>
            <p:cNvSpPr/>
            <p:nvPr/>
          </p:nvSpPr>
          <p:spPr>
            <a:xfrm>
              <a:off x="4821382" y="50984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3BBF45-19DE-AC46-998E-A02A40CE4147}"/>
                </a:ext>
              </a:extLst>
            </p:cNvPr>
            <p:cNvSpPr/>
            <p:nvPr/>
          </p:nvSpPr>
          <p:spPr>
            <a:xfrm>
              <a:off x="4932218" y="4862947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5B2E3-8BD1-E44E-8D8F-A09A6D93E085}"/>
                </a:ext>
              </a:extLst>
            </p:cNvPr>
            <p:cNvSpPr/>
            <p:nvPr/>
          </p:nvSpPr>
          <p:spPr>
            <a:xfrm>
              <a:off x="4655127" y="5209312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3A196A-B3D5-6F49-AB34-6982DEC92B3B}"/>
                </a:ext>
              </a:extLst>
            </p:cNvPr>
            <p:cNvSpPr/>
            <p:nvPr/>
          </p:nvSpPr>
          <p:spPr>
            <a:xfrm>
              <a:off x="5001491" y="5237021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6547CE-6890-1244-8C2B-81EA008B6D61}"/>
                </a:ext>
              </a:extLst>
            </p:cNvPr>
            <p:cNvSpPr/>
            <p:nvPr/>
          </p:nvSpPr>
          <p:spPr>
            <a:xfrm>
              <a:off x="5583384" y="44334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E9A5EC-FDDF-EE44-B183-F1A045EEF968}"/>
                </a:ext>
              </a:extLst>
            </p:cNvPr>
            <p:cNvSpPr/>
            <p:nvPr/>
          </p:nvSpPr>
          <p:spPr>
            <a:xfrm>
              <a:off x="5735784" y="45858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C4DC16-763E-E34F-B984-CC0819C9BAAF}"/>
                </a:ext>
              </a:extLst>
            </p:cNvPr>
            <p:cNvSpPr/>
            <p:nvPr/>
          </p:nvSpPr>
          <p:spPr>
            <a:xfrm>
              <a:off x="5888184" y="4405730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9EBC7-C681-964D-B782-D6E5CE0DC6BE}"/>
                </a:ext>
              </a:extLst>
            </p:cNvPr>
            <p:cNvSpPr txBox="1"/>
            <p:nvPr/>
          </p:nvSpPr>
          <p:spPr>
            <a:xfrm>
              <a:off x="6400800" y="576349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A4D66C-8753-E74D-994F-14B6C37AFF3C}"/>
                </a:ext>
              </a:extLst>
            </p:cNvPr>
            <p:cNvSpPr txBox="1"/>
            <p:nvPr/>
          </p:nvSpPr>
          <p:spPr>
            <a:xfrm rot="16200000">
              <a:off x="2895600" y="347986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C942BA6-BBE4-D34D-AC57-1979C6863C2E}"/>
              </a:ext>
            </a:extLst>
          </p:cNvPr>
          <p:cNvSpPr/>
          <p:nvPr/>
        </p:nvSpPr>
        <p:spPr>
          <a:xfrm>
            <a:off x="5888184" y="419791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AB1E43-DE2B-A64C-BD9A-2000FFB76C4B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5971311" y="4246410"/>
            <a:ext cx="1080653" cy="69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9A77E2-ACA2-D246-BAAA-24D31F02E56B}"/>
              </a:ext>
            </a:extLst>
          </p:cNvPr>
          <p:cNvSpPr txBox="1"/>
          <p:nvPr/>
        </p:nvSpPr>
        <p:spPr>
          <a:xfrm>
            <a:off x="7135090" y="4031673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328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Cluster shapes and clustering algorithms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09D319-C434-E84D-9DB6-85AA3506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4" y="1044390"/>
            <a:ext cx="7245927" cy="49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95610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</a:t>
            </a:r>
            <a:r>
              <a:rPr lang="fr-FR" sz="3733" dirty="0" err="1">
                <a:solidFill>
                  <a:schemeClr val="bg1"/>
                </a:solidFill>
              </a:rPr>
              <a:t>means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6" y="1388665"/>
            <a:ext cx="6033654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1- Initialize cluster centers (μ1, …,  </a:t>
            </a:r>
            <a:r>
              <a:rPr lang="en-US" sz="2000" dirty="0" err="1"/>
              <a:t>μk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21038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1103</Words>
  <Application>Microsoft Macintosh PowerPoint</Application>
  <PresentationFormat>Widescreen</PresentationFormat>
  <Paragraphs>209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Sprint 4</vt:lpstr>
      <vt:lpstr>Module overview</vt:lpstr>
      <vt:lpstr>PowerPoint Presentation</vt:lpstr>
      <vt:lpstr>Clustering</vt:lpstr>
      <vt:lpstr>PowerPoint Presentation</vt:lpstr>
      <vt:lpstr>What defines a Cluster?</vt:lpstr>
      <vt:lpstr>Cluster shapes and clustering algorithms</vt:lpstr>
      <vt:lpstr>PowerPoint Presentation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K-means++ </vt:lpstr>
      <vt:lpstr>K-means++ </vt:lpstr>
      <vt:lpstr>K-means++ </vt:lpstr>
      <vt:lpstr>PowerPoint Presentation</vt:lpstr>
      <vt:lpstr>Assessing the quality of clusters</vt:lpstr>
      <vt:lpstr>How to choose k ?</vt:lpstr>
      <vt:lpstr>PowerPoint Presentation</vt:lpstr>
      <vt:lpstr>task1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2020-03-26T17:37:03Z</dcterms:created>
  <dcterms:modified xsi:type="dcterms:W3CDTF">2020-03-31T20:06:25Z</dcterms:modified>
</cp:coreProperties>
</file>