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343" r:id="rId6"/>
    <p:sldId id="344" r:id="rId7"/>
    <p:sldId id="345" r:id="rId8"/>
    <p:sldId id="346" r:id="rId9"/>
    <p:sldId id="334" r:id="rId10"/>
    <p:sldId id="335" r:id="rId11"/>
    <p:sldId id="336" r:id="rId12"/>
    <p:sldId id="337" r:id="rId13"/>
    <p:sldId id="340" r:id="rId14"/>
    <p:sldId id="341" r:id="rId15"/>
    <p:sldId id="338" r:id="rId16"/>
    <p:sldId id="339" r:id="rId17"/>
    <p:sldId id="266" r:id="rId18"/>
    <p:sldId id="300" r:id="rId19"/>
    <p:sldId id="275" r:id="rId20"/>
    <p:sldId id="303" r:id="rId21"/>
    <p:sldId id="310" r:id="rId22"/>
    <p:sldId id="311" r:id="rId23"/>
    <p:sldId id="313" r:id="rId24"/>
    <p:sldId id="315" r:id="rId25"/>
    <p:sldId id="314" r:id="rId26"/>
    <p:sldId id="316" r:id="rId27"/>
    <p:sldId id="312" r:id="rId28"/>
    <p:sldId id="263" r:id="rId29"/>
    <p:sldId id="328" r:id="rId30"/>
    <p:sldId id="329" r:id="rId31"/>
    <p:sldId id="330" r:id="rId32"/>
    <p:sldId id="331" r:id="rId33"/>
    <p:sldId id="332" r:id="rId34"/>
    <p:sldId id="333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4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9478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283526" y="3751118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/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Data is inherently noisy</a:t>
                </a:r>
              </a:p>
              <a:p>
                <a:pPr algn="ctr"/>
                <a:r>
                  <a:rPr lang="fr-FR" sz="2400" dirty="0"/>
                  <a:t>y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=f</a:t>
                </a:r>
                <a:r>
                  <a:rPr lang="fr-FR" sz="2400" i="1" baseline="-25000" dirty="0"/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7030A0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rgbClr val="7030A0"/>
                        </a:solidFill>
                      </a:rPr>
                      <m:t>i</m:t>
                    </m:r>
                  </m:oMath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r>
                  <a:rPr lang="en-US" sz="2400" b="1" dirty="0"/>
                  <a:t>Noise is called ”irreducible” error because independent of the chosen model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C32558-CBE9-BB4D-A856-7BADC46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08" y="3543300"/>
                <a:ext cx="5569528" cy="1938992"/>
              </a:xfrm>
              <a:prstGeom prst="rect">
                <a:avLst/>
              </a:prstGeom>
              <a:blipFill>
                <a:blip r:embed="rId2"/>
                <a:stretch>
                  <a:fillRect l="-1591" t="-1948" r="-113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FFB581FF-AB8A-E04F-850E-F5385A502CDC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2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9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695700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0986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5800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</p:spTree>
    <p:extLst>
      <p:ext uri="{BB962C8B-B14F-4D97-AF65-F5344CB8AC3E}">
        <p14:creationId xmlns:p14="http://schemas.microsoft.com/office/powerpoint/2010/main" val="9831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25091" y="37926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Bias contribution: </a:t>
            </a:r>
          </a:p>
          <a:p>
            <a:r>
              <a:rPr lang="en-US" sz="2400" dirty="0"/>
              <a:t>assessment of how well the model can fit the relationship between x and 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bias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CA8E7D-437E-1B45-A667-438034621676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FCA15-0718-B649-9260-BCADBC459D6F}"/>
              </a:ext>
            </a:extLst>
          </p:cNvPr>
          <p:cNvCxnSpPr/>
          <p:nvPr/>
        </p:nvCxnSpPr>
        <p:spPr>
          <a:xfrm>
            <a:off x="997527" y="457200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6C07F2-AC81-4943-A34F-5AD09F20883D}"/>
              </a:ext>
            </a:extLst>
          </p:cNvPr>
          <p:cNvSpPr txBox="1"/>
          <p:nvPr/>
        </p:nvSpPr>
        <p:spPr>
          <a:xfrm>
            <a:off x="3463636" y="4374573"/>
            <a:ext cx="164869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Uniform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DC40E9-115A-714D-A2C9-BE3D050D7CDA}"/>
              </a:ext>
            </a:extLst>
          </p:cNvPr>
          <p:cNvCxnSpPr/>
          <p:nvPr/>
        </p:nvCxnSpPr>
        <p:spPr>
          <a:xfrm flipV="1">
            <a:off x="997527" y="3616036"/>
            <a:ext cx="2424546" cy="1662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464808-E22D-694C-8752-DB80D875C9C5}"/>
              </a:ext>
            </a:extLst>
          </p:cNvPr>
          <p:cNvSpPr txBox="1"/>
          <p:nvPr/>
        </p:nvSpPr>
        <p:spPr>
          <a:xfrm>
            <a:off x="3477491" y="3244334"/>
            <a:ext cx="164869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02258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3 sources of </a:t>
            </a:r>
            <a:r>
              <a:rPr lang="fr-FR" dirty="0" err="1"/>
              <a:t>error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2C6C7-033E-EC45-B8E2-6BDEE0CE3E12}"/>
              </a:ext>
            </a:extLst>
          </p:cNvPr>
          <p:cNvSpPr txBox="1"/>
          <p:nvPr/>
        </p:nvSpPr>
        <p:spPr>
          <a:xfrm>
            <a:off x="1565562" y="1122218"/>
            <a:ext cx="7398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forming predictions, there are 3 sources of error: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Variance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3AE7-3C97-B849-9A7D-1B479A64E42A}"/>
              </a:ext>
            </a:extLst>
          </p:cNvPr>
          <p:cNvGrpSpPr/>
          <p:nvPr/>
        </p:nvGrpSpPr>
        <p:grpSpPr>
          <a:xfrm>
            <a:off x="997527" y="3626428"/>
            <a:ext cx="3117273" cy="1662546"/>
            <a:chOff x="5181600" y="3865418"/>
            <a:chExt cx="3117273" cy="166254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F2DB00-063F-C645-8343-8BFB97AF4D44}"/>
                </a:ext>
              </a:extLst>
            </p:cNvPr>
            <p:cNvCxnSpPr/>
            <p:nvPr/>
          </p:nvCxnSpPr>
          <p:spPr>
            <a:xfrm flipV="1">
              <a:off x="5181600" y="3865418"/>
              <a:ext cx="0" cy="1662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28916-1CB2-AD46-8824-BCCEBF7C0DC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5527964"/>
              <a:ext cx="3117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D3F07D-F52B-B94F-9E73-6C264078B2C8}"/>
              </a:ext>
            </a:extLst>
          </p:cNvPr>
          <p:cNvSpPr txBox="1"/>
          <p:nvPr/>
        </p:nvSpPr>
        <p:spPr>
          <a:xfrm>
            <a:off x="3976254" y="5288973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A2018-1C73-2741-9914-DFC07CEB99A7}"/>
              </a:ext>
            </a:extLst>
          </p:cNvPr>
          <p:cNvSpPr txBox="1"/>
          <p:nvPr/>
        </p:nvSpPr>
        <p:spPr>
          <a:xfrm>
            <a:off x="665017" y="35433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4371C0-196C-5842-89CD-DD7B69A66D81}"/>
              </a:ext>
            </a:extLst>
          </p:cNvPr>
          <p:cNvSpPr/>
          <p:nvPr/>
        </p:nvSpPr>
        <p:spPr>
          <a:xfrm>
            <a:off x="2964871" y="370955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1E827-6EE6-6A43-B9C6-97243C69C9D9}"/>
              </a:ext>
            </a:extLst>
          </p:cNvPr>
          <p:cNvSpPr/>
          <p:nvPr/>
        </p:nvSpPr>
        <p:spPr>
          <a:xfrm>
            <a:off x="1551708" y="441613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B95B16-26CF-AF43-A2F3-3D67067A9A55}"/>
              </a:ext>
            </a:extLst>
          </p:cNvPr>
          <p:cNvSpPr/>
          <p:nvPr/>
        </p:nvSpPr>
        <p:spPr>
          <a:xfrm>
            <a:off x="2175162" y="4693227"/>
            <a:ext cx="96982" cy="969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740F6-163B-C146-9BC1-47294CC7B511}"/>
              </a:ext>
            </a:extLst>
          </p:cNvPr>
          <p:cNvSpPr/>
          <p:nvPr/>
        </p:nvSpPr>
        <p:spPr>
          <a:xfrm>
            <a:off x="2507672" y="3986647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0AB2E-8FFC-E24A-A73E-9BFA59792B25}"/>
              </a:ext>
            </a:extLst>
          </p:cNvPr>
          <p:cNvSpPr/>
          <p:nvPr/>
        </p:nvSpPr>
        <p:spPr>
          <a:xfrm>
            <a:off x="2923308" y="4249883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1E59DD-9787-4B41-817D-0205DD5F9BC6}"/>
              </a:ext>
            </a:extLst>
          </p:cNvPr>
          <p:cNvSpPr/>
          <p:nvPr/>
        </p:nvSpPr>
        <p:spPr>
          <a:xfrm>
            <a:off x="1205345" y="5053446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DA000-9C80-5249-9C30-824465393DB8}"/>
              </a:ext>
            </a:extLst>
          </p:cNvPr>
          <p:cNvSpPr/>
          <p:nvPr/>
        </p:nvSpPr>
        <p:spPr>
          <a:xfrm>
            <a:off x="1413163" y="4762501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67D7A6-74B5-A04E-A291-15BE64F2CD7E}"/>
              </a:ext>
            </a:extLst>
          </p:cNvPr>
          <p:cNvSpPr/>
          <p:nvPr/>
        </p:nvSpPr>
        <p:spPr>
          <a:xfrm>
            <a:off x="2175163" y="4333010"/>
            <a:ext cx="96982" cy="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DB08B-C184-DA4E-8E9C-416022D67F82}"/>
              </a:ext>
            </a:extLst>
          </p:cNvPr>
          <p:cNvSpPr txBox="1"/>
          <p:nvPr/>
        </p:nvSpPr>
        <p:spPr>
          <a:xfrm>
            <a:off x="3338945" y="3709555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True 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558-CBE9-BB4D-A856-7BADC46AD47A}"/>
              </a:ext>
            </a:extLst>
          </p:cNvPr>
          <p:cNvSpPr txBox="1"/>
          <p:nvPr/>
        </p:nvSpPr>
        <p:spPr>
          <a:xfrm>
            <a:off x="6123711" y="3307768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Variance contribution: </a:t>
            </a:r>
          </a:p>
          <a:p>
            <a:r>
              <a:rPr lang="en-US" sz="2400" dirty="0"/>
              <a:t>How much do specific fits vary from the expected 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0B921-14F7-0E44-9973-C8CBD5DB605A}"/>
              </a:ext>
            </a:extLst>
          </p:cNvPr>
          <p:cNvSpPr/>
          <p:nvPr/>
        </p:nvSpPr>
        <p:spPr>
          <a:xfrm>
            <a:off x="6871858" y="4627414"/>
            <a:ext cx="2660072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complexity </a:t>
            </a:r>
          </a:p>
          <a:p>
            <a:pPr algn="ctr"/>
            <a:r>
              <a:rPr lang="en-US" dirty="0"/>
              <a:t>= </a:t>
            </a:r>
          </a:p>
          <a:p>
            <a:pPr algn="ctr"/>
            <a:r>
              <a:rPr lang="en-US" dirty="0"/>
              <a:t>High variance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E4D3EF-17CF-7F4A-9C49-E5A85364A627}"/>
              </a:ext>
            </a:extLst>
          </p:cNvPr>
          <p:cNvSpPr/>
          <p:nvPr/>
        </p:nvSpPr>
        <p:spPr>
          <a:xfrm>
            <a:off x="1025236" y="3934691"/>
            <a:ext cx="2258291" cy="1330036"/>
          </a:xfrm>
          <a:custGeom>
            <a:avLst/>
            <a:gdLst>
              <a:gd name="connsiteX0" fmla="*/ 0 w 2258291"/>
              <a:gd name="connsiteY0" fmla="*/ 1330036 h 1330036"/>
              <a:gd name="connsiteX1" fmla="*/ 969819 w 2258291"/>
              <a:gd name="connsiteY1" fmla="*/ 540327 h 1330036"/>
              <a:gd name="connsiteX2" fmla="*/ 2258291 w 2258291"/>
              <a:gd name="connsiteY2" fmla="*/ 0 h 1330036"/>
              <a:gd name="connsiteX3" fmla="*/ 2258291 w 2258291"/>
              <a:gd name="connsiteY3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91" h="1330036">
                <a:moveTo>
                  <a:pt x="0" y="1330036"/>
                </a:moveTo>
                <a:cubicBezTo>
                  <a:pt x="296718" y="1046018"/>
                  <a:pt x="593437" y="762000"/>
                  <a:pt x="969819" y="540327"/>
                </a:cubicBezTo>
                <a:cubicBezTo>
                  <a:pt x="1346201" y="318654"/>
                  <a:pt x="2258291" y="0"/>
                  <a:pt x="2258291" y="0"/>
                </a:cubicBezTo>
                <a:lnTo>
                  <a:pt x="2258291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FA0FF9-A61D-994B-B2A7-D9CBCDB6AD57}"/>
              </a:ext>
            </a:extLst>
          </p:cNvPr>
          <p:cNvSpPr/>
          <p:nvPr/>
        </p:nvSpPr>
        <p:spPr>
          <a:xfrm>
            <a:off x="997527" y="3269673"/>
            <a:ext cx="2286000" cy="1906860"/>
          </a:xfrm>
          <a:custGeom>
            <a:avLst/>
            <a:gdLst>
              <a:gd name="connsiteX0" fmla="*/ 0 w 2286000"/>
              <a:gd name="connsiteY0" fmla="*/ 1814945 h 1906860"/>
              <a:gd name="connsiteX1" fmla="*/ 277091 w 2286000"/>
              <a:gd name="connsiteY1" fmla="*/ 1884218 h 1906860"/>
              <a:gd name="connsiteX2" fmla="*/ 498764 w 2286000"/>
              <a:gd name="connsiteY2" fmla="*/ 1468582 h 1906860"/>
              <a:gd name="connsiteX3" fmla="*/ 678873 w 2286000"/>
              <a:gd name="connsiteY3" fmla="*/ 1122218 h 1906860"/>
              <a:gd name="connsiteX4" fmla="*/ 1454728 w 2286000"/>
              <a:gd name="connsiteY4" fmla="*/ 1468582 h 1906860"/>
              <a:gd name="connsiteX5" fmla="*/ 2286000 w 2286000"/>
              <a:gd name="connsiteY5" fmla="*/ 0 h 190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906860">
                <a:moveTo>
                  <a:pt x="0" y="1814945"/>
                </a:moveTo>
                <a:cubicBezTo>
                  <a:pt x="96982" y="1878445"/>
                  <a:pt x="193964" y="1941945"/>
                  <a:pt x="277091" y="1884218"/>
                </a:cubicBezTo>
                <a:cubicBezTo>
                  <a:pt x="360218" y="1826491"/>
                  <a:pt x="431800" y="1595582"/>
                  <a:pt x="498764" y="1468582"/>
                </a:cubicBezTo>
                <a:cubicBezTo>
                  <a:pt x="565728" y="1341582"/>
                  <a:pt x="519546" y="1122218"/>
                  <a:pt x="678873" y="1122218"/>
                </a:cubicBezTo>
                <a:cubicBezTo>
                  <a:pt x="838200" y="1122218"/>
                  <a:pt x="1186874" y="1655618"/>
                  <a:pt x="1454728" y="1468582"/>
                </a:cubicBezTo>
                <a:cubicBezTo>
                  <a:pt x="1722582" y="1281546"/>
                  <a:pt x="2004291" y="640773"/>
                  <a:pt x="228600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CB8C-6F98-0549-A6B5-EB1054AC8CCB}"/>
              </a:ext>
            </a:extLst>
          </p:cNvPr>
          <p:cNvSpPr txBox="1"/>
          <p:nvPr/>
        </p:nvSpPr>
        <p:spPr>
          <a:xfrm>
            <a:off x="3297381" y="3059668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complexity model</a:t>
            </a:r>
          </a:p>
        </p:txBody>
      </p:sp>
    </p:spTree>
    <p:extLst>
      <p:ext uri="{BB962C8B-B14F-4D97-AF65-F5344CB8AC3E}">
        <p14:creationId xmlns:p14="http://schemas.microsoft.com/office/powerpoint/2010/main" val="145013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8DA2F9C-337B-A343-9724-74916F26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" y="4751355"/>
            <a:ext cx="1857211" cy="1327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9C4B64-B409-7D44-82B1-ACED5EE0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29" y="4838263"/>
            <a:ext cx="1799771" cy="13466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559AB0B-87C9-E249-AEFC-013BCEBB6178}"/>
              </a:ext>
            </a:extLst>
          </p:cNvPr>
          <p:cNvGrpSpPr/>
          <p:nvPr/>
        </p:nvGrpSpPr>
        <p:grpSpPr>
          <a:xfrm>
            <a:off x="682171" y="1219200"/>
            <a:ext cx="5152572" cy="3193144"/>
            <a:chOff x="682171" y="1219200"/>
            <a:chExt cx="5849258" cy="319314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24E247-ED13-174C-85B6-B84348A15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71" y="1219200"/>
              <a:ext cx="0" cy="319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78C693-2098-CB43-9C1A-32F627D95B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8" y="4390573"/>
              <a:ext cx="5842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A4271B-B9E9-6B4C-8083-23CEA9C66167}"/>
              </a:ext>
            </a:extLst>
          </p:cNvPr>
          <p:cNvSpPr txBox="1"/>
          <p:nvPr/>
        </p:nvSpPr>
        <p:spPr>
          <a:xfrm>
            <a:off x="2336800" y="441435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complexity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2A700A0-8AA1-A445-8BCE-24DD4943306C}"/>
              </a:ext>
            </a:extLst>
          </p:cNvPr>
          <p:cNvSpPr/>
          <p:nvPr/>
        </p:nvSpPr>
        <p:spPr>
          <a:xfrm>
            <a:off x="682171" y="1814286"/>
            <a:ext cx="4818743" cy="2452914"/>
          </a:xfrm>
          <a:custGeom>
            <a:avLst/>
            <a:gdLst>
              <a:gd name="connsiteX0" fmla="*/ 0 w 5733143"/>
              <a:gd name="connsiteY0" fmla="*/ 0 h 2452914"/>
              <a:gd name="connsiteX1" fmla="*/ 2394858 w 5733143"/>
              <a:gd name="connsiteY1" fmla="*/ 2075543 h 2452914"/>
              <a:gd name="connsiteX2" fmla="*/ 5675086 w 5733143"/>
              <a:gd name="connsiteY2" fmla="*/ 2423885 h 2452914"/>
              <a:gd name="connsiteX3" fmla="*/ 5675086 w 5733143"/>
              <a:gd name="connsiteY3" fmla="*/ 2423885 h 2452914"/>
              <a:gd name="connsiteX4" fmla="*/ 5733143 w 5733143"/>
              <a:gd name="connsiteY4" fmla="*/ 2452914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3143" h="2452914">
                <a:moveTo>
                  <a:pt x="0" y="0"/>
                </a:moveTo>
                <a:cubicBezTo>
                  <a:pt x="724505" y="835781"/>
                  <a:pt x="1449010" y="1671562"/>
                  <a:pt x="2394858" y="2075543"/>
                </a:cubicBezTo>
                <a:cubicBezTo>
                  <a:pt x="3340706" y="2479524"/>
                  <a:pt x="5675086" y="2423885"/>
                  <a:pt x="5675086" y="2423885"/>
                </a:cubicBezTo>
                <a:lnTo>
                  <a:pt x="5675086" y="2423885"/>
                </a:lnTo>
                <a:lnTo>
                  <a:pt x="5733143" y="24529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8E79A-3B4A-CB41-9B73-87EBDFE22318}"/>
              </a:ext>
            </a:extLst>
          </p:cNvPr>
          <p:cNvSpPr txBox="1"/>
          <p:nvPr/>
        </p:nvSpPr>
        <p:spPr>
          <a:xfrm>
            <a:off x="5597236" y="401781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4B7B4F-B520-8D49-ADAF-8A7516FCBAF6}"/>
              </a:ext>
            </a:extLst>
          </p:cNvPr>
          <p:cNvSpPr/>
          <p:nvPr/>
        </p:nvSpPr>
        <p:spPr>
          <a:xfrm>
            <a:off x="678873" y="1496291"/>
            <a:ext cx="5153891" cy="2632364"/>
          </a:xfrm>
          <a:custGeom>
            <a:avLst/>
            <a:gdLst>
              <a:gd name="connsiteX0" fmla="*/ 0 w 5153891"/>
              <a:gd name="connsiteY0" fmla="*/ 2632364 h 2632364"/>
              <a:gd name="connsiteX1" fmla="*/ 3075709 w 5153891"/>
              <a:gd name="connsiteY1" fmla="*/ 1828800 h 2632364"/>
              <a:gd name="connsiteX2" fmla="*/ 5153891 w 5153891"/>
              <a:gd name="connsiteY2" fmla="*/ 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891" h="2632364">
                <a:moveTo>
                  <a:pt x="0" y="2632364"/>
                </a:moveTo>
                <a:cubicBezTo>
                  <a:pt x="1108363" y="2449945"/>
                  <a:pt x="2216727" y="2267527"/>
                  <a:pt x="3075709" y="1828800"/>
                </a:cubicBezTo>
                <a:cubicBezTo>
                  <a:pt x="3934691" y="1390073"/>
                  <a:pt x="4544291" y="695036"/>
                  <a:pt x="515389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40958-1B02-9444-9ACC-F64DB2DDB296}"/>
              </a:ext>
            </a:extLst>
          </p:cNvPr>
          <p:cNvSpPr txBox="1"/>
          <p:nvPr/>
        </p:nvSpPr>
        <p:spPr>
          <a:xfrm>
            <a:off x="5902036" y="126076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F7D1A-CC5B-7144-AC29-03D938EB52C5}"/>
              </a:ext>
            </a:extLst>
          </p:cNvPr>
          <p:cNvSpPr txBox="1"/>
          <p:nvPr/>
        </p:nvSpPr>
        <p:spPr>
          <a:xfrm>
            <a:off x="7509164" y="2022763"/>
            <a:ext cx="3491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way to compute the real bias or variance (we don’t have the true model).</a:t>
            </a:r>
          </a:p>
          <a:p>
            <a:endParaRPr lang="en-US" dirty="0"/>
          </a:p>
          <a:p>
            <a:r>
              <a:rPr lang="en-US" dirty="0"/>
              <a:t>But there are ways to optimize the tradeoff.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D735BA-1372-F04A-86CE-865223009305}"/>
              </a:ext>
            </a:extLst>
          </p:cNvPr>
          <p:cNvCxnSpPr/>
          <p:nvPr/>
        </p:nvCxnSpPr>
        <p:spPr>
          <a:xfrm>
            <a:off x="2563091" y="2777836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7BF62F-270D-6847-87AA-D7C4481EA288}"/>
              </a:ext>
            </a:extLst>
          </p:cNvPr>
          <p:cNvSpPr txBox="1"/>
          <p:nvPr/>
        </p:nvSpPr>
        <p:spPr>
          <a:xfrm>
            <a:off x="2119746" y="2078182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possible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97E08-551A-1F4A-A157-67CD781D62FE}"/>
              </a:ext>
            </a:extLst>
          </p:cNvPr>
          <p:cNvCxnSpPr/>
          <p:nvPr/>
        </p:nvCxnSpPr>
        <p:spPr>
          <a:xfrm>
            <a:off x="1260764" y="16002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D2D29D-53ED-0F42-9685-580C31096417}"/>
              </a:ext>
            </a:extLst>
          </p:cNvPr>
          <p:cNvSpPr txBox="1"/>
          <p:nvPr/>
        </p:nvSpPr>
        <p:spPr>
          <a:xfrm>
            <a:off x="858982" y="12192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4FFCE-AF0C-9F4E-834F-ECDA7874EDD2}"/>
              </a:ext>
            </a:extLst>
          </p:cNvPr>
          <p:cNvCxnSpPr/>
          <p:nvPr/>
        </p:nvCxnSpPr>
        <p:spPr>
          <a:xfrm>
            <a:off x="5126182" y="1447800"/>
            <a:ext cx="0" cy="7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0B4456-1532-9140-9014-4A579D42F69C}"/>
              </a:ext>
            </a:extLst>
          </p:cNvPr>
          <p:cNvSpPr txBox="1"/>
          <p:nvPr/>
        </p:nvSpPr>
        <p:spPr>
          <a:xfrm>
            <a:off x="4724400" y="1066800"/>
            <a:ext cx="15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3312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18731-C103-4846-8ACD-A9BA5C818904}"/>
              </a:ext>
            </a:extLst>
          </p:cNvPr>
          <p:cNvSpPr txBox="1"/>
          <p:nvPr/>
        </p:nvSpPr>
        <p:spPr>
          <a:xfrm>
            <a:off x="2770909" y="4890654"/>
            <a:ext cx="7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Symptom: Overfit model tends to have large parameters </a:t>
            </a:r>
            <a:r>
              <a:rPr lang="en-US" sz="2400" dirty="0">
                <a:solidFill>
                  <a:schemeClr val="accent1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7290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on a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79774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 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44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454727" y="109450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/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/>
                    </a:solidFill>
                  </a:rPr>
                  <a:t>measure of fit = RSS(w)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measure of magnitude of coefficients = L2 norm =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…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D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blipFill>
                <a:blip r:embed="rId2"/>
                <a:stretch>
                  <a:fillRect l="-860" t="-22222" b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8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12F84-410E-3D49-A4C0-53585D627D0B}"/>
              </a:ext>
            </a:extLst>
          </p:cNvPr>
          <p:cNvCxnSpPr>
            <a:cxnSpLocks/>
          </p:cNvCxnSpPr>
          <p:nvPr/>
        </p:nvCxnSpPr>
        <p:spPr>
          <a:xfrm flipV="1">
            <a:off x="4100942" y="229985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AA9DD-69B8-9C47-99CD-E1DD6CBF7114}"/>
              </a:ext>
            </a:extLst>
          </p:cNvPr>
          <p:cNvSpPr txBox="1"/>
          <p:nvPr/>
        </p:nvSpPr>
        <p:spPr>
          <a:xfrm>
            <a:off x="2521527" y="278266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 allowing the balance between fit and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/>
              <p:nvPr/>
            </p:nvSpPr>
            <p:spPr>
              <a:xfrm>
                <a:off x="955964" y="3429000"/>
                <a:ext cx="10404763" cy="310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 objective is to minimize RSS(w) as previously described -&gt; </a:t>
                </a:r>
                <a:r>
                  <a:rPr lang="en-US" sz="2400" dirty="0" err="1"/>
                  <a:t>w</a:t>
                </a:r>
                <a:r>
                  <a:rPr lang="en-US" sz="2400" baseline="30000" dirty="0" err="1"/>
                  <a:t>LS</a:t>
                </a:r>
                <a:endParaRPr lang="en-US" sz="2400" baseline="30000" dirty="0"/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For solutions where w = 0, then total cost = ∞</a:t>
                </a:r>
              </a:p>
              <a:p>
                <a:r>
                  <a:rPr lang="en-US" sz="2400" dirty="0"/>
                  <a:t>	The minimizing solution is w = 0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 ≤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" y="3429000"/>
                <a:ext cx="10404763" cy="3108993"/>
              </a:xfrm>
              <a:prstGeom prst="rect">
                <a:avLst/>
              </a:prstGeom>
              <a:blipFill>
                <a:blip r:embed="rId3"/>
                <a:stretch>
                  <a:fillRect l="-853" t="-1626" b="-1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163782" y="1212273"/>
            <a:ext cx="1040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High bias, low variance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w=0 if </a:t>
            </a:r>
            <a:r>
              <a:rPr lang="en-US" sz="2400" dirty="0" err="1"/>
              <a:t>ƛ</a:t>
            </a:r>
            <a:r>
              <a:rPr lang="en-US" sz="2400" dirty="0"/>
              <a:t> = ∞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Small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𝜶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Low bias, high variance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just computing RSS(w) when </a:t>
            </a:r>
            <a:r>
              <a:rPr lang="en-US" sz="2400" dirty="0" err="1"/>
              <a:t>ƛ</a:t>
            </a:r>
            <a:r>
              <a:rPr lang="en-US" sz="2400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3257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71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feature selection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selections</a:t>
            </a:r>
            <a:r>
              <a:rPr lang="fr-FR" dirty="0"/>
              <a:t>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831272" y="1565564"/>
            <a:ext cx="108758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 :</a:t>
            </a:r>
          </a:p>
          <a:p>
            <a:r>
              <a:rPr lang="en-US" sz="2000" dirty="0"/>
              <a:t>	- If size(w) is very large, each prediction is expensive</a:t>
            </a:r>
          </a:p>
          <a:p>
            <a:r>
              <a:rPr lang="en-US" sz="2000" dirty="0"/>
              <a:t>	- If w sparse, the computational cost only depends on the # of non-zero w</a:t>
            </a:r>
          </a:p>
          <a:p>
            <a:endParaRPr lang="en-US" sz="2000" dirty="0"/>
          </a:p>
          <a:p>
            <a:r>
              <a:rPr lang="en-US" sz="2800" b="1" dirty="0"/>
              <a:t>Interpretability:</a:t>
            </a:r>
          </a:p>
          <a:p>
            <a:r>
              <a:rPr lang="en-US" sz="2000" dirty="0"/>
              <a:t>	- Which features are relevant for prediction?</a:t>
            </a:r>
          </a:p>
        </p:txBody>
      </p:sp>
    </p:spTree>
    <p:extLst>
      <p:ext uri="{BB962C8B-B14F-4D97-AF65-F5344CB8AC3E}">
        <p14:creationId xmlns:p14="http://schemas.microsoft.com/office/powerpoint/2010/main" val="34255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12442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19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: L</a:t>
            </a:r>
            <a:r>
              <a:rPr lang="fr-FR" baseline="-25000" dirty="0"/>
              <a:t>2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507F57-A367-7942-830E-C31B8E4D73A1}"/>
              </a:ext>
            </a:extLst>
          </p:cNvPr>
          <p:cNvSpPr txBox="1"/>
          <p:nvPr/>
        </p:nvSpPr>
        <p:spPr>
          <a:xfrm>
            <a:off x="2798618" y="2951946"/>
            <a:ext cx="620683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Encourage small weights w </a:t>
            </a:r>
          </a:p>
          <a:p>
            <a:pPr algn="ctr"/>
            <a:r>
              <a:rPr lang="en-US" sz="2800" i="1" dirty="0"/>
              <a:t>But not exactly 0 </a:t>
            </a:r>
            <a:r>
              <a:rPr lang="en-US" sz="2800" dirty="0"/>
              <a:t>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02609-3C66-044C-A6EF-633F4A64C6C8}"/>
              </a:ext>
            </a:extLst>
          </p:cNvPr>
          <p:cNvCxnSpPr>
            <a:cxnSpLocks/>
          </p:cNvCxnSpPr>
          <p:nvPr/>
        </p:nvCxnSpPr>
        <p:spPr>
          <a:xfrm flipV="1">
            <a:off x="775855" y="4281056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494D79-CA40-FC40-A5C9-3047D1376573}"/>
              </a:ext>
            </a:extLst>
          </p:cNvPr>
          <p:cNvCxnSpPr>
            <a:cxnSpLocks/>
          </p:cNvCxnSpPr>
          <p:nvPr/>
        </p:nvCxnSpPr>
        <p:spPr>
          <a:xfrm>
            <a:off x="789709" y="5320146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3B7ECC-0112-3B4A-83B7-66F7251A1B6D}"/>
              </a:ext>
            </a:extLst>
          </p:cNvPr>
          <p:cNvSpPr txBox="1"/>
          <p:nvPr/>
        </p:nvSpPr>
        <p:spPr>
          <a:xfrm>
            <a:off x="5417128" y="5791200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ƛ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E1C14-C351-BC4E-AC6A-5C438D118CAB}"/>
              </a:ext>
            </a:extLst>
          </p:cNvPr>
          <p:cNvSpPr txBox="1"/>
          <p:nvPr/>
        </p:nvSpPr>
        <p:spPr>
          <a:xfrm rot="16200000">
            <a:off x="123482" y="4088299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E7269-3D7C-A74A-A7E5-168D91C4C487}"/>
              </a:ext>
            </a:extLst>
          </p:cNvPr>
          <p:cNvSpPr txBox="1"/>
          <p:nvPr/>
        </p:nvSpPr>
        <p:spPr>
          <a:xfrm>
            <a:off x="400573" y="5141198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9EEB0B3-CFF0-BA42-A050-7CDCAC15AA6B}"/>
              </a:ext>
            </a:extLst>
          </p:cNvPr>
          <p:cNvSpPr/>
          <p:nvPr/>
        </p:nvSpPr>
        <p:spPr>
          <a:xfrm>
            <a:off x="831273" y="5375564"/>
            <a:ext cx="4627418" cy="623454"/>
          </a:xfrm>
          <a:custGeom>
            <a:avLst/>
            <a:gdLst>
              <a:gd name="connsiteX0" fmla="*/ 0 w 4627418"/>
              <a:gd name="connsiteY0" fmla="*/ 623454 h 623454"/>
              <a:gd name="connsiteX1" fmla="*/ 277091 w 4627418"/>
              <a:gd name="connsiteY1" fmla="*/ 152400 h 623454"/>
              <a:gd name="connsiteX2" fmla="*/ 1108363 w 4627418"/>
              <a:gd name="connsiteY2" fmla="*/ 55418 h 623454"/>
              <a:gd name="connsiteX3" fmla="*/ 4599709 w 4627418"/>
              <a:gd name="connsiteY3" fmla="*/ 13854 h 623454"/>
              <a:gd name="connsiteX4" fmla="*/ 4599709 w 4627418"/>
              <a:gd name="connsiteY4" fmla="*/ 13854 h 623454"/>
              <a:gd name="connsiteX5" fmla="*/ 4627418 w 4627418"/>
              <a:gd name="connsiteY5" fmla="*/ 0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23454">
                <a:moveTo>
                  <a:pt x="0" y="623454"/>
                </a:moveTo>
                <a:cubicBezTo>
                  <a:pt x="46182" y="435263"/>
                  <a:pt x="92364" y="247073"/>
                  <a:pt x="277091" y="152400"/>
                </a:cubicBezTo>
                <a:cubicBezTo>
                  <a:pt x="461818" y="57727"/>
                  <a:pt x="387927" y="78509"/>
                  <a:pt x="1108363" y="55418"/>
                </a:cubicBezTo>
                <a:cubicBezTo>
                  <a:pt x="1828799" y="32327"/>
                  <a:pt x="4599709" y="13854"/>
                  <a:pt x="4599709" y="13854"/>
                </a:cubicBezTo>
                <a:lnTo>
                  <a:pt x="4599709" y="13854"/>
                </a:lnTo>
                <a:lnTo>
                  <a:pt x="4627418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2003FCF-2675-5341-8EA2-CC1C7A2E5786}"/>
              </a:ext>
            </a:extLst>
          </p:cNvPr>
          <p:cNvSpPr/>
          <p:nvPr/>
        </p:nvSpPr>
        <p:spPr>
          <a:xfrm>
            <a:off x="831273" y="4502727"/>
            <a:ext cx="4475018" cy="637309"/>
          </a:xfrm>
          <a:custGeom>
            <a:avLst/>
            <a:gdLst>
              <a:gd name="connsiteX0" fmla="*/ 0 w 4475018"/>
              <a:gd name="connsiteY0" fmla="*/ 0 h 637309"/>
              <a:gd name="connsiteX1" fmla="*/ 609600 w 4475018"/>
              <a:gd name="connsiteY1" fmla="*/ 526473 h 637309"/>
              <a:gd name="connsiteX2" fmla="*/ 2410691 w 4475018"/>
              <a:gd name="connsiteY2" fmla="*/ 609600 h 637309"/>
              <a:gd name="connsiteX3" fmla="*/ 4475018 w 4475018"/>
              <a:gd name="connsiteY3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018" h="637309">
                <a:moveTo>
                  <a:pt x="0" y="0"/>
                </a:moveTo>
                <a:cubicBezTo>
                  <a:pt x="103909" y="212436"/>
                  <a:pt x="207818" y="424873"/>
                  <a:pt x="609600" y="526473"/>
                </a:cubicBezTo>
                <a:cubicBezTo>
                  <a:pt x="1011382" y="628073"/>
                  <a:pt x="1766455" y="591127"/>
                  <a:pt x="2410691" y="609600"/>
                </a:cubicBezTo>
                <a:cubicBezTo>
                  <a:pt x="3054927" y="628073"/>
                  <a:pt x="3764972" y="632691"/>
                  <a:pt x="4475018" y="6373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624EB80-34F0-3F4F-8132-E6533A9EFE0C}"/>
              </a:ext>
            </a:extLst>
          </p:cNvPr>
          <p:cNvSpPr/>
          <p:nvPr/>
        </p:nvSpPr>
        <p:spPr>
          <a:xfrm>
            <a:off x="872836" y="4308764"/>
            <a:ext cx="4461164" cy="748145"/>
          </a:xfrm>
          <a:custGeom>
            <a:avLst/>
            <a:gdLst>
              <a:gd name="connsiteX0" fmla="*/ 0 w 4461164"/>
              <a:gd name="connsiteY0" fmla="*/ 0 h 748145"/>
              <a:gd name="connsiteX1" fmla="*/ 443346 w 4461164"/>
              <a:gd name="connsiteY1" fmla="*/ 568036 h 748145"/>
              <a:gd name="connsiteX2" fmla="*/ 2036619 w 4461164"/>
              <a:gd name="connsiteY2" fmla="*/ 692727 h 748145"/>
              <a:gd name="connsiteX3" fmla="*/ 4461164 w 4461164"/>
              <a:gd name="connsiteY3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164" h="748145">
                <a:moveTo>
                  <a:pt x="0" y="0"/>
                </a:moveTo>
                <a:cubicBezTo>
                  <a:pt x="51955" y="226291"/>
                  <a:pt x="103910" y="452582"/>
                  <a:pt x="443346" y="568036"/>
                </a:cubicBezTo>
                <a:cubicBezTo>
                  <a:pt x="782783" y="683491"/>
                  <a:pt x="1366983" y="662709"/>
                  <a:pt x="2036619" y="692727"/>
                </a:cubicBezTo>
                <a:cubicBezTo>
                  <a:pt x="2706255" y="722745"/>
                  <a:pt x="3583709" y="735445"/>
                  <a:pt x="4461164" y="74814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B2E3C6-150F-3F47-8AAD-3B42DE3BE2E1}"/>
              </a:ext>
            </a:extLst>
          </p:cNvPr>
          <p:cNvSpPr/>
          <p:nvPr/>
        </p:nvSpPr>
        <p:spPr>
          <a:xfrm>
            <a:off x="872836" y="4890655"/>
            <a:ext cx="4530437" cy="360218"/>
          </a:xfrm>
          <a:custGeom>
            <a:avLst/>
            <a:gdLst>
              <a:gd name="connsiteX0" fmla="*/ 0 w 4530437"/>
              <a:gd name="connsiteY0" fmla="*/ 0 h 360218"/>
              <a:gd name="connsiteX1" fmla="*/ 346364 w 4530437"/>
              <a:gd name="connsiteY1" fmla="*/ 277090 h 360218"/>
              <a:gd name="connsiteX2" fmla="*/ 955964 w 4530437"/>
              <a:gd name="connsiteY2" fmla="*/ 318654 h 360218"/>
              <a:gd name="connsiteX3" fmla="*/ 4530437 w 4530437"/>
              <a:gd name="connsiteY3" fmla="*/ 360218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437" h="360218">
                <a:moveTo>
                  <a:pt x="0" y="0"/>
                </a:moveTo>
                <a:cubicBezTo>
                  <a:pt x="93518" y="111990"/>
                  <a:pt x="187037" y="223981"/>
                  <a:pt x="346364" y="277090"/>
                </a:cubicBezTo>
                <a:cubicBezTo>
                  <a:pt x="505691" y="330199"/>
                  <a:pt x="955964" y="318654"/>
                  <a:pt x="955964" y="318654"/>
                </a:cubicBezTo>
                <a:lnTo>
                  <a:pt x="4530437" y="36021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2EFF4-B08F-4540-87A2-7D5142FEE4AE}"/>
              </a:ext>
            </a:extLst>
          </p:cNvPr>
          <p:cNvCxnSpPr>
            <a:cxnSpLocks/>
          </p:cNvCxnSpPr>
          <p:nvPr/>
        </p:nvCxnSpPr>
        <p:spPr>
          <a:xfrm>
            <a:off x="5902036" y="4572002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3DE10-18D4-304A-86D7-40FCF4CE7B1A}"/>
              </a:ext>
            </a:extLst>
          </p:cNvPr>
          <p:cNvCxnSpPr/>
          <p:nvPr/>
        </p:nvCxnSpPr>
        <p:spPr>
          <a:xfrm>
            <a:off x="5902036" y="4738258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687FAB-85D4-5442-8AA3-36223D8EA4FC}"/>
              </a:ext>
            </a:extLst>
          </p:cNvPr>
          <p:cNvCxnSpPr/>
          <p:nvPr/>
        </p:nvCxnSpPr>
        <p:spPr>
          <a:xfrm>
            <a:off x="5902036" y="4904511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EFC959-E287-E343-B0AB-9F2088D501C8}"/>
              </a:ext>
            </a:extLst>
          </p:cNvPr>
          <p:cNvCxnSpPr/>
          <p:nvPr/>
        </p:nvCxnSpPr>
        <p:spPr>
          <a:xfrm>
            <a:off x="5902036" y="5070767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5D5296-37A8-494C-8FE9-D19334CFB795}"/>
              </a:ext>
            </a:extLst>
          </p:cNvPr>
          <p:cNvSpPr txBox="1"/>
          <p:nvPr/>
        </p:nvSpPr>
        <p:spPr>
          <a:xfrm>
            <a:off x="6096000" y="4419600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E67AC-E4D5-724D-BF67-68575F32F764}"/>
              </a:ext>
            </a:extLst>
          </p:cNvPr>
          <p:cNvSpPr txBox="1"/>
          <p:nvPr/>
        </p:nvSpPr>
        <p:spPr>
          <a:xfrm>
            <a:off x="7467601" y="4475018"/>
            <a:ext cx="433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we use feature regularization to shrink some coefficients to 0 ?</a:t>
            </a:r>
          </a:p>
          <a:p>
            <a:endParaRPr lang="en-US" dirty="0"/>
          </a:p>
          <a:p>
            <a:r>
              <a:rPr lang="en-US" dirty="0"/>
              <a:t>(removing certain features from the model)</a:t>
            </a:r>
          </a:p>
        </p:txBody>
      </p:sp>
    </p:spTree>
    <p:extLst>
      <p:ext uri="{BB962C8B-B14F-4D97-AF65-F5344CB8AC3E}">
        <p14:creationId xmlns:p14="http://schemas.microsoft.com/office/powerpoint/2010/main" val="236592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b="1" dirty="0"/>
                  <a:t>𝜶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/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 objective is to minimize RSS(w) as previously described -&gt; </a:t>
                </a:r>
                <a:r>
                  <a:rPr lang="en-US" sz="2000" dirty="0" err="1"/>
                  <a:t>w</a:t>
                </a:r>
                <a:r>
                  <a:rPr lang="en-US" sz="2000" baseline="30000" dirty="0" err="1"/>
                  <a:t>LS</a:t>
                </a:r>
                <a:endParaRPr lang="en-US" sz="2000" baseline="30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For solutions where w = 0, then total cost = ∞</a:t>
                </a:r>
              </a:p>
              <a:p>
                <a:r>
                  <a:rPr lang="en-US" sz="2000" dirty="0"/>
                  <a:t>	The minimizing solution is w = 0</a:t>
                </a:r>
              </a:p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𝜶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0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r>
                  <a:rPr lang="en-US" sz="2000" dirty="0"/>
                  <a:t>  ≤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000" b="0" i="1" baseline="30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  <m:r>
                              <a:rPr lang="fr-FR" sz="2000" i="1" baseline="-25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blipFill>
                <a:blip r:embed="rId3"/>
                <a:stretch>
                  <a:fillRect l="-476" t="-971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2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25197-43AD-C544-BC74-2CB9DEF9EF49}"/>
              </a:ext>
            </a:extLst>
          </p:cNvPr>
          <p:cNvGrpSpPr/>
          <p:nvPr/>
        </p:nvGrpSpPr>
        <p:grpSpPr>
          <a:xfrm>
            <a:off x="1052945" y="1025236"/>
            <a:ext cx="7966364" cy="2544496"/>
            <a:chOff x="997527" y="1427018"/>
            <a:chExt cx="7966364" cy="25444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1C1BD6-0815-5641-AC3A-3D25F41B4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582" y="2092038"/>
              <a:ext cx="0" cy="175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5F333E-CF6D-084C-A9A2-80F856235B75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6" y="3131128"/>
              <a:ext cx="4710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DF999-09DC-8142-BC2D-9D1F1C9D829D}"/>
                </a:ext>
              </a:extLst>
            </p:cNvPr>
            <p:cNvSpPr txBox="1"/>
            <p:nvPr/>
          </p:nvSpPr>
          <p:spPr>
            <a:xfrm>
              <a:off x="6871855" y="3602182"/>
              <a:ext cx="40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/>
                <a:t>𝜶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535382-9EEB-7744-A73A-A6553FFF5228}"/>
                </a:ext>
              </a:extLst>
            </p:cNvPr>
            <p:cNvSpPr txBox="1"/>
            <p:nvPr/>
          </p:nvSpPr>
          <p:spPr>
            <a:xfrm rot="16200000">
              <a:off x="1578209" y="1899281"/>
              <a:ext cx="399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w</a:t>
              </a:r>
              <a:r>
                <a:rPr lang="en-US" baseline="-25000" dirty="0" err="1"/>
                <a:t>j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939AA6-2EF3-F143-86A5-A4CECC74146E}"/>
                </a:ext>
              </a:extLst>
            </p:cNvPr>
            <p:cNvSpPr txBox="1"/>
            <p:nvPr/>
          </p:nvSpPr>
          <p:spPr>
            <a:xfrm>
              <a:off x="1855300" y="2952180"/>
              <a:ext cx="39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176C9F-A8BD-EB42-BFC6-FEE5E8420017}"/>
                </a:ext>
              </a:extLst>
            </p:cNvPr>
            <p:cNvSpPr/>
            <p:nvPr/>
          </p:nvSpPr>
          <p:spPr>
            <a:xfrm>
              <a:off x="2286000" y="3186546"/>
              <a:ext cx="4627418" cy="623454"/>
            </a:xfrm>
            <a:custGeom>
              <a:avLst/>
              <a:gdLst>
                <a:gd name="connsiteX0" fmla="*/ 0 w 4627418"/>
                <a:gd name="connsiteY0" fmla="*/ 623454 h 623454"/>
                <a:gd name="connsiteX1" fmla="*/ 277091 w 4627418"/>
                <a:gd name="connsiteY1" fmla="*/ 152400 h 623454"/>
                <a:gd name="connsiteX2" fmla="*/ 1108363 w 4627418"/>
                <a:gd name="connsiteY2" fmla="*/ 55418 h 623454"/>
                <a:gd name="connsiteX3" fmla="*/ 4599709 w 4627418"/>
                <a:gd name="connsiteY3" fmla="*/ 13854 h 623454"/>
                <a:gd name="connsiteX4" fmla="*/ 4599709 w 4627418"/>
                <a:gd name="connsiteY4" fmla="*/ 13854 h 623454"/>
                <a:gd name="connsiteX5" fmla="*/ 4627418 w 4627418"/>
                <a:gd name="connsiteY5" fmla="*/ 0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7418" h="623454">
                  <a:moveTo>
                    <a:pt x="0" y="623454"/>
                  </a:moveTo>
                  <a:cubicBezTo>
                    <a:pt x="46182" y="435263"/>
                    <a:pt x="92364" y="247073"/>
                    <a:pt x="277091" y="152400"/>
                  </a:cubicBezTo>
                  <a:cubicBezTo>
                    <a:pt x="461818" y="57727"/>
                    <a:pt x="387927" y="78509"/>
                    <a:pt x="1108363" y="55418"/>
                  </a:cubicBezTo>
                  <a:cubicBezTo>
                    <a:pt x="1828799" y="32327"/>
                    <a:pt x="4599709" y="13854"/>
                    <a:pt x="4599709" y="13854"/>
                  </a:cubicBezTo>
                  <a:lnTo>
                    <a:pt x="4599709" y="13854"/>
                  </a:lnTo>
                  <a:lnTo>
                    <a:pt x="4627418" y="0"/>
                  </a:ln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CD66BC-C1A3-8E4F-9C67-B4E715F753AD}"/>
                </a:ext>
              </a:extLst>
            </p:cNvPr>
            <p:cNvSpPr/>
            <p:nvPr/>
          </p:nvSpPr>
          <p:spPr>
            <a:xfrm>
              <a:off x="2286000" y="2313709"/>
              <a:ext cx="4475018" cy="637309"/>
            </a:xfrm>
            <a:custGeom>
              <a:avLst/>
              <a:gdLst>
                <a:gd name="connsiteX0" fmla="*/ 0 w 4475018"/>
                <a:gd name="connsiteY0" fmla="*/ 0 h 637309"/>
                <a:gd name="connsiteX1" fmla="*/ 609600 w 4475018"/>
                <a:gd name="connsiteY1" fmla="*/ 526473 h 637309"/>
                <a:gd name="connsiteX2" fmla="*/ 2410691 w 4475018"/>
                <a:gd name="connsiteY2" fmla="*/ 609600 h 637309"/>
                <a:gd name="connsiteX3" fmla="*/ 4475018 w 4475018"/>
                <a:gd name="connsiteY3" fmla="*/ 637309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018" h="637309">
                  <a:moveTo>
                    <a:pt x="0" y="0"/>
                  </a:moveTo>
                  <a:cubicBezTo>
                    <a:pt x="103909" y="212436"/>
                    <a:pt x="207818" y="424873"/>
                    <a:pt x="609600" y="526473"/>
                  </a:cubicBezTo>
                  <a:cubicBezTo>
                    <a:pt x="1011382" y="628073"/>
                    <a:pt x="1766455" y="591127"/>
                    <a:pt x="2410691" y="609600"/>
                  </a:cubicBezTo>
                  <a:cubicBezTo>
                    <a:pt x="3054927" y="628073"/>
                    <a:pt x="3764972" y="632691"/>
                    <a:pt x="4475018" y="637309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C73866-051B-8A4A-BEDD-7C92B70A203E}"/>
                </a:ext>
              </a:extLst>
            </p:cNvPr>
            <p:cNvSpPr/>
            <p:nvPr/>
          </p:nvSpPr>
          <p:spPr>
            <a:xfrm>
              <a:off x="2327563" y="2119746"/>
              <a:ext cx="4461164" cy="748145"/>
            </a:xfrm>
            <a:custGeom>
              <a:avLst/>
              <a:gdLst>
                <a:gd name="connsiteX0" fmla="*/ 0 w 4461164"/>
                <a:gd name="connsiteY0" fmla="*/ 0 h 748145"/>
                <a:gd name="connsiteX1" fmla="*/ 443346 w 4461164"/>
                <a:gd name="connsiteY1" fmla="*/ 568036 h 748145"/>
                <a:gd name="connsiteX2" fmla="*/ 2036619 w 4461164"/>
                <a:gd name="connsiteY2" fmla="*/ 692727 h 748145"/>
                <a:gd name="connsiteX3" fmla="*/ 4461164 w 4461164"/>
                <a:gd name="connsiteY3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164" h="748145">
                  <a:moveTo>
                    <a:pt x="0" y="0"/>
                  </a:moveTo>
                  <a:cubicBezTo>
                    <a:pt x="51955" y="226291"/>
                    <a:pt x="103910" y="452582"/>
                    <a:pt x="443346" y="568036"/>
                  </a:cubicBezTo>
                  <a:cubicBezTo>
                    <a:pt x="782783" y="683491"/>
                    <a:pt x="1366983" y="662709"/>
                    <a:pt x="2036619" y="692727"/>
                  </a:cubicBezTo>
                  <a:cubicBezTo>
                    <a:pt x="2706255" y="722745"/>
                    <a:pt x="3583709" y="735445"/>
                    <a:pt x="4461164" y="748145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E68520-E8C9-D34D-93A1-F803AA76B45F}"/>
                </a:ext>
              </a:extLst>
            </p:cNvPr>
            <p:cNvSpPr/>
            <p:nvPr/>
          </p:nvSpPr>
          <p:spPr>
            <a:xfrm>
              <a:off x="2327563" y="2701637"/>
              <a:ext cx="4530437" cy="360218"/>
            </a:xfrm>
            <a:custGeom>
              <a:avLst/>
              <a:gdLst>
                <a:gd name="connsiteX0" fmla="*/ 0 w 4530437"/>
                <a:gd name="connsiteY0" fmla="*/ 0 h 360218"/>
                <a:gd name="connsiteX1" fmla="*/ 346364 w 4530437"/>
                <a:gd name="connsiteY1" fmla="*/ 277090 h 360218"/>
                <a:gd name="connsiteX2" fmla="*/ 955964 w 4530437"/>
                <a:gd name="connsiteY2" fmla="*/ 318654 h 360218"/>
                <a:gd name="connsiteX3" fmla="*/ 4530437 w 4530437"/>
                <a:gd name="connsiteY3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437" h="360218">
                  <a:moveTo>
                    <a:pt x="0" y="0"/>
                  </a:moveTo>
                  <a:cubicBezTo>
                    <a:pt x="93518" y="111990"/>
                    <a:pt x="187037" y="223981"/>
                    <a:pt x="346364" y="277090"/>
                  </a:cubicBezTo>
                  <a:cubicBezTo>
                    <a:pt x="505691" y="330199"/>
                    <a:pt x="955964" y="318654"/>
                    <a:pt x="955964" y="318654"/>
                  </a:cubicBezTo>
                  <a:lnTo>
                    <a:pt x="4530437" y="360218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3F02A-0757-574D-8C04-FCF6421D6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63" y="2382984"/>
              <a:ext cx="193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D68A2A-BFC5-6142-A876-A2A9AE1FDD2C}"/>
                </a:ext>
              </a:extLst>
            </p:cNvPr>
            <p:cNvCxnSpPr/>
            <p:nvPr/>
          </p:nvCxnSpPr>
          <p:spPr>
            <a:xfrm>
              <a:off x="7356763" y="2549240"/>
              <a:ext cx="19396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50973-8D3F-234F-B7FD-6548F5B07985}"/>
                </a:ext>
              </a:extLst>
            </p:cNvPr>
            <p:cNvCxnSpPr/>
            <p:nvPr/>
          </p:nvCxnSpPr>
          <p:spPr>
            <a:xfrm>
              <a:off x="7356763" y="2715493"/>
              <a:ext cx="1939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25830-D6B1-C744-A416-2E19B79F7058}"/>
                </a:ext>
              </a:extLst>
            </p:cNvPr>
            <p:cNvCxnSpPr/>
            <p:nvPr/>
          </p:nvCxnSpPr>
          <p:spPr>
            <a:xfrm>
              <a:off x="7356763" y="2881749"/>
              <a:ext cx="193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8662B8-82D4-B047-9687-E57B7F04F5BB}"/>
                </a:ext>
              </a:extLst>
            </p:cNvPr>
            <p:cNvSpPr txBox="1"/>
            <p:nvPr/>
          </p:nvSpPr>
          <p:spPr>
            <a:xfrm>
              <a:off x="7550727" y="2258291"/>
              <a:ext cx="1413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Feature 1</a:t>
              </a:r>
            </a:p>
            <a:p>
              <a:r>
                <a:rPr lang="en-US" sz="1100" dirty="0"/>
                <a:t>Feature 2</a:t>
              </a:r>
            </a:p>
            <a:p>
              <a:r>
                <a:rPr lang="en-US" sz="1100" dirty="0"/>
                <a:t>Feature 3</a:t>
              </a:r>
            </a:p>
            <a:p>
              <a:r>
                <a:rPr lang="en-US" sz="1100" dirty="0"/>
                <a:t>Feature 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9913FA-D78D-D64D-99F8-EF1C8BEB5165}"/>
                </a:ext>
              </a:extLst>
            </p:cNvPr>
            <p:cNvSpPr txBox="1"/>
            <p:nvPr/>
          </p:nvSpPr>
          <p:spPr>
            <a:xfrm>
              <a:off x="997527" y="1427018"/>
              <a:ext cx="196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Ridge regression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ACC7BF-1128-6343-8B8C-0EAEE90F7A50}"/>
              </a:ext>
            </a:extLst>
          </p:cNvPr>
          <p:cNvCxnSpPr>
            <a:cxnSpLocks/>
          </p:cNvCxnSpPr>
          <p:nvPr/>
        </p:nvCxnSpPr>
        <p:spPr>
          <a:xfrm flipV="1">
            <a:off x="2175164" y="4308765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1D485E-DB19-AB47-B68F-FEB4018920FF}"/>
              </a:ext>
            </a:extLst>
          </p:cNvPr>
          <p:cNvCxnSpPr>
            <a:cxnSpLocks/>
          </p:cNvCxnSpPr>
          <p:nvPr/>
        </p:nvCxnSpPr>
        <p:spPr>
          <a:xfrm>
            <a:off x="2189018" y="5347855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9328D-2691-0D48-8B67-6329450B81C8}"/>
              </a:ext>
            </a:extLst>
          </p:cNvPr>
          <p:cNvSpPr txBox="1"/>
          <p:nvPr/>
        </p:nvSpPr>
        <p:spPr>
          <a:xfrm>
            <a:off x="6816437" y="5818909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𝜶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CF946-FC83-A341-880D-F91EA2F6A498}"/>
              </a:ext>
            </a:extLst>
          </p:cNvPr>
          <p:cNvSpPr txBox="1"/>
          <p:nvPr/>
        </p:nvSpPr>
        <p:spPr>
          <a:xfrm rot="16200000">
            <a:off x="1522791" y="4116008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6DD2D-5C04-4F4B-AAD5-D4AD9DADC55F}"/>
              </a:ext>
            </a:extLst>
          </p:cNvPr>
          <p:cNvSpPr txBox="1"/>
          <p:nvPr/>
        </p:nvSpPr>
        <p:spPr>
          <a:xfrm>
            <a:off x="1799882" y="5168907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37071-400C-1C46-83D3-F151DF8F84E2}"/>
              </a:ext>
            </a:extLst>
          </p:cNvPr>
          <p:cNvCxnSpPr>
            <a:cxnSpLocks/>
          </p:cNvCxnSpPr>
          <p:nvPr/>
        </p:nvCxnSpPr>
        <p:spPr>
          <a:xfrm>
            <a:off x="7301345" y="4599711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46010-DAB4-F847-8FA0-8473AC6EF70B}"/>
              </a:ext>
            </a:extLst>
          </p:cNvPr>
          <p:cNvCxnSpPr/>
          <p:nvPr/>
        </p:nvCxnSpPr>
        <p:spPr>
          <a:xfrm>
            <a:off x="7301345" y="4765967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3E1CF-963D-344A-8A31-F6A93E930E80}"/>
              </a:ext>
            </a:extLst>
          </p:cNvPr>
          <p:cNvCxnSpPr/>
          <p:nvPr/>
        </p:nvCxnSpPr>
        <p:spPr>
          <a:xfrm>
            <a:off x="7301345" y="4932220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30D8F3-8126-954F-849C-83D396D0DEBD}"/>
              </a:ext>
            </a:extLst>
          </p:cNvPr>
          <p:cNvCxnSpPr/>
          <p:nvPr/>
        </p:nvCxnSpPr>
        <p:spPr>
          <a:xfrm>
            <a:off x="7301345" y="5098476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2376FB-CBD3-854D-A218-8AF2C2A46528}"/>
              </a:ext>
            </a:extLst>
          </p:cNvPr>
          <p:cNvSpPr txBox="1"/>
          <p:nvPr/>
        </p:nvSpPr>
        <p:spPr>
          <a:xfrm>
            <a:off x="7495309" y="4475018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9C966-350A-3E4B-89A6-281247B3AB58}"/>
              </a:ext>
            </a:extLst>
          </p:cNvPr>
          <p:cNvSpPr txBox="1"/>
          <p:nvPr/>
        </p:nvSpPr>
        <p:spPr>
          <a:xfrm>
            <a:off x="942109" y="3643745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7E1E330-43A5-284E-82AF-EED62B362E21}"/>
              </a:ext>
            </a:extLst>
          </p:cNvPr>
          <p:cNvSpPr/>
          <p:nvPr/>
        </p:nvSpPr>
        <p:spPr>
          <a:xfrm>
            <a:off x="2272145" y="5347855"/>
            <a:ext cx="4475019" cy="637309"/>
          </a:xfrm>
          <a:custGeom>
            <a:avLst/>
            <a:gdLst>
              <a:gd name="connsiteX0" fmla="*/ 0 w 4475019"/>
              <a:gd name="connsiteY0" fmla="*/ 637309 h 637309"/>
              <a:gd name="connsiteX1" fmla="*/ 471055 w 4475019"/>
              <a:gd name="connsiteY1" fmla="*/ 0 h 637309"/>
              <a:gd name="connsiteX2" fmla="*/ 4475019 w 4475019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637309">
                <a:moveTo>
                  <a:pt x="0" y="637309"/>
                </a:moveTo>
                <a:lnTo>
                  <a:pt x="471055" y="0"/>
                </a:lnTo>
                <a:lnTo>
                  <a:pt x="4475019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93431A-F1AB-BA45-B3E0-6C4428297F5A}"/>
              </a:ext>
            </a:extLst>
          </p:cNvPr>
          <p:cNvSpPr/>
          <p:nvPr/>
        </p:nvSpPr>
        <p:spPr>
          <a:xfrm>
            <a:off x="2258291" y="4959927"/>
            <a:ext cx="4488873" cy="401782"/>
          </a:xfrm>
          <a:custGeom>
            <a:avLst/>
            <a:gdLst>
              <a:gd name="connsiteX0" fmla="*/ 0 w 4488873"/>
              <a:gd name="connsiteY0" fmla="*/ 0 h 401782"/>
              <a:gd name="connsiteX1" fmla="*/ 263236 w 4488873"/>
              <a:gd name="connsiteY1" fmla="*/ 401782 h 401782"/>
              <a:gd name="connsiteX2" fmla="*/ 4461164 w 4488873"/>
              <a:gd name="connsiteY2" fmla="*/ 387928 h 401782"/>
              <a:gd name="connsiteX3" fmla="*/ 4461164 w 4488873"/>
              <a:gd name="connsiteY3" fmla="*/ 387928 h 401782"/>
              <a:gd name="connsiteX4" fmla="*/ 4488873 w 4488873"/>
              <a:gd name="connsiteY4" fmla="*/ 387928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873" h="401782">
                <a:moveTo>
                  <a:pt x="0" y="0"/>
                </a:moveTo>
                <a:lnTo>
                  <a:pt x="263236" y="401782"/>
                </a:lnTo>
                <a:lnTo>
                  <a:pt x="4461164" y="387928"/>
                </a:lnTo>
                <a:lnTo>
                  <a:pt x="4461164" y="387928"/>
                </a:lnTo>
                <a:lnTo>
                  <a:pt x="4488873" y="38792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78ECA2E-0E02-2E44-A1F6-F1B8B85BCB55}"/>
              </a:ext>
            </a:extLst>
          </p:cNvPr>
          <p:cNvSpPr/>
          <p:nvPr/>
        </p:nvSpPr>
        <p:spPr>
          <a:xfrm>
            <a:off x="2272145" y="4765964"/>
            <a:ext cx="4475019" cy="595745"/>
          </a:xfrm>
          <a:custGeom>
            <a:avLst/>
            <a:gdLst>
              <a:gd name="connsiteX0" fmla="*/ 0 w 4475019"/>
              <a:gd name="connsiteY0" fmla="*/ 0 h 595745"/>
              <a:gd name="connsiteX1" fmla="*/ 1620982 w 4475019"/>
              <a:gd name="connsiteY1" fmla="*/ 595745 h 595745"/>
              <a:gd name="connsiteX2" fmla="*/ 4475019 w 4475019"/>
              <a:gd name="connsiteY2" fmla="*/ 581891 h 59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595745">
                <a:moveTo>
                  <a:pt x="0" y="0"/>
                </a:moveTo>
                <a:lnTo>
                  <a:pt x="1620982" y="595745"/>
                </a:lnTo>
                <a:lnTo>
                  <a:pt x="4475019" y="5818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4C13483-5760-BE45-9FC7-4B1D9E00FCE9}"/>
              </a:ext>
            </a:extLst>
          </p:cNvPr>
          <p:cNvSpPr/>
          <p:nvPr/>
        </p:nvSpPr>
        <p:spPr>
          <a:xfrm>
            <a:off x="2286000" y="4488873"/>
            <a:ext cx="4391891" cy="554182"/>
          </a:xfrm>
          <a:custGeom>
            <a:avLst/>
            <a:gdLst>
              <a:gd name="connsiteX0" fmla="*/ 0 w 4391891"/>
              <a:gd name="connsiteY0" fmla="*/ 0 h 554182"/>
              <a:gd name="connsiteX1" fmla="*/ 4391891 w 4391891"/>
              <a:gd name="connsiteY1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891" h="554182">
                <a:moveTo>
                  <a:pt x="0" y="0"/>
                </a:moveTo>
                <a:lnTo>
                  <a:pt x="4391891" y="5541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4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>
                <a:solidFill>
                  <a:schemeClr val="bg1"/>
                </a:solidFill>
              </a:rPr>
              <a:t>implementation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71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How to </a:t>
            </a:r>
            <a:r>
              <a:rPr lang="fr-FR" sz="3733" dirty="0" err="1">
                <a:solidFill>
                  <a:schemeClr val="bg1"/>
                </a:solidFill>
              </a:rPr>
              <a:t>choose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𝜶</a:t>
            </a:r>
            <a:r>
              <a:rPr lang="en-US" sz="4000" dirty="0">
                <a:solidFill>
                  <a:schemeClr val="bg1"/>
                </a:solidFill>
              </a:rPr>
              <a:t> ? K-fold cross validation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418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sufficient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b="1" dirty="0">
                <a:solidFill>
                  <a:schemeClr val="accent2"/>
                </a:solidFill>
              </a:rPr>
              <a:t>𝜶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F4A3-13DD-6647-8286-8BB05ED5E24D}"/>
              </a:ext>
            </a:extLst>
          </p:cNvPr>
          <p:cNvSpPr txBox="1"/>
          <p:nvPr/>
        </p:nvSpPr>
        <p:spPr>
          <a:xfrm>
            <a:off x="1025237" y="4849091"/>
            <a:ext cx="36021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if the validation set is too small : it won’t give you a good view on the performance !</a:t>
            </a:r>
          </a:p>
        </p:txBody>
      </p:sp>
    </p:spTree>
    <p:extLst>
      <p:ext uri="{BB962C8B-B14F-4D97-AF65-F5344CB8AC3E}">
        <p14:creationId xmlns:p14="http://schemas.microsoft.com/office/powerpoint/2010/main" val="2275704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503266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4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AF1936-9BAB-0241-A0D9-7F2CF5EA9504}"/>
              </a:ext>
            </a:extLst>
          </p:cNvPr>
          <p:cNvSpPr txBox="1"/>
          <p:nvPr/>
        </p:nvSpPr>
        <p:spPr>
          <a:xfrm>
            <a:off x="1620981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9C7A1-8421-2A47-8BF5-4CED731E0A4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286000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2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C70DF-94B7-8D4D-99B0-BAEA35233DBF}"/>
              </a:ext>
            </a:extLst>
          </p:cNvPr>
          <p:cNvSpPr txBox="1"/>
          <p:nvPr/>
        </p:nvSpPr>
        <p:spPr>
          <a:xfrm>
            <a:off x="2618509" y="265551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7C34C-6DA4-8041-973B-7EA2153DE8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83528" y="2258290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0AB07-57CA-CA4A-A3AA-DA5BBAE48F35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30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235608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09EF0F-148A-A448-86EE-7ED55F13644E}"/>
              </a:ext>
            </a:extLst>
          </p:cNvPr>
          <p:cNvSpPr txBox="1"/>
          <p:nvPr/>
        </p:nvSpPr>
        <p:spPr>
          <a:xfrm>
            <a:off x="3560617" y="287718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42CD-583F-1C4E-AF4C-9E896A451B3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239490" y="2244436"/>
            <a:ext cx="69274" cy="6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0CB87-D63C-4342-9206-EB9600F708E9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60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35467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17664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7550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4052454" y="2244436"/>
            <a:ext cx="25631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4052454" y="2244436"/>
            <a:ext cx="22790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EE3E01-F06D-D540-8A73-FFF1AEE48BAF}"/>
              </a:ext>
            </a:extLst>
          </p:cNvPr>
          <p:cNvSpPr txBox="1"/>
          <p:nvPr/>
        </p:nvSpPr>
        <p:spPr>
          <a:xfrm>
            <a:off x="4627417" y="265551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4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8582-158D-E248-B7A2-ED354F2534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92436" y="2258291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EE898-62DC-8E4A-8224-F9E9E675C800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b="1" dirty="0"/>
              <a:t>𝜶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𝜶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095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59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b="1" dirty="0"/>
              <a:t>𝜶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/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Choose a </a:t>
                </a:r>
                <a:r>
                  <a:rPr lang="en-US" sz="2400" dirty="0" err="1"/>
                  <a:t>ƛ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2. For k = 1…K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w 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on the training block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error on validation block </a:t>
                </a:r>
                <a:r>
                  <a:rPr lang="en-US" sz="2000" dirty="0" err="1"/>
                  <a:t>error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ƛ</a:t>
                </a:r>
                <a:r>
                  <a:rPr lang="en-US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400" dirty="0"/>
                  <a:t>3. Compute average error: CV(</a:t>
                </a:r>
                <a:r>
                  <a:rPr lang="en-US" sz="2400" dirty="0" err="1"/>
                  <a:t>ƛ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error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(ƛ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blipFill>
                <a:blip r:embed="rId2"/>
                <a:stretch>
                  <a:fillRect l="-1294" t="-1914" b="-30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03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cross validation: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914400" y="291638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Repeat procedure for each choice of </a:t>
            </a:r>
            <a:r>
              <a:rPr lang="en-US" sz="2400" b="1" dirty="0"/>
              <a:t>𝜶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24C94-071F-BD48-840B-172B4B5747FF}"/>
              </a:ext>
            </a:extLst>
          </p:cNvPr>
          <p:cNvSpPr txBox="1"/>
          <p:nvPr/>
        </p:nvSpPr>
        <p:spPr>
          <a:xfrm>
            <a:off x="3616035" y="3816926"/>
            <a:ext cx="42949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Choose </a:t>
            </a:r>
            <a:r>
              <a:rPr lang="en-US" sz="2800" b="1" dirty="0"/>
              <a:t>𝜶</a:t>
            </a:r>
            <a:r>
              <a:rPr lang="en-US" sz="2800" dirty="0">
                <a:sym typeface="Wingdings" pitchFamily="2" charset="2"/>
              </a:rPr>
              <a:t> to minimize </a:t>
            </a:r>
            <a:r>
              <a:rPr lang="en-US" sz="2800" b="1" dirty="0">
                <a:sym typeface="Wingdings" pitchFamily="2" charset="2"/>
              </a:rPr>
              <a:t>CV(</a:t>
            </a:r>
            <a:r>
              <a:rPr lang="en-US" sz="2800" b="1" dirty="0"/>
              <a:t>𝜶)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789708" y="4959927"/>
            <a:ext cx="1087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Formally the best approximation occurs for validation sets of size 1 -&gt; </a:t>
            </a:r>
            <a:r>
              <a:rPr lang="en-US" sz="2000" b="1" dirty="0">
                <a:solidFill>
                  <a:schemeClr val="accent2"/>
                </a:solidFill>
              </a:rPr>
              <a:t>Leave-one-out CV</a:t>
            </a:r>
          </a:p>
          <a:p>
            <a:r>
              <a:rPr lang="en-US" sz="2000" dirty="0"/>
              <a:t>But computationally intensive !</a:t>
            </a:r>
          </a:p>
          <a:p>
            <a:r>
              <a:rPr lang="en-US" sz="2000" dirty="0"/>
              <a:t>… Typically people choose k=5 or 10 -&gt; </a:t>
            </a:r>
            <a:r>
              <a:rPr lang="en-US" sz="2000" b="1" dirty="0">
                <a:solidFill>
                  <a:schemeClr val="accent2"/>
                </a:solidFill>
              </a:rPr>
              <a:t>5-fold CV or 10-fold CV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280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Everything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together</a:t>
            </a:r>
            <a:r>
              <a:rPr lang="fr-FR" sz="3733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6903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Boston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ity Outline Images, Stock Photos &amp; Vectors | Shutterstock">
            <a:extLst>
              <a:ext uri="{FF2B5EF4-FFF2-40B4-BE49-F238E27FC236}">
                <a16:creationId xmlns:a16="http://schemas.microsoft.com/office/drawing/2014/main" id="{35B39B0F-8CC0-8245-B13B-7E93848B2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3444009" y="1145308"/>
            <a:ext cx="5036410" cy="22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6EE9-F0A7-1749-91CE-692FF419E9F8}"/>
              </a:ext>
            </a:extLst>
          </p:cNvPr>
          <p:cNvSpPr txBox="1"/>
          <p:nvPr/>
        </p:nvSpPr>
        <p:spPr>
          <a:xfrm>
            <a:off x="505691" y="3699164"/>
            <a:ext cx="1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dataset preloaded in </a:t>
            </a: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. Contains 506 houses from the Boston area and their selling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7339-2AFD-734B-BA23-B35323F1CB5A}"/>
              </a:ext>
            </a:extLst>
          </p:cNvPr>
          <p:cNvSpPr txBox="1"/>
          <p:nvPr/>
        </p:nvSpPr>
        <p:spPr>
          <a:xfrm>
            <a:off x="1177636" y="5056910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 characteristics (crime rates…)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characteristics (</a:t>
            </a:r>
            <a:r>
              <a:rPr lang="en-US" dirty="0" err="1"/>
              <a:t>nb</a:t>
            </a:r>
            <a:r>
              <a:rPr lang="en-US" dirty="0"/>
              <a:t> of rooms…)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4BD89-EBFF-5841-8AA8-266B2D790517}"/>
              </a:ext>
            </a:extLst>
          </p:cNvPr>
          <p:cNvCxnSpPr/>
          <p:nvPr/>
        </p:nvCxnSpPr>
        <p:spPr>
          <a:xfrm>
            <a:off x="5708073" y="5347855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189682-0BD8-3E48-A2FB-31CE53D0C42E}"/>
              </a:ext>
            </a:extLst>
          </p:cNvPr>
          <p:cNvSpPr txBox="1"/>
          <p:nvPr/>
        </p:nvSpPr>
        <p:spPr>
          <a:xfrm>
            <a:off x="7259781" y="5140037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82E3E-D49B-B148-BC67-F036B0FA3514}"/>
              </a:ext>
            </a:extLst>
          </p:cNvPr>
          <p:cNvSpPr txBox="1"/>
          <p:nvPr/>
        </p:nvSpPr>
        <p:spPr>
          <a:xfrm>
            <a:off x="2008909" y="4627419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0A088-31E6-6F4E-9222-D8B02C16C468}"/>
              </a:ext>
            </a:extLst>
          </p:cNvPr>
          <p:cNvSpPr txBox="1"/>
          <p:nvPr/>
        </p:nvSpPr>
        <p:spPr>
          <a:xfrm>
            <a:off x="6594764" y="4668983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44294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259202"/>
            <a:chOff x="6262253" y="1577230"/>
            <a:chExt cx="3449783" cy="22592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393381" y="34671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997D242-7814-2B42-974D-D2B3A0A7D32F}"/>
                </a:ext>
              </a:extLst>
            </p:cNvPr>
            <p:cNvSpPr/>
            <p:nvPr/>
          </p:nvSpPr>
          <p:spPr>
            <a:xfrm>
              <a:off x="6608618" y="1764267"/>
              <a:ext cx="2493818" cy="1524000"/>
            </a:xfrm>
            <a:custGeom>
              <a:avLst/>
              <a:gdLst>
                <a:gd name="connsiteX0" fmla="*/ 0 w 2493818"/>
                <a:gd name="connsiteY0" fmla="*/ 1524000 h 1524000"/>
                <a:gd name="connsiteX1" fmla="*/ 955964 w 2493818"/>
                <a:gd name="connsiteY1" fmla="*/ 512619 h 1524000"/>
                <a:gd name="connsiteX2" fmla="*/ 2410691 w 2493818"/>
                <a:gd name="connsiteY2" fmla="*/ 27709 h 1524000"/>
                <a:gd name="connsiteX3" fmla="*/ 2410691 w 2493818"/>
                <a:gd name="connsiteY3" fmla="*/ 27709 h 1524000"/>
                <a:gd name="connsiteX4" fmla="*/ 2493818 w 2493818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18" h="1524000">
                  <a:moveTo>
                    <a:pt x="0" y="1524000"/>
                  </a:moveTo>
                  <a:cubicBezTo>
                    <a:pt x="277091" y="1143000"/>
                    <a:pt x="554182" y="762001"/>
                    <a:pt x="955964" y="512619"/>
                  </a:cubicBezTo>
                  <a:cubicBezTo>
                    <a:pt x="1357746" y="263237"/>
                    <a:pt x="2410691" y="27709"/>
                    <a:pt x="2410691" y="27709"/>
                  </a:cubicBezTo>
                  <a:lnTo>
                    <a:pt x="2410691" y="27709"/>
                  </a:lnTo>
                  <a:lnTo>
                    <a:pt x="2493818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8778-FB47-A84E-8918-3AE4E4ADB5F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162802" y="2001983"/>
            <a:ext cx="367144" cy="89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99824-E794-D741-8169-E251E9D62ED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57399"/>
            <a:ext cx="436419" cy="839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403CA-4D71-2C4E-B159-0005EC80AA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85109"/>
            <a:ext cx="1960419" cy="811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0B3940-7B89-4F43-96B2-70050ED6261D}"/>
              </a:ext>
            </a:extLst>
          </p:cNvPr>
          <p:cNvSpPr txBox="1"/>
          <p:nvPr/>
        </p:nvSpPr>
        <p:spPr>
          <a:xfrm>
            <a:off x="6096000" y="2896969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 as different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pPr algn="ctr"/>
            <a:r>
              <a:rPr lang="en-US" dirty="0"/>
              <a:t>(function of the input x)</a:t>
            </a:r>
          </a:p>
        </p:txBody>
      </p:sp>
    </p:spTree>
    <p:extLst>
      <p:ext uri="{BB962C8B-B14F-4D97-AF65-F5344CB8AC3E}">
        <p14:creationId xmlns:p14="http://schemas.microsoft.com/office/powerpoint/2010/main" val="2632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Polynomial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2547" y="1198031"/>
            <a:ext cx="69807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Model:</a:t>
            </a:r>
          </a:p>
          <a:p>
            <a:r>
              <a:rPr lang="fr-FR" sz="2400" dirty="0"/>
              <a:t>y</a:t>
            </a:r>
            <a:r>
              <a:rPr lang="fr-FR" sz="2400" baseline="-25000" dirty="0"/>
              <a:t>i</a:t>
            </a:r>
            <a:r>
              <a:rPr lang="fr-FR" sz="2400" dirty="0"/>
              <a:t> = w</a:t>
            </a:r>
            <a:r>
              <a:rPr lang="fr-FR" sz="2400" baseline="-25000" dirty="0"/>
              <a:t>0</a:t>
            </a:r>
            <a:r>
              <a:rPr lang="fr-FR" sz="2400" dirty="0"/>
              <a:t> + w</a:t>
            </a:r>
            <a:r>
              <a:rPr lang="fr-FR" sz="2400" baseline="-25000" dirty="0"/>
              <a:t>1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dirty="0"/>
              <a:t> + w</a:t>
            </a:r>
            <a:r>
              <a:rPr lang="fr-FR" sz="2400" baseline="-25000" dirty="0"/>
              <a:t>2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x</a:t>
            </a:r>
            <a:r>
              <a:rPr lang="fr-FR" sz="2400" baseline="-25000" dirty="0">
                <a:solidFill>
                  <a:srgbClr val="C00000"/>
                </a:solidFill>
              </a:rPr>
              <a:t>i</a:t>
            </a:r>
            <a:r>
              <a:rPr lang="fr-FR" sz="2400" baseline="30000" dirty="0">
                <a:solidFill>
                  <a:srgbClr val="C00000"/>
                </a:solidFill>
              </a:rPr>
              <a:t>2</a:t>
            </a:r>
            <a:r>
              <a:rPr lang="fr-FR" sz="2400" dirty="0"/>
              <a:t> + … + </a:t>
            </a:r>
            <a:r>
              <a:rPr lang="fr-FR" sz="2400" dirty="0" err="1"/>
              <a:t>w</a:t>
            </a:r>
            <a:r>
              <a:rPr lang="fr-FR" sz="2400" baseline="-25000" dirty="0" err="1"/>
              <a:t>D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x</a:t>
            </a:r>
            <a:r>
              <a:rPr lang="fr-FR" sz="2400" baseline="-25000" dirty="0" err="1">
                <a:solidFill>
                  <a:srgbClr val="C00000"/>
                </a:solidFill>
              </a:rPr>
              <a:t>i</a:t>
            </a:r>
            <a:r>
              <a:rPr lang="fr-FR" sz="2400" baseline="30000" dirty="0" err="1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002060"/>
                </a:solidFill>
              </a:rPr>
              <a:t> + </a:t>
            </a:r>
            <a:r>
              <a:rPr lang="en-US" sz="2400" dirty="0" err="1">
                <a:solidFill>
                  <a:srgbClr val="002060"/>
                </a:solidFill>
              </a:rPr>
              <a:t>ε</a:t>
            </a:r>
            <a:r>
              <a:rPr lang="en-US" sz="2400" baseline="-25000" dirty="0" err="1">
                <a:solidFill>
                  <a:srgbClr val="002060"/>
                </a:solidFill>
              </a:rPr>
              <a:t>i</a:t>
            </a:r>
            <a:r>
              <a:rPr lang="fr-FR" sz="2400" dirty="0"/>
              <a:t>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5B9665-3DD5-6D47-8453-1E9438C629EC}"/>
              </a:ext>
            </a:extLst>
          </p:cNvPr>
          <p:cNvGrpSpPr/>
          <p:nvPr/>
        </p:nvGrpSpPr>
        <p:grpSpPr>
          <a:xfrm>
            <a:off x="1039090" y="1284098"/>
            <a:ext cx="3449783" cy="2259202"/>
            <a:chOff x="6262253" y="1577230"/>
            <a:chExt cx="3449783" cy="22592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CBBE17-0EA4-064A-9131-79FCB10D8D64}"/>
                </a:ext>
              </a:extLst>
            </p:cNvPr>
            <p:cNvGrpSpPr/>
            <p:nvPr/>
          </p:nvGrpSpPr>
          <p:grpSpPr>
            <a:xfrm>
              <a:off x="6594763" y="1660358"/>
              <a:ext cx="3117273" cy="1662546"/>
              <a:chOff x="5181600" y="3865418"/>
              <a:chExt cx="3117273" cy="166254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E391D93-FC01-F746-9494-B55E2782B477}"/>
                  </a:ext>
                </a:extLst>
              </p:cNvPr>
              <p:cNvCxnSpPr/>
              <p:nvPr/>
            </p:nvCxnSpPr>
            <p:spPr>
              <a:xfrm flipV="1">
                <a:off x="5181600" y="3865418"/>
                <a:ext cx="0" cy="1662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CF04DA-B1AF-5045-AC9D-0D5323C53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5527964"/>
                <a:ext cx="3117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512F6-F469-C542-A0B3-F991C335300B}"/>
                </a:ext>
              </a:extLst>
            </p:cNvPr>
            <p:cNvSpPr txBox="1"/>
            <p:nvPr/>
          </p:nvSpPr>
          <p:spPr>
            <a:xfrm>
              <a:off x="9393381" y="346710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EAB76-7B0C-054E-876E-0D9EE22AA920}"/>
                </a:ext>
              </a:extLst>
            </p:cNvPr>
            <p:cNvSpPr txBox="1"/>
            <p:nvPr/>
          </p:nvSpPr>
          <p:spPr>
            <a:xfrm>
              <a:off x="6262253" y="1577230"/>
              <a:ext cx="29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F58C0-0171-CB40-80CE-16AA1C398CF0}"/>
                </a:ext>
              </a:extLst>
            </p:cNvPr>
            <p:cNvSpPr/>
            <p:nvPr/>
          </p:nvSpPr>
          <p:spPr>
            <a:xfrm>
              <a:off x="8562107" y="174348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D7BF6-A2EB-0F49-98EA-59EE89CB03EF}"/>
                </a:ext>
              </a:extLst>
            </p:cNvPr>
            <p:cNvSpPr/>
            <p:nvPr/>
          </p:nvSpPr>
          <p:spPr>
            <a:xfrm>
              <a:off x="7148944" y="245006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F1DD-59D5-4449-A43A-3623C4FA1FB6}"/>
                </a:ext>
              </a:extLst>
            </p:cNvPr>
            <p:cNvSpPr/>
            <p:nvPr/>
          </p:nvSpPr>
          <p:spPr>
            <a:xfrm>
              <a:off x="7619998" y="1979011"/>
              <a:ext cx="96982" cy="969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8C9D-DDCE-B94F-BDC6-BC60E85851C4}"/>
                </a:ext>
              </a:extLst>
            </p:cNvPr>
            <p:cNvSpPr/>
            <p:nvPr/>
          </p:nvSpPr>
          <p:spPr>
            <a:xfrm>
              <a:off x="8104908" y="2020577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6D20A6-FB8C-8E4A-9CF5-BB55B249E623}"/>
                </a:ext>
              </a:extLst>
            </p:cNvPr>
            <p:cNvSpPr/>
            <p:nvPr/>
          </p:nvSpPr>
          <p:spPr>
            <a:xfrm>
              <a:off x="8520544" y="2283813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28790-3BA4-154E-A8C6-6F7A98EF680F}"/>
                </a:ext>
              </a:extLst>
            </p:cNvPr>
            <p:cNvSpPr/>
            <p:nvPr/>
          </p:nvSpPr>
          <p:spPr>
            <a:xfrm>
              <a:off x="6802581" y="3087376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017F-C5A1-D54A-9758-1B0834CAF5AF}"/>
                </a:ext>
              </a:extLst>
            </p:cNvPr>
            <p:cNvSpPr/>
            <p:nvPr/>
          </p:nvSpPr>
          <p:spPr>
            <a:xfrm>
              <a:off x="7010399" y="2796431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AFD4CB-1786-E04F-9150-4973EBCC28DD}"/>
                </a:ext>
              </a:extLst>
            </p:cNvPr>
            <p:cNvSpPr/>
            <p:nvPr/>
          </p:nvSpPr>
          <p:spPr>
            <a:xfrm>
              <a:off x="7772399" y="2366940"/>
              <a:ext cx="96982" cy="96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997D242-7814-2B42-974D-D2B3A0A7D32F}"/>
                </a:ext>
              </a:extLst>
            </p:cNvPr>
            <p:cNvSpPr/>
            <p:nvPr/>
          </p:nvSpPr>
          <p:spPr>
            <a:xfrm>
              <a:off x="6608618" y="1764267"/>
              <a:ext cx="2493818" cy="1524000"/>
            </a:xfrm>
            <a:custGeom>
              <a:avLst/>
              <a:gdLst>
                <a:gd name="connsiteX0" fmla="*/ 0 w 2493818"/>
                <a:gd name="connsiteY0" fmla="*/ 1524000 h 1524000"/>
                <a:gd name="connsiteX1" fmla="*/ 955964 w 2493818"/>
                <a:gd name="connsiteY1" fmla="*/ 512619 h 1524000"/>
                <a:gd name="connsiteX2" fmla="*/ 2410691 w 2493818"/>
                <a:gd name="connsiteY2" fmla="*/ 27709 h 1524000"/>
                <a:gd name="connsiteX3" fmla="*/ 2410691 w 2493818"/>
                <a:gd name="connsiteY3" fmla="*/ 27709 h 1524000"/>
                <a:gd name="connsiteX4" fmla="*/ 2493818 w 2493818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18" h="1524000">
                  <a:moveTo>
                    <a:pt x="0" y="1524000"/>
                  </a:moveTo>
                  <a:cubicBezTo>
                    <a:pt x="277091" y="1143000"/>
                    <a:pt x="554182" y="762001"/>
                    <a:pt x="955964" y="512619"/>
                  </a:cubicBezTo>
                  <a:cubicBezTo>
                    <a:pt x="1357746" y="263237"/>
                    <a:pt x="2410691" y="27709"/>
                    <a:pt x="2410691" y="27709"/>
                  </a:cubicBezTo>
                  <a:lnTo>
                    <a:pt x="2410691" y="27709"/>
                  </a:lnTo>
                  <a:lnTo>
                    <a:pt x="2493818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8778-FB47-A84E-8918-3AE4E4ADB5F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162802" y="2001983"/>
            <a:ext cx="367144" cy="89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99824-E794-D741-8169-E251E9D62ED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57399"/>
            <a:ext cx="436419" cy="8395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403CA-4D71-2C4E-B159-0005EC80AA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29946" y="2085109"/>
            <a:ext cx="1960419" cy="811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0B3940-7B89-4F43-96B2-70050ED6261D}"/>
              </a:ext>
            </a:extLst>
          </p:cNvPr>
          <p:cNvSpPr txBox="1"/>
          <p:nvPr/>
        </p:nvSpPr>
        <p:spPr>
          <a:xfrm>
            <a:off x="6096000" y="2896969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 as different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pPr algn="ctr"/>
            <a:r>
              <a:rPr lang="en-US" dirty="0"/>
              <a:t>(function of the input 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FC0D80-BE96-1041-8761-48266BD62949}"/>
              </a:ext>
            </a:extLst>
          </p:cNvPr>
          <p:cNvSpPr txBox="1"/>
          <p:nvPr/>
        </p:nvSpPr>
        <p:spPr>
          <a:xfrm>
            <a:off x="1122219" y="4156363"/>
            <a:ext cx="392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 :</a:t>
            </a:r>
          </a:p>
          <a:p>
            <a:pPr lvl="1"/>
            <a:r>
              <a:rPr lang="en-US" dirty="0"/>
              <a:t>Feature 1 = 1 (const)</a:t>
            </a:r>
          </a:p>
          <a:p>
            <a:pPr lvl="1"/>
            <a:r>
              <a:rPr lang="en-US" dirty="0"/>
              <a:t>Feature 2 = x</a:t>
            </a:r>
          </a:p>
          <a:p>
            <a:pPr lvl="1"/>
            <a:r>
              <a:rPr lang="en-US" dirty="0"/>
              <a:t>Feature 3 = 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Feature D+1 =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/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More </a:t>
                </a:r>
                <a:r>
                  <a:rPr lang="fr-FR" sz="2400" dirty="0" err="1"/>
                  <a:t>generaly</a:t>
                </a:r>
                <a:r>
                  <a:rPr lang="fr-FR" sz="2400" dirty="0"/>
                  <a:t>:</a:t>
                </a:r>
              </a:p>
              <a:p>
                <a:r>
                  <a:rPr lang="fr-FR" sz="2400" dirty="0"/>
                  <a:t>y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 = w</a:t>
                </a:r>
                <a:r>
                  <a:rPr lang="fr-FR" sz="2400" baseline="-25000" dirty="0"/>
                  <a:t>0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w</a:t>
                </a:r>
                <a:r>
                  <a:rPr lang="fr-FR" sz="2400" baseline="-25000" dirty="0"/>
                  <a:t>1</a:t>
                </a:r>
                <a:r>
                  <a:rPr lang="fr-FR" sz="2400" dirty="0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 + … + </a:t>
                </a:r>
                <a:r>
                  <a:rPr lang="fr-FR" sz="2400" dirty="0" err="1"/>
                  <a:t>w</a:t>
                </a:r>
                <a:r>
                  <a:rPr lang="fr-FR" sz="2400" baseline="-25000" dirty="0" err="1"/>
                  <a:t>D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h</a:t>
                </a:r>
                <a:r>
                  <a:rPr lang="fr-FR" sz="2400" baseline="-25000" dirty="0" err="1">
                    <a:solidFill>
                      <a:srgbClr val="C00000"/>
                    </a:solidFill>
                  </a:rPr>
                  <a:t>D</a:t>
                </a:r>
                <a:r>
                  <a:rPr lang="fr-FR" sz="2400" dirty="0"/>
                  <a:t>(x</a:t>
                </a:r>
                <a:r>
                  <a:rPr lang="fr-FR" sz="2400" baseline="-25000" dirty="0"/>
                  <a:t>i</a:t>
                </a:r>
                <a:r>
                  <a:rPr lang="fr-FR" sz="2400" dirty="0"/>
                  <a:t>)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+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ε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endParaRPr lang="en-US" sz="2400" baseline="-25000" dirty="0">
                  <a:solidFill>
                    <a:srgbClr val="002060"/>
                  </a:solidFill>
                </a:endParaRP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y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i</m:t>
                        </m:r>
                      </m:e>
                    </m:nary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40" name="ZoneTexte 13">
                <a:extLst>
                  <a:ext uri="{FF2B5EF4-FFF2-40B4-BE49-F238E27FC236}">
                    <a16:creationId xmlns:a16="http://schemas.microsoft.com/office/drawing/2014/main" id="{D3735A21-6DD2-9F4F-A355-C458686B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64" y="4174339"/>
                <a:ext cx="6359236" cy="1631665"/>
              </a:xfrm>
              <a:prstGeom prst="rect">
                <a:avLst/>
              </a:prstGeom>
              <a:blipFill>
                <a:blip r:embed="rId2"/>
                <a:stretch>
                  <a:fillRect l="-1394" t="-3101" b="-51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ADA9C5-B555-1843-A33B-ED03927458E3}"/>
              </a:ext>
            </a:extLst>
          </p:cNvPr>
          <p:cNvCxnSpPr/>
          <p:nvPr/>
        </p:nvCxnSpPr>
        <p:spPr>
          <a:xfrm>
            <a:off x="4087091" y="50569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CC972-5B30-F44E-99BE-6D14C8FD8C33}"/>
              </a:ext>
            </a:extLst>
          </p:cNvPr>
          <p:cNvSpPr txBox="1"/>
          <p:nvPr/>
        </p:nvSpPr>
        <p:spPr>
          <a:xfrm>
            <a:off x="9116291" y="522316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= weight associated with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399107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6644-CB00-BF4D-849A-0EC3037815AC}"/>
              </a:ext>
            </a:extLst>
          </p:cNvPr>
          <p:cNvSpPr txBox="1"/>
          <p:nvPr/>
        </p:nvSpPr>
        <p:spPr>
          <a:xfrm>
            <a:off x="6525492" y="1648691"/>
            <a:ext cx="7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3939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3 sources of </a:t>
            </a:r>
            <a:r>
              <a:rPr lang="fr-FR" sz="3733" dirty="0" err="1">
                <a:solidFill>
                  <a:schemeClr val="bg1"/>
                </a:solidFill>
              </a:rPr>
              <a:t>error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1861</Words>
  <Application>Microsoft Macintosh PowerPoint</Application>
  <PresentationFormat>Widescreen</PresentationFormat>
  <Paragraphs>436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Polynomial regression</vt:lpstr>
      <vt:lpstr>Polynomial regression</vt:lpstr>
      <vt:lpstr>Machine learning and regression</vt:lpstr>
      <vt:lpstr>PowerPoint Presentation</vt:lpstr>
      <vt:lpstr>3 sources of error</vt:lpstr>
      <vt:lpstr>3 sources of error</vt:lpstr>
      <vt:lpstr>3 sources of error</vt:lpstr>
      <vt:lpstr>3 sources of error</vt:lpstr>
      <vt:lpstr>3 sources of error</vt:lpstr>
      <vt:lpstr>3 sources of error</vt:lpstr>
      <vt:lpstr>Bias – variance tradeoff</vt:lpstr>
      <vt:lpstr>PowerPoint Presentation</vt:lpstr>
      <vt:lpstr>Overfitting?</vt:lpstr>
      <vt:lpstr>PowerPoint Presentation</vt:lpstr>
      <vt:lpstr>PowerPoint Presentation</vt:lpstr>
      <vt:lpstr>Machine learning and regression</vt:lpstr>
      <vt:lpstr>Designing a new total cost format</vt:lpstr>
      <vt:lpstr>Ridge regression objective</vt:lpstr>
      <vt:lpstr>Ridge regression objective</vt:lpstr>
      <vt:lpstr>Ridge regression = L2 regularization</vt:lpstr>
      <vt:lpstr>Bias – variance tradeoff</vt:lpstr>
      <vt:lpstr>PowerPoint Presentation</vt:lpstr>
      <vt:lpstr>PowerPoint Presentation</vt:lpstr>
      <vt:lpstr>Why feature selections?</vt:lpstr>
      <vt:lpstr>PowerPoint Presentation</vt:lpstr>
      <vt:lpstr>Ridge regression: L2 regularized regression</vt:lpstr>
      <vt:lpstr>Lasso regression : L1 regularized regression</vt:lpstr>
      <vt:lpstr>Lasso regression : L1 regularized regression</vt:lpstr>
      <vt:lpstr>PowerPoint Presentation</vt:lpstr>
      <vt:lpstr>PowerPoint Presentation</vt:lpstr>
      <vt:lpstr>If sufficient amount of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K-fold cross validation:</vt:lpstr>
      <vt:lpstr>PowerPoint Presentation</vt:lpstr>
      <vt:lpstr>The Boston housing price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30</cp:revision>
  <dcterms:created xsi:type="dcterms:W3CDTF">2020-04-10T17:50:42Z</dcterms:created>
  <dcterms:modified xsi:type="dcterms:W3CDTF">2020-04-24T01:36:24Z</dcterms:modified>
</cp:coreProperties>
</file>