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266" r:id="rId6"/>
    <p:sldId id="300" r:id="rId7"/>
    <p:sldId id="275" r:id="rId8"/>
    <p:sldId id="303" r:id="rId9"/>
    <p:sldId id="310" r:id="rId10"/>
    <p:sldId id="311" r:id="rId11"/>
    <p:sldId id="313" r:id="rId12"/>
    <p:sldId id="315" r:id="rId13"/>
    <p:sldId id="314" r:id="rId14"/>
    <p:sldId id="316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263" r:id="rId28"/>
    <p:sldId id="328" r:id="rId29"/>
    <p:sldId id="329" r:id="rId30"/>
    <p:sldId id="330" r:id="rId31"/>
    <p:sldId id="331" r:id="rId32"/>
    <p:sldId id="332" r:id="rId33"/>
    <p:sldId id="33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7F92-15E7-1E44-B17A-DC0E541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1557-2FB5-5643-B6AB-86355FE8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3B5-90FF-5C47-B1F0-4FB6831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DA7-ABFE-0E4B-925E-684F3D49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B3CA-00C9-5E4A-8B79-4013123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F6-9860-5D42-AD61-03D5F554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0D33-1D7D-5A43-9447-9C5637FAE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1DD-619D-DE41-BEFC-96BF43D4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8314-5D32-4045-A1AB-6C998E6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B188-2717-0E45-92B1-CB4E7391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B67BC-AB2A-784B-87CF-29BDFBB3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0F1E-B502-8B45-BA4C-5C9F999A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D5C-5924-1E4B-B32A-8FFED5B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1275-E246-B541-B9C2-B8850C51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8AAD-C0BE-4345-B42B-8560B6A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08C-BDB2-FB4E-96C7-346BB69C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4734-B65D-144A-A493-ECBFFDBD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CE48-3304-A74E-9939-C8DF4AC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2A8B-3356-7742-8A48-87F299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B634-7AFD-DB41-A82C-7588D9E8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BEEF-DBF2-6A4B-B32B-2A1B9A8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913-7007-D341-8822-BFDA9F7B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30E-8956-D841-817A-512D5B8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216-C847-FC46-82FA-237801E6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9C07-64ED-5244-87B1-2ED40D1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EC6-023B-4747-9EE8-55105B25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87-D84A-0D49-B849-D35EBBF67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4317-2A3F-0444-B2DF-13F40A01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9FF20-A288-A34D-9A39-2905C022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DD5A-3ACC-A44D-A271-4254B26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B212-0EBA-ED4A-ABA4-3BFA7A8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F6D-FFDE-BD4D-8FB7-27AC7F92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60120-0DE6-6F40-9A0E-5E03ECD6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CB28-F11B-7742-8B74-54A0D2A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3C45-FAE0-C545-B5D6-5BAF8F20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C16A6-BFCF-864D-9EAB-D245A9F8C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75C32-204E-174F-A069-5590BE4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FD428-07F2-BE45-B66A-C9F9F99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95408-DF11-BA49-B9AA-E3C75F8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E9A2-9CBC-174E-99D7-0399F13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15DE-439E-8547-BCFF-1606149D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71803-72EF-414A-B092-5A35FF8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83A1F-0B62-8347-8A83-35598574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EED0F-3F8C-9D4A-8598-52EDEE38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8BEA1-EE33-1C44-ABBE-9BD422BA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FC8A-DFF7-274E-B9EF-F4872C3D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6C15-7237-2B40-BEE3-0423F8D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B23F-3179-664C-A034-5D68A924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82D6D-D568-C844-9ACF-66E49073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5D0-4792-8848-8237-50E0102D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CDF6E-DD89-E446-A665-E2DD814C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A0FD-EE40-264E-8062-0F2FC36A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0BFB-2445-B04E-AAF9-1D2E00F3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215E9-782F-E044-AC2D-5CADAF55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FD63-768D-5B42-AA96-D017AB77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B31D-6030-0C48-8DB4-69A6DA7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5E4-1461-AC44-A0C5-A390D76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413F-3C11-294E-AB22-92D0085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9E028-9B6E-744F-9544-273B4EC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FB5D-11AE-D646-8D3D-CA74C22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1A8A-4AAC-E44A-B36D-575B3B6F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B137-0301-AA46-9135-E844B74EBE2E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F014-38E2-0741-B207-B79DED6B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367-CD47-2344-8D27-02FA28B0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E11-5A17-C744-BBBE-8AF59605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21110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Designing</a:t>
            </a:r>
            <a:r>
              <a:rPr lang="fr-FR" dirty="0"/>
              <a:t> a new total </a:t>
            </a:r>
            <a:r>
              <a:rPr lang="fr-FR" dirty="0" err="1"/>
              <a:t>cost</a:t>
            </a:r>
            <a:r>
              <a:rPr lang="fr-FR" dirty="0"/>
              <a:t> format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2EA1D8F-AE23-874F-A5DA-64A9CE509EF9}"/>
              </a:ext>
            </a:extLst>
          </p:cNvPr>
          <p:cNvSpPr txBox="1"/>
          <p:nvPr/>
        </p:nvSpPr>
        <p:spPr>
          <a:xfrm>
            <a:off x="1454727" y="1094508"/>
            <a:ext cx="911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of using simply the RSS to assess the fit, we want to balance: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How well the function fits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magnitude of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8C188-0F06-BC48-AA9D-F1BB4C386F83}"/>
              </a:ext>
            </a:extLst>
          </p:cNvPr>
          <p:cNvSpPr txBox="1"/>
          <p:nvPr/>
        </p:nvSpPr>
        <p:spPr>
          <a:xfrm>
            <a:off x="789709" y="2951018"/>
            <a:ext cx="104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cost = </a:t>
            </a:r>
            <a:r>
              <a:rPr lang="en-US" sz="2800" dirty="0">
                <a:solidFill>
                  <a:schemeClr val="accent5"/>
                </a:solidFill>
              </a:rPr>
              <a:t>measure of fit </a:t>
            </a:r>
            <a:r>
              <a:rPr lang="en-US" sz="2800" dirty="0"/>
              <a:t>+ </a:t>
            </a:r>
            <a:r>
              <a:rPr lang="en-US" sz="2800" dirty="0">
                <a:solidFill>
                  <a:schemeClr val="accent2"/>
                </a:solidFill>
              </a:rPr>
              <a:t>measure of magnitude of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EAEB4-C1B2-A94D-ACF7-27FDC4B4C35D}"/>
              </a:ext>
            </a:extLst>
          </p:cNvPr>
          <p:cNvSpPr txBox="1"/>
          <p:nvPr/>
        </p:nvSpPr>
        <p:spPr>
          <a:xfrm>
            <a:off x="3893127" y="4197926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FDC7A-9669-4A46-B70E-88B34A40FABE}"/>
              </a:ext>
            </a:extLst>
          </p:cNvPr>
          <p:cNvCxnSpPr>
            <a:stCxn id="6" idx="0"/>
          </p:cNvCxnSpPr>
          <p:nvPr/>
        </p:nvCxnSpPr>
        <p:spPr>
          <a:xfrm flipV="1">
            <a:off x="5063836" y="3643745"/>
            <a:ext cx="907473" cy="55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45353-6E1F-C743-B248-0E2C86D40529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934691" y="3539836"/>
            <a:ext cx="1129145" cy="65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/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5"/>
                    </a:solidFill>
                  </a:rPr>
                  <a:t>measure of fit = RSS(w)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measure of magnitude of coefficients = L2 norm =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+ … + w</a:t>
                </a:r>
                <a:r>
                  <a:rPr lang="en-US" sz="2400" baseline="-25000" dirty="0">
                    <a:solidFill>
                      <a:schemeClr val="accent2"/>
                    </a:solidFill>
                  </a:rPr>
                  <a:t>D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2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-25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73F9B4-6AC3-D148-97C8-9F989C9E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5001491"/>
                <a:ext cx="10321636" cy="901401"/>
              </a:xfrm>
              <a:prstGeom prst="rect">
                <a:avLst/>
              </a:prstGeom>
              <a:blipFill>
                <a:blip r:embed="rId2"/>
                <a:stretch>
                  <a:fillRect l="-860" t="-22222" b="-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70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3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objective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68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 == L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regularization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/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accent2"/>
                    </a:solidFill>
                  </a:rPr>
                  <a:t>ƛ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C188-0F06-BC48-AA9D-F1BB4C386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274618"/>
                <a:ext cx="10404764" cy="1077218"/>
              </a:xfrm>
              <a:prstGeom prst="rect">
                <a:avLst/>
              </a:prstGeom>
              <a:blipFill>
                <a:blip r:embed="rId2"/>
                <a:stretch>
                  <a:fillRect l="-1096" t="-15116" b="-8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E12F84-410E-3D49-A4C0-53585D627D0B}"/>
              </a:ext>
            </a:extLst>
          </p:cNvPr>
          <p:cNvCxnSpPr>
            <a:cxnSpLocks/>
          </p:cNvCxnSpPr>
          <p:nvPr/>
        </p:nvCxnSpPr>
        <p:spPr>
          <a:xfrm flipV="1">
            <a:off x="4100942" y="2299855"/>
            <a:ext cx="0" cy="54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1AA9DD-69B8-9C47-99CD-E1DD6CBF7114}"/>
              </a:ext>
            </a:extLst>
          </p:cNvPr>
          <p:cNvSpPr txBox="1"/>
          <p:nvPr/>
        </p:nvSpPr>
        <p:spPr>
          <a:xfrm>
            <a:off x="2521527" y="2782669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 allowing the balance between fit and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/>
              <p:nvPr/>
            </p:nvSpPr>
            <p:spPr>
              <a:xfrm>
                <a:off x="955964" y="3429000"/>
                <a:ext cx="10404763" cy="318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 objective is to minimize RSS(w) as previously described -&gt; </a:t>
                </a:r>
                <a:r>
                  <a:rPr lang="en-US" sz="2400" dirty="0" err="1"/>
                  <a:t>w</a:t>
                </a:r>
                <a:r>
                  <a:rPr lang="en-US" sz="2400" baseline="30000" dirty="0" err="1"/>
                  <a:t>LS</a:t>
                </a:r>
                <a:endParaRPr lang="en-US" sz="2400" baseline="30000" dirty="0"/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For solutions where w = 0, then total cost = ∞</a:t>
                </a:r>
              </a:p>
              <a:p>
                <a:r>
                  <a:rPr lang="en-US" sz="2400" dirty="0"/>
                  <a:t>	The minimizing solution is w = 0</a:t>
                </a:r>
              </a:p>
              <a:p>
                <a:r>
                  <a:rPr lang="en-US" sz="2400" dirty="0"/>
                  <a:t>If </a:t>
                </a:r>
                <a:r>
                  <a:rPr lang="en-US" sz="24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4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 ≤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400" b="0" i="1" baseline="3000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𝐿𝑆</m:t>
                        </m:r>
                        <m:r>
                          <a:rPr lang="fr-FR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4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CF5FA7-4582-FC42-AD2B-C6A2D74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" y="3429000"/>
                <a:ext cx="10404763" cy="3180871"/>
              </a:xfrm>
              <a:prstGeom prst="rect">
                <a:avLst/>
              </a:prstGeom>
              <a:blipFill>
                <a:blip r:embed="rId3"/>
                <a:stretch>
                  <a:fillRect l="-853" t="-1594" b="-1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9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Bias</a:t>
            </a:r>
            <a:r>
              <a:rPr lang="fr-FR" dirty="0"/>
              <a:t> – variance </a:t>
            </a:r>
            <a:r>
              <a:rPr lang="fr-FR" dirty="0" err="1"/>
              <a:t>tradeoff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CF5FA7-4582-FC42-AD2B-C6A2D74F74CA}"/>
              </a:ext>
            </a:extLst>
          </p:cNvPr>
          <p:cNvSpPr txBox="1"/>
          <p:nvPr/>
        </p:nvSpPr>
        <p:spPr>
          <a:xfrm>
            <a:off x="1163782" y="1212273"/>
            <a:ext cx="10404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 </a:t>
            </a:r>
            <a:r>
              <a:rPr lang="en-US" sz="2400" dirty="0" err="1">
                <a:solidFill>
                  <a:schemeClr val="accent2"/>
                </a:solidFill>
              </a:rPr>
              <a:t>ƛ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High bias, low variance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w=0 if </a:t>
            </a:r>
            <a:r>
              <a:rPr lang="en-US" sz="2400" dirty="0" err="1"/>
              <a:t>ƛ</a:t>
            </a:r>
            <a:r>
              <a:rPr lang="en-US" sz="2400" dirty="0"/>
              <a:t> = ∞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Small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ƛ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en-US" sz="2400" dirty="0"/>
              <a:t>Low bias, high variance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e.g</a:t>
            </a:r>
            <a:r>
              <a:rPr lang="en-US" sz="2400" dirty="0"/>
              <a:t> just computing RSS(w) when </a:t>
            </a:r>
            <a:r>
              <a:rPr lang="en-US" sz="2400" dirty="0" err="1"/>
              <a:t>ƛ</a:t>
            </a:r>
            <a:r>
              <a:rPr lang="en-US" sz="2400" dirty="0"/>
              <a:t> = 0 </a:t>
            </a:r>
          </a:p>
        </p:txBody>
      </p:sp>
    </p:spTree>
    <p:extLst>
      <p:ext uri="{BB962C8B-B14F-4D97-AF65-F5344CB8AC3E}">
        <p14:creationId xmlns:p14="http://schemas.microsoft.com/office/powerpoint/2010/main" val="323257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7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How to </a:t>
            </a:r>
            <a:r>
              <a:rPr lang="fr-FR" sz="3733" dirty="0" err="1">
                <a:solidFill>
                  <a:schemeClr val="bg1"/>
                </a:solidFill>
              </a:rPr>
              <a:t>choose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ƛ</a:t>
            </a:r>
            <a:r>
              <a:rPr lang="en-US" sz="4000" dirty="0">
                <a:solidFill>
                  <a:schemeClr val="bg1"/>
                </a:solidFill>
              </a:rPr>
              <a:t> ? K-fold cross validation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55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sufficient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428105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0B6B8-3D9B-414B-8C0C-6AD55BE7549B}"/>
              </a:ext>
            </a:extLst>
          </p:cNvPr>
          <p:cNvSpPr/>
          <p:nvPr/>
        </p:nvSpPr>
        <p:spPr>
          <a:xfrm>
            <a:off x="6082145" y="1427018"/>
            <a:ext cx="2078182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8174182" y="1427018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D416EE-B5FD-4A44-B467-9577E61240C7}"/>
              </a:ext>
            </a:extLst>
          </p:cNvPr>
          <p:cNvCxnSpPr>
            <a:cxnSpLocks/>
          </p:cNvCxnSpPr>
          <p:nvPr/>
        </p:nvCxnSpPr>
        <p:spPr>
          <a:xfrm flipV="1">
            <a:off x="3837708" y="2355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95A86B-7FDA-BB48-A129-E1CB7BB2568A}"/>
              </a:ext>
            </a:extLst>
          </p:cNvPr>
          <p:cNvSpPr txBox="1"/>
          <p:nvPr/>
        </p:nvSpPr>
        <p:spPr>
          <a:xfrm>
            <a:off x="3075709" y="284255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w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E511E-1122-BC4F-9A42-51E52AD6626B}"/>
              </a:ext>
            </a:extLst>
          </p:cNvPr>
          <p:cNvSpPr txBox="1"/>
          <p:nvPr/>
        </p:nvSpPr>
        <p:spPr>
          <a:xfrm>
            <a:off x="6262255" y="3272043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performance of the chosen w and select </a:t>
            </a:r>
            <a:r>
              <a:rPr lang="en-US" dirty="0" err="1">
                <a:solidFill>
                  <a:schemeClr val="accent2"/>
                </a:solidFill>
              </a:rPr>
              <a:t>ƛ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87B37-B27C-D745-A483-2A761070ACE0}"/>
              </a:ext>
            </a:extLst>
          </p:cNvPr>
          <p:cNvSpPr txBox="1"/>
          <p:nvPr/>
        </p:nvSpPr>
        <p:spPr>
          <a:xfrm>
            <a:off x="7897092" y="4491242"/>
            <a:ext cx="216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generalization error of the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DA845-9CAF-C142-B2DE-D48419D9539E}"/>
              </a:ext>
            </a:extLst>
          </p:cNvPr>
          <p:cNvCxnSpPr>
            <a:cxnSpLocks/>
          </p:cNvCxnSpPr>
          <p:nvPr/>
        </p:nvCxnSpPr>
        <p:spPr>
          <a:xfrm flipV="1">
            <a:off x="7065817" y="2299854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14320-A7FC-374E-8D18-D8BA5BFAE2FA}"/>
              </a:ext>
            </a:extLst>
          </p:cNvPr>
          <p:cNvCxnSpPr>
            <a:cxnSpLocks/>
          </p:cNvCxnSpPr>
          <p:nvPr/>
        </p:nvCxnSpPr>
        <p:spPr>
          <a:xfrm flipV="1">
            <a:off x="8936180" y="2299856"/>
            <a:ext cx="0" cy="20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EF4A3-13DD-6647-8286-8BB05ED5E24D}"/>
              </a:ext>
            </a:extLst>
          </p:cNvPr>
          <p:cNvSpPr txBox="1"/>
          <p:nvPr/>
        </p:nvSpPr>
        <p:spPr>
          <a:xfrm>
            <a:off x="1025237" y="4849091"/>
            <a:ext cx="360218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 if the validation set is too small : it won’t give you a good view on the performance !</a:t>
            </a:r>
          </a:p>
        </p:txBody>
      </p:sp>
    </p:spTree>
    <p:extLst>
      <p:ext uri="{BB962C8B-B14F-4D97-AF65-F5344CB8AC3E}">
        <p14:creationId xmlns:p14="http://schemas.microsoft.com/office/powerpoint/2010/main" val="46251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ABCCBC4-544B-B04B-8CDD-50D9054C89F2}"/>
              </a:ext>
            </a:extLst>
          </p:cNvPr>
          <p:cNvSpPr/>
          <p:nvPr/>
        </p:nvSpPr>
        <p:spPr>
          <a:xfrm>
            <a:off x="1787236" y="1427018"/>
            <a:ext cx="5032664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249382" y="3105834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Preprocessing : </a:t>
            </a:r>
          </a:p>
          <a:p>
            <a:r>
              <a:rPr lang="en-US" dirty="0"/>
              <a:t>	</a:t>
            </a:r>
            <a:r>
              <a:rPr lang="en-US" sz="2000" dirty="0"/>
              <a:t>Randomly assign data to K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2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A3183-8CA4-5A4C-BE03-8729F73C4338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AF1936-9BAB-0241-A0D9-7F2CF5EA9504}"/>
              </a:ext>
            </a:extLst>
          </p:cNvPr>
          <p:cNvSpPr txBox="1"/>
          <p:nvPr/>
        </p:nvSpPr>
        <p:spPr>
          <a:xfrm>
            <a:off x="1620981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1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19C7A1-8421-2A47-8BF5-4CED731E0A4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286000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6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179774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4C70DF-94B7-8D4D-99B0-BAEA35233DBF}"/>
              </a:ext>
            </a:extLst>
          </p:cNvPr>
          <p:cNvSpPr txBox="1"/>
          <p:nvPr/>
        </p:nvSpPr>
        <p:spPr>
          <a:xfrm>
            <a:off x="2618509" y="2655515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2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7C34C-6DA4-8041-973B-7EA2153DE8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83528" y="2258290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C0AB07-57CA-CA4A-A3AA-DA5BBAE48F35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19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(3)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5119254" y="2244436"/>
            <a:ext cx="12122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09EF0F-148A-A448-86EE-7ED55F13644E}"/>
              </a:ext>
            </a:extLst>
          </p:cNvPr>
          <p:cNvSpPr txBox="1"/>
          <p:nvPr/>
        </p:nvSpPr>
        <p:spPr>
          <a:xfrm>
            <a:off x="3560617" y="2877188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3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42CD-583F-1C4E-AF4C-9E896A451B3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239490" y="2244436"/>
            <a:ext cx="69274" cy="63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60CB87-D63C-4342-9206-EB9600F708E9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656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35467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17664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7550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4052454" y="2244436"/>
            <a:ext cx="25631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4052454" y="2244436"/>
            <a:ext cx="227907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EE3E01-F06D-D540-8A73-FFF1AEE48BAF}"/>
              </a:ext>
            </a:extLst>
          </p:cNvPr>
          <p:cNvSpPr txBox="1"/>
          <p:nvPr/>
        </p:nvSpPr>
        <p:spPr>
          <a:xfrm>
            <a:off x="4627417" y="2655516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4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8582-158D-E248-B7A2-ED354F2534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92436" y="2258291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EE898-62DC-8E4A-8224-F9E9E675C800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87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706582" y="342900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Choose a </a:t>
            </a:r>
            <a:r>
              <a:rPr lang="en-US" sz="2400" dirty="0" err="1"/>
              <a:t>ƛ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For k = 1…K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 w </a:t>
            </a:r>
            <a:r>
              <a:rPr lang="en-US" sz="2000" baseline="30000" dirty="0"/>
              <a:t>(k)</a:t>
            </a:r>
            <a:r>
              <a:rPr lang="en-US" sz="2000" dirty="0"/>
              <a:t> on the training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error on validation block </a:t>
            </a:r>
            <a:r>
              <a:rPr lang="en-US" sz="2000" dirty="0" err="1"/>
              <a:t>error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dirty="0" err="1"/>
              <a:t>ƛ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87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If not </a:t>
            </a:r>
            <a:r>
              <a:rPr lang="fr-FR" dirty="0" err="1"/>
              <a:t>enough</a:t>
            </a:r>
            <a:r>
              <a:rPr lang="fr-FR" dirty="0"/>
              <a:t> data 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05BC-B738-CC45-B6F3-1764841C70BA}"/>
              </a:ext>
            </a:extLst>
          </p:cNvPr>
          <p:cNvSpPr txBox="1"/>
          <p:nvPr/>
        </p:nvSpPr>
        <p:spPr>
          <a:xfrm>
            <a:off x="4613563" y="2840182"/>
            <a:ext cx="101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30000" dirty="0"/>
              <a:t>(5)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E52613-493B-8248-82E3-E09EF26958B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2286000" y="2244436"/>
            <a:ext cx="2833254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BDC2-0CB7-0C4C-BE1C-78F3CBBA017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297382" y="2244436"/>
            <a:ext cx="1821872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BAB33D-B4A0-124F-B379-A9564F06C5D4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flipH="1">
            <a:off x="5119254" y="2244436"/>
            <a:ext cx="200891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18C176-0DDB-CD42-AB64-6001F0A9D28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4308764" y="2244436"/>
            <a:ext cx="81049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E937D-8CCD-1B45-9864-1ED8EEB236FF}"/>
              </a:ext>
            </a:extLst>
          </p:cNvPr>
          <p:cNvSpPr txBox="1"/>
          <p:nvPr/>
        </p:nvSpPr>
        <p:spPr>
          <a:xfrm>
            <a:off x="5611090" y="2641661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  <a:r>
              <a:rPr lang="en-US" baseline="-25000" dirty="0"/>
              <a:t>5 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1F6B1-B133-F54D-A68F-228B8ED978C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276109" y="2244436"/>
            <a:ext cx="13854" cy="39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/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Choose a </a:t>
                </a:r>
                <a:r>
                  <a:rPr lang="en-US" sz="2400" dirty="0" err="1"/>
                  <a:t>ƛ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2. For k = 1…K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w </a:t>
                </a:r>
                <a:r>
                  <a:rPr lang="en-US" sz="2000" baseline="30000" dirty="0"/>
                  <a:t>(k)</a:t>
                </a:r>
                <a:r>
                  <a:rPr lang="en-US" sz="2000" dirty="0"/>
                  <a:t> on the training block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error on validation block </a:t>
                </a:r>
                <a:r>
                  <a:rPr lang="en-US" sz="2000" dirty="0" err="1"/>
                  <a:t>error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ƛ</a:t>
                </a:r>
                <a:r>
                  <a:rPr lang="en-US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400" dirty="0"/>
                  <a:t>3. Compute average error: CV(</a:t>
                </a:r>
                <a:r>
                  <a:rPr lang="en-US" sz="2400" dirty="0" err="1"/>
                  <a:t>ƛ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error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(ƛ</m:t>
                        </m:r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25F6EC-2141-5A41-9A38-47CA964F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3429000"/>
                <a:ext cx="6858000" cy="2645211"/>
              </a:xfrm>
              <a:prstGeom prst="rect">
                <a:avLst/>
              </a:prstGeom>
              <a:blipFill>
                <a:blip r:embed="rId2"/>
                <a:stretch>
                  <a:fillRect l="-1294" t="-1914" b="-30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50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cross validation: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004BEDC-FEFE-F340-A577-7457735A8FD4}"/>
              </a:ext>
            </a:extLst>
          </p:cNvPr>
          <p:cNvSpPr/>
          <p:nvPr/>
        </p:nvSpPr>
        <p:spPr>
          <a:xfrm>
            <a:off x="9047019" y="1399309"/>
            <a:ext cx="1316181" cy="8174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FBE00-90C7-3F49-94B4-38F0BA87E993}"/>
              </a:ext>
            </a:extLst>
          </p:cNvPr>
          <p:cNvSpPr/>
          <p:nvPr/>
        </p:nvSpPr>
        <p:spPr>
          <a:xfrm>
            <a:off x="1787236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B0835-9D12-774D-8F76-831FDA656511}"/>
              </a:ext>
            </a:extLst>
          </p:cNvPr>
          <p:cNvSpPr/>
          <p:nvPr/>
        </p:nvSpPr>
        <p:spPr>
          <a:xfrm>
            <a:off x="2798618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E009D-5988-664E-BCCF-0FCD5A5C4BE8}"/>
              </a:ext>
            </a:extLst>
          </p:cNvPr>
          <p:cNvSpPr/>
          <p:nvPr/>
        </p:nvSpPr>
        <p:spPr>
          <a:xfrm>
            <a:off x="3810000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32078-4D17-864C-9353-0CDDAA9597C6}"/>
              </a:ext>
            </a:extLst>
          </p:cNvPr>
          <p:cNvSpPr/>
          <p:nvPr/>
        </p:nvSpPr>
        <p:spPr>
          <a:xfrm>
            <a:off x="4821381" y="1427018"/>
            <a:ext cx="997528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A873D-CC57-C946-B852-24BE4F6B4995}"/>
              </a:ext>
            </a:extLst>
          </p:cNvPr>
          <p:cNvSpPr/>
          <p:nvPr/>
        </p:nvSpPr>
        <p:spPr>
          <a:xfrm>
            <a:off x="5832764" y="1427018"/>
            <a:ext cx="997528" cy="81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5F6EC-2141-5A41-9A38-47CA964F63FA}"/>
              </a:ext>
            </a:extLst>
          </p:cNvPr>
          <p:cNvSpPr txBox="1"/>
          <p:nvPr/>
        </p:nvSpPr>
        <p:spPr>
          <a:xfrm>
            <a:off x="914400" y="291638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 Repeat procedure for each choice of </a:t>
            </a:r>
            <a:r>
              <a:rPr lang="en-US" sz="2400" dirty="0" err="1"/>
              <a:t>ƛ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24C94-071F-BD48-840B-172B4B5747FF}"/>
              </a:ext>
            </a:extLst>
          </p:cNvPr>
          <p:cNvSpPr txBox="1"/>
          <p:nvPr/>
        </p:nvSpPr>
        <p:spPr>
          <a:xfrm>
            <a:off x="3616035" y="3816926"/>
            <a:ext cx="429490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</a:rPr>
              <a:t>Choose </a:t>
            </a:r>
            <a:r>
              <a:rPr lang="en-US" sz="2800" dirty="0" err="1"/>
              <a:t>ƛ</a:t>
            </a:r>
            <a:r>
              <a:rPr lang="en-US" sz="2800" dirty="0">
                <a:sym typeface="Wingdings" pitchFamily="2" charset="2"/>
              </a:rPr>
              <a:t> to minimize </a:t>
            </a:r>
            <a:r>
              <a:rPr lang="en-US" sz="2800" b="1" dirty="0">
                <a:sym typeface="Wingdings" pitchFamily="2" charset="2"/>
              </a:rPr>
              <a:t>CV(</a:t>
            </a:r>
            <a:r>
              <a:rPr lang="en-US" sz="2800" b="1" dirty="0" err="1"/>
              <a:t>ƛ</a:t>
            </a:r>
            <a:r>
              <a:rPr lang="en-US" sz="28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789708" y="4959927"/>
            <a:ext cx="10875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Formally the best approximation occurs for validation sets of size 1 -&gt; </a:t>
            </a:r>
            <a:r>
              <a:rPr lang="en-US" sz="2000" b="1" dirty="0">
                <a:solidFill>
                  <a:schemeClr val="accent2"/>
                </a:solidFill>
              </a:rPr>
              <a:t>Leave-one-out CV</a:t>
            </a:r>
          </a:p>
          <a:p>
            <a:r>
              <a:rPr lang="en-US" sz="2000" dirty="0"/>
              <a:t>But computationally intensive !</a:t>
            </a:r>
          </a:p>
          <a:p>
            <a:r>
              <a:rPr lang="en-US" sz="2000" dirty="0"/>
              <a:t>… Typically people choose k=5 or 10 -&gt; </a:t>
            </a:r>
            <a:r>
              <a:rPr lang="en-US" sz="2000" b="1" dirty="0">
                <a:solidFill>
                  <a:schemeClr val="accent2"/>
                </a:solidFill>
              </a:rPr>
              <a:t>5-fold CV or 10-fold CV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195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k-</a:t>
            </a:r>
            <a:r>
              <a:rPr lang="fr-FR" sz="3733" dirty="0" err="1">
                <a:solidFill>
                  <a:schemeClr val="bg1"/>
                </a:solidFill>
              </a:rPr>
              <a:t>Fold</a:t>
            </a:r>
            <a:r>
              <a:rPr lang="fr-FR" sz="3733" dirty="0">
                <a:solidFill>
                  <a:schemeClr val="bg1"/>
                </a:solidFill>
              </a:rPr>
              <a:t>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1878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en-US" sz="4000" dirty="0">
                <a:solidFill>
                  <a:schemeClr val="bg1"/>
                </a:solidFill>
              </a:rPr>
              <a:t>feature selection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selections</a:t>
            </a:r>
            <a:r>
              <a:rPr lang="fr-FR" dirty="0"/>
              <a:t>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5C2E49-EA71-C74B-91ED-745E7F3F8B22}"/>
              </a:ext>
            </a:extLst>
          </p:cNvPr>
          <p:cNvSpPr txBox="1"/>
          <p:nvPr/>
        </p:nvSpPr>
        <p:spPr>
          <a:xfrm>
            <a:off x="831272" y="1565564"/>
            <a:ext cx="108758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 :</a:t>
            </a:r>
          </a:p>
          <a:p>
            <a:r>
              <a:rPr lang="en-US" sz="2000" dirty="0"/>
              <a:t>	- If size(w) is very large, each prediction is expensive</a:t>
            </a:r>
          </a:p>
          <a:p>
            <a:r>
              <a:rPr lang="en-US" sz="2000" dirty="0"/>
              <a:t>	- If w sparse, the computational cost only depends on the # of non-zero w</a:t>
            </a:r>
          </a:p>
          <a:p>
            <a:endParaRPr lang="en-US" sz="2000" dirty="0"/>
          </a:p>
          <a:p>
            <a:r>
              <a:rPr lang="en-US" sz="2800" b="1" dirty="0"/>
              <a:t>Interpretability:</a:t>
            </a:r>
          </a:p>
          <a:p>
            <a:r>
              <a:rPr lang="en-US" sz="2000" dirty="0"/>
              <a:t>	- Which features are relevant for prediction?</a:t>
            </a:r>
          </a:p>
        </p:txBody>
      </p:sp>
    </p:spTree>
    <p:extLst>
      <p:ext uri="{BB962C8B-B14F-4D97-AF65-F5344CB8AC3E}">
        <p14:creationId xmlns:p14="http://schemas.microsoft.com/office/powerpoint/2010/main" val="342557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1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Bias-variance tradeoff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regression</a:t>
            </a:r>
            <a:br>
              <a:rPr lang="en-US" dirty="0"/>
            </a:br>
            <a:r>
              <a:rPr lang="en-US" dirty="0"/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12442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Ridge </a:t>
            </a:r>
            <a:r>
              <a:rPr lang="fr-FR" dirty="0" err="1"/>
              <a:t>regression</a:t>
            </a:r>
            <a:r>
              <a:rPr lang="fr-FR" dirty="0"/>
              <a:t>: L</a:t>
            </a:r>
            <a:r>
              <a:rPr lang="fr-FR" baseline="-25000" dirty="0"/>
              <a:t>2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dirty="0" err="1"/>
                  <a:t>ƛ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 baseline="30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2926A-7AFD-3C4B-82BE-1085A78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8507F57-A367-7942-830E-C31B8E4D73A1}"/>
              </a:ext>
            </a:extLst>
          </p:cNvPr>
          <p:cNvSpPr txBox="1"/>
          <p:nvPr/>
        </p:nvSpPr>
        <p:spPr>
          <a:xfrm>
            <a:off x="2798618" y="2951946"/>
            <a:ext cx="620683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Encourage small weights w </a:t>
            </a:r>
          </a:p>
          <a:p>
            <a:pPr algn="ctr"/>
            <a:r>
              <a:rPr lang="en-US" sz="2800" i="1" dirty="0"/>
              <a:t>But not exactly 0 </a:t>
            </a:r>
            <a:r>
              <a:rPr lang="en-US" sz="2800" dirty="0"/>
              <a:t>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02609-3C66-044C-A6EF-633F4A64C6C8}"/>
              </a:ext>
            </a:extLst>
          </p:cNvPr>
          <p:cNvCxnSpPr>
            <a:cxnSpLocks/>
          </p:cNvCxnSpPr>
          <p:nvPr/>
        </p:nvCxnSpPr>
        <p:spPr>
          <a:xfrm flipV="1">
            <a:off x="775855" y="4281056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494D79-CA40-FC40-A5C9-3047D1376573}"/>
              </a:ext>
            </a:extLst>
          </p:cNvPr>
          <p:cNvCxnSpPr>
            <a:cxnSpLocks/>
          </p:cNvCxnSpPr>
          <p:nvPr/>
        </p:nvCxnSpPr>
        <p:spPr>
          <a:xfrm>
            <a:off x="789709" y="5320146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3B7ECC-0112-3B4A-83B7-66F7251A1B6D}"/>
              </a:ext>
            </a:extLst>
          </p:cNvPr>
          <p:cNvSpPr txBox="1"/>
          <p:nvPr/>
        </p:nvSpPr>
        <p:spPr>
          <a:xfrm>
            <a:off x="5417128" y="5791200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ƛ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E1C14-C351-BC4E-AC6A-5C438D118CAB}"/>
              </a:ext>
            </a:extLst>
          </p:cNvPr>
          <p:cNvSpPr txBox="1"/>
          <p:nvPr/>
        </p:nvSpPr>
        <p:spPr>
          <a:xfrm rot="16200000">
            <a:off x="123482" y="4088299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E7269-3D7C-A74A-A7E5-168D91C4C487}"/>
              </a:ext>
            </a:extLst>
          </p:cNvPr>
          <p:cNvSpPr txBox="1"/>
          <p:nvPr/>
        </p:nvSpPr>
        <p:spPr>
          <a:xfrm>
            <a:off x="400573" y="5141198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9EEB0B3-CFF0-BA42-A050-7CDCAC15AA6B}"/>
              </a:ext>
            </a:extLst>
          </p:cNvPr>
          <p:cNvSpPr/>
          <p:nvPr/>
        </p:nvSpPr>
        <p:spPr>
          <a:xfrm>
            <a:off x="831273" y="5375564"/>
            <a:ext cx="4627418" cy="623454"/>
          </a:xfrm>
          <a:custGeom>
            <a:avLst/>
            <a:gdLst>
              <a:gd name="connsiteX0" fmla="*/ 0 w 4627418"/>
              <a:gd name="connsiteY0" fmla="*/ 623454 h 623454"/>
              <a:gd name="connsiteX1" fmla="*/ 277091 w 4627418"/>
              <a:gd name="connsiteY1" fmla="*/ 152400 h 623454"/>
              <a:gd name="connsiteX2" fmla="*/ 1108363 w 4627418"/>
              <a:gd name="connsiteY2" fmla="*/ 55418 h 623454"/>
              <a:gd name="connsiteX3" fmla="*/ 4599709 w 4627418"/>
              <a:gd name="connsiteY3" fmla="*/ 13854 h 623454"/>
              <a:gd name="connsiteX4" fmla="*/ 4599709 w 4627418"/>
              <a:gd name="connsiteY4" fmla="*/ 13854 h 623454"/>
              <a:gd name="connsiteX5" fmla="*/ 4627418 w 4627418"/>
              <a:gd name="connsiteY5" fmla="*/ 0 h 6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23454">
                <a:moveTo>
                  <a:pt x="0" y="623454"/>
                </a:moveTo>
                <a:cubicBezTo>
                  <a:pt x="46182" y="435263"/>
                  <a:pt x="92364" y="247073"/>
                  <a:pt x="277091" y="152400"/>
                </a:cubicBezTo>
                <a:cubicBezTo>
                  <a:pt x="461818" y="57727"/>
                  <a:pt x="387927" y="78509"/>
                  <a:pt x="1108363" y="55418"/>
                </a:cubicBezTo>
                <a:cubicBezTo>
                  <a:pt x="1828799" y="32327"/>
                  <a:pt x="4599709" y="13854"/>
                  <a:pt x="4599709" y="13854"/>
                </a:cubicBezTo>
                <a:lnTo>
                  <a:pt x="4599709" y="13854"/>
                </a:lnTo>
                <a:lnTo>
                  <a:pt x="4627418" y="0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2003FCF-2675-5341-8EA2-CC1C7A2E5786}"/>
              </a:ext>
            </a:extLst>
          </p:cNvPr>
          <p:cNvSpPr/>
          <p:nvPr/>
        </p:nvSpPr>
        <p:spPr>
          <a:xfrm>
            <a:off x="831273" y="4502727"/>
            <a:ext cx="4475018" cy="637309"/>
          </a:xfrm>
          <a:custGeom>
            <a:avLst/>
            <a:gdLst>
              <a:gd name="connsiteX0" fmla="*/ 0 w 4475018"/>
              <a:gd name="connsiteY0" fmla="*/ 0 h 637309"/>
              <a:gd name="connsiteX1" fmla="*/ 609600 w 4475018"/>
              <a:gd name="connsiteY1" fmla="*/ 526473 h 637309"/>
              <a:gd name="connsiteX2" fmla="*/ 2410691 w 4475018"/>
              <a:gd name="connsiteY2" fmla="*/ 609600 h 637309"/>
              <a:gd name="connsiteX3" fmla="*/ 4475018 w 4475018"/>
              <a:gd name="connsiteY3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5018" h="637309">
                <a:moveTo>
                  <a:pt x="0" y="0"/>
                </a:moveTo>
                <a:cubicBezTo>
                  <a:pt x="103909" y="212436"/>
                  <a:pt x="207818" y="424873"/>
                  <a:pt x="609600" y="526473"/>
                </a:cubicBezTo>
                <a:cubicBezTo>
                  <a:pt x="1011382" y="628073"/>
                  <a:pt x="1766455" y="591127"/>
                  <a:pt x="2410691" y="609600"/>
                </a:cubicBezTo>
                <a:cubicBezTo>
                  <a:pt x="3054927" y="628073"/>
                  <a:pt x="3764972" y="632691"/>
                  <a:pt x="4475018" y="6373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624EB80-34F0-3F4F-8132-E6533A9EFE0C}"/>
              </a:ext>
            </a:extLst>
          </p:cNvPr>
          <p:cNvSpPr/>
          <p:nvPr/>
        </p:nvSpPr>
        <p:spPr>
          <a:xfrm>
            <a:off x="872836" y="4308764"/>
            <a:ext cx="4461164" cy="748145"/>
          </a:xfrm>
          <a:custGeom>
            <a:avLst/>
            <a:gdLst>
              <a:gd name="connsiteX0" fmla="*/ 0 w 4461164"/>
              <a:gd name="connsiteY0" fmla="*/ 0 h 748145"/>
              <a:gd name="connsiteX1" fmla="*/ 443346 w 4461164"/>
              <a:gd name="connsiteY1" fmla="*/ 568036 h 748145"/>
              <a:gd name="connsiteX2" fmla="*/ 2036619 w 4461164"/>
              <a:gd name="connsiteY2" fmla="*/ 692727 h 748145"/>
              <a:gd name="connsiteX3" fmla="*/ 4461164 w 4461164"/>
              <a:gd name="connsiteY3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164" h="748145">
                <a:moveTo>
                  <a:pt x="0" y="0"/>
                </a:moveTo>
                <a:cubicBezTo>
                  <a:pt x="51955" y="226291"/>
                  <a:pt x="103910" y="452582"/>
                  <a:pt x="443346" y="568036"/>
                </a:cubicBezTo>
                <a:cubicBezTo>
                  <a:pt x="782783" y="683491"/>
                  <a:pt x="1366983" y="662709"/>
                  <a:pt x="2036619" y="692727"/>
                </a:cubicBezTo>
                <a:cubicBezTo>
                  <a:pt x="2706255" y="722745"/>
                  <a:pt x="3583709" y="735445"/>
                  <a:pt x="4461164" y="74814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B2E3C6-150F-3F47-8AAD-3B42DE3BE2E1}"/>
              </a:ext>
            </a:extLst>
          </p:cNvPr>
          <p:cNvSpPr/>
          <p:nvPr/>
        </p:nvSpPr>
        <p:spPr>
          <a:xfrm>
            <a:off x="872836" y="4890655"/>
            <a:ext cx="4530437" cy="360218"/>
          </a:xfrm>
          <a:custGeom>
            <a:avLst/>
            <a:gdLst>
              <a:gd name="connsiteX0" fmla="*/ 0 w 4530437"/>
              <a:gd name="connsiteY0" fmla="*/ 0 h 360218"/>
              <a:gd name="connsiteX1" fmla="*/ 346364 w 4530437"/>
              <a:gd name="connsiteY1" fmla="*/ 277090 h 360218"/>
              <a:gd name="connsiteX2" fmla="*/ 955964 w 4530437"/>
              <a:gd name="connsiteY2" fmla="*/ 318654 h 360218"/>
              <a:gd name="connsiteX3" fmla="*/ 4530437 w 4530437"/>
              <a:gd name="connsiteY3" fmla="*/ 360218 h 3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437" h="360218">
                <a:moveTo>
                  <a:pt x="0" y="0"/>
                </a:moveTo>
                <a:cubicBezTo>
                  <a:pt x="93518" y="111990"/>
                  <a:pt x="187037" y="223981"/>
                  <a:pt x="346364" y="277090"/>
                </a:cubicBezTo>
                <a:cubicBezTo>
                  <a:pt x="505691" y="330199"/>
                  <a:pt x="955964" y="318654"/>
                  <a:pt x="955964" y="318654"/>
                </a:cubicBezTo>
                <a:lnTo>
                  <a:pt x="4530437" y="36021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2EFF4-B08F-4540-87A2-7D5142FEE4AE}"/>
              </a:ext>
            </a:extLst>
          </p:cNvPr>
          <p:cNvCxnSpPr>
            <a:cxnSpLocks/>
          </p:cNvCxnSpPr>
          <p:nvPr/>
        </p:nvCxnSpPr>
        <p:spPr>
          <a:xfrm>
            <a:off x="5902036" y="4572002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3DE10-18D4-304A-86D7-40FCF4CE7B1A}"/>
              </a:ext>
            </a:extLst>
          </p:cNvPr>
          <p:cNvCxnSpPr/>
          <p:nvPr/>
        </p:nvCxnSpPr>
        <p:spPr>
          <a:xfrm>
            <a:off x="5902036" y="4738258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687FAB-85D4-5442-8AA3-36223D8EA4FC}"/>
              </a:ext>
            </a:extLst>
          </p:cNvPr>
          <p:cNvCxnSpPr/>
          <p:nvPr/>
        </p:nvCxnSpPr>
        <p:spPr>
          <a:xfrm>
            <a:off x="5902036" y="4904511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EFC959-E287-E343-B0AB-9F2088D501C8}"/>
              </a:ext>
            </a:extLst>
          </p:cNvPr>
          <p:cNvCxnSpPr/>
          <p:nvPr/>
        </p:nvCxnSpPr>
        <p:spPr>
          <a:xfrm>
            <a:off x="5902036" y="5070767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5D5296-37A8-494C-8FE9-D19334CFB795}"/>
              </a:ext>
            </a:extLst>
          </p:cNvPr>
          <p:cNvSpPr txBox="1"/>
          <p:nvPr/>
        </p:nvSpPr>
        <p:spPr>
          <a:xfrm>
            <a:off x="6096000" y="4419600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E67AC-E4D5-724D-BF67-68575F32F764}"/>
              </a:ext>
            </a:extLst>
          </p:cNvPr>
          <p:cNvSpPr txBox="1"/>
          <p:nvPr/>
        </p:nvSpPr>
        <p:spPr>
          <a:xfrm>
            <a:off x="7467601" y="4475018"/>
            <a:ext cx="433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we use feature regularization to shrink some coefficients to 0 ?</a:t>
            </a:r>
          </a:p>
          <a:p>
            <a:endParaRPr lang="en-US" dirty="0"/>
          </a:p>
          <a:p>
            <a:r>
              <a:rPr lang="en-US" dirty="0"/>
              <a:t>(removing certain features from the model)</a:t>
            </a:r>
          </a:p>
        </p:txBody>
      </p:sp>
    </p:spTree>
    <p:extLst>
      <p:ext uri="{BB962C8B-B14F-4D97-AF65-F5344CB8AC3E}">
        <p14:creationId xmlns:p14="http://schemas.microsoft.com/office/powerpoint/2010/main" val="2365925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/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measure of fit </a:t>
                </a:r>
                <a:r>
                  <a:rPr lang="en-US" sz="2800" dirty="0"/>
                  <a:t>+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measure of magnitude of coefficients</a:t>
                </a:r>
              </a:p>
              <a:p>
                <a:r>
                  <a:rPr lang="en-US" sz="2800" dirty="0"/>
                  <a:t>Total cost =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RSS(w) </a:t>
                </a:r>
                <a:r>
                  <a:rPr lang="en-US" sz="2800" dirty="0"/>
                  <a:t>+ </a:t>
                </a:r>
                <a:r>
                  <a:rPr lang="en-US" sz="2800" dirty="0" err="1"/>
                  <a:t>ƛ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8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28D178-2F13-474F-9C9D-7636147B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385454"/>
                <a:ext cx="10404764" cy="1026435"/>
              </a:xfrm>
              <a:prstGeom prst="rect">
                <a:avLst/>
              </a:prstGeom>
              <a:blipFill>
                <a:blip r:embed="rId2"/>
                <a:stretch>
                  <a:fillRect l="-1096" t="-20732" b="-9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7C34E-97C6-F040-8BA9-93200FFBECAA}"/>
              </a:ext>
            </a:extLst>
          </p:cNvPr>
          <p:cNvCxnSpPr>
            <a:cxnSpLocks/>
          </p:cNvCxnSpPr>
          <p:nvPr/>
        </p:nvCxnSpPr>
        <p:spPr>
          <a:xfrm flipH="1" flipV="1">
            <a:off x="5237019" y="2507674"/>
            <a:ext cx="1094508" cy="56803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84E6BE-A900-DE40-8CB8-18B6F89FF0D5}"/>
              </a:ext>
            </a:extLst>
          </p:cNvPr>
          <p:cNvSpPr txBox="1"/>
          <p:nvPr/>
        </p:nvSpPr>
        <p:spPr>
          <a:xfrm>
            <a:off x="6317673" y="2923309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Leads to sparse solutions!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A71D05-DBF7-CC49-854A-275D84E71A9A}"/>
              </a:ext>
            </a:extLst>
          </p:cNvPr>
          <p:cNvCxnSpPr>
            <a:cxnSpLocks/>
          </p:cNvCxnSpPr>
          <p:nvPr/>
        </p:nvCxnSpPr>
        <p:spPr>
          <a:xfrm flipV="1">
            <a:off x="3560618" y="2382984"/>
            <a:ext cx="498765" cy="59574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052-9B42-5D45-9D55-B0E4643C591C}"/>
              </a:ext>
            </a:extLst>
          </p:cNvPr>
          <p:cNvSpPr txBox="1"/>
          <p:nvPr/>
        </p:nvSpPr>
        <p:spPr>
          <a:xfrm>
            <a:off x="2355273" y="3059668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Tuning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/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0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 objective is to minimize RSS(w) as previously described -&gt; </a:t>
                </a:r>
                <a:r>
                  <a:rPr lang="en-US" sz="2000" dirty="0" err="1"/>
                  <a:t>w</a:t>
                </a:r>
                <a:r>
                  <a:rPr lang="en-US" sz="2000" baseline="30000" dirty="0" err="1"/>
                  <a:t>LS</a:t>
                </a:r>
                <a:endParaRPr lang="en-US" sz="2000" baseline="30000" dirty="0"/>
              </a:p>
              <a:p>
                <a:r>
                  <a:rPr lang="en-US" sz="2000" dirty="0"/>
                  <a:t>If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= ∞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For solutions where w = 0, then total cost = ∞</a:t>
                </a:r>
              </a:p>
              <a:p>
                <a:r>
                  <a:rPr lang="en-US" sz="2000" dirty="0"/>
                  <a:t>	The minimizing solution is w = 0</a:t>
                </a:r>
              </a:p>
              <a:p>
                <a:r>
                  <a:rPr lang="en-US" sz="2000" dirty="0"/>
                  <a:t>If </a:t>
                </a:r>
                <a:r>
                  <a:rPr lang="en-US" sz="2000" dirty="0" err="1">
                    <a:solidFill>
                      <a:schemeClr val="accent2"/>
                    </a:solidFill>
                  </a:rPr>
                  <a:t>ƛ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is reasonable</a:t>
                </a:r>
              </a:p>
              <a:p>
                <a:r>
                  <a:rPr lang="en-US" sz="2000" dirty="0">
                    <a:solidFill>
                      <a:schemeClr val="accent2"/>
                    </a:solidFill>
                  </a:rPr>
                  <a:t>	</a:t>
                </a:r>
                <a:r>
                  <a:rPr lang="en-US" sz="2000" dirty="0"/>
                  <a:t>Then 0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fr-FR" sz="20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</m:nary>
                  </m:oMath>
                </a14:m>
                <a:r>
                  <a:rPr lang="en-US" sz="2000" dirty="0"/>
                  <a:t>  ≤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FR" sz="2000" b="0" i="1" baseline="30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  <m:r>
                              <a:rPr lang="fr-FR" sz="2000" i="1" baseline="-25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132DE2-CD45-FF46-8421-F5A77975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0" y="3678382"/>
                <a:ext cx="10668000" cy="2606226"/>
              </a:xfrm>
              <a:prstGeom prst="rect">
                <a:avLst/>
              </a:prstGeom>
              <a:blipFill>
                <a:blip r:embed="rId3"/>
                <a:stretch>
                  <a:fillRect l="-476" t="-971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42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Lasso </a:t>
            </a:r>
            <a:r>
              <a:rPr lang="fr-FR" dirty="0" err="1"/>
              <a:t>regression</a:t>
            </a:r>
            <a:r>
              <a:rPr lang="fr-FR" dirty="0"/>
              <a:t> : L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regularized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125197-43AD-C544-BC74-2CB9DEF9EF49}"/>
              </a:ext>
            </a:extLst>
          </p:cNvPr>
          <p:cNvGrpSpPr/>
          <p:nvPr/>
        </p:nvGrpSpPr>
        <p:grpSpPr>
          <a:xfrm>
            <a:off x="1052945" y="1025236"/>
            <a:ext cx="7966364" cy="2544496"/>
            <a:chOff x="997527" y="1427018"/>
            <a:chExt cx="7966364" cy="25444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11C1BD6-0815-5641-AC3A-3D25F41B4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0582" y="2092038"/>
              <a:ext cx="0" cy="1759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5F333E-CF6D-084C-A9A2-80F856235B75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6" y="3131128"/>
              <a:ext cx="4710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DF999-09DC-8142-BC2D-9D1F1C9D829D}"/>
                </a:ext>
              </a:extLst>
            </p:cNvPr>
            <p:cNvSpPr txBox="1"/>
            <p:nvPr/>
          </p:nvSpPr>
          <p:spPr>
            <a:xfrm>
              <a:off x="6871855" y="3602182"/>
              <a:ext cx="401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ƛ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535382-9EEB-7744-A73A-A6553FFF5228}"/>
                </a:ext>
              </a:extLst>
            </p:cNvPr>
            <p:cNvSpPr txBox="1"/>
            <p:nvPr/>
          </p:nvSpPr>
          <p:spPr>
            <a:xfrm rot="16200000">
              <a:off x="1578209" y="1899281"/>
              <a:ext cx="399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w</a:t>
              </a:r>
              <a:r>
                <a:rPr lang="en-US" baseline="-25000" dirty="0" err="1"/>
                <a:t>j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939AA6-2EF3-F143-86A5-A4CECC74146E}"/>
                </a:ext>
              </a:extLst>
            </p:cNvPr>
            <p:cNvSpPr txBox="1"/>
            <p:nvPr/>
          </p:nvSpPr>
          <p:spPr>
            <a:xfrm>
              <a:off x="1855300" y="2952180"/>
              <a:ext cx="39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176C9F-A8BD-EB42-BFC6-FEE5E8420017}"/>
                </a:ext>
              </a:extLst>
            </p:cNvPr>
            <p:cNvSpPr/>
            <p:nvPr/>
          </p:nvSpPr>
          <p:spPr>
            <a:xfrm>
              <a:off x="2286000" y="3186546"/>
              <a:ext cx="4627418" cy="623454"/>
            </a:xfrm>
            <a:custGeom>
              <a:avLst/>
              <a:gdLst>
                <a:gd name="connsiteX0" fmla="*/ 0 w 4627418"/>
                <a:gd name="connsiteY0" fmla="*/ 623454 h 623454"/>
                <a:gd name="connsiteX1" fmla="*/ 277091 w 4627418"/>
                <a:gd name="connsiteY1" fmla="*/ 152400 h 623454"/>
                <a:gd name="connsiteX2" fmla="*/ 1108363 w 4627418"/>
                <a:gd name="connsiteY2" fmla="*/ 55418 h 623454"/>
                <a:gd name="connsiteX3" fmla="*/ 4599709 w 4627418"/>
                <a:gd name="connsiteY3" fmla="*/ 13854 h 623454"/>
                <a:gd name="connsiteX4" fmla="*/ 4599709 w 4627418"/>
                <a:gd name="connsiteY4" fmla="*/ 13854 h 623454"/>
                <a:gd name="connsiteX5" fmla="*/ 4627418 w 4627418"/>
                <a:gd name="connsiteY5" fmla="*/ 0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27418" h="623454">
                  <a:moveTo>
                    <a:pt x="0" y="623454"/>
                  </a:moveTo>
                  <a:cubicBezTo>
                    <a:pt x="46182" y="435263"/>
                    <a:pt x="92364" y="247073"/>
                    <a:pt x="277091" y="152400"/>
                  </a:cubicBezTo>
                  <a:cubicBezTo>
                    <a:pt x="461818" y="57727"/>
                    <a:pt x="387927" y="78509"/>
                    <a:pt x="1108363" y="55418"/>
                  </a:cubicBezTo>
                  <a:cubicBezTo>
                    <a:pt x="1828799" y="32327"/>
                    <a:pt x="4599709" y="13854"/>
                    <a:pt x="4599709" y="13854"/>
                  </a:cubicBezTo>
                  <a:lnTo>
                    <a:pt x="4599709" y="13854"/>
                  </a:lnTo>
                  <a:lnTo>
                    <a:pt x="4627418" y="0"/>
                  </a:ln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CD66BC-C1A3-8E4F-9C67-B4E715F753AD}"/>
                </a:ext>
              </a:extLst>
            </p:cNvPr>
            <p:cNvSpPr/>
            <p:nvPr/>
          </p:nvSpPr>
          <p:spPr>
            <a:xfrm>
              <a:off x="2286000" y="2313709"/>
              <a:ext cx="4475018" cy="637309"/>
            </a:xfrm>
            <a:custGeom>
              <a:avLst/>
              <a:gdLst>
                <a:gd name="connsiteX0" fmla="*/ 0 w 4475018"/>
                <a:gd name="connsiteY0" fmla="*/ 0 h 637309"/>
                <a:gd name="connsiteX1" fmla="*/ 609600 w 4475018"/>
                <a:gd name="connsiteY1" fmla="*/ 526473 h 637309"/>
                <a:gd name="connsiteX2" fmla="*/ 2410691 w 4475018"/>
                <a:gd name="connsiteY2" fmla="*/ 609600 h 637309"/>
                <a:gd name="connsiteX3" fmla="*/ 4475018 w 4475018"/>
                <a:gd name="connsiteY3" fmla="*/ 637309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5018" h="637309">
                  <a:moveTo>
                    <a:pt x="0" y="0"/>
                  </a:moveTo>
                  <a:cubicBezTo>
                    <a:pt x="103909" y="212436"/>
                    <a:pt x="207818" y="424873"/>
                    <a:pt x="609600" y="526473"/>
                  </a:cubicBezTo>
                  <a:cubicBezTo>
                    <a:pt x="1011382" y="628073"/>
                    <a:pt x="1766455" y="591127"/>
                    <a:pt x="2410691" y="609600"/>
                  </a:cubicBezTo>
                  <a:cubicBezTo>
                    <a:pt x="3054927" y="628073"/>
                    <a:pt x="3764972" y="632691"/>
                    <a:pt x="4475018" y="637309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0C73866-051B-8A4A-BEDD-7C92B70A203E}"/>
                </a:ext>
              </a:extLst>
            </p:cNvPr>
            <p:cNvSpPr/>
            <p:nvPr/>
          </p:nvSpPr>
          <p:spPr>
            <a:xfrm>
              <a:off x="2327563" y="2119746"/>
              <a:ext cx="4461164" cy="748145"/>
            </a:xfrm>
            <a:custGeom>
              <a:avLst/>
              <a:gdLst>
                <a:gd name="connsiteX0" fmla="*/ 0 w 4461164"/>
                <a:gd name="connsiteY0" fmla="*/ 0 h 748145"/>
                <a:gd name="connsiteX1" fmla="*/ 443346 w 4461164"/>
                <a:gd name="connsiteY1" fmla="*/ 568036 h 748145"/>
                <a:gd name="connsiteX2" fmla="*/ 2036619 w 4461164"/>
                <a:gd name="connsiteY2" fmla="*/ 692727 h 748145"/>
                <a:gd name="connsiteX3" fmla="*/ 4461164 w 4461164"/>
                <a:gd name="connsiteY3" fmla="*/ 748145 h 7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164" h="748145">
                  <a:moveTo>
                    <a:pt x="0" y="0"/>
                  </a:moveTo>
                  <a:cubicBezTo>
                    <a:pt x="51955" y="226291"/>
                    <a:pt x="103910" y="452582"/>
                    <a:pt x="443346" y="568036"/>
                  </a:cubicBezTo>
                  <a:cubicBezTo>
                    <a:pt x="782783" y="683491"/>
                    <a:pt x="1366983" y="662709"/>
                    <a:pt x="2036619" y="692727"/>
                  </a:cubicBezTo>
                  <a:cubicBezTo>
                    <a:pt x="2706255" y="722745"/>
                    <a:pt x="3583709" y="735445"/>
                    <a:pt x="4461164" y="748145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AE68520-E8C9-D34D-93A1-F803AA76B45F}"/>
                </a:ext>
              </a:extLst>
            </p:cNvPr>
            <p:cNvSpPr/>
            <p:nvPr/>
          </p:nvSpPr>
          <p:spPr>
            <a:xfrm>
              <a:off x="2327563" y="2701637"/>
              <a:ext cx="4530437" cy="360218"/>
            </a:xfrm>
            <a:custGeom>
              <a:avLst/>
              <a:gdLst>
                <a:gd name="connsiteX0" fmla="*/ 0 w 4530437"/>
                <a:gd name="connsiteY0" fmla="*/ 0 h 360218"/>
                <a:gd name="connsiteX1" fmla="*/ 346364 w 4530437"/>
                <a:gd name="connsiteY1" fmla="*/ 277090 h 360218"/>
                <a:gd name="connsiteX2" fmla="*/ 955964 w 4530437"/>
                <a:gd name="connsiteY2" fmla="*/ 318654 h 360218"/>
                <a:gd name="connsiteX3" fmla="*/ 4530437 w 4530437"/>
                <a:gd name="connsiteY3" fmla="*/ 360218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437" h="360218">
                  <a:moveTo>
                    <a:pt x="0" y="0"/>
                  </a:moveTo>
                  <a:cubicBezTo>
                    <a:pt x="93518" y="111990"/>
                    <a:pt x="187037" y="223981"/>
                    <a:pt x="346364" y="277090"/>
                  </a:cubicBezTo>
                  <a:cubicBezTo>
                    <a:pt x="505691" y="330199"/>
                    <a:pt x="955964" y="318654"/>
                    <a:pt x="955964" y="318654"/>
                  </a:cubicBezTo>
                  <a:lnTo>
                    <a:pt x="4530437" y="360218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83F02A-0757-574D-8C04-FCF6421D6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63" y="2382984"/>
              <a:ext cx="1939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D68A2A-BFC5-6142-A876-A2A9AE1FDD2C}"/>
                </a:ext>
              </a:extLst>
            </p:cNvPr>
            <p:cNvCxnSpPr/>
            <p:nvPr/>
          </p:nvCxnSpPr>
          <p:spPr>
            <a:xfrm>
              <a:off x="7356763" y="2549240"/>
              <a:ext cx="19396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150973-8D3F-234F-B7FD-6548F5B07985}"/>
                </a:ext>
              </a:extLst>
            </p:cNvPr>
            <p:cNvCxnSpPr/>
            <p:nvPr/>
          </p:nvCxnSpPr>
          <p:spPr>
            <a:xfrm>
              <a:off x="7356763" y="2715493"/>
              <a:ext cx="1939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725830-D6B1-C744-A416-2E19B79F7058}"/>
                </a:ext>
              </a:extLst>
            </p:cNvPr>
            <p:cNvCxnSpPr/>
            <p:nvPr/>
          </p:nvCxnSpPr>
          <p:spPr>
            <a:xfrm>
              <a:off x="7356763" y="2881749"/>
              <a:ext cx="1939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8662B8-82D4-B047-9687-E57B7F04F5BB}"/>
                </a:ext>
              </a:extLst>
            </p:cNvPr>
            <p:cNvSpPr txBox="1"/>
            <p:nvPr/>
          </p:nvSpPr>
          <p:spPr>
            <a:xfrm>
              <a:off x="7550727" y="2258291"/>
              <a:ext cx="1413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Feature 1</a:t>
              </a:r>
            </a:p>
            <a:p>
              <a:r>
                <a:rPr lang="en-US" sz="1100" dirty="0"/>
                <a:t>Feature 2</a:t>
              </a:r>
            </a:p>
            <a:p>
              <a:r>
                <a:rPr lang="en-US" sz="1100" dirty="0"/>
                <a:t>Feature 3</a:t>
              </a:r>
            </a:p>
            <a:p>
              <a:r>
                <a:rPr lang="en-US" sz="1100" dirty="0"/>
                <a:t>Feature 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9913FA-D78D-D64D-99F8-EF1C8BEB5165}"/>
                </a:ext>
              </a:extLst>
            </p:cNvPr>
            <p:cNvSpPr txBox="1"/>
            <p:nvPr/>
          </p:nvSpPr>
          <p:spPr>
            <a:xfrm>
              <a:off x="997527" y="1427018"/>
              <a:ext cx="1967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Ridge regression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ACC7BF-1128-6343-8B8C-0EAEE90F7A50}"/>
              </a:ext>
            </a:extLst>
          </p:cNvPr>
          <p:cNvCxnSpPr>
            <a:cxnSpLocks/>
          </p:cNvCxnSpPr>
          <p:nvPr/>
        </p:nvCxnSpPr>
        <p:spPr>
          <a:xfrm flipV="1">
            <a:off x="2175164" y="4308765"/>
            <a:ext cx="0" cy="175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1D485E-DB19-AB47-B68F-FEB4018920FF}"/>
              </a:ext>
            </a:extLst>
          </p:cNvPr>
          <p:cNvCxnSpPr>
            <a:cxnSpLocks/>
          </p:cNvCxnSpPr>
          <p:nvPr/>
        </p:nvCxnSpPr>
        <p:spPr>
          <a:xfrm>
            <a:off x="2189018" y="5347855"/>
            <a:ext cx="471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9328D-2691-0D48-8B67-6329450B81C8}"/>
              </a:ext>
            </a:extLst>
          </p:cNvPr>
          <p:cNvSpPr txBox="1"/>
          <p:nvPr/>
        </p:nvSpPr>
        <p:spPr>
          <a:xfrm>
            <a:off x="6816437" y="5818909"/>
            <a:ext cx="4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ƛ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CF946-FC83-A341-880D-F91EA2F6A498}"/>
              </a:ext>
            </a:extLst>
          </p:cNvPr>
          <p:cNvSpPr txBox="1"/>
          <p:nvPr/>
        </p:nvSpPr>
        <p:spPr>
          <a:xfrm rot="16200000">
            <a:off x="1522791" y="4116008"/>
            <a:ext cx="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6DD2D-5C04-4F4B-AAD5-D4AD9DADC55F}"/>
              </a:ext>
            </a:extLst>
          </p:cNvPr>
          <p:cNvSpPr txBox="1"/>
          <p:nvPr/>
        </p:nvSpPr>
        <p:spPr>
          <a:xfrm>
            <a:off x="1799882" y="5168907"/>
            <a:ext cx="39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E37071-400C-1C46-83D3-F151DF8F84E2}"/>
              </a:ext>
            </a:extLst>
          </p:cNvPr>
          <p:cNvCxnSpPr>
            <a:cxnSpLocks/>
          </p:cNvCxnSpPr>
          <p:nvPr/>
        </p:nvCxnSpPr>
        <p:spPr>
          <a:xfrm>
            <a:off x="7301345" y="4599711"/>
            <a:ext cx="193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46010-DAB4-F847-8FA0-8473AC6EF70B}"/>
              </a:ext>
            </a:extLst>
          </p:cNvPr>
          <p:cNvCxnSpPr/>
          <p:nvPr/>
        </p:nvCxnSpPr>
        <p:spPr>
          <a:xfrm>
            <a:off x="7301345" y="4765967"/>
            <a:ext cx="19396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53E1CF-963D-344A-8A31-F6A93E930E80}"/>
              </a:ext>
            </a:extLst>
          </p:cNvPr>
          <p:cNvCxnSpPr/>
          <p:nvPr/>
        </p:nvCxnSpPr>
        <p:spPr>
          <a:xfrm>
            <a:off x="7301345" y="4932220"/>
            <a:ext cx="19396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30D8F3-8126-954F-849C-83D396D0DEBD}"/>
              </a:ext>
            </a:extLst>
          </p:cNvPr>
          <p:cNvCxnSpPr/>
          <p:nvPr/>
        </p:nvCxnSpPr>
        <p:spPr>
          <a:xfrm>
            <a:off x="7301345" y="5098476"/>
            <a:ext cx="193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2376FB-CBD3-854D-A218-8AF2C2A46528}"/>
              </a:ext>
            </a:extLst>
          </p:cNvPr>
          <p:cNvSpPr txBox="1"/>
          <p:nvPr/>
        </p:nvSpPr>
        <p:spPr>
          <a:xfrm>
            <a:off x="7495309" y="4475018"/>
            <a:ext cx="1413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 1</a:t>
            </a:r>
          </a:p>
          <a:p>
            <a:r>
              <a:rPr lang="en-US" sz="1100" dirty="0"/>
              <a:t>Feature 2</a:t>
            </a:r>
          </a:p>
          <a:p>
            <a:r>
              <a:rPr lang="en-US" sz="1100" dirty="0"/>
              <a:t>Feature 3</a:t>
            </a:r>
          </a:p>
          <a:p>
            <a:r>
              <a:rPr lang="en-US" sz="1100" dirty="0"/>
              <a:t>Feature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39C966-350A-3E4B-89A6-281247B3AB58}"/>
              </a:ext>
            </a:extLst>
          </p:cNvPr>
          <p:cNvSpPr txBox="1"/>
          <p:nvPr/>
        </p:nvSpPr>
        <p:spPr>
          <a:xfrm>
            <a:off x="942109" y="3643745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regression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7E1E330-43A5-284E-82AF-EED62B362E21}"/>
              </a:ext>
            </a:extLst>
          </p:cNvPr>
          <p:cNvSpPr/>
          <p:nvPr/>
        </p:nvSpPr>
        <p:spPr>
          <a:xfrm>
            <a:off x="2272145" y="5347855"/>
            <a:ext cx="4475019" cy="637309"/>
          </a:xfrm>
          <a:custGeom>
            <a:avLst/>
            <a:gdLst>
              <a:gd name="connsiteX0" fmla="*/ 0 w 4475019"/>
              <a:gd name="connsiteY0" fmla="*/ 637309 h 637309"/>
              <a:gd name="connsiteX1" fmla="*/ 471055 w 4475019"/>
              <a:gd name="connsiteY1" fmla="*/ 0 h 637309"/>
              <a:gd name="connsiteX2" fmla="*/ 4475019 w 4475019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637309">
                <a:moveTo>
                  <a:pt x="0" y="637309"/>
                </a:moveTo>
                <a:lnTo>
                  <a:pt x="471055" y="0"/>
                </a:lnTo>
                <a:lnTo>
                  <a:pt x="4475019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93431A-F1AB-BA45-B3E0-6C4428297F5A}"/>
              </a:ext>
            </a:extLst>
          </p:cNvPr>
          <p:cNvSpPr/>
          <p:nvPr/>
        </p:nvSpPr>
        <p:spPr>
          <a:xfrm>
            <a:off x="2258291" y="4959927"/>
            <a:ext cx="4488873" cy="401782"/>
          </a:xfrm>
          <a:custGeom>
            <a:avLst/>
            <a:gdLst>
              <a:gd name="connsiteX0" fmla="*/ 0 w 4488873"/>
              <a:gd name="connsiteY0" fmla="*/ 0 h 401782"/>
              <a:gd name="connsiteX1" fmla="*/ 263236 w 4488873"/>
              <a:gd name="connsiteY1" fmla="*/ 401782 h 401782"/>
              <a:gd name="connsiteX2" fmla="*/ 4461164 w 4488873"/>
              <a:gd name="connsiteY2" fmla="*/ 387928 h 401782"/>
              <a:gd name="connsiteX3" fmla="*/ 4461164 w 4488873"/>
              <a:gd name="connsiteY3" fmla="*/ 387928 h 401782"/>
              <a:gd name="connsiteX4" fmla="*/ 4488873 w 4488873"/>
              <a:gd name="connsiteY4" fmla="*/ 387928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873" h="401782">
                <a:moveTo>
                  <a:pt x="0" y="0"/>
                </a:moveTo>
                <a:lnTo>
                  <a:pt x="263236" y="401782"/>
                </a:lnTo>
                <a:lnTo>
                  <a:pt x="4461164" y="387928"/>
                </a:lnTo>
                <a:lnTo>
                  <a:pt x="4461164" y="387928"/>
                </a:lnTo>
                <a:lnTo>
                  <a:pt x="4488873" y="38792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78ECA2E-0E02-2E44-A1F6-F1B8B85BCB55}"/>
              </a:ext>
            </a:extLst>
          </p:cNvPr>
          <p:cNvSpPr/>
          <p:nvPr/>
        </p:nvSpPr>
        <p:spPr>
          <a:xfrm>
            <a:off x="2272145" y="4765964"/>
            <a:ext cx="4475019" cy="595745"/>
          </a:xfrm>
          <a:custGeom>
            <a:avLst/>
            <a:gdLst>
              <a:gd name="connsiteX0" fmla="*/ 0 w 4475019"/>
              <a:gd name="connsiteY0" fmla="*/ 0 h 595745"/>
              <a:gd name="connsiteX1" fmla="*/ 1620982 w 4475019"/>
              <a:gd name="connsiteY1" fmla="*/ 595745 h 595745"/>
              <a:gd name="connsiteX2" fmla="*/ 4475019 w 4475019"/>
              <a:gd name="connsiteY2" fmla="*/ 581891 h 59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019" h="595745">
                <a:moveTo>
                  <a:pt x="0" y="0"/>
                </a:moveTo>
                <a:lnTo>
                  <a:pt x="1620982" y="595745"/>
                </a:lnTo>
                <a:lnTo>
                  <a:pt x="4475019" y="5818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C4C13483-5760-BE45-9FC7-4B1D9E00FCE9}"/>
              </a:ext>
            </a:extLst>
          </p:cNvPr>
          <p:cNvSpPr/>
          <p:nvPr/>
        </p:nvSpPr>
        <p:spPr>
          <a:xfrm>
            <a:off x="2286000" y="4488873"/>
            <a:ext cx="4391891" cy="554182"/>
          </a:xfrm>
          <a:custGeom>
            <a:avLst/>
            <a:gdLst>
              <a:gd name="connsiteX0" fmla="*/ 0 w 4391891"/>
              <a:gd name="connsiteY0" fmla="*/ 0 h 554182"/>
              <a:gd name="connsiteX1" fmla="*/ 4391891 w 4391891"/>
              <a:gd name="connsiteY1" fmla="*/ 554182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91891" h="554182">
                <a:moveTo>
                  <a:pt x="0" y="0"/>
                </a:moveTo>
                <a:lnTo>
                  <a:pt x="4391891" y="5541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Lasso </a:t>
            </a:r>
            <a:r>
              <a:rPr lang="fr-FR" sz="3733">
                <a:solidFill>
                  <a:schemeClr val="bg1"/>
                </a:solidFill>
              </a:rPr>
              <a:t>implementation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Sprint 1: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making predictions from data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5" y="3692230"/>
            <a:ext cx="347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Assessing a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Bias-variance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92439" y="3706087"/>
            <a:ext cx="3338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Simple regression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(covered in Statistics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Multiple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DD47D-2B6C-FF4A-B4E3-451CE6E86C85}"/>
              </a:ext>
            </a:extLst>
          </p:cNvPr>
          <p:cNvSpPr txBox="1"/>
          <p:nvPr/>
        </p:nvSpPr>
        <p:spPr>
          <a:xfrm>
            <a:off x="9448799" y="3782291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2356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Symptoms</a:t>
            </a:r>
            <a:r>
              <a:rPr lang="fr-FR" sz="3733" dirty="0">
                <a:solidFill>
                  <a:schemeClr val="bg1"/>
                </a:solidFill>
              </a:rPr>
              <a:t> of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r>
              <a:rPr lang="fr-FR" sz="3733" dirty="0">
                <a:solidFill>
                  <a:schemeClr val="bg1"/>
                </a:solidFill>
              </a:rPr>
              <a:t> in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6DEA3A-FFCA-294B-9EA3-5680C23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29" y="1478042"/>
            <a:ext cx="4425464" cy="3163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F835D2-B910-DA49-8565-51385AB9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12" y="1467969"/>
            <a:ext cx="4185534" cy="3131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18731-C103-4846-8ACD-A9BA5C818904}"/>
              </a:ext>
            </a:extLst>
          </p:cNvPr>
          <p:cNvSpPr txBox="1"/>
          <p:nvPr/>
        </p:nvSpPr>
        <p:spPr>
          <a:xfrm>
            <a:off x="2770909" y="4890654"/>
            <a:ext cx="7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Symptom: Overfit model tends to have large parameters </a:t>
            </a:r>
            <a:r>
              <a:rPr lang="en-US" sz="2400" dirty="0">
                <a:solidFill>
                  <a:schemeClr val="accent1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729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Polynomial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r>
              <a:rPr lang="fr-FR" sz="3733" dirty="0">
                <a:solidFill>
                  <a:schemeClr val="bg1"/>
                </a:solidFill>
              </a:rPr>
              <a:t> and </a:t>
            </a:r>
            <a:r>
              <a:rPr lang="fr-FR" sz="3733" dirty="0" err="1">
                <a:solidFill>
                  <a:schemeClr val="bg1"/>
                </a:solidFill>
              </a:rPr>
              <a:t>overfitting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Ridge </a:t>
            </a:r>
            <a:r>
              <a:rPr lang="fr-FR" sz="3733" dirty="0" err="1">
                <a:solidFill>
                  <a:schemeClr val="bg1"/>
                </a:solidFill>
              </a:rPr>
              <a:t>regression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and </a:t>
            </a:r>
            <a:r>
              <a:rPr lang="fr-FR" dirty="0" err="1"/>
              <a:t>regression</a:t>
            </a:r>
            <a:endParaRPr lang="fr-FR" dirty="0"/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1 - </a:t>
              </a:r>
              <a:r>
                <a:rPr lang="fr-FR" sz="2133" dirty="0" err="1">
                  <a:solidFill>
                    <a:schemeClr val="bg1"/>
                  </a:solidFill>
                </a:rPr>
                <a:t>Regression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n 2">
            <a:extLst>
              <a:ext uri="{FF2B5EF4-FFF2-40B4-BE49-F238E27FC236}">
                <a16:creationId xmlns:a16="http://schemas.microsoft.com/office/drawing/2014/main" id="{203E24F6-1952-FC44-A005-CC5096D06241}"/>
              </a:ext>
            </a:extLst>
          </p:cNvPr>
          <p:cNvSpPr/>
          <p:nvPr/>
        </p:nvSpPr>
        <p:spPr>
          <a:xfrm>
            <a:off x="1856508" y="1440873"/>
            <a:ext cx="1704109" cy="14270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4E03D-D4C7-DB41-92B7-68059111ABAB}"/>
              </a:ext>
            </a:extLst>
          </p:cNvPr>
          <p:cNvSpPr/>
          <p:nvPr/>
        </p:nvSpPr>
        <p:spPr>
          <a:xfrm>
            <a:off x="4724400" y="1717962"/>
            <a:ext cx="1510146" cy="858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3BE37D-C040-6841-BDD8-2F363DCC499A}"/>
              </a:ext>
            </a:extLst>
          </p:cNvPr>
          <p:cNvSpPr/>
          <p:nvPr/>
        </p:nvSpPr>
        <p:spPr>
          <a:xfrm>
            <a:off x="7509163" y="1717963"/>
            <a:ext cx="1510146" cy="858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98535-709C-A74D-99EA-6C14DFD9F4FB}"/>
              </a:ext>
            </a:extLst>
          </p:cNvPr>
          <p:cNvSpPr/>
          <p:nvPr/>
        </p:nvSpPr>
        <p:spPr>
          <a:xfrm>
            <a:off x="7509163" y="4668980"/>
            <a:ext cx="1510146" cy="858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metric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F51AC-0E8B-4742-98F1-7A524D2A250E}"/>
              </a:ext>
            </a:extLst>
          </p:cNvPr>
          <p:cNvSpPr/>
          <p:nvPr/>
        </p:nvSpPr>
        <p:spPr>
          <a:xfrm>
            <a:off x="7509163" y="3214253"/>
            <a:ext cx="1510146" cy="8589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F6805-DDF9-7247-A4BE-E27A3675CCBB}"/>
              </a:ext>
            </a:extLst>
          </p:cNvPr>
          <p:cNvCxnSpPr>
            <a:stCxn id="3" idx="4"/>
            <a:endCxn id="5" idx="1"/>
          </p:cNvCxnSpPr>
          <p:nvPr/>
        </p:nvCxnSpPr>
        <p:spPr>
          <a:xfrm flipV="1">
            <a:off x="3560617" y="2147453"/>
            <a:ext cx="1163783" cy="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E45049-50F7-CC44-B1D0-82E65946E3E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6234546" y="2147453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870489-0DC3-3540-B0E3-3A2F5E585387}"/>
              </a:ext>
            </a:extLst>
          </p:cNvPr>
          <p:cNvSpPr txBox="1"/>
          <p:nvPr/>
        </p:nvSpPr>
        <p:spPr>
          <a:xfrm>
            <a:off x="3976256" y="1607127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440F33-93B3-1E43-A5B8-0240F606B416}"/>
              </a:ext>
            </a:extLst>
          </p:cNvPr>
          <p:cNvGrpSpPr/>
          <p:nvPr/>
        </p:nvGrpSpPr>
        <p:grpSpPr>
          <a:xfrm>
            <a:off x="2701636" y="2867891"/>
            <a:ext cx="4807527" cy="2230581"/>
            <a:chOff x="2701636" y="2867891"/>
            <a:chExt cx="4807527" cy="22305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D512BF-3C7C-E348-8F1D-C73904173F3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708563" y="2867891"/>
              <a:ext cx="0" cy="2230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550D8DF-ED4A-8545-B559-E37941D90780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701636" y="5098471"/>
              <a:ext cx="480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03E82-5D96-D743-9AEA-352EF3D32D0F}"/>
              </a:ext>
            </a:extLst>
          </p:cNvPr>
          <p:cNvSpPr txBox="1"/>
          <p:nvPr/>
        </p:nvSpPr>
        <p:spPr>
          <a:xfrm>
            <a:off x="2798619" y="3616036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537B39-3F75-0A44-87C9-3419052C19A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8264236" y="4073235"/>
            <a:ext cx="0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9827EE-C924-AC45-8E07-74A1373EDF59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8264236" y="2576945"/>
            <a:ext cx="0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34E766-1D10-1644-A24C-10A085D68C21}"/>
              </a:ext>
            </a:extLst>
          </p:cNvPr>
          <p:cNvSpPr txBox="1"/>
          <p:nvPr/>
        </p:nvSpPr>
        <p:spPr>
          <a:xfrm>
            <a:off x="8340436" y="2632363"/>
            <a:ext cx="27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3D52D-9B39-814D-8302-332E3F77887B}"/>
              </a:ext>
            </a:extLst>
          </p:cNvPr>
          <p:cNvSpPr txBox="1"/>
          <p:nvPr/>
        </p:nvSpPr>
        <p:spPr>
          <a:xfrm>
            <a:off x="6442364" y="1620982"/>
            <a:ext cx="84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 (x)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835570-B67C-1742-BC83-4F91F9A4D25E}"/>
              </a:ext>
            </a:extLst>
          </p:cNvPr>
          <p:cNvCxnSpPr/>
          <p:nvPr/>
        </p:nvCxnSpPr>
        <p:spPr>
          <a:xfrm>
            <a:off x="9033164" y="2133598"/>
            <a:ext cx="12746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FCC0DB4-1ADF-2C43-8C48-3DC8D8F81D18}"/>
              </a:ext>
            </a:extLst>
          </p:cNvPr>
          <p:cNvGrpSpPr/>
          <p:nvPr/>
        </p:nvGrpSpPr>
        <p:grpSpPr>
          <a:xfrm>
            <a:off x="10321636" y="1704111"/>
            <a:ext cx="290945" cy="600210"/>
            <a:chOff x="10377056" y="1662546"/>
            <a:chExt cx="290945" cy="6002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7489EB-4407-0A42-9D1C-FB5BF853C0D7}"/>
                </a:ext>
              </a:extLst>
            </p:cNvPr>
            <p:cNvSpPr txBox="1"/>
            <p:nvPr/>
          </p:nvSpPr>
          <p:spPr>
            <a:xfrm>
              <a:off x="10390910" y="1801091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6E7C3F-2242-7A4C-923B-8BDDA013D322}"/>
                </a:ext>
              </a:extLst>
            </p:cNvPr>
            <p:cNvSpPr txBox="1"/>
            <p:nvPr/>
          </p:nvSpPr>
          <p:spPr>
            <a:xfrm>
              <a:off x="10377056" y="1662546"/>
              <a:ext cx="277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4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1318</Words>
  <Application>Microsoft Macintosh PowerPoint</Application>
  <PresentationFormat>Widescreen</PresentationFormat>
  <Paragraphs>296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1</vt:lpstr>
      <vt:lpstr>Sprint 1: Regression</vt:lpstr>
      <vt:lpstr>Sprint 1: Day 1</vt:lpstr>
      <vt:lpstr>Sprint 1: Day 2</vt:lpstr>
      <vt:lpstr>PowerPoint Presentation</vt:lpstr>
      <vt:lpstr>Overfitting?</vt:lpstr>
      <vt:lpstr>PowerPoint Presentation</vt:lpstr>
      <vt:lpstr>PowerPoint Presentation</vt:lpstr>
      <vt:lpstr>Machine learning and regression</vt:lpstr>
      <vt:lpstr>Designing a new total cost format</vt:lpstr>
      <vt:lpstr>Ridge regression objective</vt:lpstr>
      <vt:lpstr>Ridge regression objective</vt:lpstr>
      <vt:lpstr>Ridge regression == L2 regularization</vt:lpstr>
      <vt:lpstr>Bias – variance tradeoff</vt:lpstr>
      <vt:lpstr>PowerPoint Presentation</vt:lpstr>
      <vt:lpstr>PowerPoint Presentation</vt:lpstr>
      <vt:lpstr>If sufficient amount of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If not enough data :</vt:lpstr>
      <vt:lpstr>K-fold cross validation:</vt:lpstr>
      <vt:lpstr>PowerPoint Presentation</vt:lpstr>
      <vt:lpstr>PowerPoint Presentation</vt:lpstr>
      <vt:lpstr>Why feature selections?</vt:lpstr>
      <vt:lpstr>PowerPoint Presentation</vt:lpstr>
      <vt:lpstr>Ridge regression: L2 regularized regression</vt:lpstr>
      <vt:lpstr>Lasso regression : L1 regularized regression</vt:lpstr>
      <vt:lpstr>Lasso regression : L1 regularized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Microsoft Office User</dc:creator>
  <cp:lastModifiedBy>Microsoft Office User</cp:lastModifiedBy>
  <cp:revision>21</cp:revision>
  <dcterms:created xsi:type="dcterms:W3CDTF">2020-04-10T17:50:42Z</dcterms:created>
  <dcterms:modified xsi:type="dcterms:W3CDTF">2020-04-14T03:02:25Z</dcterms:modified>
</cp:coreProperties>
</file>