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65" r:id="rId6"/>
    <p:sldId id="267" r:id="rId7"/>
    <p:sldId id="266" r:id="rId8"/>
    <p:sldId id="270" r:id="rId9"/>
    <p:sldId id="271" r:id="rId10"/>
    <p:sldId id="272" r:id="rId11"/>
    <p:sldId id="274" r:id="rId12"/>
    <p:sldId id="281" r:id="rId13"/>
    <p:sldId id="280" r:id="rId14"/>
    <p:sldId id="260" r:id="rId15"/>
    <p:sldId id="283" r:id="rId16"/>
    <p:sldId id="285" r:id="rId17"/>
    <p:sldId id="286" r:id="rId18"/>
    <p:sldId id="275" r:id="rId19"/>
    <p:sldId id="276" r:id="rId20"/>
    <p:sldId id="268" r:id="rId21"/>
    <p:sldId id="269" r:id="rId22"/>
    <p:sldId id="287" r:id="rId23"/>
    <p:sldId id="288" r:id="rId24"/>
    <p:sldId id="291" r:id="rId25"/>
    <p:sldId id="290" r:id="rId26"/>
    <p:sldId id="293" r:id="rId27"/>
    <p:sldId id="294" r:id="rId28"/>
    <p:sldId id="277" r:id="rId29"/>
    <p:sldId id="295" r:id="rId30"/>
    <p:sldId id="282" r:id="rId31"/>
    <p:sldId id="261" r:id="rId32"/>
    <p:sldId id="273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4C2"/>
    <a:srgbClr val="24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B8C-56FA-1A44-85F1-02D5F2AF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294B-1BD5-C445-BCBF-627B9B60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CE3-6850-E149-AC9E-F0425CE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305-876E-F04F-9521-81825DB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A133-28CA-2945-ADDD-45A0BE8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0590-DED1-7548-96A5-1D4C5BFE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6C18-34B6-5E41-B16F-3FA5DB6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FED6-B2C6-F442-A8B3-4582BA4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10E-1E96-8844-A711-8F9411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6C1-B968-6241-BBB4-5ADBAB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75AE-8039-5549-BB88-3E82E3F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3DE0-544D-AE88-F73D5EFC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168-C023-D345-8E6A-E5A3100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A99C-EFB4-5B4F-B531-AEFCCBB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CF7B-DE62-E54D-AD7D-B9C0FB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903-6448-6943-9393-E00F591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71A1-B1DC-1540-B008-9C35B7B3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517F-73DC-334D-87B1-98751A3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D515-9BF6-674E-938E-26320BE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17A-12F2-DA4C-A535-62FBB26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587-0086-5640-AEA8-3B49F0E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03B-9BE0-BB49-AEE8-1976B4E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B72-7934-0C49-9664-C60B314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BB1-B4FB-0C4F-9647-824F2C6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563E-BED7-A741-8F85-67D4634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ED9-28A4-0147-8FE7-86AE632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584C-E81E-7742-B4DC-97BCEBB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9DC3-7CE3-5A4F-A043-A89B0C55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8E5D-A06A-6A45-B915-0A00318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2D1D-CBEA-3047-B2D4-9F7EEEB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65DE-9124-AA4B-9B59-8381187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EC4-BE67-F549-BE9F-DBB3280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FF78-32F2-554D-A74F-9B94AA7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AEDE-EFB6-C643-99C3-7AE79AD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3E4E-4BE9-CE41-B9DC-D23209A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CE8-1EE1-2D47-9362-B126E50D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B1EF-93C6-C049-8755-CE8BCA58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CFE3-43F3-EF4F-A234-D34B6FE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B813-3A5A-864F-A7C3-7C332CF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35C-5D97-224B-A81B-BB74F3D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52FE-0A09-174F-909C-F5662F8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1B7D-DD0D-154C-8970-7865AA8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E4E3B-F2E9-7D41-8E06-5073187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A5AD-03B8-BD49-BFBE-209CBB1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3150-F4BE-8D40-8984-BE23449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84BD-E4DE-0243-9D9F-A927E62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738-E1D1-DF4D-9486-34769A3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5B38-63BF-E44C-BFF6-2CC02957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9395-62AE-9143-9DC8-622DA07B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F5C-1739-9F41-AF14-4948CC1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B82-75DD-7D4C-8211-28935C7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2BCF-2A7C-6C4D-949D-DEBC76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B12-8DA1-B648-A377-BFA2782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EDAA-B509-3348-81AE-CC2830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2CBF-4952-1D4F-8CC9-98F58E1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4509-B291-ED4E-A9A5-ED79AC1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9B36-4567-484A-9BB0-98CDA30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4FFA-554F-3345-ADAB-817931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CAAAF-A543-4840-802D-75C5862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8E37-BEB1-4549-A5CE-4D78A3DC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88A-75E4-2D40-B91B-AC312961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9F7-DFA5-7F4B-8B47-DAE36D9161CE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F60C-9054-E84C-A941-3D786B48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B35-BFC8-9244-AB80-7A769CFAB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1003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391477" y="2605679"/>
            <a:ext cx="256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Term</a:t>
            </a:r>
            <a:r>
              <a:rPr lang="fr-FR" sz="2400" dirty="0"/>
              <a:t> </a:t>
            </a:r>
            <a:r>
              <a:rPr lang="fr-FR" sz="2400" dirty="0" err="1"/>
              <a:t>frequency</a:t>
            </a:r>
            <a:endParaRPr lang="fr-FR" sz="2400" dirty="0"/>
          </a:p>
          <a:p>
            <a:r>
              <a:rPr lang="fr-FR" sz="2400" dirty="0"/>
              <a:t>(</a:t>
            </a:r>
            <a:r>
              <a:rPr lang="fr-FR" sz="2400" dirty="0" err="1"/>
              <a:t>word</a:t>
            </a:r>
            <a:r>
              <a:rPr lang="fr-FR" sz="2400" dirty="0"/>
              <a:t> count/total) 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4079777" y="2721156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1503500" y="4409745"/>
            <a:ext cx="248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Inverse document</a:t>
            </a:r>
          </a:p>
          <a:p>
            <a:r>
              <a:rPr lang="fr-FR" sz="2400" dirty="0" err="1"/>
              <a:t>frequency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𝑑𝑜𝑐𝑢𝑚𝑒𝑛𝑡𝑠</m:t>
                        </m:r>
                      </m:num>
                      <m:den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𝑑𝑜𝑐𝑠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𝑢𝑠𝑖𝑛𝑔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𝑡h𝑒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𝑤𝑜𝑟𝑑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  <a:blipFill>
                <a:blip r:embed="rId2"/>
                <a:stretch>
                  <a:fillRect l="-2365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>
            <a:off x="10704512" y="3621022"/>
            <a:ext cx="0" cy="94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8496267" y="4916909"/>
            <a:ext cx="1259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936427" y="4718397"/>
            <a:ext cx="132396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TF*IDF</a:t>
            </a:r>
          </a:p>
        </p:txBody>
      </p:sp>
      <p:grpSp>
        <p:nvGrpSpPr>
          <p:cNvPr id="34" name="Groupe 11">
            <a:extLst>
              <a:ext uri="{FF2B5EF4-FFF2-40B4-BE49-F238E27FC236}">
                <a16:creationId xmlns:a16="http://schemas.microsoft.com/office/drawing/2014/main" id="{9A5CEFA1-A177-484A-979A-56A8F9153118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46E7A6-A051-9146-876D-A319EF9FA8C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ZoneTexte 10">
              <a:extLst>
                <a:ext uri="{FF2B5EF4-FFF2-40B4-BE49-F238E27FC236}">
                  <a16:creationId xmlns:a16="http://schemas.microsoft.com/office/drawing/2014/main" id="{841BBEF5-8C42-BA4B-A529-F5630D8FA681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8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34" name="ZoneTexte 20">
            <a:extLst>
              <a:ext uri="{FF2B5EF4-FFF2-40B4-BE49-F238E27FC236}">
                <a16:creationId xmlns:a16="http://schemas.microsoft.com/office/drawing/2014/main" id="{C35BD344-0E8C-2242-97CA-960851029DA1}"/>
              </a:ext>
            </a:extLst>
          </p:cNvPr>
          <p:cNvSpPr txBox="1"/>
          <p:nvPr/>
        </p:nvSpPr>
        <p:spPr>
          <a:xfrm>
            <a:off x="143339" y="1028733"/>
            <a:ext cx="11649981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/>
              <a:t>Document 1: « </a:t>
            </a:r>
            <a:r>
              <a:rPr lang="fr-FR" sz="2133" dirty="0" err="1"/>
              <a:t>Waititi</a:t>
            </a:r>
            <a:r>
              <a:rPr lang="fr-FR" sz="2133" dirty="0"/>
              <a:t> </a:t>
            </a:r>
            <a:r>
              <a:rPr lang="fr-FR" sz="2133" dirty="0" err="1"/>
              <a:t>wrote</a:t>
            </a:r>
            <a:r>
              <a:rPr lang="fr-FR" sz="2133" dirty="0"/>
              <a:t> the </a:t>
            </a:r>
            <a:r>
              <a:rPr lang="fr-FR" sz="2133" dirty="0" err="1"/>
              <a:t>screenplay</a:t>
            </a:r>
            <a:r>
              <a:rPr lang="fr-FR" sz="2133" dirty="0"/>
              <a:t> and </a:t>
            </a:r>
            <a:r>
              <a:rPr lang="fr-FR" sz="2133" dirty="0" err="1"/>
              <a:t>directed</a:t>
            </a:r>
            <a:r>
              <a:rPr lang="fr-FR" sz="2133" dirty="0"/>
              <a:t> the </a:t>
            </a:r>
            <a:r>
              <a:rPr lang="fr-FR" sz="2133" dirty="0" err="1"/>
              <a:t>movie</a:t>
            </a:r>
            <a:r>
              <a:rPr lang="fr-FR" sz="2133" dirty="0"/>
              <a:t> »</a:t>
            </a:r>
          </a:p>
          <a:p>
            <a:r>
              <a:rPr lang="fr-FR" sz="2133" dirty="0"/>
              <a:t>Document 2: « </a:t>
            </a:r>
            <a:r>
              <a:rPr lang="fr-FR" sz="2133" dirty="0" err="1"/>
              <a:t>Waititi</a:t>
            </a:r>
            <a:r>
              <a:rPr lang="fr-FR" sz="2133" dirty="0"/>
              <a:t> stars as Hitler in the new </a:t>
            </a:r>
            <a:r>
              <a:rPr lang="fr-FR" sz="2133" dirty="0" err="1"/>
              <a:t>movie</a:t>
            </a:r>
            <a:r>
              <a:rPr lang="fr-FR" sz="2133" dirty="0"/>
              <a:t>. »</a:t>
            </a:r>
          </a:p>
          <a:p>
            <a:r>
              <a:rPr lang="fr-FR" sz="2133" dirty="0"/>
              <a:t>Document 3: « </a:t>
            </a:r>
            <a:r>
              <a:rPr lang="en-US" sz="2133" dirty="0"/>
              <a:t>The protesters achieved their demands for higher wages</a:t>
            </a:r>
            <a:r>
              <a:rPr lang="fr-FR" sz="2133" dirty="0"/>
              <a:t>»</a:t>
            </a:r>
          </a:p>
        </p:txBody>
      </p:sp>
      <p:grpSp>
        <p:nvGrpSpPr>
          <p:cNvPr id="35" name="Groupe 11">
            <a:extLst>
              <a:ext uri="{FF2B5EF4-FFF2-40B4-BE49-F238E27FC236}">
                <a16:creationId xmlns:a16="http://schemas.microsoft.com/office/drawing/2014/main" id="{BB53CA08-2A45-524A-BCBF-71C2B3DD7DC9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CFB487-8D70-F244-8548-88FF8846B7E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7" name="ZoneTexte 10">
              <a:extLst>
                <a:ext uri="{FF2B5EF4-FFF2-40B4-BE49-F238E27FC236}">
                  <a16:creationId xmlns:a16="http://schemas.microsoft.com/office/drawing/2014/main" id="{12F56154-BC3A-1041-83D5-587849BB5C8C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72136-9956-2D4A-A385-EC737158B10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80862"/>
          <a:ext cx="10972801" cy="3913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253">
                  <a:extLst>
                    <a:ext uri="{9D8B030D-6E8A-4147-A177-3AD203B41FA5}">
                      <a16:colId xmlns:a16="http://schemas.microsoft.com/office/drawing/2014/main" val="87998109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625054401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0108859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416866033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1042691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36820362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608648979"/>
                    </a:ext>
                  </a:extLst>
                </a:gridCol>
                <a:gridCol w="1023972">
                  <a:extLst>
                    <a:ext uri="{9D8B030D-6E8A-4147-A177-3AD203B41FA5}">
                      <a16:colId xmlns:a16="http://schemas.microsoft.com/office/drawing/2014/main" val="1143538905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11399435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51275953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261613247"/>
                    </a:ext>
                  </a:extLst>
                </a:gridCol>
              </a:tblGrid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Word 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Term 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TF-IDF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6850"/>
                  </a:ext>
                </a:extLst>
              </a:tr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8579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Waititi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7561146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wrote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990299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68280380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screenplay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15115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28935362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directed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80627544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movie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6508909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41827046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266840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Hitler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14987994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447073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15295017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protesters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94223540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achieved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3364653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94932029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demands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308032240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53194333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45076225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39859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1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Distance </a:t>
            </a:r>
            <a:r>
              <a:rPr lang="fr-FR" sz="3733" dirty="0" err="1">
                <a:solidFill>
                  <a:schemeClr val="bg1"/>
                </a:solidFill>
              </a:rPr>
              <a:t>metric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Choosing</a:t>
            </a:r>
            <a:r>
              <a:rPr lang="fr-FR" dirty="0"/>
              <a:t> a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metric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compare </a:t>
            </a:r>
            <a:r>
              <a:rPr lang="fr-FR" sz="2400" dirty="0" err="1"/>
              <a:t>two</a:t>
            </a:r>
            <a:r>
              <a:rPr lang="fr-FR" sz="2400" dirty="0"/>
              <a:t> documents ?</a:t>
            </a:r>
          </a:p>
        </p:txBody>
      </p:sp>
      <p:graphicFrame>
        <p:nvGraphicFramePr>
          <p:cNvPr id="34" name="Tableau 18">
            <a:extLst>
              <a:ext uri="{FF2B5EF4-FFF2-40B4-BE49-F238E27FC236}">
                <a16:creationId xmlns:a16="http://schemas.microsoft.com/office/drawing/2014/main" id="{7DFD65F4-9236-3E43-8ED8-63C813FA5ACA}"/>
              </a:ext>
            </a:extLst>
          </p:cNvPr>
          <p:cNvGraphicFramePr>
            <a:graphicFrameLocks noGrp="1"/>
          </p:cNvGraphicFramePr>
          <p:nvPr/>
        </p:nvGraphicFramePr>
        <p:xfrm>
          <a:off x="4655841" y="1988840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ZoneTexte 12">
            <a:extLst>
              <a:ext uri="{FF2B5EF4-FFF2-40B4-BE49-F238E27FC236}">
                <a16:creationId xmlns:a16="http://schemas.microsoft.com/office/drawing/2014/main" id="{B0DCBDB9-1DFD-E940-8C8D-EB58AC916A85}"/>
              </a:ext>
            </a:extLst>
          </p:cNvPr>
          <p:cNvSpPr txBox="1"/>
          <p:nvPr/>
        </p:nvSpPr>
        <p:spPr>
          <a:xfrm>
            <a:off x="1" y="1796819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1</a:t>
            </a:r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sp>
        <p:nvSpPr>
          <p:cNvPr id="36" name="ZoneTexte 12">
            <a:extLst>
              <a:ext uri="{FF2B5EF4-FFF2-40B4-BE49-F238E27FC236}">
                <a16:creationId xmlns:a16="http://schemas.microsoft.com/office/drawing/2014/main" id="{CE4CEDAB-FC09-5B4A-9652-50B5555D6DEA}"/>
              </a:ext>
            </a:extLst>
          </p:cNvPr>
          <p:cNvSpPr txBox="1"/>
          <p:nvPr/>
        </p:nvSpPr>
        <p:spPr>
          <a:xfrm>
            <a:off x="10881" y="4197086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2</a:t>
            </a:r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stars as Hitler in the new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37" name="Tableau 18">
            <a:extLst>
              <a:ext uri="{FF2B5EF4-FFF2-40B4-BE49-F238E27FC236}">
                <a16:creationId xmlns:a16="http://schemas.microsoft.com/office/drawing/2014/main" id="{DDC0BDD0-C0E2-5A4F-A1AF-53216D3824F2}"/>
              </a:ext>
            </a:extLst>
          </p:cNvPr>
          <p:cNvGraphicFramePr>
            <a:graphicFrameLocks noGrp="1"/>
          </p:cNvGraphicFramePr>
          <p:nvPr/>
        </p:nvGraphicFramePr>
        <p:xfrm>
          <a:off x="4463819" y="4389107"/>
          <a:ext cx="739672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814324108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stars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Hitler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new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ECEE5-339C-204E-909D-63AB63E1442C}"/>
              </a:ext>
            </a:extLst>
          </p:cNvPr>
          <p:cNvCxnSpPr/>
          <p:nvPr/>
        </p:nvCxnSpPr>
        <p:spPr>
          <a:xfrm>
            <a:off x="8304245" y="2852936"/>
            <a:ext cx="0" cy="1344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EB3464-5CDA-DE42-9624-C32AC2BE1FC6}"/>
              </a:ext>
            </a:extLst>
          </p:cNvPr>
          <p:cNvSpPr txBox="1"/>
          <p:nvPr/>
        </p:nvSpPr>
        <p:spPr>
          <a:xfrm>
            <a:off x="8400256" y="3140969"/>
            <a:ext cx="307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between the word vectors?</a:t>
            </a:r>
          </a:p>
        </p:txBody>
      </p:sp>
      <p:grpSp>
        <p:nvGrpSpPr>
          <p:cNvPr id="20" name="Groupe 11">
            <a:extLst>
              <a:ext uri="{FF2B5EF4-FFF2-40B4-BE49-F238E27FC236}">
                <a16:creationId xmlns:a16="http://schemas.microsoft.com/office/drawing/2014/main" id="{315358EF-A7CD-2040-9E57-A1599CC1E444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2EDCAD-F853-A243-BC8F-9C50AF182E1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4" name="ZoneTexte 10">
              <a:extLst>
                <a:ext uri="{FF2B5EF4-FFF2-40B4-BE49-F238E27FC236}">
                  <a16:creationId xmlns:a16="http://schemas.microsoft.com/office/drawing/2014/main" id="{AFB0BB11-7F0D-C446-886B-EC39B01E43F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95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Euclidean</a:t>
            </a:r>
            <a:r>
              <a:rPr lang="fr-FR" dirty="0"/>
              <a:t> distance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943872" y="1700808"/>
            <a:ext cx="6912768" cy="1056117"/>
          </a:xfrm>
        </p:spPr>
        <p:txBody>
          <a:bodyPr>
            <a:normAutofit/>
          </a:bodyPr>
          <a:lstStyle/>
          <a:p>
            <a:r>
              <a:rPr lang="fr-FR" sz="2400" dirty="0" err="1"/>
              <a:t>Euclidian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en-US" sz="2400" dirty="0"/>
              <a:t>simply an element-wise product over the word vectors.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56103A-AF28-4749-9B4D-7CBBF8ABA189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1028734"/>
          <a:ext cx="4431152" cy="506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160">
                  <a:extLst>
                    <a:ext uri="{9D8B030D-6E8A-4147-A177-3AD203B41FA5}">
                      <a16:colId xmlns:a16="http://schemas.microsoft.com/office/drawing/2014/main" val="3767013029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53301320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42560348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22149706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count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062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Doc1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Doc2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Doc3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032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Waititi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6227887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33801453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02053152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screenplay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4047969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129996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2758189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113609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315287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0319781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Hitler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0983527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7617629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3859326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protesters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77777771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88805299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their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7525226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510599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44074728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1445187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wages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55873351"/>
                  </a:ext>
                </a:extLst>
              </a:tr>
            </a:tbl>
          </a:graphicData>
        </a:graphic>
      </p:graphicFrame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9BD6ED1E-DCFC-5943-BD87-7557727F0619}"/>
              </a:ext>
            </a:extLst>
          </p:cNvPr>
          <p:cNvSpPr txBox="1">
            <a:spLocks/>
          </p:cNvSpPr>
          <p:nvPr/>
        </p:nvSpPr>
        <p:spPr>
          <a:xfrm>
            <a:off x="5423926" y="2660915"/>
            <a:ext cx="6331759" cy="1920213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 Doc1 - Doc2=</a:t>
            </a:r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 Doc1 - Doc3=</a:t>
            </a:r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 Doc2 - Doc3=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AD7FA39F-0F4C-1640-BA68-1817D64108D5}"/>
              </a:ext>
            </a:extLst>
          </p:cNvPr>
          <p:cNvSpPr txBox="1">
            <a:spLocks/>
          </p:cNvSpPr>
          <p:nvPr/>
        </p:nvSpPr>
        <p:spPr>
          <a:xfrm>
            <a:off x="5039883" y="4869160"/>
            <a:ext cx="6912768" cy="115212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D1A69B-849D-EF4B-92C4-39F597EE75A7}"/>
              </a:ext>
            </a:extLst>
          </p:cNvPr>
          <p:cNvGrpSpPr/>
          <p:nvPr/>
        </p:nvGrpSpPr>
        <p:grpSpPr>
          <a:xfrm>
            <a:off x="6889118" y="2521978"/>
            <a:ext cx="3948546" cy="610963"/>
            <a:chOff x="6844145" y="2576945"/>
            <a:chExt cx="3948546" cy="6109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4FC638-80CB-8845-950E-2BEE562CCC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C79F2F-D452-F041-8BCB-94C7667536E6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34FDBD-A965-8D4E-8F71-3A53B4827BF7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37972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52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Weighting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– </a:t>
            </a:r>
            <a:r>
              <a:rPr lang="fr-FR" dirty="0" err="1"/>
              <a:t>Scaled</a:t>
            </a:r>
            <a:r>
              <a:rPr lang="fr-FR" dirty="0"/>
              <a:t> </a:t>
            </a:r>
            <a:r>
              <a:rPr lang="fr-FR" dirty="0" err="1"/>
              <a:t>Euclidean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53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are more relevant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In a document you may want to put higher weights on words from title and abstracts rather than the main body…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Some features vary more than others.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Scaled Euclidean distance: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baseline="30000" dirty="0"/>
              <a:t>	</a:t>
            </a:r>
            <a:r>
              <a:rPr lang="en-US" sz="2400" baseline="30000" dirty="0">
                <a:solidFill>
                  <a:srgbClr val="C00000"/>
                </a:solidFill>
              </a:rPr>
              <a:t>Note: if setting weights as 0 or 1 is equivalent to feature selection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1BAB0E-2D34-3F49-BF9B-62DBBE83B03F}"/>
              </a:ext>
            </a:extLst>
          </p:cNvPr>
          <p:cNvGrpSpPr/>
          <p:nvPr/>
        </p:nvGrpSpPr>
        <p:grpSpPr>
          <a:xfrm>
            <a:off x="2901318" y="4033278"/>
            <a:ext cx="4540882" cy="610963"/>
            <a:chOff x="6844145" y="2576945"/>
            <a:chExt cx="4540882" cy="61096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1FDB32-7A8A-3340-859E-39D6C45D80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C94EB1-27EC-9B4F-8672-413F248B9A39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72A78E-918C-0C45-8D53-4A07ED48F725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43896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99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popular</a:t>
            </a:r>
            <a:r>
              <a:rPr lang="fr-FR" sz="2400" dirty="0"/>
              <a:t> </a:t>
            </a:r>
            <a:r>
              <a:rPr lang="fr-FR" sz="2400" dirty="0" err="1"/>
              <a:t>metric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use the </a:t>
            </a:r>
            <a:r>
              <a:rPr lang="fr-FR" sz="2400" dirty="0" err="1"/>
              <a:t>cosine</a:t>
            </a:r>
            <a:r>
              <a:rPr lang="fr-FR" sz="2400" dirty="0"/>
              <a:t> of the </a:t>
            </a:r>
            <a:r>
              <a:rPr lang="fr-FR" sz="2400" dirty="0">
                <a:solidFill>
                  <a:srgbClr val="C00000"/>
                </a:solidFill>
              </a:rPr>
              <a:t>angle</a:t>
            </a:r>
            <a:r>
              <a:rPr lang="fr-FR" sz="2400" dirty="0"/>
              <a:t> of the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vectors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dirty="0" err="1"/>
              <a:t>Bound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0 and 1 for positive </a:t>
            </a:r>
            <a:r>
              <a:rPr lang="fr-FR" sz="2400" dirty="0" err="1"/>
              <a:t>features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Cosine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(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-x</a:t>
            </a:r>
            <a:r>
              <a:rPr lang="fr-FR" sz="2400" baseline="-25000" dirty="0"/>
              <a:t>i</a:t>
            </a:r>
            <a:r>
              <a:rPr lang="fr-FR" sz="2400" dirty="0"/>
              <a:t>) = cos(</a:t>
            </a:r>
            <a:r>
              <a:rPr lang="fr-FR" sz="2400" dirty="0" err="1"/>
              <a:t>Θ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Distance = 1 - </a:t>
            </a:r>
            <a:r>
              <a:rPr lang="fr-FR" sz="2400" dirty="0" err="1"/>
              <a:t>Similarity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Notes: </a:t>
            </a:r>
          </a:p>
          <a:p>
            <a:pPr lvl="1"/>
            <a:r>
              <a:rPr lang="fr-FR" sz="2000" dirty="0" err="1"/>
              <a:t>Does</a:t>
            </a:r>
            <a:r>
              <a:rPr lang="fr-FR" sz="2000" dirty="0"/>
              <a:t> not </a:t>
            </a:r>
            <a:r>
              <a:rPr lang="fr-FR" sz="2000" dirty="0" err="1"/>
              <a:t>obey</a:t>
            </a:r>
            <a:r>
              <a:rPr lang="fr-FR" sz="2000" dirty="0"/>
              <a:t> the triangle </a:t>
            </a:r>
            <a:r>
              <a:rPr lang="fr-FR" sz="2000" dirty="0" err="1"/>
              <a:t>inequality</a:t>
            </a:r>
            <a:r>
              <a:rPr lang="fr-FR" sz="2000" dirty="0"/>
              <a:t> </a:t>
            </a:r>
            <a:r>
              <a:rPr lang="fr-FR" sz="2000" dirty="0" err="1"/>
              <a:t>property</a:t>
            </a:r>
            <a:r>
              <a:rPr lang="fr-FR" sz="2000" dirty="0"/>
              <a:t> (not a real distance </a:t>
            </a:r>
            <a:r>
              <a:rPr lang="fr-FR" sz="2000" dirty="0" err="1"/>
              <a:t>metric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Low</a:t>
            </a:r>
            <a:r>
              <a:rPr lang="fr-FR" sz="2000" dirty="0"/>
              <a:t> </a:t>
            </a:r>
            <a:r>
              <a:rPr lang="fr-FR" sz="2000" dirty="0" err="1"/>
              <a:t>complexity</a:t>
            </a:r>
            <a:r>
              <a:rPr lang="fr-FR" sz="2000" dirty="0"/>
              <a:t> –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easily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computed</a:t>
            </a:r>
            <a:r>
              <a:rPr lang="fr-FR" sz="2000" dirty="0"/>
              <a:t> on large </a:t>
            </a:r>
            <a:r>
              <a:rPr lang="fr-FR" sz="2000" dirty="0" err="1"/>
              <a:t>sparse</a:t>
            </a:r>
            <a:r>
              <a:rPr lang="fr-FR" sz="2000" dirty="0"/>
              <a:t> </a:t>
            </a:r>
            <a:r>
              <a:rPr lang="fr-FR" sz="2000" dirty="0" err="1"/>
              <a:t>vectors</a:t>
            </a:r>
            <a:endParaRPr lang="fr-FR" sz="2000" dirty="0"/>
          </a:p>
          <a:p>
            <a:pPr lvl="1"/>
            <a:r>
              <a:rPr lang="fr-FR" sz="2000" dirty="0"/>
              <a:t>Is </a:t>
            </a:r>
            <a:r>
              <a:rPr lang="fr-FR" sz="2000" dirty="0" err="1"/>
              <a:t>normalized</a:t>
            </a:r>
            <a:r>
              <a:rPr lang="fr-FR" sz="2000" dirty="0"/>
              <a:t> for document </a:t>
            </a:r>
            <a:r>
              <a:rPr lang="fr-FR" sz="2000" dirty="0" err="1"/>
              <a:t>length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2236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40B991-3734-5745-8F94-4EEB44ED9873}"/>
              </a:ext>
            </a:extLst>
          </p:cNvPr>
          <p:cNvGrpSpPr/>
          <p:nvPr/>
        </p:nvGrpSpPr>
        <p:grpSpPr>
          <a:xfrm>
            <a:off x="5867400" y="2146300"/>
            <a:ext cx="3791466" cy="2248932"/>
            <a:chOff x="6749534" y="1549400"/>
            <a:chExt cx="3791466" cy="224893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6065B15-7211-4D44-BCF7-40A2EC5B2972}"/>
                </a:ext>
              </a:extLst>
            </p:cNvPr>
            <p:cNvCxnSpPr/>
            <p:nvPr/>
          </p:nvCxnSpPr>
          <p:spPr>
            <a:xfrm flipV="1">
              <a:off x="7124700" y="1612900"/>
              <a:ext cx="0" cy="1816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93FBC2-965E-DC47-9F2E-F99483D5AE5B}"/>
                </a:ext>
              </a:extLst>
            </p:cNvPr>
            <p:cNvCxnSpPr>
              <a:cxnSpLocks/>
            </p:cNvCxnSpPr>
            <p:nvPr/>
          </p:nvCxnSpPr>
          <p:spPr>
            <a:xfrm>
              <a:off x="7124700" y="3429000"/>
              <a:ext cx="3289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8975B6-F564-B14E-ACF5-2402938CC385}"/>
                </a:ext>
              </a:extLst>
            </p:cNvPr>
            <p:cNvSpPr/>
            <p:nvPr/>
          </p:nvSpPr>
          <p:spPr>
            <a:xfrm>
              <a:off x="7607300" y="21844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1B5389-4E1F-BA46-B61A-885BE3D0F340}"/>
                </a:ext>
              </a:extLst>
            </p:cNvPr>
            <p:cNvSpPr/>
            <p:nvPr/>
          </p:nvSpPr>
          <p:spPr>
            <a:xfrm>
              <a:off x="9194800" y="28702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C66614-1842-404A-B1E4-A705600BD650}"/>
                </a:ext>
              </a:extLst>
            </p:cNvPr>
            <p:cNvSpPr txBox="1"/>
            <p:nvPr/>
          </p:nvSpPr>
          <p:spPr>
            <a:xfrm>
              <a:off x="9474200" y="3429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87AD89-96BE-924C-9ADB-B5C5A2D38ECD}"/>
                </a:ext>
              </a:extLst>
            </p:cNvPr>
            <p:cNvSpPr txBox="1"/>
            <p:nvPr/>
          </p:nvSpPr>
          <p:spPr>
            <a:xfrm rot="16200000">
              <a:off x="6391017" y="1907917"/>
              <a:ext cx="10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03A511-7382-6741-9757-D0A5683632EB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7150100" y="2324100"/>
              <a:ext cx="520700" cy="11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148A4D-8294-9644-8D1E-4636963DB539}"/>
                </a:ext>
              </a:extLst>
            </p:cNvPr>
            <p:cNvCxnSpPr>
              <a:endCxn id="16" idx="3"/>
            </p:cNvCxnSpPr>
            <p:nvPr/>
          </p:nvCxnSpPr>
          <p:spPr>
            <a:xfrm flipV="1">
              <a:off x="7162800" y="2989441"/>
              <a:ext cx="2050599" cy="439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A98F8A2-5D79-524F-86C1-F2B05B5F69B6}"/>
                </a:ext>
              </a:extLst>
            </p:cNvPr>
            <p:cNvSpPr/>
            <p:nvPr/>
          </p:nvSpPr>
          <p:spPr>
            <a:xfrm>
              <a:off x="6896100" y="2743200"/>
              <a:ext cx="1130300" cy="965200"/>
            </a:xfrm>
            <a:prstGeom prst="arc">
              <a:avLst>
                <a:gd name="adj1" fmla="val 1634466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4F32E-6E23-5E40-B621-A5048EFBDF9C}"/>
                </a:ext>
              </a:extLst>
            </p:cNvPr>
            <p:cNvSpPr txBox="1"/>
            <p:nvPr/>
          </p:nvSpPr>
          <p:spPr>
            <a:xfrm>
              <a:off x="7848600" y="26162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75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notes on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Normalization is not always relevant (may make documents very dissimilar in size appear similar)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 number of other metrics can be used (Jaccard, Bray-Curtis, rank-based, hamming…)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different metrics can also be combined on different features</a:t>
            </a:r>
          </a:p>
          <a:p>
            <a:pPr lvl="1"/>
            <a:r>
              <a:rPr lang="en-US" sz="2000" dirty="0"/>
              <a:t>Word content of documents: Cosine</a:t>
            </a:r>
          </a:p>
          <a:p>
            <a:pPr lvl="1"/>
            <a:r>
              <a:rPr lang="en-US" sz="2000" dirty="0" err="1"/>
              <a:t>Nb</a:t>
            </a:r>
            <a:r>
              <a:rPr lang="en-US" sz="2000" dirty="0"/>
              <a:t> of reads of documents: Euclidean</a:t>
            </a:r>
          </a:p>
          <a:p>
            <a:pPr lvl="1"/>
            <a:endParaRPr lang="en-US" sz="20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88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9817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Compute Bag of words and TF-IDFs of Wikipedia pages</a:t>
            </a:r>
          </a:p>
          <a:p>
            <a:r>
              <a:rPr lang="en-US" sz="2400" dirty="0"/>
              <a:t>Compute Euclidean and Cosine distances between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Identify and retrieve the closest object in a set to a </a:t>
            </a:r>
            <a:r>
              <a:rPr lang="en-US"/>
              <a:t>query object </a:t>
            </a:r>
            <a:r>
              <a:rPr lang="en-US" dirty="0"/>
              <a:t>of interest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6" y="369223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Approximation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Nearest-Neighbors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Locality sensitive hashing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metagenomes</a:t>
            </a:r>
          </a:p>
        </p:txBody>
      </p:sp>
    </p:spTree>
    <p:extLst>
      <p:ext uri="{BB962C8B-B14F-4D97-AF65-F5344CB8AC3E}">
        <p14:creationId xmlns:p14="http://schemas.microsoft.com/office/powerpoint/2010/main" val="250965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k-NN </a:t>
            </a:r>
            <a:r>
              <a:rPr lang="fr-FR" sz="3733" dirty="0" err="1">
                <a:solidFill>
                  <a:schemeClr val="bg1"/>
                </a:solidFill>
              </a:rPr>
              <a:t>search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video recap of the </a:t>
            </a:r>
            <a:r>
              <a:rPr lang="en-US" dirty="0" err="1"/>
              <a:t>algo</a:t>
            </a: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1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brute-force k-NN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query point, scan through each point</a:t>
            </a:r>
          </a:p>
          <a:p>
            <a:pPr lvl="1"/>
            <a:r>
              <a:rPr lang="en-US" dirty="0"/>
              <a:t>O(N) distances computations per 1-NN query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Nlogk</a:t>
            </a:r>
            <a:r>
              <a:rPr lang="en-US" dirty="0"/>
              <a:t>) per k-NN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How can we approximate the search?</a:t>
            </a:r>
          </a:p>
          <a:p>
            <a:pPr lvl="1"/>
            <a:r>
              <a:rPr lang="en-US" sz="2000" dirty="0"/>
              <a:t>We often need A nearest neighbor (not THE nearest, but close enough)</a:t>
            </a:r>
          </a:p>
          <a:p>
            <a:pPr lvl="1"/>
            <a:r>
              <a:rPr lang="en-US" sz="2000" dirty="0"/>
              <a:t>The document representation and metric choice is influencing the retrieved NN</a:t>
            </a:r>
          </a:p>
          <a:p>
            <a:pPr lvl="1"/>
            <a:endParaRPr lang="en-US" sz="2000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52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1562100" y="293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98600" y="3721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1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87500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22282"/>
              </p:ext>
            </p:extLst>
          </p:nvPr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1186F5-0DF5-2E43-A1C3-DF206B79CED7}"/>
              </a:ext>
            </a:extLst>
          </p:cNvPr>
          <p:cNvSpPr/>
          <p:nvPr/>
        </p:nvSpPr>
        <p:spPr>
          <a:xfrm>
            <a:off x="2962114" y="3413928"/>
            <a:ext cx="139700" cy="13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9082AB-F90B-EB43-AD7F-B18C3869BC8E}"/>
              </a:ext>
            </a:extLst>
          </p:cNvPr>
          <p:cNvCxnSpPr>
            <a:endCxn id="37" idx="6"/>
          </p:cNvCxnSpPr>
          <p:nvPr/>
        </p:nvCxnSpPr>
        <p:spPr>
          <a:xfrm flipH="1" flipV="1">
            <a:off x="3101814" y="3483778"/>
            <a:ext cx="1299705" cy="514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014EF8-74EF-E84E-9B66-CF8423C21D50}"/>
              </a:ext>
            </a:extLst>
          </p:cNvPr>
          <p:cNvSpPr txBox="1"/>
          <p:nvPr/>
        </p:nvSpPr>
        <p:spPr>
          <a:xfrm>
            <a:off x="4432516" y="3874576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DDABBE-406F-BD43-90BE-F8F2B3748A07}"/>
              </a:ext>
            </a:extLst>
          </p:cNvPr>
          <p:cNvCxnSpPr>
            <a:cxnSpLocks/>
          </p:cNvCxnSpPr>
          <p:nvPr/>
        </p:nvCxnSpPr>
        <p:spPr>
          <a:xfrm flipH="1">
            <a:off x="9732506" y="3125112"/>
            <a:ext cx="465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8423C0-EF73-FC49-AD9F-5C296CF464AF}"/>
              </a:ext>
            </a:extLst>
          </p:cNvPr>
          <p:cNvSpPr txBox="1"/>
          <p:nvPr/>
        </p:nvSpPr>
        <p:spPr>
          <a:xfrm>
            <a:off x="10226299" y="2926597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47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49930"/>
              </p:ext>
            </p:extLst>
          </p:nvPr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428056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782"/>
            <a:ext cx="10515600" cy="123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Algorithm :</a:t>
            </a:r>
          </a:p>
          <a:p>
            <a:pPr marL="0" indent="0">
              <a:buNone/>
            </a:pPr>
            <a:r>
              <a:rPr lang="en-US" sz="2400" dirty="0"/>
              <a:t>	Continue searching until computational budget is reached or</a:t>
            </a:r>
          </a:p>
          <a:p>
            <a:pPr marL="0" indent="0">
              <a:buNone/>
            </a:pPr>
            <a:r>
              <a:rPr lang="en-US" sz="2400" dirty="0"/>
              <a:t>	 quality of NN good enough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57650-EEC3-9146-92E2-584A3C4931AD}"/>
              </a:ext>
            </a:extLst>
          </p:cNvPr>
          <p:cNvSpPr/>
          <p:nvPr/>
        </p:nvSpPr>
        <p:spPr>
          <a:xfrm>
            <a:off x="2807855" y="3112655"/>
            <a:ext cx="203200" cy="203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54E6F-0F73-2A41-B3C7-569C8B9D8435}"/>
              </a:ext>
            </a:extLst>
          </p:cNvPr>
          <p:cNvCxnSpPr/>
          <p:nvPr/>
        </p:nvCxnSpPr>
        <p:spPr>
          <a:xfrm flipH="1">
            <a:off x="9753596" y="3500582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EA1134-E359-9740-A1E7-43E673971B82}"/>
              </a:ext>
            </a:extLst>
          </p:cNvPr>
          <p:cNvCxnSpPr/>
          <p:nvPr/>
        </p:nvCxnSpPr>
        <p:spPr>
          <a:xfrm flipH="1">
            <a:off x="9776687" y="3893128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1385F-CE69-B144-9A37-15FB30ED50B1}"/>
              </a:ext>
            </a:extLst>
          </p:cNvPr>
          <p:cNvCxnSpPr/>
          <p:nvPr/>
        </p:nvCxnSpPr>
        <p:spPr>
          <a:xfrm flipH="1">
            <a:off x="9758214" y="3108037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ECB5B-993C-2746-9BF3-F457A1C6BE54}"/>
              </a:ext>
            </a:extLst>
          </p:cNvPr>
          <p:cNvSpPr txBox="1"/>
          <p:nvPr/>
        </p:nvSpPr>
        <p:spPr>
          <a:xfrm>
            <a:off x="10584871" y="3008900"/>
            <a:ext cx="15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Bin and next closest (flip 1 bit)</a:t>
            </a:r>
          </a:p>
        </p:txBody>
      </p:sp>
    </p:spTree>
    <p:extLst>
      <p:ext uri="{BB962C8B-B14F-4D97-AF65-F5344CB8AC3E}">
        <p14:creationId xmlns:p14="http://schemas.microsoft.com/office/powerpoint/2010/main" val="132379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08586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Retrieve k-NN for Taika Waititi using TF-IDF model</a:t>
            </a:r>
          </a:p>
          <a:p>
            <a:pPr lvl="1"/>
            <a:r>
              <a:rPr lang="en-US" sz="2000" dirty="0" err="1"/>
              <a:t>Euclidiean</a:t>
            </a:r>
            <a:r>
              <a:rPr lang="en-US" sz="2000" dirty="0"/>
              <a:t> distance</a:t>
            </a:r>
          </a:p>
          <a:p>
            <a:pPr lvl="1"/>
            <a:r>
              <a:rPr lang="en-US" sz="2000" dirty="0"/>
              <a:t>cosine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fr-FR" sz="3733" dirty="0" err="1">
                <a:solidFill>
                  <a:schemeClr val="bg1"/>
                </a:solidFill>
              </a:rPr>
              <a:t>Retrieving</a:t>
            </a:r>
            <a:r>
              <a:rPr lang="fr-FR" sz="3733" dirty="0">
                <a:solidFill>
                  <a:schemeClr val="bg1"/>
                </a:solidFill>
              </a:rPr>
              <a:t> documents of </a:t>
            </a:r>
            <a:r>
              <a:rPr lang="fr-FR" sz="3733" dirty="0" err="1">
                <a:solidFill>
                  <a:schemeClr val="bg1"/>
                </a:solidFill>
              </a:rPr>
              <a:t>interest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76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A. Ponsero 11-21-19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Applying</a:t>
            </a:r>
            <a:r>
              <a:rPr lang="fr-FR" sz="3733" dirty="0">
                <a:solidFill>
                  <a:schemeClr val="bg1"/>
                </a:solidFill>
              </a:rPr>
              <a:t> document-</a:t>
            </a:r>
            <a:r>
              <a:rPr lang="fr-FR" sz="3733" dirty="0" err="1">
                <a:solidFill>
                  <a:schemeClr val="bg1"/>
                </a:solidFill>
              </a:rPr>
              <a:t>based</a:t>
            </a:r>
            <a:r>
              <a:rPr lang="fr-FR" sz="3733" dirty="0">
                <a:solidFill>
                  <a:schemeClr val="bg1"/>
                </a:solidFill>
              </a:rPr>
              <a:t> concepts to </a:t>
            </a:r>
            <a:r>
              <a:rPr lang="fr-FR" sz="3733" dirty="0" err="1">
                <a:solidFill>
                  <a:schemeClr val="bg1"/>
                </a:solidFill>
              </a:rPr>
              <a:t>metagenomics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Metagenomes</a:t>
            </a:r>
            <a:r>
              <a:rPr lang="fr-FR" dirty="0"/>
              <a:t> as documents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9" y="1028732"/>
            <a:ext cx="12048661" cy="197770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possible to apply these methods to compare metagenomes on their sequence content.</a:t>
            </a:r>
          </a:p>
          <a:p>
            <a:pPr lvl="1"/>
            <a:endParaRPr lang="en-US" sz="2133" dirty="0"/>
          </a:p>
          <a:p>
            <a:pPr lvl="1"/>
            <a:r>
              <a:rPr lang="en-US" sz="2133" dirty="0"/>
              <a:t>Document </a:t>
            </a:r>
            <a:r>
              <a:rPr lang="en-US" sz="2133" dirty="0">
                <a:sym typeface="Wingdings" pitchFamily="2" charset="2"/>
              </a:rPr>
              <a:t> </a:t>
            </a:r>
            <a:r>
              <a:rPr lang="en-US" sz="2133" dirty="0">
                <a:solidFill>
                  <a:schemeClr val="accent2"/>
                </a:solidFill>
                <a:sym typeface="Wingdings" pitchFamily="2" charset="2"/>
              </a:rPr>
              <a:t>Metagenome</a:t>
            </a:r>
          </a:p>
          <a:p>
            <a:pPr lvl="1"/>
            <a:r>
              <a:rPr lang="en-US" sz="2133" dirty="0">
                <a:sym typeface="Wingdings" pitchFamily="2" charset="2"/>
              </a:rPr>
              <a:t>Sentences  </a:t>
            </a:r>
            <a:r>
              <a:rPr lang="en-US" sz="2133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Reads</a:t>
            </a:r>
          </a:p>
          <a:p>
            <a:pPr lvl="1"/>
            <a:r>
              <a:rPr lang="en-US" sz="2133" dirty="0">
                <a:sym typeface="Wingdings" pitchFamily="2" charset="2"/>
              </a:rPr>
              <a:t>Words 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Kmers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 (usually around 21bp)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EC859CE7-F146-AE4A-840B-5F71603CC7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99F7A4-1538-2241-8313-D3C3B700D4DD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EF9B2232-C35B-6B40-9352-D42CF7A3AF9A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AC8438-505C-1A4E-831C-0739D87F6249}"/>
              </a:ext>
            </a:extLst>
          </p:cNvPr>
          <p:cNvSpPr txBox="1"/>
          <p:nvPr/>
        </p:nvSpPr>
        <p:spPr>
          <a:xfrm>
            <a:off x="886690" y="3726873"/>
            <a:ext cx="43641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ATTGATTCGTATTCGTAGCGGTAACCGGTTA</a:t>
            </a:r>
          </a:p>
          <a:p>
            <a:r>
              <a:rPr lang="en-US" dirty="0"/>
              <a:t>&gt;read2</a:t>
            </a:r>
          </a:p>
          <a:p>
            <a:r>
              <a:rPr lang="en-US" dirty="0"/>
              <a:t>TGATGCTAGGGCTTATAGCTTAGCGGTATCGG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330790-E114-D44D-A0D5-6DF99A3E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80118"/>
              </p:ext>
            </p:extLst>
          </p:nvPr>
        </p:nvGraphicFramePr>
        <p:xfrm>
          <a:off x="7344689" y="3429000"/>
          <a:ext cx="24688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</a:t>
                      </a:r>
                      <a:r>
                        <a:rPr lang="en-US" dirty="0" err="1"/>
                        <a:t>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AATTTGTG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TTGTTTGG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TATTATTG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AAAAAAA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438A2-40C1-8941-BA81-1E75978E6A83}"/>
              </a:ext>
            </a:extLst>
          </p:cNvPr>
          <p:cNvCxnSpPr/>
          <p:nvPr/>
        </p:nvCxnSpPr>
        <p:spPr>
          <a:xfrm>
            <a:off x="5389418" y="4336473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53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492"/>
            <a:ext cx="10972800" cy="1604305"/>
          </a:xfrm>
        </p:spPr>
        <p:txBody>
          <a:bodyPr>
            <a:normAutofit/>
          </a:bodyPr>
          <a:lstStyle/>
          <a:p>
            <a:r>
              <a:rPr lang="fr-FR" i="1" dirty="0"/>
              <a:t>de novo </a:t>
            </a:r>
            <a:r>
              <a:rPr lang="fr-FR" dirty="0"/>
              <a:t>comparative </a:t>
            </a:r>
            <a:r>
              <a:rPr lang="fr-FR" dirty="0" err="1"/>
              <a:t>metagenomic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4087091"/>
            <a:ext cx="11760629" cy="202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Recent </a:t>
            </a:r>
            <a:r>
              <a:rPr lang="en-US" sz="2400" b="1" i="1" dirty="0"/>
              <a:t>de novo </a:t>
            </a:r>
            <a:r>
              <a:rPr lang="en-US" sz="2400" b="1" dirty="0"/>
              <a:t>comparative metagenomic tools:</a:t>
            </a:r>
            <a:endParaRPr lang="en-US" sz="2000" dirty="0"/>
          </a:p>
          <a:p>
            <a:pPr lvl="1"/>
            <a:r>
              <a:rPr lang="en-US" sz="2000" dirty="0"/>
              <a:t>MASH : Bag of word model, estimate a Jaccard distance between metagenomes</a:t>
            </a:r>
          </a:p>
          <a:p>
            <a:pPr lvl="1"/>
            <a:r>
              <a:rPr lang="en-US" sz="2000" dirty="0"/>
              <a:t>SIMKA: Bag of Word model, compute 10 different distances</a:t>
            </a:r>
          </a:p>
          <a:p>
            <a:pPr lvl="1"/>
            <a:r>
              <a:rPr lang="en-US" sz="2000" dirty="0"/>
              <a:t>LIBRA: Bag of word model, compute a cosine similarity 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73FC696E-D419-E642-AF7A-4696E71CCDF1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3DD4F0-C6E8-9B41-9BF8-550701EEE98F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7F0F6A4E-7742-B444-889B-817CA9763E4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Espace réservé du contenu 12">
            <a:extLst>
              <a:ext uri="{FF2B5EF4-FFF2-40B4-BE49-F238E27FC236}">
                <a16:creationId xmlns:a16="http://schemas.microsoft.com/office/drawing/2014/main" id="{D27AE56E-D2EE-C547-8F4F-16454981DD46}"/>
              </a:ext>
            </a:extLst>
          </p:cNvPr>
          <p:cNvSpPr txBox="1">
            <a:spLocks/>
          </p:cNvSpPr>
          <p:nvPr/>
        </p:nvSpPr>
        <p:spPr>
          <a:xfrm>
            <a:off x="455183" y="1586347"/>
            <a:ext cx="11501290" cy="220979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The method allows to compute distances between metagenomes based on the complete sequence content</a:t>
            </a:r>
            <a:r>
              <a:rPr lang="en-US" sz="2133" dirty="0">
                <a:sym typeface="Wingdings" pitchFamily="2" charset="2"/>
              </a:rPr>
              <a:t>.</a:t>
            </a:r>
          </a:p>
          <a:p>
            <a:pPr lvl="1"/>
            <a:r>
              <a:rPr lang="en-US" sz="2000" dirty="0">
                <a:sym typeface="Wingdings" pitchFamily="2" charset="2"/>
              </a:rPr>
              <a:t>Take into account the unknown fraction of the population</a:t>
            </a:r>
          </a:p>
          <a:p>
            <a:pPr lvl="1"/>
            <a:r>
              <a:rPr lang="en-US" sz="2000" dirty="0">
                <a:sym typeface="Wingdings" pitchFamily="2" charset="2"/>
              </a:rPr>
              <a:t>Do not require any taxonomic or functional annotation</a:t>
            </a:r>
          </a:p>
          <a:p>
            <a:endParaRPr lang="en-US" sz="2133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896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HMP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876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pPr marL="0" indent="0">
              <a:buNone/>
            </a:pPr>
            <a:r>
              <a:rPr lang="en-US" sz="2000" dirty="0"/>
              <a:t>-&gt; Bray-Curtis and Jaccard distances precomputed for 6 metagenomes using SIMKA (k-</a:t>
            </a:r>
            <a:r>
              <a:rPr lang="en-US" sz="2000" dirty="0" err="1"/>
              <a:t>mer</a:t>
            </a:r>
            <a:r>
              <a:rPr lang="en-US" sz="2000" dirty="0"/>
              <a:t> length from 10 to 30bp)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Retrieve k-NN for samples of interest using bag of word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6 metagenomes from the HMP project</a:t>
            </a:r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" y="1988840"/>
            <a:ext cx="5942629" cy="278430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9349" y="1412777"/>
            <a:ext cx="528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Reading a document of </a:t>
            </a:r>
            <a:r>
              <a:rPr lang="fr-FR" sz="2400" dirty="0" err="1"/>
              <a:t>interest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68076" y="2444115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do I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documents on the </a:t>
            </a:r>
            <a:r>
              <a:rPr lang="fr-FR" sz="2400" dirty="0" err="1"/>
              <a:t>same</a:t>
            </a:r>
            <a:r>
              <a:rPr lang="fr-FR" sz="2400" dirty="0"/>
              <a:t> topic ?</a:t>
            </a:r>
          </a:p>
          <a:p>
            <a:endParaRPr lang="fr-FR" sz="2400" dirty="0"/>
          </a:p>
          <a:p>
            <a:r>
              <a:rPr lang="fr-FR" sz="2400" dirty="0"/>
              <a:t>Can I </a:t>
            </a:r>
            <a:r>
              <a:rPr lang="fr-FR" sz="2400" dirty="0" err="1"/>
              <a:t>retrieve</a:t>
            </a:r>
            <a:r>
              <a:rPr lang="fr-FR" sz="2400" dirty="0"/>
              <a:t> </a:t>
            </a:r>
            <a:r>
              <a:rPr lang="fr-FR" sz="2400" dirty="0" err="1"/>
              <a:t>another</a:t>
            </a:r>
            <a:r>
              <a:rPr lang="fr-FR" sz="2400" dirty="0"/>
              <a:t> document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on </a:t>
            </a:r>
            <a:r>
              <a:rPr lang="fr-FR" sz="2400" dirty="0" err="1"/>
              <a:t>this</a:t>
            </a:r>
            <a:r>
              <a:rPr lang="fr-FR" sz="2400" dirty="0"/>
              <a:t> topic 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query</a:t>
            </a:r>
            <a:r>
              <a:rPr lang="fr-FR" sz="2400" dirty="0"/>
              <a:t> article ( </a:t>
            </a:r>
            <a:r>
              <a:rPr lang="fr-FR" sz="2400" dirty="0" err="1"/>
              <a:t>wikipedia</a:t>
            </a:r>
            <a:r>
              <a:rPr lang="fr-FR" sz="2400" dirty="0"/>
              <a:t> article on </a:t>
            </a:r>
            <a:r>
              <a:rPr lang="fr-FR" sz="2400" dirty="0" err="1"/>
              <a:t>Taika</a:t>
            </a:r>
            <a:r>
              <a:rPr lang="fr-FR" sz="2400" dirty="0"/>
              <a:t> 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Corpus of documents ( set of </a:t>
            </a:r>
            <a:r>
              <a:rPr lang="fr-FR" sz="2400" dirty="0" err="1"/>
              <a:t>wikipedia</a:t>
            </a:r>
            <a:r>
              <a:rPr lang="fr-FR" sz="2400" dirty="0"/>
              <a:t> articles </a:t>
            </a:r>
            <a:r>
              <a:rPr lang="fr-FR" sz="2400" dirty="0" err="1"/>
              <a:t>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 </a:t>
            </a:r>
            <a:r>
              <a:rPr lang="fr-F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/>
          </a:p>
          <a:p>
            <a:r>
              <a:rPr lang="fr-FR" sz="2400" dirty="0"/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k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similar</a:t>
            </a:r>
            <a:r>
              <a:rPr lang="fr-FR" sz="2400" dirty="0"/>
              <a:t> articles ( article on </a:t>
            </a:r>
            <a:r>
              <a:rPr lang="fr-FR" sz="2400" dirty="0" err="1"/>
              <a:t>Neo-Zelander</a:t>
            </a:r>
            <a:r>
              <a:rPr lang="fr-FR" sz="2400" dirty="0"/>
              <a:t> </a:t>
            </a:r>
            <a:r>
              <a:rPr lang="fr-FR" sz="2400" dirty="0" err="1"/>
              <a:t>movie</a:t>
            </a:r>
            <a:r>
              <a:rPr lang="fr-FR" sz="2400" dirty="0"/>
              <a:t> maker </a:t>
            </a:r>
            <a:r>
              <a:rPr lang="fr-FR" sz="2400" dirty="0" err="1"/>
              <a:t>x</a:t>
            </a:r>
            <a:r>
              <a:rPr lang="fr-FR" sz="2400" baseline="30000" dirty="0" err="1"/>
              <a:t>NN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accent1">
                    <a:lumMod val="75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distance(x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(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Taika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Waititi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Corpus of documents ( set of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similar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(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Neo-Zelander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movie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maker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bg2">
                    <a:lumMod val="50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>
                <a:solidFill>
                  <a:srgbClr val="C00000"/>
                </a:solidFill>
              </a:rPr>
              <a:t>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F0AC20-BC3D-7945-9119-E76F0D43226D}"/>
              </a:ext>
            </a:extLst>
          </p:cNvPr>
          <p:cNvSpPr txBox="1"/>
          <p:nvPr/>
        </p:nvSpPr>
        <p:spPr>
          <a:xfrm>
            <a:off x="2770909" y="5597236"/>
            <a:ext cx="52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do we calculate distances between documents?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How do we represent documents? </a:t>
            </a:r>
          </a:p>
        </p:txBody>
      </p:sp>
    </p:spTree>
    <p:extLst>
      <p:ext uri="{BB962C8B-B14F-4D97-AF65-F5344CB8AC3E}">
        <p14:creationId xmlns:p14="http://schemas.microsoft.com/office/powerpoint/2010/main" val="39528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Document </a:t>
            </a:r>
            <a:r>
              <a:rPr lang="fr-FR" sz="3733" dirty="0" err="1">
                <a:solidFill>
                  <a:schemeClr val="bg1"/>
                </a:solidFill>
              </a:rPr>
              <a:t>representation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bag of </a:t>
            </a:r>
            <a:r>
              <a:rPr lang="fr-FR" dirty="0" err="1"/>
              <a:t>word</a:t>
            </a:r>
            <a:r>
              <a:rPr lang="fr-FR" dirty="0"/>
              <a:t>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bag of </a:t>
            </a:r>
            <a:r>
              <a:rPr lang="fr-FR" sz="2400" dirty="0" err="1"/>
              <a:t>word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a simple </a:t>
            </a:r>
            <a:r>
              <a:rPr lang="fr-FR" sz="2400" dirty="0" err="1"/>
              <a:t>representation</a:t>
            </a:r>
            <a:r>
              <a:rPr lang="fr-FR" sz="2400" dirty="0"/>
              <a:t> of documents </a:t>
            </a:r>
            <a:r>
              <a:rPr lang="fr-FR" sz="2400" dirty="0" err="1"/>
              <a:t>that</a:t>
            </a:r>
            <a:r>
              <a:rPr lang="fr-FR" sz="2400" dirty="0"/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Ignore the </a:t>
            </a:r>
            <a:r>
              <a:rPr lang="fr-FR" sz="2400" dirty="0" err="1"/>
              <a:t>order</a:t>
            </a:r>
            <a:r>
              <a:rPr lang="fr-FR" sz="2400" dirty="0"/>
              <a:t> of the </a:t>
            </a:r>
            <a:r>
              <a:rPr lang="fr-FR" sz="2400" dirty="0" err="1"/>
              <a:t>words</a:t>
            </a: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Is </a:t>
            </a:r>
            <a:r>
              <a:rPr lang="fr-FR" sz="2400" dirty="0" err="1"/>
              <a:t>simply</a:t>
            </a:r>
            <a:r>
              <a:rPr lang="fr-FR" sz="2400" dirty="0"/>
              <a:t> a </a:t>
            </a:r>
            <a:r>
              <a:rPr lang="fr-FR" sz="2400" dirty="0" err="1"/>
              <a:t>vector</a:t>
            </a:r>
            <a:r>
              <a:rPr lang="fr-FR" sz="2400" dirty="0"/>
              <a:t> of </a:t>
            </a:r>
            <a:r>
              <a:rPr lang="fr-FR" sz="2400" dirty="0" err="1"/>
              <a:t>word</a:t>
            </a:r>
            <a:r>
              <a:rPr lang="fr-FR" sz="2400" dirty="0"/>
              <a:t> count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1" y="2748525"/>
            <a:ext cx="4024753" cy="18857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562" y="4637251"/>
            <a:ext cx="4360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459918" y="2820621"/>
          <a:ext cx="7424140" cy="8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2369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Waititi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wrote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screenplay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directed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movie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5534441" y="4293096"/>
            <a:ext cx="5473417" cy="1446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Issue :</a:t>
            </a:r>
          </a:p>
          <a:p>
            <a:r>
              <a:rPr lang="fr-FR" sz="2133" b="1" dirty="0"/>
              <a:t>Common </a:t>
            </a:r>
            <a:r>
              <a:rPr lang="fr-FR" sz="2133" b="1" dirty="0" err="1"/>
              <a:t>words</a:t>
            </a:r>
            <a:r>
              <a:rPr lang="fr-FR" sz="2133" b="1" dirty="0"/>
              <a:t> </a:t>
            </a:r>
            <a:r>
              <a:rPr lang="fr-FR" sz="2133" dirty="0"/>
              <a:t>in the document « the », « a »… </a:t>
            </a:r>
            <a:r>
              <a:rPr lang="fr-FR" sz="2133" dirty="0" err="1"/>
              <a:t>dominate</a:t>
            </a:r>
            <a:r>
              <a:rPr lang="fr-FR" sz="2133" dirty="0"/>
              <a:t> </a:t>
            </a:r>
            <a:r>
              <a:rPr lang="fr-FR" sz="2133" b="1" dirty="0"/>
              <a:t>important </a:t>
            </a:r>
            <a:r>
              <a:rPr lang="fr-FR" sz="2133" b="1" dirty="0" err="1"/>
              <a:t>words</a:t>
            </a:r>
            <a:r>
              <a:rPr lang="fr-FR" sz="2133" dirty="0"/>
              <a:t> </a:t>
            </a:r>
            <a:r>
              <a:rPr lang="fr-FR" sz="2133" dirty="0" err="1"/>
              <a:t>like</a:t>
            </a:r>
            <a:r>
              <a:rPr lang="fr-FR" sz="2133" dirty="0"/>
              <a:t> « film », « </a:t>
            </a:r>
            <a:r>
              <a:rPr lang="fr-FR" sz="2133" dirty="0" err="1"/>
              <a:t>movie</a:t>
            </a:r>
            <a:r>
              <a:rPr lang="fr-FR" sz="2133" dirty="0"/>
              <a:t> 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33C01996-A5C7-1C4E-AC08-934B186BE57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A1EB13-5EC7-DD45-B2D1-5CFFA92F36AB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1CE08CDF-AB52-C645-947B-C318DACF69B0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4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09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(</a:t>
            </a:r>
            <a:r>
              <a:rPr lang="fr-FR" sz="1867" dirty="0" err="1"/>
              <a:t>Term</a:t>
            </a:r>
            <a:r>
              <a:rPr lang="fr-FR" sz="1867" dirty="0"/>
              <a:t> </a:t>
            </a:r>
            <a:r>
              <a:rPr lang="fr-FR" sz="1867" dirty="0" err="1"/>
              <a:t>frequency</a:t>
            </a:r>
            <a:r>
              <a:rPr lang="fr-FR" sz="1867" dirty="0"/>
              <a:t> – Inverse Document </a:t>
            </a:r>
            <a:r>
              <a:rPr lang="fr-FR" sz="1867" dirty="0" err="1"/>
              <a:t>Frequency</a:t>
            </a:r>
            <a:r>
              <a:rPr lang="fr-FR" sz="2400" dirty="0"/>
              <a:t>)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6" y="2564904"/>
            <a:ext cx="2653977" cy="1243472"/>
          </a:xfrm>
          <a:prstGeom prst="rect">
            <a:avLst/>
          </a:prstGeom>
        </p:spPr>
      </p:pic>
      <p:pic>
        <p:nvPicPr>
          <p:cNvPr id="1026" name="Picture 2" descr="French Wikipedi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39" y="4310276"/>
            <a:ext cx="1486727" cy="17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9883" y="2940419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movie</a:t>
            </a:r>
            <a:r>
              <a:rPr lang="fr-FR" sz="2400" dirty="0"/>
              <a:t> », « New-</a:t>
            </a:r>
            <a:r>
              <a:rPr lang="fr-FR" sz="2400" dirty="0" err="1"/>
              <a:t>Zealand</a:t>
            </a:r>
            <a:r>
              <a:rPr lang="fr-FR" sz="2400" dirty="0"/>
              <a:t> »…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231904" y="4869161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«The», « a»…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A47191DF-A77F-094B-AE4D-C28662E90D8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F92F75-DDC2-944E-B182-C12C300BF877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42BD2037-0688-DF4F-A92D-056285F1CEBF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99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1923</Words>
  <Application>Microsoft Macintosh PowerPoint</Application>
  <PresentationFormat>Widescreen</PresentationFormat>
  <Paragraphs>678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Sprint 3</vt:lpstr>
      <vt:lpstr>Module overview</vt:lpstr>
      <vt:lpstr>PowerPoint Presentation</vt:lpstr>
      <vt:lpstr>Task description</vt:lpstr>
      <vt:lpstr>Task description – K-Nearest Neighbors search</vt:lpstr>
      <vt:lpstr>Task description – K-Nearest Neighbors search</vt:lpstr>
      <vt:lpstr>PowerPoint Presentation</vt:lpstr>
      <vt:lpstr>The bag of word model</vt:lpstr>
      <vt:lpstr>The TF-IDF model</vt:lpstr>
      <vt:lpstr>The TF-IDF model</vt:lpstr>
      <vt:lpstr>The TF-IDF model</vt:lpstr>
      <vt:lpstr>PowerPoint Presentation</vt:lpstr>
      <vt:lpstr>Choosing a similarity metric</vt:lpstr>
      <vt:lpstr>Euclidean distance</vt:lpstr>
      <vt:lpstr>Weighting different features – Scaled Euclidean</vt:lpstr>
      <vt:lpstr>Cosine similarity</vt:lpstr>
      <vt:lpstr>Other notes on metrics</vt:lpstr>
      <vt:lpstr>PowerPoint Presentation</vt:lpstr>
      <vt:lpstr>Implementation: Wikipedia pages</vt:lpstr>
      <vt:lpstr>PowerPoint Presentation</vt:lpstr>
      <vt:lpstr>K-NN overview</vt:lpstr>
      <vt:lpstr>Complexity of brute-force k-NN search</vt:lpstr>
      <vt:lpstr>Locality Sensitive Hashing</vt:lpstr>
      <vt:lpstr>Locality Sensitive Hashing</vt:lpstr>
      <vt:lpstr>Locality Sensitive Hashing</vt:lpstr>
      <vt:lpstr>Locality Sensitive Hashing</vt:lpstr>
      <vt:lpstr>Locality Sensitive Hashing</vt:lpstr>
      <vt:lpstr>PowerPoint Presentation</vt:lpstr>
      <vt:lpstr>Implementation: Wikipedia pages</vt:lpstr>
      <vt:lpstr>PowerPoint Presentation</vt:lpstr>
      <vt:lpstr>Metagenomes as documents</vt:lpstr>
      <vt:lpstr>de novo comparative metagenomic tools</vt:lpstr>
      <vt:lpstr>Implementation: HMP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2020-03-26T17:37:03Z</dcterms:created>
  <dcterms:modified xsi:type="dcterms:W3CDTF">2020-04-03T21:41:23Z</dcterms:modified>
</cp:coreProperties>
</file>