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3" name="Natalie Ann Kassir"/>
  <p:cmAuthor clrIdx="1" id="1" initials="" lastIdx="3" name="Chirag Vashi Samtani"/>
  <p:cmAuthor clrIdx="2" id="2" initials="" lastIdx="6" name="Sara Dadafshar"/>
  <p:cmAuthor clrIdx="3" id="3" initials="" lastIdx="1" name="Ali 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2" idx="5">
    <p:pos x="6000" y="0"/>
    <p:text>We don't need to go super in depth with these goals cause we will discuss what goals we decided on for Sprint 2 in the next slide. This is just for the purpose that he mentioned once we needed to copy paste old goals into this?</p:text>
  </p:cm>
  <p:cm authorId="2" idx="6">
    <p:pos x="6000" y="100"/>
    <p:text>strikethrough represents how the original goals we had set up last week were just busy work and we decided to be more productive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2" idx="3">
    <p:pos x="6000" y="0"/>
    <p:text>Liked the simple layout, asked to replace category names on top navigation bar with recognizable icons
Reinforced idea that each screen should have the colors corresponding to their respective organization branding.</p:text>
  </p:cm>
  <p:cm authorId="2" idx="4">
    <p:pos x="6000" y="100"/>
    <p:text>This slide can discuss the feedback we received such as changing out menu options from bottom to top, the icons being used being more instagram like, and changing the color schemes to match up each media theme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2">
    <p:pos x="6000" y="0"/>
    <p:text>I will explain this! And it will kinda relate to slide 7 so I will explain that as well</p:text>
  </p:cm>
  <p:cm authorId="2" idx="1">
    <p:pos x="6000" y="100"/>
    <p:text>idk placeholder image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p:pos x="6000" y="0"/>
    <p:text>I will explain this to you guys tmr and I will take this part as well during the presentation</p:text>
  </p:cm>
  <p:cm authorId="0" idx="2">
    <p:pos x="6000" y="100"/>
    <p:text>We're only creating an Android App now, so no javascript or meteor right?</p:text>
  </p:cm>
  <p:cm authorId="3" idx="1">
    <p:pos x="6000" y="200"/>
    <p:text>Hmm good point, I think Chirag mentioned we might still be using Meteor though!</p:text>
  </p:cm>
  <p:cm authorId="0" idx="3">
    <p:pos x="6000" y="300"/>
    <p:text>Oh okay, what would we be using it for?</p:text>
  </p:cm>
  <p:cm authorId="2" idx="2">
    <p:pos x="6000" y="400"/>
    <p:text>+csamtani@uci.edu thoughts? :x</p:text>
  </p:cm>
  <p:cm authorId="1" idx="3">
    <p:pos x="6000" y="500"/>
    <p:text>No! We aren't using Meteor at all</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I can present this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a:lnSpc>
                <a:spcPct val="115000"/>
              </a:lnSpc>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00.png"/><Relationship Id="rId5" Type="http://schemas.openxmlformats.org/officeDocument/2006/relationships/image" Target="../media/image02.png"/><Relationship Id="rId6"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04.jpg"/><Relationship Id="rId5" Type="http://schemas.openxmlformats.org/officeDocument/2006/relationships/image" Target="../media/image0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05.png"/><Relationship Id="rId5"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p:nvPr/>
        </p:nvSpPr>
        <p:spPr>
          <a:xfrm>
            <a:off x="-50" y="2176900"/>
            <a:ext cx="9144000" cy="251100"/>
          </a:xfrm>
          <a:prstGeom prst="rect">
            <a:avLst/>
          </a:prstGeom>
          <a:solidFill>
            <a:srgbClr val="F1C232"/>
          </a:solidFill>
          <a:ln cap="flat" cmpd="sng" w="9525">
            <a:solidFill>
              <a:srgbClr val="F1C23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a:off x="0" y="2006100"/>
            <a:ext cx="9144000" cy="251400"/>
          </a:xfrm>
          <a:prstGeom prst="rect">
            <a:avLst/>
          </a:prstGeom>
          <a:solidFill>
            <a:srgbClr val="0B5394"/>
          </a:solidFill>
          <a:ln cap="flat" cmpd="sng" w="9525">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rot="808447">
            <a:off x="3439421" y="1489886"/>
            <a:ext cx="2338856" cy="1453121"/>
          </a:xfrm>
          <a:prstGeom prst="irregularSeal2">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 name="Shape 62"/>
          <p:cNvSpPr txBox="1"/>
          <p:nvPr>
            <p:ph type="ctrTitle"/>
          </p:nvPr>
        </p:nvSpPr>
        <p:spPr>
          <a:xfrm>
            <a:off x="671257" y="941275"/>
            <a:ext cx="7801500" cy="1730100"/>
          </a:xfrm>
          <a:prstGeom prst="rect">
            <a:avLst/>
          </a:prstGeom>
        </p:spPr>
        <p:txBody>
          <a:bodyPr anchorCtr="0" anchor="b" bIns="91425" lIns="91425" rIns="91425" tIns="91425">
            <a:noAutofit/>
          </a:bodyPr>
          <a:lstStyle/>
          <a:p>
            <a:pPr lvl="0">
              <a:spcBef>
                <a:spcPts val="0"/>
              </a:spcBef>
              <a:buNone/>
            </a:pPr>
            <a:r>
              <a:rPr lang="en">
                <a:solidFill>
                  <a:srgbClr val="FFD966"/>
                </a:solidFill>
              </a:rPr>
              <a:t>Zot</a:t>
            </a:r>
            <a:r>
              <a:rPr lang="en">
                <a:solidFill>
                  <a:srgbClr val="3D85C6"/>
                </a:solidFill>
              </a:rPr>
              <a:t>Feed</a:t>
            </a:r>
          </a:p>
        </p:txBody>
      </p:sp>
      <p:sp>
        <p:nvSpPr>
          <p:cNvPr id="63" name="Shape 63"/>
          <p:cNvSpPr txBox="1"/>
          <p:nvPr>
            <p:ph idx="1" type="subTitle"/>
          </p:nvPr>
        </p:nvSpPr>
        <p:spPr>
          <a:xfrm>
            <a:off x="671250" y="3054698"/>
            <a:ext cx="7801500" cy="1824299"/>
          </a:xfrm>
          <a:prstGeom prst="rect">
            <a:avLst/>
          </a:prstGeom>
        </p:spPr>
        <p:txBody>
          <a:bodyPr anchorCtr="0" anchor="t" bIns="91425" lIns="91425" rIns="91425" tIns="91425">
            <a:noAutofit/>
          </a:bodyPr>
          <a:lstStyle/>
          <a:p>
            <a:pPr lvl="0">
              <a:spcBef>
                <a:spcPts val="0"/>
              </a:spcBef>
              <a:buNone/>
            </a:pPr>
            <a:r>
              <a:rPr lang="en"/>
              <a:t>Ali Aijaz, </a:t>
            </a:r>
            <a:br>
              <a:rPr lang="en"/>
            </a:br>
            <a:r>
              <a:rPr lang="en"/>
              <a:t>Sara Dadafshar, </a:t>
            </a:r>
            <a:br>
              <a:rPr lang="en"/>
            </a:br>
            <a:r>
              <a:rPr lang="en"/>
              <a:t>Henry Hoang, </a:t>
            </a:r>
            <a:br>
              <a:rPr lang="en"/>
            </a:br>
            <a:r>
              <a:rPr lang="en"/>
              <a:t>Natalie Kassir,</a:t>
            </a:r>
            <a:br>
              <a:rPr lang="en"/>
            </a:br>
            <a:r>
              <a:rPr lang="en"/>
              <a:t>Chirag Samtani</a:t>
            </a:r>
          </a:p>
        </p:txBody>
      </p:sp>
      <p:cxnSp>
        <p:nvCxnSpPr>
          <p:cNvPr id="64" name="Shape 64"/>
          <p:cNvCxnSpPr/>
          <p:nvPr/>
        </p:nvCxnSpPr>
        <p:spPr>
          <a:xfrm rot="10800000">
            <a:off x="3647050" y="1427100"/>
            <a:ext cx="307200" cy="297300"/>
          </a:xfrm>
          <a:prstGeom prst="straightConnector1">
            <a:avLst/>
          </a:prstGeom>
          <a:noFill/>
          <a:ln cap="flat" cmpd="sng" w="9525">
            <a:solidFill>
              <a:srgbClr val="FFFFFF"/>
            </a:solidFill>
            <a:prstDash val="solid"/>
            <a:round/>
            <a:headEnd len="lg" w="lg" type="none"/>
            <a:tailEnd len="lg" w="lg" type="none"/>
          </a:ln>
        </p:spPr>
      </p:cxnSp>
      <p:cxnSp>
        <p:nvCxnSpPr>
          <p:cNvPr id="65" name="Shape 65"/>
          <p:cNvCxnSpPr/>
          <p:nvPr/>
        </p:nvCxnSpPr>
        <p:spPr>
          <a:xfrm rot="10800000">
            <a:off x="4400350" y="1387550"/>
            <a:ext cx="3600" cy="251400"/>
          </a:xfrm>
          <a:prstGeom prst="straightConnector1">
            <a:avLst/>
          </a:prstGeom>
          <a:noFill/>
          <a:ln cap="flat" cmpd="sng" w="9525">
            <a:solidFill>
              <a:srgbClr val="FFFFFF"/>
            </a:solidFill>
            <a:prstDash val="solid"/>
            <a:round/>
            <a:headEnd len="lg" w="lg" type="none"/>
            <a:tailEnd len="lg" w="lg" type="none"/>
          </a:ln>
        </p:spPr>
      </p:cxnSp>
      <p:cxnSp>
        <p:nvCxnSpPr>
          <p:cNvPr id="66" name="Shape 66"/>
          <p:cNvCxnSpPr/>
          <p:nvPr/>
        </p:nvCxnSpPr>
        <p:spPr>
          <a:xfrm flipH="1" rot="10800000">
            <a:off x="4850050" y="1326500"/>
            <a:ext cx="200700" cy="373500"/>
          </a:xfrm>
          <a:prstGeom prst="straightConnector1">
            <a:avLst/>
          </a:prstGeom>
          <a:noFill/>
          <a:ln cap="flat" cmpd="sng" w="9525">
            <a:solidFill>
              <a:srgbClr val="FFFFFF"/>
            </a:solidFill>
            <a:prstDash val="solid"/>
            <a:round/>
            <a:headEnd len="lg" w="lg" type="none"/>
            <a:tailEnd len="lg" w="lg" type="none"/>
          </a:ln>
        </p:spPr>
      </p:cxnSp>
      <p:cxnSp>
        <p:nvCxnSpPr>
          <p:cNvPr id="67" name="Shape 67"/>
          <p:cNvCxnSpPr/>
          <p:nvPr/>
        </p:nvCxnSpPr>
        <p:spPr>
          <a:xfrm rot="10800000">
            <a:off x="3377350" y="1882975"/>
            <a:ext cx="269700" cy="84600"/>
          </a:xfrm>
          <a:prstGeom prst="straightConnector1">
            <a:avLst/>
          </a:prstGeom>
          <a:noFill/>
          <a:ln cap="flat" cmpd="sng" w="9525">
            <a:solidFill>
              <a:srgbClr val="FFFFFF"/>
            </a:solidFill>
            <a:prstDash val="solid"/>
            <a:round/>
            <a:headEnd len="lg" w="lg" type="none"/>
            <a:tailEnd len="lg" w="lg" type="none"/>
          </a:ln>
        </p:spPr>
      </p:cxnSp>
      <p:cxnSp>
        <p:nvCxnSpPr>
          <p:cNvPr id="68" name="Shape 68"/>
          <p:cNvCxnSpPr/>
          <p:nvPr/>
        </p:nvCxnSpPr>
        <p:spPr>
          <a:xfrm flipH="1">
            <a:off x="3151600" y="2295725"/>
            <a:ext cx="401400" cy="23400"/>
          </a:xfrm>
          <a:prstGeom prst="straightConnector1">
            <a:avLst/>
          </a:prstGeom>
          <a:noFill/>
          <a:ln cap="flat" cmpd="sng" w="9525">
            <a:solidFill>
              <a:srgbClr val="FFFFFF"/>
            </a:solidFill>
            <a:prstDash val="solid"/>
            <a:round/>
            <a:headEnd len="lg" w="lg" type="none"/>
            <a:tailEnd len="lg" w="lg" type="none"/>
          </a:ln>
        </p:spPr>
      </p:cxnSp>
      <p:cxnSp>
        <p:nvCxnSpPr>
          <p:cNvPr id="69" name="Shape 69"/>
          <p:cNvCxnSpPr/>
          <p:nvPr/>
        </p:nvCxnSpPr>
        <p:spPr>
          <a:xfrm flipH="1" rot="10800000">
            <a:off x="5291050" y="1638950"/>
            <a:ext cx="249000" cy="180900"/>
          </a:xfrm>
          <a:prstGeom prst="straightConnector1">
            <a:avLst/>
          </a:prstGeom>
          <a:noFill/>
          <a:ln cap="flat" cmpd="sng" w="9525">
            <a:solidFill>
              <a:srgbClr val="FFFFFF"/>
            </a:solidFill>
            <a:prstDash val="solid"/>
            <a:round/>
            <a:headEnd len="lg" w="lg" type="none"/>
            <a:tailEnd len="lg" w="lg" type="none"/>
          </a:ln>
        </p:spPr>
      </p:cxnSp>
      <p:cxnSp>
        <p:nvCxnSpPr>
          <p:cNvPr id="70" name="Shape 70"/>
          <p:cNvCxnSpPr/>
          <p:nvPr/>
        </p:nvCxnSpPr>
        <p:spPr>
          <a:xfrm rot="10800000">
            <a:off x="5384100" y="2553175"/>
            <a:ext cx="314400" cy="192000"/>
          </a:xfrm>
          <a:prstGeom prst="straightConnector1">
            <a:avLst/>
          </a:prstGeom>
          <a:noFill/>
          <a:ln cap="flat" cmpd="sng" w="9525">
            <a:solidFill>
              <a:srgbClr val="FFFFFF"/>
            </a:solidFill>
            <a:prstDash val="solid"/>
            <a:round/>
            <a:headEnd len="lg" w="lg" type="none"/>
            <a:tailEnd len="lg" w="lg" type="none"/>
          </a:ln>
        </p:spPr>
      </p:cxnSp>
      <p:cxnSp>
        <p:nvCxnSpPr>
          <p:cNvPr id="71" name="Shape 71"/>
          <p:cNvCxnSpPr/>
          <p:nvPr/>
        </p:nvCxnSpPr>
        <p:spPr>
          <a:xfrm flipH="1">
            <a:off x="5569725" y="2011800"/>
            <a:ext cx="366600" cy="39900"/>
          </a:xfrm>
          <a:prstGeom prst="straightConnector1">
            <a:avLst/>
          </a:prstGeom>
          <a:noFill/>
          <a:ln cap="flat" cmpd="sng" w="9525">
            <a:solidFill>
              <a:srgbClr val="FFFFFF"/>
            </a:solidFill>
            <a:prstDash val="solid"/>
            <a:round/>
            <a:headEnd len="lg" w="lg" type="none"/>
            <a:tailEnd len="lg" w="lg" type="none"/>
          </a:ln>
        </p:spPr>
      </p:cxnSp>
      <p:cxnSp>
        <p:nvCxnSpPr>
          <p:cNvPr id="72" name="Shape 72"/>
          <p:cNvCxnSpPr/>
          <p:nvPr/>
        </p:nvCxnSpPr>
        <p:spPr>
          <a:xfrm rot="10800000">
            <a:off x="5540175" y="2404675"/>
            <a:ext cx="237600" cy="43200"/>
          </a:xfrm>
          <a:prstGeom prst="straightConnector1">
            <a:avLst/>
          </a:prstGeom>
          <a:noFill/>
          <a:ln cap="flat" cmpd="sng" w="9525">
            <a:solidFill>
              <a:srgbClr val="FFFFFF"/>
            </a:solidFill>
            <a:prstDash val="solid"/>
            <a:round/>
            <a:headEnd len="lg" w="lg" type="none"/>
            <a:tailEnd len="lg" w="lg" type="none"/>
          </a:ln>
        </p:spPr>
      </p:cxnSp>
      <p:cxnSp>
        <p:nvCxnSpPr>
          <p:cNvPr id="73" name="Shape 73"/>
          <p:cNvCxnSpPr/>
          <p:nvPr/>
        </p:nvCxnSpPr>
        <p:spPr>
          <a:xfrm flipH="1">
            <a:off x="3528025" y="2616350"/>
            <a:ext cx="218100" cy="148800"/>
          </a:xfrm>
          <a:prstGeom prst="straightConnector1">
            <a:avLst/>
          </a:prstGeom>
          <a:noFill/>
          <a:ln cap="flat" cmpd="sng" w="9525">
            <a:solidFill>
              <a:srgbClr val="FFFFFF"/>
            </a:solidFill>
            <a:prstDash val="solid"/>
            <a:round/>
            <a:headEnd len="lg" w="lg" type="none"/>
            <a:tailEnd len="lg" w="lg" type="none"/>
          </a:ln>
        </p:spPr>
      </p:cxnSp>
      <p:cxnSp>
        <p:nvCxnSpPr>
          <p:cNvPr id="74" name="Shape 74"/>
          <p:cNvCxnSpPr/>
          <p:nvPr/>
        </p:nvCxnSpPr>
        <p:spPr>
          <a:xfrm flipH="1" rot="10800000">
            <a:off x="3983975" y="2745200"/>
            <a:ext cx="109200" cy="297300"/>
          </a:xfrm>
          <a:prstGeom prst="straightConnector1">
            <a:avLst/>
          </a:prstGeom>
          <a:noFill/>
          <a:ln cap="flat" cmpd="sng" w="9525">
            <a:solidFill>
              <a:srgbClr val="FFFFFF"/>
            </a:solidFill>
            <a:prstDash val="solid"/>
            <a:round/>
            <a:headEnd len="lg" w="lg" type="none"/>
            <a:tailEnd len="lg" w="lg" type="none"/>
          </a:ln>
        </p:spPr>
      </p:cxnSp>
      <p:cxnSp>
        <p:nvCxnSpPr>
          <p:cNvPr id="75" name="Shape 75"/>
          <p:cNvCxnSpPr/>
          <p:nvPr/>
        </p:nvCxnSpPr>
        <p:spPr>
          <a:xfrm rot="10800000">
            <a:off x="5050750" y="2714387"/>
            <a:ext cx="307200" cy="297300"/>
          </a:xfrm>
          <a:prstGeom prst="straightConnector1">
            <a:avLst/>
          </a:prstGeom>
          <a:noFill/>
          <a:ln cap="flat" cmpd="sng" w="9525">
            <a:solidFill>
              <a:srgbClr val="FFFFFF"/>
            </a:solidFill>
            <a:prstDash val="solid"/>
            <a:round/>
            <a:headEnd len="lg" w="lg" type="none"/>
            <a:tailEnd len="lg" w="lg" type="none"/>
          </a:ln>
        </p:spPr>
      </p:cxnSp>
      <p:cxnSp>
        <p:nvCxnSpPr>
          <p:cNvPr id="76" name="Shape 76"/>
          <p:cNvCxnSpPr/>
          <p:nvPr/>
        </p:nvCxnSpPr>
        <p:spPr>
          <a:xfrm>
            <a:off x="4846200" y="2765000"/>
            <a:ext cx="89100" cy="208200"/>
          </a:xfrm>
          <a:prstGeom prst="straightConnector1">
            <a:avLst/>
          </a:prstGeom>
          <a:noFill/>
          <a:ln cap="flat" cmpd="sng" w="9525">
            <a:solidFill>
              <a:srgbClr val="FFFFFF"/>
            </a:solidFill>
            <a:prstDash val="solid"/>
            <a:round/>
            <a:headEnd len="lg" w="lg" type="none"/>
            <a:tailEnd len="lg" w="lg" type="none"/>
          </a:ln>
        </p:spPr>
      </p:cxn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FFD966"/>
                </a:solidFill>
              </a:rPr>
              <a:t>Sprint 3</a:t>
            </a:r>
            <a:r>
              <a:rPr lang="en">
                <a:solidFill>
                  <a:srgbClr val="3D85C6"/>
                </a:solidFill>
              </a:rPr>
              <a:t> Goals:</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0200" lvl="0" marL="457200" rtl="0">
              <a:lnSpc>
                <a:spcPct val="115000"/>
              </a:lnSpc>
              <a:spcBef>
                <a:spcPts val="0"/>
              </a:spcBef>
              <a:spcAft>
                <a:spcPts val="0"/>
              </a:spcAft>
              <a:buClr>
                <a:srgbClr val="D9D9D9"/>
              </a:buClr>
              <a:buSzPct val="100000"/>
              <a:buFont typeface="Times New Roman"/>
            </a:pPr>
            <a:r>
              <a:rPr lang="en" sz="1600">
                <a:solidFill>
                  <a:srgbClr val="D9D9D9"/>
                </a:solidFill>
                <a:latin typeface="Times New Roman"/>
                <a:ea typeface="Times New Roman"/>
                <a:cs typeface="Times New Roman"/>
                <a:sym typeface="Times New Roman"/>
              </a:rPr>
              <a:t>Begin coding up one screen at a time</a:t>
            </a:r>
          </a:p>
          <a:p>
            <a:pPr indent="-330200" lvl="1" marL="914400" rtl="0">
              <a:lnSpc>
                <a:spcPct val="115000"/>
              </a:lnSpc>
              <a:spcBef>
                <a:spcPts val="0"/>
              </a:spcBef>
              <a:spcAft>
                <a:spcPts val="0"/>
              </a:spcAft>
              <a:buClr>
                <a:srgbClr val="D9D9D9"/>
              </a:buClr>
              <a:buSzPct val="100000"/>
              <a:buFont typeface="Times New Roman"/>
            </a:pPr>
            <a:r>
              <a:rPr lang="en" sz="1600">
                <a:solidFill>
                  <a:srgbClr val="D9D9D9"/>
                </a:solidFill>
                <a:latin typeface="Times New Roman"/>
                <a:ea typeface="Times New Roman"/>
                <a:cs typeface="Times New Roman"/>
                <a:sym typeface="Times New Roman"/>
              </a:rPr>
              <a:t>Goal is to have one medium completed by the next sprint</a:t>
            </a:r>
          </a:p>
          <a:p>
            <a:pPr indent="-330200" lvl="2" marL="1371600" rtl="0">
              <a:lnSpc>
                <a:spcPct val="115000"/>
              </a:lnSpc>
              <a:spcBef>
                <a:spcPts val="0"/>
              </a:spcBef>
              <a:spcAft>
                <a:spcPts val="0"/>
              </a:spcAft>
              <a:buClr>
                <a:srgbClr val="D9D9D9"/>
              </a:buClr>
              <a:buSzPct val="100000"/>
              <a:buFont typeface="Times New Roman"/>
            </a:pPr>
            <a:r>
              <a:rPr lang="en" sz="1600">
                <a:solidFill>
                  <a:srgbClr val="D9D9D9"/>
                </a:solidFill>
                <a:latin typeface="Times New Roman"/>
                <a:ea typeface="Times New Roman"/>
                <a:cs typeface="Times New Roman"/>
                <a:sym typeface="Times New Roman"/>
              </a:rPr>
              <a:t>Start with KUCI</a:t>
            </a:r>
          </a:p>
          <a:p>
            <a:pPr indent="-330200" lvl="2" marL="1371600" rtl="0">
              <a:lnSpc>
                <a:spcPct val="115000"/>
              </a:lnSpc>
              <a:spcBef>
                <a:spcPts val="0"/>
              </a:spcBef>
              <a:spcAft>
                <a:spcPts val="0"/>
              </a:spcAft>
              <a:buClr>
                <a:srgbClr val="D9D9D9"/>
              </a:buClr>
              <a:buSzPct val="100000"/>
              <a:buFont typeface="Times New Roman"/>
            </a:pPr>
            <a:r>
              <a:rPr lang="en" sz="1600">
                <a:solidFill>
                  <a:srgbClr val="D9D9D9"/>
                </a:solidFill>
                <a:latin typeface="Times New Roman"/>
                <a:ea typeface="Times New Roman"/>
                <a:cs typeface="Times New Roman"/>
                <a:sym typeface="Times New Roman"/>
              </a:rPr>
              <a:t>Next Anteater TV</a:t>
            </a:r>
          </a:p>
          <a:p>
            <a:pPr indent="-330200" lvl="2" marL="1371600" rtl="0">
              <a:lnSpc>
                <a:spcPct val="115000"/>
              </a:lnSpc>
              <a:spcBef>
                <a:spcPts val="0"/>
              </a:spcBef>
              <a:spcAft>
                <a:spcPts val="0"/>
              </a:spcAft>
              <a:buClr>
                <a:srgbClr val="D9D9D9"/>
              </a:buClr>
              <a:buSzPct val="100000"/>
              <a:buFont typeface="Times New Roman"/>
            </a:pPr>
            <a:r>
              <a:rPr lang="en" sz="1600">
                <a:solidFill>
                  <a:srgbClr val="D9D9D9"/>
                </a:solidFill>
                <a:latin typeface="Times New Roman"/>
                <a:ea typeface="Times New Roman"/>
                <a:cs typeface="Times New Roman"/>
                <a:sym typeface="Times New Roman"/>
              </a:rPr>
              <a:t>Last New U</a:t>
            </a:r>
          </a:p>
          <a:p>
            <a:pPr indent="-330200" lvl="1" marL="914400" rtl="0">
              <a:lnSpc>
                <a:spcPct val="115000"/>
              </a:lnSpc>
              <a:spcBef>
                <a:spcPts val="0"/>
              </a:spcBef>
              <a:spcAft>
                <a:spcPts val="0"/>
              </a:spcAft>
              <a:buClr>
                <a:srgbClr val="D9D9D9"/>
              </a:buClr>
              <a:buSzPct val="100000"/>
              <a:buFont typeface="Times New Roman"/>
            </a:pPr>
            <a:r>
              <a:rPr lang="en" sz="1600">
                <a:solidFill>
                  <a:srgbClr val="D9D9D9"/>
                </a:solidFill>
                <a:latin typeface="Times New Roman"/>
                <a:ea typeface="Times New Roman"/>
                <a:cs typeface="Times New Roman"/>
                <a:sym typeface="Times New Roman"/>
              </a:rPr>
              <a:t>Get information on color codes and branding icons from stakeholders</a:t>
            </a:r>
          </a:p>
          <a:p>
            <a:pPr indent="-330200" lvl="2" marL="1371600" rtl="0">
              <a:lnSpc>
                <a:spcPct val="115000"/>
              </a:lnSpc>
              <a:spcBef>
                <a:spcPts val="0"/>
              </a:spcBef>
              <a:spcAft>
                <a:spcPts val="0"/>
              </a:spcAft>
              <a:buClr>
                <a:srgbClr val="D9D9D9"/>
              </a:buClr>
              <a:buSzPct val="100000"/>
              <a:buFont typeface="Times New Roman"/>
            </a:pPr>
            <a:r>
              <a:rPr lang="en" sz="1600">
                <a:solidFill>
                  <a:srgbClr val="D9D9D9"/>
                </a:solidFill>
                <a:latin typeface="Times New Roman"/>
                <a:ea typeface="Times New Roman"/>
                <a:cs typeface="Times New Roman"/>
                <a:sym typeface="Times New Roman"/>
              </a:rPr>
              <a:t>implement them in the layout for each screen</a:t>
            </a:r>
          </a:p>
          <a:p>
            <a:pPr indent="-330200" lvl="0" marL="457200" rtl="0">
              <a:lnSpc>
                <a:spcPct val="115000"/>
              </a:lnSpc>
              <a:spcBef>
                <a:spcPts val="0"/>
              </a:spcBef>
              <a:spcAft>
                <a:spcPts val="0"/>
              </a:spcAft>
              <a:buClr>
                <a:srgbClr val="D9D9D9"/>
              </a:buClr>
              <a:buSzPct val="100000"/>
              <a:buFont typeface="Times New Roman"/>
            </a:pPr>
            <a:r>
              <a:rPr lang="en" sz="1600">
                <a:solidFill>
                  <a:srgbClr val="D9D9D9"/>
                </a:solidFill>
                <a:latin typeface="Times New Roman"/>
                <a:ea typeface="Times New Roman"/>
                <a:cs typeface="Times New Roman"/>
                <a:sym typeface="Times New Roman"/>
              </a:rPr>
              <a:t>Get feedback on the screen we created and test it out for flaws</a:t>
            </a:r>
          </a:p>
          <a:p>
            <a:pPr indent="-330200" lvl="1" marL="914400" rtl="0">
              <a:lnSpc>
                <a:spcPct val="115000"/>
              </a:lnSpc>
              <a:spcBef>
                <a:spcPts val="0"/>
              </a:spcBef>
              <a:spcAft>
                <a:spcPts val="0"/>
              </a:spcAft>
              <a:buClr>
                <a:srgbClr val="D9D9D9"/>
              </a:buClr>
              <a:buSzPct val="100000"/>
              <a:buFont typeface="Times New Roman"/>
            </a:pPr>
            <a:r>
              <a:rPr lang="en" sz="1600">
                <a:solidFill>
                  <a:srgbClr val="D9D9D9"/>
                </a:solidFill>
                <a:latin typeface="Times New Roman"/>
                <a:ea typeface="Times New Roman"/>
                <a:cs typeface="Times New Roman"/>
                <a:sym typeface="Times New Roman"/>
              </a:rPr>
              <a:t>Refactor/rebuild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p:nvPr/>
        </p:nvSpPr>
        <p:spPr>
          <a:xfrm>
            <a:off x="770750" y="1453725"/>
            <a:ext cx="7402800" cy="384600"/>
          </a:xfrm>
          <a:prstGeom prst="rect">
            <a:avLst/>
          </a:prstGeom>
          <a:solidFill>
            <a:srgbClr val="FFD966"/>
          </a:solidFill>
          <a:ln cap="flat" cmpd="sng" w="9525">
            <a:solidFill>
              <a:srgbClr val="FFD9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770750" y="1349400"/>
            <a:ext cx="7402800" cy="384600"/>
          </a:xfrm>
          <a:prstGeom prst="rect">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FFD966"/>
                </a:solidFill>
              </a:rPr>
              <a:t>Where we</a:t>
            </a:r>
            <a:r>
              <a:rPr lang="en">
                <a:solidFill>
                  <a:srgbClr val="3D85C6"/>
                </a:solidFill>
              </a:rPr>
              <a:t> left off...</a:t>
            </a:r>
          </a:p>
          <a:p>
            <a:pPr lvl="0">
              <a:spcBef>
                <a:spcPts val="0"/>
              </a:spcBef>
              <a:buNone/>
            </a:pPr>
            <a:r>
              <a:t/>
            </a:r>
            <a:endParaRPr/>
          </a:p>
        </p:txBody>
      </p:sp>
      <p:sp>
        <p:nvSpPr>
          <p:cNvPr id="84" name="Shape 84"/>
          <p:cNvSpPr txBox="1"/>
          <p:nvPr>
            <p:ph idx="1" type="body"/>
          </p:nvPr>
        </p:nvSpPr>
        <p:spPr>
          <a:xfrm>
            <a:off x="381075" y="1112825"/>
            <a:ext cx="8520600" cy="3416400"/>
          </a:xfrm>
          <a:prstGeom prst="rect">
            <a:avLst/>
          </a:prstGeom>
        </p:spPr>
        <p:txBody>
          <a:bodyPr anchorCtr="0" anchor="t" bIns="91425" lIns="91425" rIns="91425" tIns="91425">
            <a:noAutofit/>
          </a:bodyPr>
          <a:lstStyle/>
          <a:p>
            <a:pPr indent="0" lvl="0" marL="0" rtl="0">
              <a:spcBef>
                <a:spcPts val="0"/>
              </a:spcBef>
              <a:buNone/>
            </a:pPr>
            <a:br>
              <a:rPr b="1" lang="en">
                <a:solidFill>
                  <a:schemeClr val="dk1"/>
                </a:solidFill>
              </a:rPr>
            </a:br>
          </a:p>
          <a:p>
            <a:pPr indent="-228600" lvl="0" marL="457200" rtl="0">
              <a:spcBef>
                <a:spcPts val="0"/>
              </a:spcBef>
              <a:buClr>
                <a:schemeClr val="dk1"/>
              </a:buClr>
            </a:pPr>
            <a:r>
              <a:rPr b="1" lang="en">
                <a:solidFill>
                  <a:schemeClr val="dk1"/>
                </a:solidFill>
              </a:rPr>
              <a:t>Original Goals From Sprint 1: </a:t>
            </a:r>
            <a:r>
              <a:rPr lang="en">
                <a:solidFill>
                  <a:schemeClr val="dk1"/>
                </a:solidFill>
              </a:rPr>
              <a:t> </a:t>
            </a:r>
          </a:p>
          <a:p>
            <a:pPr indent="-317500" lvl="0" marL="914400" rtl="0">
              <a:spcBef>
                <a:spcPts val="0"/>
              </a:spcBef>
              <a:spcAft>
                <a:spcPts val="0"/>
              </a:spcAft>
              <a:buClr>
                <a:srgbClr val="D9D9D9"/>
              </a:buClr>
              <a:buSzPct val="100000"/>
              <a:buFont typeface="Times New Roman"/>
            </a:pPr>
            <a:r>
              <a:rPr lang="en" sz="1400" strike="sngStrike">
                <a:solidFill>
                  <a:srgbClr val="D9D9D9"/>
                </a:solidFill>
                <a:latin typeface="Times New Roman"/>
                <a:ea typeface="Times New Roman"/>
                <a:cs typeface="Times New Roman"/>
                <a:sym typeface="Times New Roman"/>
              </a:rPr>
              <a:t>Include several more use cases to account for different types of users</a:t>
            </a:r>
          </a:p>
          <a:p>
            <a:pPr indent="-317500" lvl="0" marL="914400" rtl="0">
              <a:spcBef>
                <a:spcPts val="0"/>
              </a:spcBef>
              <a:spcAft>
                <a:spcPts val="0"/>
              </a:spcAft>
              <a:buClr>
                <a:srgbClr val="D9D9D9"/>
              </a:buClr>
              <a:buSzPct val="100000"/>
              <a:buFont typeface="Times New Roman"/>
            </a:pPr>
            <a:r>
              <a:rPr lang="en" sz="1400" strike="sngStrike">
                <a:solidFill>
                  <a:srgbClr val="D9D9D9"/>
                </a:solidFill>
                <a:latin typeface="Times New Roman"/>
                <a:ea typeface="Times New Roman"/>
                <a:cs typeface="Times New Roman"/>
                <a:sym typeface="Times New Roman"/>
              </a:rPr>
              <a:t>Create user stories for major features of the application</a:t>
            </a:r>
          </a:p>
          <a:p>
            <a:pPr indent="-317500" lvl="0" marL="914400" rtl="0">
              <a:spcBef>
                <a:spcPts val="0"/>
              </a:spcBef>
              <a:spcAft>
                <a:spcPts val="0"/>
              </a:spcAft>
              <a:buClr>
                <a:srgbClr val="D9D9D9"/>
              </a:buClr>
              <a:buSzPct val="100000"/>
              <a:buFont typeface="Times New Roman"/>
            </a:pPr>
            <a:r>
              <a:rPr lang="en" sz="1400">
                <a:solidFill>
                  <a:srgbClr val="D9D9D9"/>
                </a:solidFill>
                <a:latin typeface="Times New Roman"/>
                <a:ea typeface="Times New Roman"/>
                <a:cs typeface="Times New Roman"/>
                <a:sym typeface="Times New Roman"/>
              </a:rPr>
              <a:t>Create a UML diagram that connects the UML diagrams KUCI, Anteater TV and New U together </a:t>
            </a:r>
          </a:p>
          <a:p>
            <a:pPr indent="-317500" lvl="0" marL="914400" rtl="0">
              <a:spcBef>
                <a:spcPts val="0"/>
              </a:spcBef>
              <a:spcAft>
                <a:spcPts val="0"/>
              </a:spcAft>
              <a:buClr>
                <a:srgbClr val="D9D9D9"/>
              </a:buClr>
              <a:buSzPct val="100000"/>
              <a:buFont typeface="Times New Roman"/>
            </a:pPr>
            <a:r>
              <a:rPr lang="en" sz="1400">
                <a:solidFill>
                  <a:srgbClr val="D9D9D9"/>
                </a:solidFill>
                <a:latin typeface="Times New Roman"/>
                <a:ea typeface="Times New Roman"/>
                <a:cs typeface="Times New Roman"/>
                <a:sym typeface="Times New Roman"/>
              </a:rPr>
              <a:t>Set up meeting with main stakeholder and present prototypes, get input, refactor and rebuild prototypes</a:t>
            </a:r>
          </a:p>
          <a:p>
            <a:pPr indent="-317500" lvl="0" marL="914400" rtl="0">
              <a:spcBef>
                <a:spcPts val="0"/>
              </a:spcBef>
              <a:spcAft>
                <a:spcPts val="0"/>
              </a:spcAft>
              <a:buClr>
                <a:srgbClr val="D9D9D9"/>
              </a:buClr>
              <a:buSzPct val="100000"/>
              <a:buFont typeface="Times New Roman"/>
            </a:pPr>
            <a:r>
              <a:rPr lang="en" sz="1400">
                <a:solidFill>
                  <a:srgbClr val="D9D9D9"/>
                </a:solidFill>
                <a:latin typeface="Times New Roman"/>
                <a:ea typeface="Times New Roman"/>
                <a:cs typeface="Times New Roman"/>
                <a:sym typeface="Times New Roman"/>
              </a:rPr>
              <a:t>Get in touch with other stakeholders from KUCI and The New University and get them more involved</a:t>
            </a:r>
          </a:p>
          <a:p>
            <a:pPr indent="-317500" lvl="0" marL="914400" rtl="0">
              <a:spcBef>
                <a:spcPts val="0"/>
              </a:spcBef>
              <a:spcAft>
                <a:spcPts val="0"/>
              </a:spcAft>
              <a:buClr>
                <a:srgbClr val="D9D9D9"/>
              </a:buClr>
              <a:buSzPct val="100000"/>
              <a:buFont typeface="Times New Roman"/>
            </a:pPr>
            <a:r>
              <a:rPr lang="en" sz="1400">
                <a:solidFill>
                  <a:srgbClr val="D9D9D9"/>
                </a:solidFill>
                <a:latin typeface="Times New Roman"/>
                <a:ea typeface="Times New Roman"/>
                <a:cs typeface="Times New Roman"/>
                <a:sym typeface="Times New Roman"/>
              </a:rPr>
              <a:t>Meet with the main stakeholder and go over requirements of the application once more in case they want to add more or remove requirements and confirm that all the requirements listed are correct.</a:t>
            </a:r>
          </a:p>
          <a:p>
            <a:pPr indent="-317500" lvl="0" marL="914400" rtl="0">
              <a:spcBef>
                <a:spcPts val="0"/>
              </a:spcBef>
              <a:spcAft>
                <a:spcPts val="0"/>
              </a:spcAft>
              <a:buClr>
                <a:srgbClr val="D9D9D9"/>
              </a:buClr>
              <a:buSzPct val="100000"/>
              <a:buFont typeface="Times New Roman"/>
            </a:pPr>
            <a:r>
              <a:rPr lang="en" sz="1400">
                <a:solidFill>
                  <a:srgbClr val="D9D9D9"/>
                </a:solidFill>
                <a:latin typeface="Times New Roman"/>
                <a:ea typeface="Times New Roman"/>
                <a:cs typeface="Times New Roman"/>
                <a:sym typeface="Times New Roman"/>
              </a:rPr>
              <a:t>Discuss system architecture more in depth</a:t>
            </a:r>
          </a:p>
          <a:p>
            <a:pPr indent="-317500" lvl="0" marL="914400" rtl="0">
              <a:spcBef>
                <a:spcPts val="0"/>
              </a:spcBef>
              <a:spcAft>
                <a:spcPts val="0"/>
              </a:spcAft>
              <a:buClr>
                <a:srgbClr val="D9D9D9"/>
              </a:buClr>
              <a:buSzPct val="100000"/>
              <a:buFont typeface="Times New Roman"/>
            </a:pPr>
            <a:r>
              <a:rPr lang="en" sz="1400">
                <a:solidFill>
                  <a:srgbClr val="D9D9D9"/>
                </a:solidFill>
                <a:latin typeface="Times New Roman"/>
                <a:ea typeface="Times New Roman"/>
                <a:cs typeface="Times New Roman"/>
                <a:sym typeface="Times New Roman"/>
              </a:rPr>
              <a:t>Discuss types of technology (languages, APIs, etc.) that we plan on implementing in development</a:t>
            </a:r>
          </a:p>
          <a:p>
            <a:pPr indent="0" lvl="0" marL="1371600" rtl="0">
              <a:spcBef>
                <a:spcPts val="0"/>
              </a:spcBef>
              <a:buNone/>
            </a:pPr>
            <a:r>
              <a:t/>
            </a:r>
            <a:endParaRPr sz="1100">
              <a:solidFill>
                <a:srgbClr val="D9D9D9"/>
              </a:solidFill>
            </a:endParaRPr>
          </a:p>
        </p:txBody>
      </p:sp>
      <p:pic>
        <p:nvPicPr>
          <p:cNvPr id="85" name="Shape 85"/>
          <p:cNvPicPr preferRelativeResize="0"/>
          <p:nvPr/>
        </p:nvPicPr>
        <p:blipFill>
          <a:blip r:embed="rId4">
            <a:alphaModFix/>
          </a:blip>
          <a:stretch>
            <a:fillRect/>
          </a:stretch>
        </p:blipFill>
        <p:spPr>
          <a:xfrm>
            <a:off x="5427975" y="1172326"/>
            <a:ext cx="1266259" cy="776650"/>
          </a:xfrm>
          <a:prstGeom prst="rect">
            <a:avLst/>
          </a:prstGeom>
          <a:noFill/>
          <a:ln>
            <a:noFill/>
          </a:ln>
        </p:spPr>
      </p:pic>
      <p:pic>
        <p:nvPicPr>
          <p:cNvPr id="86" name="Shape 86"/>
          <p:cNvPicPr preferRelativeResize="0"/>
          <p:nvPr/>
        </p:nvPicPr>
        <p:blipFill>
          <a:blip r:embed="rId5">
            <a:alphaModFix/>
          </a:blip>
          <a:stretch>
            <a:fillRect/>
          </a:stretch>
        </p:blipFill>
        <p:spPr>
          <a:xfrm>
            <a:off x="6932175" y="1153374"/>
            <a:ext cx="809356" cy="776650"/>
          </a:xfrm>
          <a:prstGeom prst="rect">
            <a:avLst/>
          </a:prstGeom>
          <a:noFill/>
          <a:ln>
            <a:noFill/>
          </a:ln>
        </p:spPr>
      </p:pic>
      <p:pic>
        <p:nvPicPr>
          <p:cNvPr id="87" name="Shape 87"/>
          <p:cNvPicPr preferRelativeResize="0"/>
          <p:nvPr/>
        </p:nvPicPr>
        <p:blipFill>
          <a:blip r:embed="rId6">
            <a:alphaModFix/>
          </a:blip>
          <a:stretch>
            <a:fillRect/>
          </a:stretch>
        </p:blipFill>
        <p:spPr>
          <a:xfrm>
            <a:off x="1028246" y="1172324"/>
            <a:ext cx="4161782" cy="776650"/>
          </a:xfrm>
          <a:prstGeom prst="rect">
            <a:avLst/>
          </a:prstGeom>
          <a:noFill/>
          <a:ln>
            <a:noFill/>
          </a:ln>
        </p:spPr>
      </p:pic>
      <p:sp>
        <p:nvSpPr>
          <p:cNvPr id="88" name="Shape 88"/>
          <p:cNvSpPr/>
          <p:nvPr/>
        </p:nvSpPr>
        <p:spPr>
          <a:xfrm>
            <a:off x="1253990" y="3046224"/>
            <a:ext cx="6774771" cy="1219656"/>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lt2"/>
                </a:solidFill>
                <a:latin typeface="Arial"/>
              </a:rPr>
              <a:t>RE-ORG!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p:nvPr/>
        </p:nvSpPr>
        <p:spPr>
          <a:xfrm>
            <a:off x="6209025" y="2307275"/>
            <a:ext cx="2511300" cy="2599800"/>
          </a:xfrm>
          <a:prstGeom prst="rect">
            <a:avLst/>
          </a:prstGeom>
          <a:solidFill>
            <a:srgbClr val="FFD966"/>
          </a:solidFill>
          <a:ln cap="flat" cmpd="sng" w="9525">
            <a:solidFill>
              <a:srgbClr val="FFD9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5967975" y="2201075"/>
            <a:ext cx="2511300" cy="2599800"/>
          </a:xfrm>
          <a:prstGeom prst="rect">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FFD966"/>
                </a:solidFill>
              </a:rPr>
              <a:t>Sprint 2 </a:t>
            </a:r>
            <a:r>
              <a:rPr lang="en">
                <a:solidFill>
                  <a:srgbClr val="3D85C6"/>
                </a:solidFill>
              </a:rPr>
              <a:t>Objectives:</a:t>
            </a:r>
          </a:p>
        </p:txBody>
      </p:sp>
      <p:sp>
        <p:nvSpPr>
          <p:cNvPr id="96" name="Shape 96"/>
          <p:cNvSpPr txBox="1"/>
          <p:nvPr>
            <p:ph idx="1" type="body"/>
          </p:nvPr>
        </p:nvSpPr>
        <p:spPr>
          <a:xfrm>
            <a:off x="311700" y="1017725"/>
            <a:ext cx="5656200" cy="3416400"/>
          </a:xfrm>
          <a:prstGeom prst="rect">
            <a:avLst/>
          </a:prstGeom>
        </p:spPr>
        <p:txBody>
          <a:bodyPr anchorCtr="0" anchor="t" bIns="91425" lIns="91425" rIns="91425" tIns="91425">
            <a:noAutofit/>
          </a:bodyPr>
          <a:lstStyle/>
          <a:p>
            <a:pPr indent="-228600" lvl="0" marL="457200">
              <a:spcBef>
                <a:spcPts val="0"/>
              </a:spcBef>
              <a:buClr>
                <a:schemeClr val="dk1"/>
              </a:buClr>
            </a:pPr>
            <a:r>
              <a:rPr b="1" lang="en">
                <a:solidFill>
                  <a:schemeClr val="dk1"/>
                </a:solidFill>
              </a:rPr>
              <a:t>Official Sprint 2 Goals:</a:t>
            </a:r>
          </a:p>
          <a:p>
            <a:pPr indent="-228600" lvl="1" marL="914400" rtl="0">
              <a:spcBef>
                <a:spcPts val="0"/>
              </a:spcBef>
            </a:pPr>
            <a:r>
              <a:rPr lang="en"/>
              <a:t>Set up meeting with the main stakeholder and present the prototypes so we can get input</a:t>
            </a:r>
          </a:p>
          <a:p>
            <a:pPr indent="-228600" lvl="1" marL="914400" rtl="0">
              <a:spcBef>
                <a:spcPts val="0"/>
              </a:spcBef>
            </a:pPr>
            <a:r>
              <a:rPr lang="en"/>
              <a:t>Get in touch with other stakeholders from each specific organization (KUCI, Anteater TV and New U) involved in the app to get more implementation information</a:t>
            </a:r>
          </a:p>
          <a:p>
            <a:pPr indent="-228600" lvl="1" marL="914400" rtl="0">
              <a:spcBef>
                <a:spcPts val="0"/>
              </a:spcBef>
            </a:pPr>
            <a:r>
              <a:rPr lang="en"/>
              <a:t>Finalize requirements before beginning development phase </a:t>
            </a:r>
          </a:p>
          <a:p>
            <a:pPr indent="-228600" lvl="1" marL="914400" rtl="0">
              <a:spcBef>
                <a:spcPts val="0"/>
              </a:spcBef>
            </a:pPr>
            <a:r>
              <a:rPr lang="en"/>
              <a:t>Discuss system architecture </a:t>
            </a:r>
          </a:p>
          <a:p>
            <a:pPr indent="-228600" lvl="1" marL="914400" rtl="0">
              <a:spcBef>
                <a:spcPts val="0"/>
              </a:spcBef>
            </a:pPr>
            <a:r>
              <a:rPr lang="en"/>
              <a:t>Discuss types of technology we plan to use </a:t>
            </a:r>
          </a:p>
          <a:p>
            <a:pPr indent="-228600" lvl="1" marL="914400" rtl="0">
              <a:spcBef>
                <a:spcPts val="0"/>
              </a:spcBef>
            </a:pPr>
            <a:r>
              <a:rPr lang="en"/>
              <a:t>Prep for coding!</a:t>
            </a:r>
          </a:p>
          <a:p>
            <a:pPr indent="0" lvl="0" marL="914400" rtl="0">
              <a:spcBef>
                <a:spcPts val="0"/>
              </a:spcBef>
              <a:buNone/>
            </a:pPr>
            <a:r>
              <a:t/>
            </a:r>
            <a:endParaRPr sz="1100"/>
          </a:p>
        </p:txBody>
      </p:sp>
      <p:pic>
        <p:nvPicPr>
          <p:cNvPr id="97" name="Shape 97"/>
          <p:cNvPicPr preferRelativeResize="0"/>
          <p:nvPr/>
        </p:nvPicPr>
        <p:blipFill>
          <a:blip r:embed="rId3">
            <a:alphaModFix/>
          </a:blip>
          <a:stretch>
            <a:fillRect/>
          </a:stretch>
        </p:blipFill>
        <p:spPr>
          <a:xfrm>
            <a:off x="6056624" y="2307225"/>
            <a:ext cx="2599899" cy="25998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p:nvPr/>
        </p:nvSpPr>
        <p:spPr>
          <a:xfrm rot="587724">
            <a:off x="2395740" y="3511238"/>
            <a:ext cx="2371640" cy="1618974"/>
          </a:xfrm>
          <a:prstGeom prst="irregularSeal2">
            <a:avLst/>
          </a:prstGeom>
          <a:solidFill>
            <a:srgbClr val="FFD966"/>
          </a:solidFill>
          <a:ln cap="flat" cmpd="sng" w="9525">
            <a:solidFill>
              <a:srgbClr val="FFD9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1868413">
            <a:off x="4772529" y="3470749"/>
            <a:ext cx="1903397" cy="1913222"/>
          </a:xfrm>
          <a:prstGeom prst="irregularSeal2">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rot="1868413">
            <a:off x="4772529" y="3449491"/>
            <a:ext cx="1903397" cy="1913222"/>
          </a:xfrm>
          <a:prstGeom prst="irregularSeal2">
            <a:avLst/>
          </a:prstGeom>
          <a:solidFill>
            <a:srgbClr val="FFD966"/>
          </a:solidFill>
          <a:ln cap="flat" cmpd="sng" w="9525">
            <a:solidFill>
              <a:srgbClr val="FFD9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rot="587724">
            <a:off x="2426782" y="3511238"/>
            <a:ext cx="2371640" cy="1618974"/>
          </a:xfrm>
          <a:prstGeom prst="irregularSeal2">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FFD966"/>
                </a:solidFill>
              </a:rPr>
              <a:t>Completed</a:t>
            </a:r>
            <a:r>
              <a:rPr lang="en"/>
              <a:t> </a:t>
            </a:r>
            <a:r>
              <a:rPr lang="en">
                <a:solidFill>
                  <a:srgbClr val="3D85C6"/>
                </a:solidFill>
              </a:rPr>
              <a:t>Tasks:</a:t>
            </a:r>
          </a:p>
        </p:txBody>
      </p:sp>
      <p:sp>
        <p:nvSpPr>
          <p:cNvPr id="107" name="Shape 107"/>
          <p:cNvSpPr txBox="1"/>
          <p:nvPr>
            <p:ph idx="1" type="body"/>
          </p:nvPr>
        </p:nvSpPr>
        <p:spPr>
          <a:xfrm>
            <a:off x="311700" y="944750"/>
            <a:ext cx="8520600" cy="3135000"/>
          </a:xfrm>
          <a:prstGeom prst="rect">
            <a:avLst/>
          </a:prstGeom>
        </p:spPr>
        <p:txBody>
          <a:bodyPr anchorCtr="0" anchor="t" bIns="91425" lIns="91425" rIns="91425" tIns="91425">
            <a:noAutofit/>
          </a:bodyPr>
          <a:lstStyle/>
          <a:p>
            <a:pPr indent="0" lvl="0" marL="457200" rtl="0">
              <a:lnSpc>
                <a:spcPct val="115000"/>
              </a:lnSpc>
              <a:spcBef>
                <a:spcPts val="0"/>
              </a:spcBef>
              <a:spcAft>
                <a:spcPts val="0"/>
              </a:spcAft>
              <a:buNone/>
            </a:pPr>
            <a:r>
              <a:rPr b="1" lang="en" sz="1600">
                <a:solidFill>
                  <a:schemeClr val="dk1"/>
                </a:solidFill>
                <a:latin typeface="Times New Roman"/>
                <a:ea typeface="Times New Roman"/>
                <a:cs typeface="Times New Roman"/>
                <a:sym typeface="Times New Roman"/>
              </a:rPr>
              <a:t>Prototype Critique Meeting</a:t>
            </a:r>
          </a:p>
          <a:p>
            <a:pPr indent="-215900" lvl="2" marL="1371600" rtl="0">
              <a:lnSpc>
                <a:spcPct val="115000"/>
              </a:lnSpc>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Met with primary stakeholder (Michaela, President of Anteater TV) and went over changes/improvements that should be made to our current prototypes</a:t>
            </a:r>
          </a:p>
          <a:p>
            <a:pPr indent="-215900" lvl="2" marL="1371600" rtl="0">
              <a:lnSpc>
                <a:spcPct val="115000"/>
              </a:lnSpc>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Discussed pros/cons of current design</a:t>
            </a:r>
          </a:p>
          <a:p>
            <a:pPr indent="0" lvl="0" marL="0" rtl="0">
              <a:lnSpc>
                <a:spcPct val="115000"/>
              </a:lnSpc>
              <a:spcBef>
                <a:spcPts val="0"/>
              </a:spcBef>
              <a:spcAft>
                <a:spcPts val="0"/>
              </a:spcAft>
              <a:buNone/>
            </a:pPr>
            <a:r>
              <a:rPr b="1" lang="en" sz="1600">
                <a:solidFill>
                  <a:srgbClr val="EFEFEF"/>
                </a:solidFill>
                <a:latin typeface="Times New Roman"/>
                <a:ea typeface="Times New Roman"/>
                <a:cs typeface="Times New Roman"/>
                <a:sym typeface="Times New Roman"/>
              </a:rPr>
              <a:t>	Ended up discussing complications:</a:t>
            </a:r>
          </a:p>
          <a:p>
            <a:pPr indent="-330200" lvl="0" marL="1371600" rtl="0">
              <a:lnSpc>
                <a:spcPct val="115000"/>
              </a:lnSpc>
              <a:spcBef>
                <a:spcPts val="0"/>
              </a:spcBef>
              <a:spcAft>
                <a:spcPts val="0"/>
              </a:spcAft>
              <a:buClr>
                <a:srgbClr val="EFEFEF"/>
              </a:buClr>
              <a:buSzPct val="100000"/>
              <a:buFont typeface="Times New Roman"/>
              <a:buChar char="●"/>
            </a:pPr>
            <a:r>
              <a:rPr lang="en" sz="1600">
                <a:solidFill>
                  <a:srgbClr val="EFEFEF"/>
                </a:solidFill>
                <a:latin typeface="Times New Roman"/>
                <a:ea typeface="Times New Roman"/>
                <a:cs typeface="Times New Roman"/>
                <a:sym typeface="Times New Roman"/>
              </a:rPr>
              <a:t>Agreed on creating an Android application with all features asked for</a:t>
            </a:r>
          </a:p>
          <a:p>
            <a:pPr indent="-330200" lvl="1" marL="2286000" rtl="0">
              <a:lnSpc>
                <a:spcPct val="115000"/>
              </a:lnSpc>
              <a:spcBef>
                <a:spcPts val="0"/>
              </a:spcBef>
              <a:spcAft>
                <a:spcPts val="0"/>
              </a:spcAft>
              <a:buClr>
                <a:srgbClr val="EFEFEF"/>
              </a:buClr>
              <a:buSzPct val="100000"/>
              <a:buFont typeface="Times New Roman"/>
              <a:buChar char="○"/>
            </a:pPr>
            <a:r>
              <a:rPr lang="en" sz="1600">
                <a:solidFill>
                  <a:srgbClr val="EFEFEF"/>
                </a:solidFill>
                <a:latin typeface="Times New Roman"/>
                <a:ea typeface="Times New Roman"/>
                <a:cs typeface="Times New Roman"/>
                <a:sym typeface="Times New Roman"/>
              </a:rPr>
              <a:t>Will be using Android Studio</a:t>
            </a:r>
          </a:p>
          <a:p>
            <a:pPr indent="-330200" lvl="0" marL="1371600" rtl="0">
              <a:lnSpc>
                <a:spcPct val="115000"/>
              </a:lnSpc>
              <a:spcBef>
                <a:spcPts val="0"/>
              </a:spcBef>
              <a:spcAft>
                <a:spcPts val="0"/>
              </a:spcAft>
              <a:buClr>
                <a:srgbClr val="EFEFEF"/>
              </a:buClr>
              <a:buSzPct val="100000"/>
              <a:buFont typeface="Times New Roman"/>
              <a:buChar char="●"/>
            </a:pPr>
            <a:r>
              <a:rPr lang="en" sz="1600">
                <a:solidFill>
                  <a:srgbClr val="EFEFEF"/>
                </a:solidFill>
                <a:latin typeface="Times New Roman"/>
                <a:ea typeface="Times New Roman"/>
                <a:cs typeface="Times New Roman"/>
                <a:sym typeface="Times New Roman"/>
              </a:rPr>
              <a:t>Will find a team to translate our handed down code so it could be compatible for iOS before SPOP</a:t>
            </a:r>
          </a:p>
          <a:p>
            <a:pPr indent="0" lvl="0" marL="1371600">
              <a:lnSpc>
                <a:spcPct val="115000"/>
              </a:lnSpc>
              <a:spcBef>
                <a:spcPts val="0"/>
              </a:spcBef>
              <a:spcAft>
                <a:spcPts val="0"/>
              </a:spcAft>
              <a:buNone/>
            </a:pPr>
            <a:r>
              <a:t/>
            </a:r>
            <a:endParaRPr b="1" sz="1600">
              <a:solidFill>
                <a:srgbClr val="EFEFEF"/>
              </a:solidFill>
            </a:endParaRPr>
          </a:p>
        </p:txBody>
      </p:sp>
      <p:pic>
        <p:nvPicPr>
          <p:cNvPr id="108" name="Shape 108"/>
          <p:cNvPicPr preferRelativeResize="0"/>
          <p:nvPr/>
        </p:nvPicPr>
        <p:blipFill>
          <a:blip r:embed="rId4">
            <a:alphaModFix/>
          </a:blip>
          <a:stretch>
            <a:fillRect/>
          </a:stretch>
        </p:blipFill>
        <p:spPr>
          <a:xfrm rot="-22">
            <a:off x="3679621" y="3566816"/>
            <a:ext cx="1607709" cy="1436019"/>
          </a:xfrm>
          <a:prstGeom prst="rect">
            <a:avLst/>
          </a:prstGeom>
          <a:noFill/>
          <a:ln>
            <a:noFill/>
          </a:ln>
        </p:spPr>
      </p:pic>
      <p:sp>
        <p:nvSpPr>
          <p:cNvPr id="109" name="Shape 109"/>
          <p:cNvSpPr/>
          <p:nvPr/>
        </p:nvSpPr>
        <p:spPr>
          <a:xfrm rot="-1112662">
            <a:off x="1699891" y="4128062"/>
            <a:ext cx="2035417" cy="598591"/>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lt2"/>
                </a:solidFill>
                <a:latin typeface="Arial"/>
              </a:rPr>
              <a:t>Meeting</a:t>
            </a:r>
          </a:p>
        </p:txBody>
      </p:sp>
      <p:sp>
        <p:nvSpPr>
          <p:cNvPr id="110" name="Shape 110"/>
          <p:cNvSpPr/>
          <p:nvPr/>
        </p:nvSpPr>
        <p:spPr>
          <a:xfrm rot="1048095">
            <a:off x="5323641" y="4049527"/>
            <a:ext cx="1487990" cy="470599"/>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lt2"/>
                </a:solidFill>
                <a:latin typeface="Arial"/>
              </a:rPr>
              <a:t>Notes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p:nvPr/>
        </p:nvSpPr>
        <p:spPr>
          <a:xfrm>
            <a:off x="445975" y="2641587"/>
            <a:ext cx="7839000" cy="1853400"/>
          </a:xfrm>
          <a:prstGeom prst="wave">
            <a:avLst>
              <a:gd fmla="val 12500" name="adj1"/>
              <a:gd fmla="val 0" name="adj2"/>
            </a:avLst>
          </a:prstGeom>
          <a:solidFill>
            <a:srgbClr val="FFD966"/>
          </a:solidFill>
          <a:ln cap="flat" cmpd="sng" w="9525">
            <a:solidFill>
              <a:srgbClr val="FFD9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445975" y="2527150"/>
            <a:ext cx="7839000" cy="1853400"/>
          </a:xfrm>
          <a:prstGeom prst="wave">
            <a:avLst>
              <a:gd fmla="val 12500" name="adj1"/>
              <a:gd fmla="val 0" name="adj2"/>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FFD966"/>
                </a:solidFill>
              </a:rPr>
              <a:t>Completed</a:t>
            </a:r>
            <a:r>
              <a:rPr lang="en"/>
              <a:t> </a:t>
            </a:r>
            <a:r>
              <a:rPr lang="en">
                <a:solidFill>
                  <a:srgbClr val="3D85C6"/>
                </a:solidFill>
              </a:rPr>
              <a:t>Tasks:</a:t>
            </a:r>
          </a:p>
        </p:txBody>
      </p:sp>
      <p:sp>
        <p:nvSpPr>
          <p:cNvPr id="118" name="Shape 118"/>
          <p:cNvSpPr txBox="1"/>
          <p:nvPr>
            <p:ph idx="1" type="body"/>
          </p:nvPr>
        </p:nvSpPr>
        <p:spPr>
          <a:xfrm>
            <a:off x="311700" y="964150"/>
            <a:ext cx="8520600" cy="3416400"/>
          </a:xfrm>
          <a:prstGeom prst="rect">
            <a:avLst/>
          </a:prstGeom>
        </p:spPr>
        <p:txBody>
          <a:bodyPr anchorCtr="0" anchor="t" bIns="91425" lIns="91425" rIns="91425" tIns="91425">
            <a:noAutofit/>
          </a:bodyPr>
          <a:lstStyle/>
          <a:p>
            <a:pPr indent="457200" lvl="0" marL="0">
              <a:spcBef>
                <a:spcPts val="0"/>
              </a:spcBef>
              <a:spcAft>
                <a:spcPts val="0"/>
              </a:spcAft>
              <a:buNone/>
            </a:pPr>
            <a:r>
              <a:rPr b="1" lang="en" sz="1600">
                <a:solidFill>
                  <a:schemeClr val="dk1"/>
                </a:solidFill>
                <a:latin typeface="Times New Roman"/>
                <a:ea typeface="Times New Roman"/>
                <a:cs typeface="Times New Roman"/>
                <a:sym typeface="Times New Roman"/>
              </a:rPr>
              <a:t>Coding Started</a:t>
            </a:r>
          </a:p>
          <a:p>
            <a:pPr indent="-215900" lvl="2" marL="1371600" marR="0" rtl="0" algn="l">
              <a:lnSpc>
                <a:spcPct val="115000"/>
              </a:lnSpc>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KUCI Stream - SUCCESS</a:t>
            </a:r>
          </a:p>
          <a:p>
            <a:pPr indent="-215900" lvl="2" marL="1371600" marR="0" rtl="0" algn="l">
              <a:lnSpc>
                <a:spcPct val="115000"/>
              </a:lnSpc>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Has a now playing feature (data extracted from a JSON file)</a:t>
            </a:r>
          </a:p>
          <a:p>
            <a:pPr indent="-215900" lvl="2" marL="1371600" marR="0" rtl="0" algn="l">
              <a:lnSpc>
                <a:spcPct val="115000"/>
              </a:lnSpc>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Basically finished the KUCI Screen but still needs performance-tuning</a:t>
            </a:r>
          </a:p>
        </p:txBody>
      </p:sp>
      <p:pic>
        <p:nvPicPr>
          <p:cNvPr id="119" name="Shape 119"/>
          <p:cNvPicPr preferRelativeResize="0"/>
          <p:nvPr/>
        </p:nvPicPr>
        <p:blipFill>
          <a:blip r:embed="rId4">
            <a:alphaModFix/>
          </a:blip>
          <a:stretch>
            <a:fillRect/>
          </a:stretch>
        </p:blipFill>
        <p:spPr>
          <a:xfrm>
            <a:off x="5095588" y="2451434"/>
            <a:ext cx="1504224" cy="2345466"/>
          </a:xfrm>
          <a:prstGeom prst="rect">
            <a:avLst/>
          </a:prstGeom>
          <a:noFill/>
          <a:ln>
            <a:noFill/>
          </a:ln>
        </p:spPr>
      </p:pic>
      <p:pic>
        <p:nvPicPr>
          <p:cNvPr id="120" name="Shape 120"/>
          <p:cNvPicPr preferRelativeResize="0"/>
          <p:nvPr/>
        </p:nvPicPr>
        <p:blipFill>
          <a:blip r:embed="rId5">
            <a:alphaModFix/>
          </a:blip>
          <a:stretch>
            <a:fillRect/>
          </a:stretch>
        </p:blipFill>
        <p:spPr>
          <a:xfrm>
            <a:off x="1804724" y="2333987"/>
            <a:ext cx="1504224" cy="23649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p:nvPr/>
        </p:nvSpPr>
        <p:spPr>
          <a:xfrm>
            <a:off x="34650" y="2308950"/>
            <a:ext cx="9074700" cy="1718100"/>
          </a:xfrm>
          <a:prstGeom prst="wave">
            <a:avLst>
              <a:gd fmla="val 12500" name="adj1"/>
              <a:gd fmla="val 0" name="adj2"/>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34650" y="2136625"/>
            <a:ext cx="9074700" cy="1718100"/>
          </a:xfrm>
          <a:prstGeom prst="wave">
            <a:avLst>
              <a:gd fmla="val 12500" name="adj1"/>
              <a:gd fmla="val 0" name="adj2"/>
            </a:avLst>
          </a:prstGeom>
          <a:solidFill>
            <a:srgbClr val="FFD966"/>
          </a:solidFill>
          <a:ln cap="flat" cmpd="sng" w="9525">
            <a:solidFill>
              <a:srgbClr val="FFD9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FFD966"/>
                </a:solidFill>
              </a:rPr>
              <a:t>Completed</a:t>
            </a:r>
            <a:r>
              <a:rPr lang="en"/>
              <a:t> </a:t>
            </a:r>
            <a:r>
              <a:rPr lang="en">
                <a:solidFill>
                  <a:srgbClr val="3D85C6"/>
                </a:solidFill>
              </a:rPr>
              <a:t>Tasks:</a:t>
            </a:r>
          </a:p>
        </p:txBody>
      </p:sp>
      <p:sp>
        <p:nvSpPr>
          <p:cNvPr id="128" name="Shape 128"/>
          <p:cNvSpPr txBox="1"/>
          <p:nvPr>
            <p:ph idx="1" type="body"/>
          </p:nvPr>
        </p:nvSpPr>
        <p:spPr>
          <a:xfrm>
            <a:off x="311700" y="1063275"/>
            <a:ext cx="8520600" cy="1027800"/>
          </a:xfrm>
          <a:prstGeom prst="rect">
            <a:avLst/>
          </a:prstGeom>
        </p:spPr>
        <p:txBody>
          <a:bodyPr anchorCtr="0" anchor="t" bIns="91425" lIns="91425" rIns="91425" tIns="91425">
            <a:noAutofit/>
          </a:bodyPr>
          <a:lstStyle/>
          <a:p>
            <a:pPr indent="457200" lvl="0" marL="0">
              <a:spcBef>
                <a:spcPts val="0"/>
              </a:spcBef>
              <a:spcAft>
                <a:spcPts val="0"/>
              </a:spcAft>
              <a:buNone/>
            </a:pPr>
            <a:r>
              <a:rPr b="1" lang="en" sz="1600">
                <a:solidFill>
                  <a:schemeClr val="dk1"/>
                </a:solidFill>
                <a:latin typeface="Times New Roman"/>
                <a:ea typeface="Times New Roman"/>
                <a:cs typeface="Times New Roman"/>
                <a:sym typeface="Times New Roman"/>
              </a:rPr>
              <a:t>Additional UML Diagram Created</a:t>
            </a:r>
          </a:p>
          <a:p>
            <a:pPr indent="-215900" lvl="2" marL="1371600">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Created UML diagram for high level architecture of the Android version of the ZotFeed app</a:t>
            </a:r>
          </a:p>
          <a:p>
            <a:pPr indent="0" lvl="0" marL="0">
              <a:spcBef>
                <a:spcPts val="0"/>
              </a:spcBef>
              <a:spcAft>
                <a:spcPts val="0"/>
              </a:spcAft>
              <a:buNone/>
            </a:pPr>
            <a:r>
              <a:t/>
            </a:r>
            <a:endParaRPr b="1" sz="1600">
              <a:solidFill>
                <a:srgbClr val="EFEFEF"/>
              </a:solidFill>
            </a:endParaRPr>
          </a:p>
          <a:p>
            <a:pPr lvl="0">
              <a:spcBef>
                <a:spcPts val="0"/>
              </a:spcBef>
              <a:buNone/>
            </a:pPr>
            <a:r>
              <a:t/>
            </a:r>
            <a:endParaRPr/>
          </a:p>
        </p:txBody>
      </p:sp>
      <p:pic>
        <p:nvPicPr>
          <p:cNvPr id="129" name="Shape 129"/>
          <p:cNvPicPr preferRelativeResize="0"/>
          <p:nvPr/>
        </p:nvPicPr>
        <p:blipFill>
          <a:blip r:embed="rId3">
            <a:alphaModFix/>
          </a:blip>
          <a:stretch>
            <a:fillRect/>
          </a:stretch>
        </p:blipFill>
        <p:spPr>
          <a:xfrm>
            <a:off x="2147300" y="1965575"/>
            <a:ext cx="4654624" cy="21576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p:nvPr/>
        </p:nvSpPr>
        <p:spPr>
          <a:xfrm>
            <a:off x="1559587" y="3191775"/>
            <a:ext cx="3105500" cy="1574300"/>
          </a:xfrm>
          <a:prstGeom prst="flowChartInputOutput">
            <a:avLst/>
          </a:prstGeom>
          <a:solidFill>
            <a:srgbClr val="A61C00"/>
          </a:solidFill>
          <a:ln cap="flat" cmpd="sng" w="9525">
            <a:solidFill>
              <a:srgbClr val="A61C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1633637" y="3191775"/>
            <a:ext cx="3105500" cy="1574300"/>
          </a:xfrm>
          <a:prstGeom prst="flowChartInputOutput">
            <a:avLst/>
          </a:prstGeom>
          <a:solidFill>
            <a:srgbClr val="0B5394"/>
          </a:solidFill>
          <a:ln cap="flat" cmpd="sng" w="9525">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D966"/>
                </a:solidFill>
              </a:rPr>
              <a:t>Completed</a:t>
            </a:r>
            <a:r>
              <a:rPr lang="en"/>
              <a:t> </a:t>
            </a:r>
            <a:r>
              <a:rPr lang="en">
                <a:solidFill>
                  <a:srgbClr val="3D85C6"/>
                </a:solidFill>
              </a:rPr>
              <a:t>Tasks:</a:t>
            </a:r>
          </a:p>
        </p:txBody>
      </p:sp>
      <p:sp>
        <p:nvSpPr>
          <p:cNvPr id="137" name="Shape 137"/>
          <p:cNvSpPr txBox="1"/>
          <p:nvPr>
            <p:ph idx="1" type="body"/>
          </p:nvPr>
        </p:nvSpPr>
        <p:spPr>
          <a:xfrm>
            <a:off x="311700" y="1063275"/>
            <a:ext cx="8520600" cy="1939800"/>
          </a:xfrm>
          <a:prstGeom prst="rect">
            <a:avLst/>
          </a:prstGeom>
        </p:spPr>
        <p:txBody>
          <a:bodyPr anchorCtr="0" anchor="t" bIns="91425" lIns="91425" rIns="91425" tIns="91425">
            <a:noAutofit/>
          </a:bodyPr>
          <a:lstStyle/>
          <a:p>
            <a:pPr indent="457200" lvl="0" marL="0" rtl="0">
              <a:spcBef>
                <a:spcPts val="0"/>
              </a:spcBef>
              <a:spcAft>
                <a:spcPts val="0"/>
              </a:spcAft>
              <a:buNone/>
            </a:pPr>
            <a:r>
              <a:rPr b="1" lang="en" sz="1600">
                <a:solidFill>
                  <a:schemeClr val="dk1"/>
                </a:solidFill>
                <a:latin typeface="Times New Roman"/>
                <a:ea typeface="Times New Roman"/>
                <a:cs typeface="Times New Roman"/>
                <a:sym typeface="Times New Roman"/>
              </a:rPr>
              <a:t>Decided on Technology - What’s next?</a:t>
            </a:r>
          </a:p>
          <a:p>
            <a:pPr indent="-215900" lvl="2" marL="1371600" rtl="0">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Languages </a:t>
            </a:r>
          </a:p>
          <a:p>
            <a:pPr indent="-330200" lvl="3" marL="1828800" rtl="0">
              <a:spcBef>
                <a:spcPts val="0"/>
              </a:spcBef>
              <a:spcAft>
                <a:spcPts val="0"/>
              </a:spcAft>
              <a:buClr>
                <a:srgbClr val="EFEFEF"/>
              </a:buClr>
              <a:buSzPct val="100000"/>
              <a:buFont typeface="Times New Roman"/>
              <a:buAutoNum type="arabicPeriod"/>
            </a:pPr>
            <a:r>
              <a:rPr lang="en" sz="1600">
                <a:solidFill>
                  <a:srgbClr val="EFEFEF"/>
                </a:solidFill>
                <a:latin typeface="Times New Roman"/>
                <a:ea typeface="Times New Roman"/>
                <a:cs typeface="Times New Roman"/>
                <a:sym typeface="Times New Roman"/>
              </a:rPr>
              <a:t>Android - using Java, XML + APIs </a:t>
            </a:r>
          </a:p>
          <a:p>
            <a:pPr indent="-330200" lvl="3" marL="1828800" rtl="0">
              <a:spcBef>
                <a:spcPts val="0"/>
              </a:spcBef>
              <a:spcAft>
                <a:spcPts val="0"/>
              </a:spcAft>
              <a:buClr>
                <a:srgbClr val="EFEFEF"/>
              </a:buClr>
              <a:buSzPct val="100000"/>
              <a:buFont typeface="Times New Roman"/>
              <a:buAutoNum type="arabicPeriod"/>
            </a:pPr>
            <a:r>
              <a:rPr lang="en" sz="1600">
                <a:solidFill>
                  <a:srgbClr val="EFEFEF"/>
                </a:solidFill>
                <a:latin typeface="Times New Roman"/>
                <a:ea typeface="Times New Roman"/>
                <a:cs typeface="Times New Roman"/>
                <a:sym typeface="Times New Roman"/>
              </a:rPr>
              <a:t>May be creating a webservice using Java and MySQL (Tentative)</a:t>
            </a:r>
          </a:p>
          <a:p>
            <a:pPr indent="-330200" lvl="3" marL="1828800" rtl="0">
              <a:spcBef>
                <a:spcPts val="0"/>
              </a:spcBef>
              <a:spcAft>
                <a:spcPts val="0"/>
              </a:spcAft>
              <a:buClr>
                <a:srgbClr val="EFEFEF"/>
              </a:buClr>
              <a:buSzPct val="100000"/>
              <a:buFont typeface="Times New Roman"/>
              <a:buAutoNum type="arabicPeriod"/>
            </a:pPr>
            <a:r>
              <a:rPr lang="en" sz="1600">
                <a:solidFill>
                  <a:srgbClr val="EFEFEF"/>
                </a:solidFill>
                <a:latin typeface="Times New Roman"/>
                <a:ea typeface="Times New Roman"/>
                <a:cs typeface="Times New Roman"/>
                <a:sym typeface="Times New Roman"/>
              </a:rPr>
              <a:t>Web-service may run on AWS server deployed with Tomcat</a:t>
            </a:r>
          </a:p>
          <a:p>
            <a:pPr lvl="0" rtl="0">
              <a:spcBef>
                <a:spcPts val="0"/>
              </a:spcBef>
              <a:buNone/>
            </a:pPr>
            <a:r>
              <a:t/>
            </a:r>
            <a:endParaRPr/>
          </a:p>
        </p:txBody>
      </p:sp>
      <p:pic>
        <p:nvPicPr>
          <p:cNvPr id="138" name="Shape 138"/>
          <p:cNvPicPr preferRelativeResize="0"/>
          <p:nvPr/>
        </p:nvPicPr>
        <p:blipFill>
          <a:blip r:embed="rId4">
            <a:alphaModFix/>
          </a:blip>
          <a:stretch>
            <a:fillRect/>
          </a:stretch>
        </p:blipFill>
        <p:spPr>
          <a:xfrm>
            <a:off x="2253687" y="3003062"/>
            <a:ext cx="1951724" cy="1951724"/>
          </a:xfrm>
          <a:prstGeom prst="rect">
            <a:avLst/>
          </a:prstGeom>
          <a:noFill/>
          <a:ln>
            <a:noFill/>
          </a:ln>
        </p:spPr>
      </p:pic>
      <p:pic>
        <p:nvPicPr>
          <p:cNvPr id="139" name="Shape 139"/>
          <p:cNvPicPr preferRelativeResize="0"/>
          <p:nvPr/>
        </p:nvPicPr>
        <p:blipFill>
          <a:blip r:embed="rId5">
            <a:alphaModFix/>
          </a:blip>
          <a:stretch>
            <a:fillRect/>
          </a:stretch>
        </p:blipFill>
        <p:spPr>
          <a:xfrm>
            <a:off x="7060449" y="2174924"/>
            <a:ext cx="2083550" cy="31641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D966"/>
                </a:solidFill>
              </a:rPr>
              <a:t>Completed</a:t>
            </a:r>
            <a:r>
              <a:rPr lang="en"/>
              <a:t> </a:t>
            </a:r>
            <a:r>
              <a:rPr lang="en">
                <a:solidFill>
                  <a:srgbClr val="3D85C6"/>
                </a:solidFill>
              </a:rPr>
              <a:t>Tasks:</a:t>
            </a:r>
          </a:p>
        </p:txBody>
      </p:sp>
      <p:sp>
        <p:nvSpPr>
          <p:cNvPr id="145" name="Shape 145"/>
          <p:cNvSpPr txBox="1"/>
          <p:nvPr>
            <p:ph idx="1" type="body"/>
          </p:nvPr>
        </p:nvSpPr>
        <p:spPr>
          <a:xfrm>
            <a:off x="311700" y="1063275"/>
            <a:ext cx="8520600" cy="2514300"/>
          </a:xfrm>
          <a:prstGeom prst="rect">
            <a:avLst/>
          </a:prstGeom>
        </p:spPr>
        <p:txBody>
          <a:bodyPr anchorCtr="0" anchor="t" bIns="91425" lIns="91425" rIns="91425" tIns="91425">
            <a:noAutofit/>
          </a:bodyPr>
          <a:lstStyle/>
          <a:p>
            <a:pPr indent="457200" lvl="0" marL="0" rtl="0">
              <a:spcBef>
                <a:spcPts val="0"/>
              </a:spcBef>
              <a:spcAft>
                <a:spcPts val="0"/>
              </a:spcAft>
              <a:buNone/>
            </a:pPr>
            <a:r>
              <a:rPr b="1" lang="en" sz="1600">
                <a:solidFill>
                  <a:schemeClr val="dk1"/>
                </a:solidFill>
                <a:latin typeface="Times New Roman"/>
                <a:ea typeface="Times New Roman"/>
                <a:cs typeface="Times New Roman"/>
                <a:sym typeface="Times New Roman"/>
              </a:rPr>
              <a:t>Research! Research! Research!</a:t>
            </a:r>
          </a:p>
          <a:p>
            <a:pPr indent="457200" lvl="0" marL="0" rtl="0">
              <a:spcBef>
                <a:spcPts val="0"/>
              </a:spcBef>
              <a:spcAft>
                <a:spcPts val="0"/>
              </a:spcAft>
              <a:buNone/>
            </a:pPr>
            <a:r>
              <a:rPr b="1" lang="en" sz="1600">
                <a:solidFill>
                  <a:schemeClr val="dk1"/>
                </a:solidFill>
                <a:latin typeface="Times New Roman"/>
                <a:ea typeface="Times New Roman"/>
                <a:cs typeface="Times New Roman"/>
                <a:sym typeface="Times New Roman"/>
              </a:rPr>
              <a:t>(Get resources to make our job easier!)</a:t>
            </a:r>
          </a:p>
          <a:p>
            <a:pPr indent="-215900" lvl="2" marL="1371600" rtl="0">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Contacted members from KUCI and New University to get more information for building the app. </a:t>
            </a:r>
          </a:p>
          <a:p>
            <a:pPr indent="-215900" lvl="2" marL="1371600" rtl="0">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Received information on how to access KUCI live radio stream and options for accessing the web schedule.</a:t>
            </a:r>
          </a:p>
          <a:p>
            <a:pPr indent="-215900" lvl="2" marL="1371600" rtl="0">
              <a:spcBef>
                <a:spcPts val="0"/>
              </a:spcBef>
              <a:spcAft>
                <a:spcPts val="0"/>
              </a:spcAft>
              <a:buClr>
                <a:srgbClr val="EFEFEF"/>
              </a:buClr>
              <a:buSzPct val="100000"/>
              <a:buFont typeface="Times New Roman"/>
              <a:buAutoNum type="romanLcPeriod"/>
            </a:pPr>
            <a:r>
              <a:rPr lang="en" sz="1600">
                <a:solidFill>
                  <a:srgbClr val="EFEFEF"/>
                </a:solidFill>
                <a:latin typeface="Times New Roman"/>
                <a:ea typeface="Times New Roman"/>
                <a:cs typeface="Times New Roman"/>
                <a:sym typeface="Times New Roman"/>
              </a:rPr>
              <a:t>Received RSS feed information from New University.</a:t>
            </a:r>
          </a:p>
          <a:p>
            <a:pPr indent="0" lvl="0" marL="0" rtl="0">
              <a:spcBef>
                <a:spcPts val="0"/>
              </a:spcBef>
              <a:spcAft>
                <a:spcPts val="0"/>
              </a:spcAft>
              <a:buNone/>
            </a:pPr>
            <a:r>
              <a:t/>
            </a:r>
            <a:endParaRPr sz="1600">
              <a:solidFill>
                <a:srgbClr val="EFEFEF"/>
              </a:solidFill>
              <a:latin typeface="Times New Roman"/>
              <a:ea typeface="Times New Roman"/>
              <a:cs typeface="Times New Roman"/>
              <a:sym typeface="Times New Roman"/>
            </a:endParaRPr>
          </a:p>
          <a:p>
            <a:pPr indent="0" lvl="0" marL="0" rtl="0">
              <a:spcBef>
                <a:spcPts val="0"/>
              </a:spcBef>
              <a:spcAft>
                <a:spcPts val="0"/>
              </a:spcAft>
              <a:buNone/>
            </a:pPr>
            <a:r>
              <a:t/>
            </a:r>
            <a:endParaRPr b="1" sz="1600">
              <a:solidFill>
                <a:srgbClr val="EFEFEF"/>
              </a:solidFill>
            </a:endParaRPr>
          </a:p>
          <a:p>
            <a:pPr lvl="0" rt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p:nvPr/>
        </p:nvSpPr>
        <p:spPr>
          <a:xfrm>
            <a:off x="1217300" y="2031400"/>
            <a:ext cx="6858000" cy="2309100"/>
          </a:xfrm>
          <a:prstGeom prst="rect">
            <a:avLst/>
          </a:prstGeom>
          <a:solidFill>
            <a:srgbClr val="FFD966"/>
          </a:solidFill>
          <a:ln cap="flat" cmpd="sng" w="9525">
            <a:solidFill>
              <a:srgbClr val="FFD9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1000950" y="1706125"/>
            <a:ext cx="6729300" cy="2309100"/>
          </a:xfrm>
          <a:prstGeom prst="rect">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FFD966"/>
                </a:solidFill>
              </a:rPr>
              <a:t>Not</a:t>
            </a:r>
            <a:r>
              <a:rPr lang="en">
                <a:solidFill>
                  <a:srgbClr val="3D85C6"/>
                </a:solidFill>
              </a:rPr>
              <a:t> Completed:</a:t>
            </a:r>
          </a:p>
        </p:txBody>
      </p:sp>
      <p:sp>
        <p:nvSpPr>
          <p:cNvPr id="153" name="Shape 153"/>
          <p:cNvSpPr txBox="1"/>
          <p:nvPr>
            <p:ph idx="1" type="body"/>
          </p:nvPr>
        </p:nvSpPr>
        <p:spPr>
          <a:xfrm>
            <a:off x="970350" y="1706125"/>
            <a:ext cx="6729300" cy="26343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D9D9D9"/>
              </a:buClr>
              <a:buFont typeface="Times New Roman"/>
            </a:pPr>
            <a:r>
              <a:rPr b="1" lang="en">
                <a:solidFill>
                  <a:srgbClr val="D9D9D9"/>
                </a:solidFill>
                <a:latin typeface="Times New Roman"/>
                <a:ea typeface="Times New Roman"/>
                <a:cs typeface="Times New Roman"/>
                <a:sym typeface="Times New Roman"/>
              </a:rPr>
              <a:t>Dropped</a:t>
            </a:r>
            <a:r>
              <a:rPr lang="en">
                <a:solidFill>
                  <a:srgbClr val="D9D9D9"/>
                </a:solidFill>
                <a:latin typeface="Times New Roman"/>
                <a:ea typeface="Times New Roman"/>
                <a:cs typeface="Times New Roman"/>
                <a:sym typeface="Times New Roman"/>
              </a:rPr>
              <a:t> - Refactor and Rebuild prototypes based off of feedback from stakeholder</a:t>
            </a:r>
          </a:p>
          <a:p>
            <a:pPr indent="-228600" lvl="1" marL="914400" marR="0" rtl="0" algn="l">
              <a:lnSpc>
                <a:spcPct val="115000"/>
              </a:lnSpc>
              <a:spcBef>
                <a:spcPts val="0"/>
              </a:spcBef>
              <a:spcAft>
                <a:spcPts val="0"/>
              </a:spcAft>
              <a:buClr>
                <a:srgbClr val="D9D9D9"/>
              </a:buClr>
              <a:buFont typeface="Times New Roman"/>
            </a:pPr>
            <a:r>
              <a:rPr lang="en">
                <a:solidFill>
                  <a:srgbClr val="D9D9D9"/>
                </a:solidFill>
                <a:latin typeface="Times New Roman"/>
                <a:ea typeface="Times New Roman"/>
                <a:cs typeface="Times New Roman"/>
                <a:sym typeface="Times New Roman"/>
              </a:rPr>
              <a:t>From the meeting we organized all the changes in a doc</a:t>
            </a:r>
          </a:p>
          <a:p>
            <a:pPr indent="-228600" lvl="1" marL="914400" marR="0" rtl="0" algn="l">
              <a:lnSpc>
                <a:spcPct val="115000"/>
              </a:lnSpc>
              <a:spcBef>
                <a:spcPts val="0"/>
              </a:spcBef>
              <a:spcAft>
                <a:spcPts val="0"/>
              </a:spcAft>
              <a:buClr>
                <a:srgbClr val="D9D9D9"/>
              </a:buClr>
              <a:buFont typeface="Times New Roman"/>
            </a:pPr>
            <a:r>
              <a:rPr lang="en">
                <a:solidFill>
                  <a:srgbClr val="D9D9D9"/>
                </a:solidFill>
                <a:latin typeface="Times New Roman"/>
                <a:ea typeface="Times New Roman"/>
                <a:cs typeface="Times New Roman"/>
                <a:sym typeface="Times New Roman"/>
              </a:rPr>
              <a:t>Since changes were so minor (ie. colors and icons) we decided not to rebuild the prototypes but to refer to the document for specifics pertaining to the layout</a:t>
            </a:r>
          </a:p>
          <a:p>
            <a:pPr indent="0" lvl="0" marL="914400" rtl="0">
              <a:lnSpc>
                <a:spcPct val="115000"/>
              </a:lnSpc>
              <a:spcBef>
                <a:spcPts val="0"/>
              </a:spcBef>
              <a:spcAft>
                <a:spcPts val="0"/>
              </a:spcAft>
              <a:buNone/>
            </a:pPr>
            <a:r>
              <a:t/>
            </a:r>
            <a:endParaRPr>
              <a:solidFill>
                <a:srgbClr val="D9D9D9"/>
              </a:solidFill>
            </a:endParaRPr>
          </a:p>
          <a:p>
            <a:pPr indent="0" lvl="0" marL="914400">
              <a:lnSpc>
                <a:spcPct val="115000"/>
              </a:lnSpc>
              <a:spcBef>
                <a:spcPts val="0"/>
              </a:spcBef>
              <a:spcAft>
                <a:spcPts val="0"/>
              </a:spcAft>
              <a:buNone/>
            </a:pPr>
            <a:r>
              <a:t/>
            </a:r>
            <a:endParaRPr>
              <a:solidFill>
                <a:srgbClr val="D9D9D9"/>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