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692000" cx="7560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34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5:notes"/>
          <p:cNvSpPr/>
          <p:nvPr>
            <p:ph idx="2" type="sldImg"/>
          </p:nvPr>
        </p:nvSpPr>
        <p:spPr>
          <a:xfrm>
            <a:off x="2216998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04ff875e5_0_96:notes"/>
          <p:cNvSpPr/>
          <p:nvPr>
            <p:ph idx="2" type="sldImg"/>
          </p:nvPr>
        </p:nvSpPr>
        <p:spPr>
          <a:xfrm>
            <a:off x="2217034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04ff875e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04ff875e5_0_17:notes"/>
          <p:cNvSpPr/>
          <p:nvPr>
            <p:ph idx="2" type="sldImg"/>
          </p:nvPr>
        </p:nvSpPr>
        <p:spPr>
          <a:xfrm>
            <a:off x="2217034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04ff875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2216998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04ff875e5_0_28:notes"/>
          <p:cNvSpPr/>
          <p:nvPr>
            <p:ph idx="2" type="sldImg"/>
          </p:nvPr>
        </p:nvSpPr>
        <p:spPr>
          <a:xfrm>
            <a:off x="2216998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04ff875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04ff875e5_0_39:notes"/>
          <p:cNvSpPr/>
          <p:nvPr>
            <p:ph idx="2" type="sldImg"/>
          </p:nvPr>
        </p:nvSpPr>
        <p:spPr>
          <a:xfrm>
            <a:off x="2216998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04ff875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04ff875e5_0_48:notes"/>
          <p:cNvSpPr/>
          <p:nvPr>
            <p:ph idx="2" type="sldImg"/>
          </p:nvPr>
        </p:nvSpPr>
        <p:spPr>
          <a:xfrm>
            <a:off x="2216998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04ff875e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04ff875e5_0_55:notes"/>
          <p:cNvSpPr/>
          <p:nvPr>
            <p:ph idx="2" type="sldImg"/>
          </p:nvPr>
        </p:nvSpPr>
        <p:spPr>
          <a:xfrm>
            <a:off x="2216998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04ff875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04ff875e5_0_62:notes"/>
          <p:cNvSpPr/>
          <p:nvPr>
            <p:ph idx="2" type="sldImg"/>
          </p:nvPr>
        </p:nvSpPr>
        <p:spPr>
          <a:xfrm>
            <a:off x="2216998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04ff875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3a04f_0_20:notes"/>
          <p:cNvSpPr/>
          <p:nvPr>
            <p:ph idx="2" type="sldImg"/>
          </p:nvPr>
        </p:nvSpPr>
        <p:spPr>
          <a:xfrm>
            <a:off x="2216998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818100" y="8826175"/>
            <a:ext cx="741900" cy="1865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6818100" y="8826071"/>
            <a:ext cx="741900" cy="1865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22875" y="3781800"/>
            <a:ext cx="6797700" cy="1940700"/>
          </a:xfrm>
          <a:prstGeom prst="rect">
            <a:avLst/>
          </a:prstGeom>
        </p:spPr>
        <p:txBody>
          <a:bodyPr anchorCtr="0" anchor="b" bIns="125200" lIns="125200" spcFirstLastPara="1" rIns="125200" wrap="square" tIns="125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2875" y="5797877"/>
            <a:ext cx="6797700" cy="899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93130" y="2616146"/>
            <a:ext cx="6797700" cy="4081800"/>
          </a:xfrm>
          <a:prstGeom prst="rect">
            <a:avLst/>
          </a:prstGeom>
        </p:spPr>
        <p:txBody>
          <a:bodyPr anchorCtr="0" anchor="b" bIns="125200" lIns="125200" spcFirstLastPara="1" rIns="125200" wrap="square" tIns="125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0"/>
              <a:buNone/>
              <a:defRPr sz="16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0"/>
              <a:buNone/>
              <a:defRPr sz="164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0"/>
              <a:buNone/>
              <a:defRPr sz="164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0"/>
              <a:buNone/>
              <a:defRPr sz="16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0"/>
              <a:buNone/>
              <a:defRPr sz="16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0"/>
              <a:buNone/>
              <a:defRPr sz="16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0"/>
              <a:buNone/>
              <a:defRPr sz="16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0"/>
              <a:buNone/>
              <a:defRPr sz="16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0"/>
              <a:buNone/>
              <a:defRPr sz="16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93130" y="6869457"/>
            <a:ext cx="6797700" cy="27039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1100" y="4293326"/>
            <a:ext cx="6797700" cy="21054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3504600"/>
            <a:ext cx="7560000" cy="718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3504756"/>
            <a:ext cx="7560000" cy="225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90154" y="1535617"/>
            <a:ext cx="6797700" cy="1595700"/>
          </a:xfrm>
          <a:prstGeom prst="rect">
            <a:avLst/>
          </a:prstGeom>
        </p:spPr>
        <p:txBody>
          <a:bodyPr anchorCtr="0" anchor="b" bIns="125200" lIns="125200" spcFirstLastPara="1" rIns="125200" wrap="square" tIns="125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90154" y="3989258"/>
            <a:ext cx="67977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3504600"/>
            <a:ext cx="7560000" cy="718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504756"/>
            <a:ext cx="7560000" cy="225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90154" y="1535617"/>
            <a:ext cx="6797700" cy="1595700"/>
          </a:xfrm>
          <a:prstGeom prst="rect">
            <a:avLst/>
          </a:prstGeom>
        </p:spPr>
        <p:txBody>
          <a:bodyPr anchorCtr="0" anchor="b" bIns="125200" lIns="125200" spcFirstLastPara="1" rIns="125200" wrap="square" tIns="125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90154" y="3989259"/>
            <a:ext cx="33069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3881073" y="3989259"/>
            <a:ext cx="33069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1364700"/>
            <a:ext cx="7560000" cy="932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1364381"/>
            <a:ext cx="7560000" cy="225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81230" y="33987"/>
            <a:ext cx="7297800" cy="1253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2709000" y="52"/>
            <a:ext cx="4851000" cy="1069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2592000" y="5301000"/>
            <a:ext cx="10692000" cy="900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186915" y="743773"/>
            <a:ext cx="2321700" cy="1981800"/>
          </a:xfrm>
          <a:prstGeom prst="rect">
            <a:avLst/>
          </a:prstGeom>
        </p:spPr>
        <p:txBody>
          <a:bodyPr anchorCtr="0" anchor="b" bIns="125200" lIns="125200" spcFirstLastPara="1" rIns="125200" wrap="square" tIns="125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86912" y="3047017"/>
            <a:ext cx="2321700" cy="65763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05325" y="1014945"/>
            <a:ext cx="5148600" cy="85038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3780000" cy="1069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-1610105" y="5301497"/>
            <a:ext cx="10690500" cy="900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125200" lIns="125200" spcFirstLastPara="1" rIns="125200" wrap="square" tIns="125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None/>
              <a:defRPr sz="5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None/>
              <a:defRPr sz="5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None/>
              <a:defRPr sz="5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None/>
              <a:defRPr sz="5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None/>
              <a:defRPr sz="5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None/>
              <a:defRPr sz="5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None/>
              <a:defRPr sz="5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None/>
              <a:defRPr sz="5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None/>
              <a:defRPr sz="5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19508" y="5777790"/>
            <a:ext cx="3344400" cy="25674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083839" y="1505424"/>
            <a:ext cx="3172500" cy="76812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200"/>
              </a:spcBef>
              <a:spcAft>
                <a:spcPts val="22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-144"/>
            <a:ext cx="7560000" cy="97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9609579"/>
            <a:ext cx="7560000" cy="153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47250" y="9763479"/>
            <a:ext cx="6930000" cy="9285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0154" y="1535617"/>
            <a:ext cx="67977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5200" lIns="125200" spcFirstLastPara="1" rIns="125200" wrap="square" tIns="125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0154" y="3989258"/>
            <a:ext cx="67977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5200" lIns="125200" spcFirstLastPara="1" rIns="125200" wrap="square" tIns="125200">
            <a:no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Roboto"/>
              <a:buChar char="●"/>
              <a:defRPr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47022" y="9760980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5200" lIns="125200" spcFirstLastPara="1" rIns="125200" wrap="square" tIns="125200">
            <a:noAutofit/>
          </a:bodyPr>
          <a:lstStyle>
            <a:lvl1pPr lvl="0" algn="r"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hyperlink" Target="https://github.com/malice-hub/prompts-recipe-to-create-a-ebook/" TargetMode="External"/><Relationship Id="rId5" Type="http://schemas.openxmlformats.org/officeDocument/2006/relationships/hyperlink" Target="https://www.linkedin.com/in/maria-alice-s-castro-b9aa4067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6728775"/>
            <a:ext cx="7560000" cy="39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title"/>
          </p:nvPr>
        </p:nvSpPr>
        <p:spPr>
          <a:xfrm>
            <a:off x="381150" y="-183599"/>
            <a:ext cx="6797700" cy="2105400"/>
          </a:xfrm>
          <a:prstGeom prst="rect">
            <a:avLst/>
          </a:prstGeom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guia definitivo de senhas seguras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31225"/>
            <a:ext cx="7560000" cy="75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600" y="4458500"/>
            <a:ext cx="5970199" cy="59701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266000" y="4085575"/>
            <a:ext cx="70977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Dicas essenciais para criar senhas fortes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 garantir sua segurança online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068900" y="10066425"/>
            <a:ext cx="3393630" cy="625590"/>
          </a:xfrm>
          <a:prstGeom prst="flowChartTermina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150675" y="10068950"/>
            <a:ext cx="31893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Maria Alice S Castro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64018" l="0" r="0" t="0"/>
          <a:stretch/>
        </p:blipFill>
        <p:spPr>
          <a:xfrm>
            <a:off x="0" y="-831225"/>
            <a:ext cx="7560000" cy="433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type="title"/>
          </p:nvPr>
        </p:nvSpPr>
        <p:spPr>
          <a:xfrm>
            <a:off x="390154" y="1535617"/>
            <a:ext cx="6797700" cy="159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5200" lIns="125200" spcFirstLastPara="1" rIns="125200" wrap="square" tIns="12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Obrigada pela companhia!</a:t>
            </a:r>
            <a:endParaRPr sz="4000"/>
          </a:p>
        </p:txBody>
      </p:sp>
      <p:sp>
        <p:nvSpPr>
          <p:cNvPr id="159" name="Google Shape;159;p22"/>
          <p:cNvSpPr txBox="1"/>
          <p:nvPr>
            <p:ph idx="4294967295" type="body"/>
          </p:nvPr>
        </p:nvSpPr>
        <p:spPr>
          <a:xfrm>
            <a:off x="3881075" y="2998650"/>
            <a:ext cx="3216900" cy="64860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Visite meu Github para ver as etapas desta edição:</a:t>
            </a:r>
            <a:br>
              <a:rPr lang="pt-BR">
                <a:solidFill>
                  <a:schemeClr val="lt1"/>
                </a:solidFill>
              </a:rPr>
            </a:br>
            <a:r>
              <a:rPr lang="pt-BR" u="sng">
                <a:solidFill>
                  <a:schemeClr val="hlink"/>
                </a:solidFill>
                <a:hlinkClick r:id="rId4"/>
              </a:rPr>
              <a:t>prompts to create a ebook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2200"/>
              </a:spcAft>
              <a:buNone/>
            </a:pPr>
            <a:r>
              <a:rPr lang="pt-BR">
                <a:solidFill>
                  <a:schemeClr val="lt1"/>
                </a:solidFill>
              </a:rPr>
              <a:t>E veja também meu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LinkedIn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2"/>
          <p:cNvSpPr txBox="1"/>
          <p:nvPr>
            <p:ph idx="4294967295" type="body"/>
          </p:nvPr>
        </p:nvSpPr>
        <p:spPr>
          <a:xfrm>
            <a:off x="390154" y="3989259"/>
            <a:ext cx="33069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Este e-book foi composto por I.A., com revisão e diagramação humana.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pt-BR">
                <a:solidFill>
                  <a:schemeClr val="lt1"/>
                </a:solidFill>
              </a:rPr>
              <a:t>O objetivo foi participar de um desafio de código do Bootcamp da DIO: CAIXA - IA Generativa com Microsoft Copilot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64018" l="0" r="0" t="0"/>
          <a:stretch/>
        </p:blipFill>
        <p:spPr>
          <a:xfrm>
            <a:off x="0" y="-831225"/>
            <a:ext cx="7560000" cy="43352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type="title"/>
          </p:nvPr>
        </p:nvSpPr>
        <p:spPr>
          <a:xfrm>
            <a:off x="390154" y="1535617"/>
            <a:ext cx="6797700" cy="159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 Importância de Criar Senhas Seguras</a:t>
            </a:r>
            <a:endParaRPr sz="4000"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90154" y="3989258"/>
            <a:ext cx="67977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Vivemos em um mundo cada vez mais conectado, onde quase tudo está online: nossas contas bancárias, e-mails, redes sociais e compras. </a:t>
            </a:r>
            <a:endParaRPr sz="24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pt-BR" sz="2400"/>
              <a:t>Por isso, criar senhas seguras é essencial para proteger nossas informações pessoais e evitar dores de cabeça com invasões ou roubos de dados. </a:t>
            </a:r>
            <a:endParaRPr sz="2400"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pt-BR" sz="2400"/>
              <a:t>Vamos explorar dicas simples e práticas para garantir que suas senhas sejam à prova de hackers.</a:t>
            </a:r>
            <a:endParaRPr sz="2400"/>
          </a:p>
        </p:txBody>
      </p:sp>
      <p:sp>
        <p:nvSpPr>
          <p:cNvPr id="81" name="Google Shape;81;p14"/>
          <p:cNvSpPr txBox="1"/>
          <p:nvPr/>
        </p:nvSpPr>
        <p:spPr>
          <a:xfrm>
            <a:off x="45025" y="10168650"/>
            <a:ext cx="7560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Senhas seguras - guia definitivo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64018" l="0" r="0" t="0"/>
          <a:stretch/>
        </p:blipFill>
        <p:spPr>
          <a:xfrm>
            <a:off x="0" y="-831225"/>
            <a:ext cx="7560000" cy="43352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4083575" y="6964175"/>
            <a:ext cx="3054300" cy="30666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390154" y="1535617"/>
            <a:ext cx="6797700" cy="159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Evite Senhas Previsíveis</a:t>
            </a:r>
            <a:endParaRPr sz="4000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90154" y="3989259"/>
            <a:ext cx="33069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Senhas como "123456", "senha" ou "abcd1234" são extremamente fáceis de adivinhar. 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pt-BR"/>
              <a:t>Hackers usam programas que testam essas combinações em segundos.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pt-BR"/>
              <a:t>Escolha algo que não seja óbvio e que não tenha ligação direta com você, como datas de aniversário ou nomes de familiares.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2" type="body"/>
          </p:nvPr>
        </p:nvSpPr>
        <p:spPr>
          <a:xfrm>
            <a:off x="3881073" y="3989259"/>
            <a:ext cx="33069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Exemplos de 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s</a:t>
            </a:r>
            <a:r>
              <a:rPr lang="pt-BR">
                <a:solidFill>
                  <a:schemeClr val="lt1"/>
                </a:solidFill>
              </a:rPr>
              <a:t>enhas fracas: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123456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qwerty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senha123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admin25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29021986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45025" y="10168650"/>
            <a:ext cx="7560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Senhas seguras - guia definitivo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64018" l="0" r="0" t="0"/>
          <a:stretch/>
        </p:blipFill>
        <p:spPr>
          <a:xfrm>
            <a:off x="0" y="-831225"/>
            <a:ext cx="7560000" cy="4335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3957275" y="4546650"/>
            <a:ext cx="3216900" cy="5536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90154" y="1535617"/>
            <a:ext cx="6797700" cy="159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Use Combinações de Caracteres Diversos</a:t>
            </a:r>
            <a:endParaRPr sz="4000"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90154" y="3989259"/>
            <a:ext cx="33069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senha forte mistura letras maiúsculas e minúsculas, números e símbolos. Isso aumenta a dificuldade para qualquer tentativa de adivinhar.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b="1" lang="pt-BR"/>
              <a:t>Dica:</a:t>
            </a:r>
            <a:r>
              <a:rPr lang="pt-BR"/>
              <a:t> Escolha uma frase curta e transforme-a em uma senha, trocando letras por símbolos ou números.</a:t>
            </a:r>
            <a:endParaRPr/>
          </a:p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3881075" y="3989250"/>
            <a:ext cx="3400800" cy="64860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frase </a:t>
            </a:r>
            <a:r>
              <a:rPr lang="pt-BR">
                <a:solidFill>
                  <a:schemeClr val="lt1"/>
                </a:solidFill>
              </a:rPr>
              <a:t>"Adoro café com leite" pode virar a senha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@d0r0C@fé!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Outros exemplos de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senhas seguras: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F@v0r1t0!2024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r3W1zaum#99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ç3gur2ns@10-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5025" y="10168650"/>
            <a:ext cx="7560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Senhas seguras - guia definitivo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64018" l="0" r="0" t="0"/>
          <a:stretch/>
        </p:blipFill>
        <p:spPr>
          <a:xfrm>
            <a:off x="0" y="-831225"/>
            <a:ext cx="7560000" cy="433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>
          <a:xfrm>
            <a:off x="390154" y="1535617"/>
            <a:ext cx="6797700" cy="159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Evite Reutilizar Senhas</a:t>
            </a:r>
            <a:endParaRPr sz="4000"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90154" y="3989259"/>
            <a:ext cx="33069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Usar a mesma senha para várias contas é perigoso. Se uma delas for comprometida, todas as outras também estarão em risco. Crie senhas únicas para cada conta.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pt-BR"/>
              <a:t>Dica:</a:t>
            </a:r>
            <a:r>
              <a:rPr lang="pt-BR"/>
              <a:t> Use um gerenciador de senhas para armazená-las com segurança. Ele pode criar combinações complexas e lembrar para você.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765700" y="5855050"/>
            <a:ext cx="3794400" cy="288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404" y="5941392"/>
            <a:ext cx="35433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5025" y="10168650"/>
            <a:ext cx="7560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Senhas seguras - guia definitivo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64018" l="0" r="0" t="0"/>
          <a:stretch/>
        </p:blipFill>
        <p:spPr>
          <a:xfrm>
            <a:off x="0" y="-831225"/>
            <a:ext cx="7560000" cy="433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390154" y="1535617"/>
            <a:ext cx="6797700" cy="159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Troque Suas Senhas Regularmente</a:t>
            </a:r>
            <a:endParaRPr sz="40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90154" y="3989259"/>
            <a:ext cx="33069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Senhas antigas podem se tornar vulneráveis com o tempo. Troque-as periodicamente, principalmente em contas importantes, como e-mails e bancos.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pt-BR"/>
              <a:t>Sugestão:</a:t>
            </a:r>
            <a:r>
              <a:rPr lang="pt-BR"/>
              <a:t> Defina um lembrete a cada 6 meses para revisar e atualizar suas senhas.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765700" y="5855050"/>
            <a:ext cx="3794400" cy="288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7429" y="5967392"/>
            <a:ext cx="340042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45025" y="10168650"/>
            <a:ext cx="7560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Senhas seguras - guia definitivo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64018" l="0" r="0" t="0"/>
          <a:stretch/>
        </p:blipFill>
        <p:spPr>
          <a:xfrm>
            <a:off x="0" y="-831225"/>
            <a:ext cx="7560000" cy="433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title"/>
          </p:nvPr>
        </p:nvSpPr>
        <p:spPr>
          <a:xfrm>
            <a:off x="390154" y="1535617"/>
            <a:ext cx="6797700" cy="159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Ative a Verificação em Duas Etapas</a:t>
            </a:r>
            <a:endParaRPr sz="400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90154" y="3989259"/>
            <a:ext cx="33069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Mesmo com uma senha forte, é sempre bom ter uma camada extra de proteção. A verificação em duas etapas exige um código adicional enviado ao seu celular ou e-mail para acessar a conta.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pt-BR"/>
              <a:t>Exemplo:</a:t>
            </a:r>
            <a:r>
              <a:rPr lang="pt-BR"/>
              <a:t> Além da senha, você precisará de um código temporário enviado por SMS ou e-mail.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765700" y="5855050"/>
            <a:ext cx="3794400" cy="288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529" y="5920942"/>
            <a:ext cx="34575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45025" y="10168650"/>
            <a:ext cx="7560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Senhas seguras - guia definitivo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64018" l="0" r="0" t="0"/>
          <a:stretch/>
        </p:blipFill>
        <p:spPr>
          <a:xfrm>
            <a:off x="0" y="-831225"/>
            <a:ext cx="7560000" cy="433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390154" y="1535617"/>
            <a:ext cx="6797700" cy="159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Cuidado Onde Você Digita Suas Senhas</a:t>
            </a:r>
            <a:endParaRPr sz="4000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90154" y="3989259"/>
            <a:ext cx="33069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Evite usar senhas em computadores públicos ou redes Wi-Fi abertas, pois podem ser monitorados por hackers. 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pt-BR"/>
              <a:t>Sempre que possível, utilize suas próprias conexões e dispositivos confiáveis.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b="1" lang="pt-BR"/>
              <a:t>Dica:</a:t>
            </a:r>
            <a:r>
              <a:rPr lang="pt-BR"/>
              <a:t> Verifique se o site tem o cadeado de segurança (ícone ao lado do endereço na barra do navegador) antes de digitar sua senha.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765700" y="5855050"/>
            <a:ext cx="3794400" cy="288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104" y="5982267"/>
            <a:ext cx="3558147" cy="243419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45025" y="10168650"/>
            <a:ext cx="7560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Senhas seguras - guia definitivo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64018" l="0" r="0" t="0"/>
          <a:stretch/>
        </p:blipFill>
        <p:spPr>
          <a:xfrm>
            <a:off x="0" y="-831225"/>
            <a:ext cx="7560000" cy="433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type="title"/>
          </p:nvPr>
        </p:nvSpPr>
        <p:spPr>
          <a:xfrm>
            <a:off x="186915" y="743773"/>
            <a:ext cx="2321700" cy="198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-404775" y="8022750"/>
            <a:ext cx="8080500" cy="288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400" y="8100000"/>
            <a:ext cx="7672400" cy="26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5025" y="10168650"/>
            <a:ext cx="7560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Senhas seguras - guia definitivo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2743525" y="0"/>
            <a:ext cx="4861500" cy="3614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>
            <p:ph idx="4294967295" type="body"/>
          </p:nvPr>
        </p:nvSpPr>
        <p:spPr>
          <a:xfrm>
            <a:off x="3881073" y="2084259"/>
            <a:ext cx="3306900" cy="5633700"/>
          </a:xfrm>
          <a:prstGeom prst="rect">
            <a:avLst/>
          </a:prstGeom>
        </p:spPr>
        <p:txBody>
          <a:bodyPr anchorCtr="0" anchor="t" bIns="125200" lIns="125200" spcFirstLastPara="1" rIns="125200" wrap="square" tIns="12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Criar senhas seguras é um pequeno esforço que pode evitar grandes problemas. </a:t>
            </a:r>
            <a:endParaRPr sz="24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pt-BR" sz="2400"/>
              <a:t>Seguindo essas dicas, você protegerá suas informações e manterá sua vida online mais segura. </a:t>
            </a:r>
            <a:endParaRPr sz="2400"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pt-BR" sz="2400"/>
              <a:t>Lembre-se: sua senha é a chave para sua privacidade!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2E3B4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