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9"/>
  </p:notesMasterIdLst>
  <p:sldIdLst>
    <p:sldId id="256" r:id="rId2"/>
    <p:sldId id="284" r:id="rId3"/>
    <p:sldId id="283" r:id="rId4"/>
    <p:sldId id="291" r:id="rId5"/>
    <p:sldId id="292" r:id="rId6"/>
    <p:sldId id="279" r:id="rId7"/>
    <p:sldId id="290" r:id="rId8"/>
    <p:sldId id="293" r:id="rId9"/>
    <p:sldId id="298" r:id="rId10"/>
    <p:sldId id="300" r:id="rId11"/>
    <p:sldId id="294" r:id="rId12"/>
    <p:sldId id="286" r:id="rId13"/>
    <p:sldId id="296" r:id="rId14"/>
    <p:sldId id="272" r:id="rId15"/>
    <p:sldId id="273" r:id="rId16"/>
    <p:sldId id="287" r:id="rId17"/>
    <p:sldId id="270" r:id="rId18"/>
    <p:sldId id="269" r:id="rId19"/>
    <p:sldId id="268" r:id="rId20"/>
    <p:sldId id="288" r:id="rId21"/>
    <p:sldId id="266" r:id="rId22"/>
    <p:sldId id="299" r:id="rId23"/>
    <p:sldId id="289" r:id="rId24"/>
    <p:sldId id="302" r:id="rId25"/>
    <p:sldId id="303" r:id="rId26"/>
    <p:sldId id="305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1BBC4-7F2B-4DEA-81D6-582462AD13C1}" type="datetimeFigureOut">
              <a:rPr lang="en-US"/>
              <a:t>10/27/2018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9C87A-32C9-41E6-86CF-6C42B4029A50}" type="slidenum">
              <a:rPr lang="en-US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424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502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500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86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446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01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dirty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742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16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204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une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fr-FR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17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78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686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907120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grand form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3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Cliquez pour modifier </a:t>
            </a:r>
            <a:br>
              <a:rPr lang="fr-FR" noProof="0" dirty="0"/>
            </a:br>
            <a:r>
              <a:rPr lang="fr-FR" noProof="0" dirty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fr-FR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une image ici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32573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une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cxnSp>
        <p:nvCxnSpPr>
          <p:cNvPr id="5" name="Connecteur droit 4" descr="Ligne de séparation de diapositive de titr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4712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086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977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439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80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106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38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55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4" r:id="rId18"/>
    <p:sldLayoutId id="2147483705" r:id="rId19"/>
    <p:sldLayoutId id="2147483706" r:id="rId20"/>
    <p:sldLayoutId id="2147483707" r:id="rId21"/>
    <p:sldLayoutId id="2147483708" r:id="rId2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lickshola.com/blog/node-js-on-en-parle/" TargetMode="External"/><Relationship Id="rId2" Type="http://schemas.openxmlformats.org/officeDocument/2006/relationships/hyperlink" Target="https://nodejs.org/en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topic/nodej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alickshola.com/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BD5CDDDF-8A64-44E2-98DA-6ABD8590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961" y="5750305"/>
            <a:ext cx="3939645" cy="1043479"/>
          </a:xfrm>
        </p:spPr>
        <p:txBody>
          <a:bodyPr>
            <a:normAutofit/>
          </a:bodyPr>
          <a:lstStyle/>
          <a:p>
            <a:r>
              <a:rPr lang="tr-TR" sz="2400" dirty="0"/>
              <a:t>Par </a:t>
            </a:r>
            <a:r>
              <a:rPr lang="tr-TR" sz="2400" b="1" dirty="0" err="1"/>
              <a:t>Koné</a:t>
            </a:r>
            <a:r>
              <a:rPr lang="tr-TR" sz="2400" b="1" dirty="0"/>
              <a:t> </a:t>
            </a:r>
            <a:r>
              <a:rPr lang="tr-TR" sz="2400" b="1" dirty="0" err="1"/>
              <a:t>Malick</a:t>
            </a:r>
            <a:r>
              <a:rPr lang="tr-TR" sz="2400" b="1" dirty="0"/>
              <a:t> </a:t>
            </a:r>
            <a:r>
              <a:rPr lang="tr-TR" sz="2400" b="1" dirty="0" err="1"/>
              <a:t>Shola</a:t>
            </a:r>
            <a:endParaRPr lang="tr-TR" sz="2400" b="1" dirty="0"/>
          </a:p>
          <a:p>
            <a:r>
              <a:rPr lang="fr-FR" sz="2400" dirty="0" smtClean="0"/>
              <a:t>Software </a:t>
            </a:r>
            <a:r>
              <a:rPr lang="fr-FR" sz="2400" dirty="0" err="1" smtClean="0"/>
              <a:t>Engineer</a:t>
            </a:r>
            <a:endParaRPr lang="tr-TR" sz="2400" dirty="0" err="1"/>
          </a:p>
        </p:txBody>
      </p:sp>
      <p:pic>
        <p:nvPicPr>
          <p:cNvPr id="9" name="Image 4">
            <a:extLst>
              <a:ext uri="{FF2B5EF4-FFF2-40B4-BE49-F238E27FC236}">
                <a16:creationId xmlns:a16="http://schemas.microsoft.com/office/drawing/2014/main" id="{6D74FBAE-A00B-45A3-8BD0-E2103EC7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25" y="1005080"/>
            <a:ext cx="4885426" cy="2557471"/>
          </a:xfrm>
          <a:prstGeom prst="rect">
            <a:avLst/>
          </a:prstGeom>
        </p:spPr>
      </p:pic>
      <p:sp>
        <p:nvSpPr>
          <p:cNvPr id="11" name="Sous-titre 6">
            <a:extLst>
              <a:ext uri="{FF2B5EF4-FFF2-40B4-BE49-F238E27FC236}">
                <a16:creationId xmlns:a16="http://schemas.microsoft.com/office/drawing/2014/main" id="{BD702C20-3A0F-4615-903E-5EE8947ED5CA}"/>
              </a:ext>
            </a:extLst>
          </p:cNvPr>
          <p:cNvSpPr>
            <a:spLocks noGrp="1"/>
          </p:cNvSpPr>
          <p:nvPr/>
        </p:nvSpPr>
        <p:spPr>
          <a:xfrm>
            <a:off x="4309465" y="3454632"/>
            <a:ext cx="5268125" cy="1424830"/>
          </a:xfrm>
          <a:prstGeom prst="rect">
            <a:avLst/>
          </a:prstGeom>
          <a:noFill/>
        </p:spPr>
        <p:txBody>
          <a:bodyPr vert="horz" lIns="216000" tIns="144000" rIns="21600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fr-FR" sz="2400" dirty="0"/>
              <a:t>LE JAVASCRIPT COTE SERVEUR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24935" y="151410"/>
            <a:ext cx="10018713" cy="1235015"/>
          </a:xfrm>
        </p:spPr>
        <p:txBody>
          <a:bodyPr/>
          <a:lstStyle/>
          <a:p>
            <a:r>
              <a:rPr lang="fr-FR" dirty="0" smtClean="0"/>
              <a:t>Principe du model Non bloquant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E11733-2C7B-5446-BC0B-A1BF0B74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38" y="2197637"/>
            <a:ext cx="9033907" cy="28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42" y="1547495"/>
            <a:ext cx="5169149" cy="399676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24935" y="151410"/>
            <a:ext cx="10018713" cy="1235015"/>
          </a:xfrm>
        </p:spPr>
        <p:txBody>
          <a:bodyPr/>
          <a:lstStyle/>
          <a:p>
            <a:r>
              <a:rPr lang="fr-FR" dirty="0" smtClean="0"/>
              <a:t>Principe du model Non bloquant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6399138" y="1211117"/>
            <a:ext cx="5846285" cy="52647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fr-FR" sz="2400" b="1" dirty="0"/>
              <a:t>Sur un modèle bloquant,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programme </a:t>
            </a:r>
            <a:r>
              <a:rPr lang="fr-FR" sz="2400" dirty="0" err="1"/>
              <a:t>upload</a:t>
            </a:r>
            <a:r>
              <a:rPr lang="fr-FR" sz="2400" dirty="0"/>
              <a:t> le fichier,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programme affiche le fichier à l’utilisateur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Puis le programme effectue d’autre opérations</a:t>
            </a:r>
          </a:p>
          <a:p>
            <a:endParaRPr lang="fr-FR" sz="2400" b="1" dirty="0"/>
          </a:p>
          <a:p>
            <a:r>
              <a:rPr lang="fr-FR" sz="2400" b="1" dirty="0"/>
              <a:t>Sur un modèle non bloquant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programme </a:t>
            </a:r>
            <a:r>
              <a:rPr lang="fr-FR" sz="2400" dirty="0" err="1"/>
              <a:t>upload</a:t>
            </a:r>
            <a:r>
              <a:rPr lang="fr-FR" sz="2400" dirty="0"/>
              <a:t> le fichier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programme effectue d’autres opérations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programme affiche le fichier lorsque l’</a:t>
            </a:r>
            <a:r>
              <a:rPr lang="fr-FR" sz="2400" dirty="0" err="1"/>
              <a:t>upload</a:t>
            </a:r>
            <a:r>
              <a:rPr lang="fr-FR" sz="2400" dirty="0"/>
              <a:t> est achevé.</a:t>
            </a:r>
          </a:p>
          <a:p>
            <a:pPr algn="l"/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FB4DBAA-169D-4D76-A722-BCC0C9EC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55" y="79925"/>
            <a:ext cx="3965276" cy="2097396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74363017-62BD-4A31-ADCB-4AD85737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793" y="2815578"/>
            <a:ext cx="7432644" cy="1990950"/>
          </a:xfrm>
        </p:spPr>
        <p:txBody>
          <a:bodyPr/>
          <a:lstStyle/>
          <a:p>
            <a:pPr algn="ctr"/>
            <a:r>
              <a:rPr lang="fr-FR" sz="5400" dirty="0" smtClean="0"/>
              <a:t>Pourquoi 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6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6" name="Espace réservé du contenu 1"/>
          <p:cNvSpPr>
            <a:spLocks noGrp="1"/>
          </p:cNvSpPr>
          <p:nvPr>
            <p:ph idx="1"/>
          </p:nvPr>
        </p:nvSpPr>
        <p:spPr>
          <a:xfrm>
            <a:off x="2447592" y="2350698"/>
            <a:ext cx="9055431" cy="3440502"/>
          </a:xfrm>
        </p:spPr>
        <p:txBody>
          <a:bodyPr anchor="ctr">
            <a:normAutofit lnSpcReduction="10000"/>
          </a:bodyPr>
          <a:lstStyle/>
          <a:p>
            <a:r>
              <a:rPr lang="fr-FR" dirty="0"/>
              <a:t>Libre (Licence MIT)</a:t>
            </a:r>
          </a:p>
          <a:p>
            <a:r>
              <a:rPr lang="fr-FR" dirty="0"/>
              <a:t>Rapide</a:t>
            </a:r>
          </a:p>
          <a:p>
            <a:r>
              <a:rPr lang="fr-FR" dirty="0" smtClean="0"/>
              <a:t>Performance </a:t>
            </a:r>
            <a:r>
              <a:rPr lang="fr-FR" dirty="0"/>
              <a:t>du moteur V8</a:t>
            </a:r>
          </a:p>
          <a:p>
            <a:r>
              <a:rPr lang="fr-FR" dirty="0"/>
              <a:t>Modèle non </a:t>
            </a:r>
            <a:r>
              <a:rPr lang="fr-FR" smtClean="0"/>
              <a:t>bloquant </a:t>
            </a:r>
          </a:p>
          <a:p>
            <a:r>
              <a:rPr lang="fr-FR" smtClean="0"/>
              <a:t>Communauté </a:t>
            </a:r>
            <a:r>
              <a:rPr lang="fr-FR" dirty="0" smtClean="0"/>
              <a:t>très active</a:t>
            </a:r>
          </a:p>
          <a:p>
            <a:r>
              <a:rPr lang="fr-FR" dirty="0" smtClean="0"/>
              <a:t>Système </a:t>
            </a:r>
            <a:r>
              <a:rPr lang="fr-FR" dirty="0"/>
              <a:t>de paquet intégré (NPM)</a:t>
            </a:r>
          </a:p>
          <a:p>
            <a:r>
              <a:rPr lang="fr-FR" dirty="0"/>
              <a:t>Utilisé par des grandes </a:t>
            </a:r>
            <a:r>
              <a:rPr lang="fr-FR" dirty="0" smtClean="0"/>
              <a:t>entreprises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6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 performance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14</a:t>
            </a:fld>
            <a:endParaRPr lang="fr-FR" noProof="0"/>
          </a:p>
        </p:txBody>
      </p:sp>
      <p:graphicFrame>
        <p:nvGraphicFramePr>
          <p:cNvPr id="6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66455"/>
              </p:ext>
            </p:extLst>
          </p:nvPr>
        </p:nvGraphicFramePr>
        <p:xfrm>
          <a:off x="2980706" y="2438399"/>
          <a:ext cx="7374577" cy="27418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0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93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Plateforme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9201" marR="79201" marT="39601" marB="39601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Nombre</a:t>
                      </a: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requetes</a:t>
                      </a:r>
                      <a:r>
                        <a:rPr lang="en-US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par </a:t>
                      </a:r>
                      <a:r>
                        <a:rPr lang="en-US" sz="16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</a:t>
                      </a:r>
                      <a:r>
                        <a:rPr lang="en-US" sz="16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econdes</a:t>
                      </a:r>
                      <a:endParaRPr lang="en-US" sz="16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9201" marR="79201" marT="39601" marB="396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PHP ( via Apache) </a:t>
                      </a:r>
                    </a:p>
                  </a:txBody>
                  <a:tcPr marL="79201" marR="79201" marT="39601" marB="396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3187,27</a:t>
                      </a:r>
                    </a:p>
                  </a:txBody>
                  <a:tcPr marL="79201" marR="79201" marT="39601" marB="396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7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Static</a:t>
                      </a:r>
                      <a:r>
                        <a:rPr lang="en-US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 via Apache )</a:t>
                      </a:r>
                      <a:endParaRPr lang="en-US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9201" marR="79201" marT="39601" marB="396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2966,51</a:t>
                      </a:r>
                    </a:p>
                  </a:txBody>
                  <a:tcPr marL="79201" marR="79201" marT="39601" marB="396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Node.js</a:t>
                      </a:r>
                    </a:p>
                  </a:txBody>
                  <a:tcPr marL="79201" marR="79201" marT="39601" marB="396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5569,30</a:t>
                      </a:r>
                    </a:p>
                  </a:txBody>
                  <a:tcPr marL="79201" marR="79201" marT="39601" marB="396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49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fr-FR" sz="3200" dirty="0"/>
              <a:t>JavaScript utilisé dans le client, mais node.js le place dans le serveur, ce qui permet la communication entre le client et le serveur dans la même langue</a:t>
            </a:r>
          </a:p>
          <a:p>
            <a:endParaRPr lang="fr-FR" sz="3200" dirty="0"/>
          </a:p>
          <a:p>
            <a:r>
              <a:rPr lang="fr-FR" sz="3200" dirty="0"/>
              <a:t>Les serveurs sont normalement basés sur les threads mais Node.JS est basé sur «Event». Node.JS sert chaque demande dans une boucle </a:t>
            </a:r>
            <a:r>
              <a:rPr lang="fr-FR" sz="3200" dirty="0" err="1"/>
              <a:t>Evented</a:t>
            </a:r>
            <a:r>
              <a:rPr lang="fr-FR" sz="3200" dirty="0"/>
              <a:t> capable de gérer des demandes simultanées</a:t>
            </a:r>
            <a:r>
              <a:rPr lang="fr-FR" sz="3200" dirty="0" smtClean="0"/>
              <a:t>.</a:t>
            </a:r>
            <a:endParaRPr lang="fr-FR" sz="3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4003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16</a:t>
            </a:fld>
            <a:endParaRPr lang="fr-FR" noProof="0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FB4DBAA-169D-4D76-A722-BCC0C9EC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55" y="79925"/>
            <a:ext cx="3965276" cy="2097396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74363017-62BD-4A31-ADCB-4AD85737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793" y="2815578"/>
            <a:ext cx="7432644" cy="1990950"/>
          </a:xfrm>
        </p:spPr>
        <p:txBody>
          <a:bodyPr/>
          <a:lstStyle/>
          <a:p>
            <a:pPr algn="ctr"/>
            <a:r>
              <a:rPr lang="fr-FR" sz="5400" dirty="0"/>
              <a:t>Installation </a:t>
            </a:r>
            <a:r>
              <a:rPr lang="en-US" sz="5400" dirty="0"/>
              <a:t> 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78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899" y="343160"/>
            <a:ext cx="9374909" cy="590524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462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81" y="231477"/>
            <a:ext cx="7598075" cy="590524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928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96" y="560563"/>
            <a:ext cx="9224768" cy="560788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227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47592" y="2350698"/>
            <a:ext cx="9055431" cy="3440502"/>
          </a:xfrm>
        </p:spPr>
        <p:txBody>
          <a:bodyPr anchor="ctr">
            <a:normAutofit/>
          </a:bodyPr>
          <a:lstStyle/>
          <a:p>
            <a:pPr>
              <a:buClr>
                <a:srgbClr val="688727"/>
              </a:buClr>
            </a:pPr>
            <a:r>
              <a:rPr lang="fr-FR" sz="3200" dirty="0"/>
              <a:t>Qu’est-ce que node.js ?</a:t>
            </a:r>
          </a:p>
          <a:p>
            <a:pPr marL="175260">
              <a:buClr>
                <a:srgbClr val="688727"/>
              </a:buClr>
            </a:pPr>
            <a:r>
              <a:rPr lang="fr-FR" sz="3200" dirty="0"/>
              <a:t>Pourquoi node.js</a:t>
            </a:r>
            <a:r>
              <a:rPr lang="en-US" sz="3200" dirty="0"/>
              <a:t> ?</a:t>
            </a:r>
            <a:endParaRPr lang="fr-FR" dirty="0"/>
          </a:p>
          <a:p>
            <a:pPr marL="175260">
              <a:buClr>
                <a:srgbClr val="688727"/>
              </a:buClr>
            </a:pPr>
            <a:r>
              <a:rPr lang="fr-FR" sz="3200" dirty="0"/>
              <a:t>Installation </a:t>
            </a:r>
            <a:r>
              <a:rPr lang="en-US" sz="3200" dirty="0"/>
              <a:t> </a:t>
            </a:r>
            <a:endParaRPr lang="fr-FR" dirty="0"/>
          </a:p>
          <a:p>
            <a:pPr marL="175260">
              <a:buClr>
                <a:srgbClr val="688727"/>
              </a:buClr>
            </a:pPr>
            <a:r>
              <a:rPr lang="fr-FR" sz="3200" dirty="0"/>
              <a:t>Quelques exemples</a:t>
            </a:r>
            <a:r>
              <a:rPr lang="en-US" sz="3200" dirty="0"/>
              <a:t> </a:t>
            </a:r>
            <a:endParaRPr lang="fr-FR" dirty="0"/>
          </a:p>
          <a:p>
            <a:pPr marL="175260">
              <a:buClr>
                <a:srgbClr val="688727"/>
              </a:buClr>
            </a:pPr>
            <a:r>
              <a:rPr lang="fr-FR" sz="3200" dirty="0" err="1" smtClean="0"/>
              <a:t>Appendix</a:t>
            </a:r>
            <a:endParaRPr lang="fr-FR" dirty="0"/>
          </a:p>
          <a:p>
            <a:pPr>
              <a:buClr>
                <a:srgbClr val="8BB434">
                  <a:lumMod val="75000"/>
                </a:srgbClr>
              </a:buClr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CONTENU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16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20</a:t>
            </a:fld>
            <a:endParaRPr lang="fr-FR" noProof="0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FB4DBAA-169D-4D76-A722-BCC0C9EC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55" y="79925"/>
            <a:ext cx="3965276" cy="2097396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74363017-62BD-4A31-ADCB-4AD85737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793" y="2815578"/>
            <a:ext cx="7432644" cy="1990950"/>
          </a:xfrm>
        </p:spPr>
        <p:txBody>
          <a:bodyPr/>
          <a:lstStyle/>
          <a:p>
            <a:pPr algn="ctr"/>
            <a:r>
              <a:rPr lang="fr-FR" sz="5400" dirty="0"/>
              <a:t>Quelques exemples</a:t>
            </a:r>
            <a:r>
              <a:rPr lang="en-US" sz="5400" dirty="0"/>
              <a:t> 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99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84310" y="2525483"/>
            <a:ext cx="10018713" cy="3124201"/>
          </a:xfrm>
        </p:spPr>
        <p:txBody>
          <a:bodyPr anchor="ctr">
            <a:noAutofit/>
          </a:bodyPr>
          <a:lstStyle/>
          <a:p>
            <a:r>
              <a:rPr lang="fr-FR" sz="2800" dirty="0"/>
              <a:t>PAYPAL</a:t>
            </a:r>
          </a:p>
          <a:p>
            <a:r>
              <a:rPr lang="fr-FR" sz="2800" dirty="0"/>
              <a:t>NETFLIX</a:t>
            </a:r>
          </a:p>
          <a:p>
            <a:r>
              <a:rPr lang="fr-FR" sz="2800" dirty="0"/>
              <a:t>UBER</a:t>
            </a:r>
          </a:p>
          <a:p>
            <a:r>
              <a:rPr lang="fr-FR" sz="2800" dirty="0"/>
              <a:t>LINKEDIN</a:t>
            </a:r>
          </a:p>
          <a:p>
            <a:r>
              <a:rPr lang="fr-FR" sz="2800" dirty="0" smtClean="0"/>
              <a:t>NASA</a:t>
            </a:r>
          </a:p>
          <a:p>
            <a:r>
              <a:rPr lang="fr-FR" sz="2800" dirty="0" smtClean="0"/>
              <a:t>TWITTER</a:t>
            </a:r>
            <a:endParaRPr lang="fr-FR" sz="2800" dirty="0"/>
          </a:p>
          <a:p>
            <a:r>
              <a:rPr lang="fr-FR" sz="1800" dirty="0"/>
              <a:t>…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utilise Node.js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941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>
            <a:normAutofit/>
          </a:bodyPr>
          <a:lstStyle/>
          <a:p>
            <a:r>
              <a:rPr lang="fr-FR" dirty="0"/>
              <a:t>Quelques </a:t>
            </a:r>
            <a:r>
              <a:rPr lang="fr-FR" dirty="0" err="1"/>
              <a:t>frameworks</a:t>
            </a:r>
            <a:r>
              <a:rPr lang="fr-FR" dirty="0"/>
              <a:t> basés sur </a:t>
            </a:r>
            <a:r>
              <a:rPr lang="fr-FR" dirty="0" smtClean="0"/>
              <a:t>Node.js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22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CBAAD3-EAF8-D047-AAC8-B83D1CF2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7" y="1780290"/>
            <a:ext cx="4951550" cy="14963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F1AD9C-AE68-2E41-994D-82F20594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16" y="4545027"/>
            <a:ext cx="5487865" cy="20412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AC6940-652F-374F-8701-2EAEC4C49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41" t="29333" r="25752" b="36164"/>
          <a:stretch/>
        </p:blipFill>
        <p:spPr>
          <a:xfrm>
            <a:off x="3899952" y="3035180"/>
            <a:ext cx="4723928" cy="126987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3348682" y="3688732"/>
            <a:ext cx="259332" cy="25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354645" y="2339394"/>
            <a:ext cx="259332" cy="25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259860" y="5513637"/>
            <a:ext cx="259332" cy="25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2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23</a:t>
            </a:fld>
            <a:endParaRPr lang="fr-FR" noProof="0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FB4DBAA-169D-4D76-A722-BCC0C9EC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455" y="79925"/>
            <a:ext cx="3965276" cy="2097396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74363017-62BD-4A31-ADCB-4AD85737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793" y="2815578"/>
            <a:ext cx="7432644" cy="1990950"/>
          </a:xfrm>
        </p:spPr>
        <p:txBody>
          <a:bodyPr/>
          <a:lstStyle/>
          <a:p>
            <a:pPr algn="ctr"/>
            <a:r>
              <a:rPr lang="fr-FR" sz="5400" dirty="0" err="1" smtClean="0"/>
              <a:t>Appendix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05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47592" y="2350698"/>
            <a:ext cx="9055431" cy="3440502"/>
          </a:xfrm>
        </p:spPr>
        <p:txBody>
          <a:bodyPr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Socket.io =&gt; Pour la communication en temps réel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Parser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Pour le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parsing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formulaires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Passeport =&gt; pour l’authentification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Cookie-session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mongoose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/>
          <a:lstStyle/>
          <a:p>
            <a:r>
              <a:rPr lang="fr-FR" dirty="0"/>
              <a:t>Quelques librairies utiles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7077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47592" y="2350698"/>
            <a:ext cx="9055431" cy="3440502"/>
          </a:xfrm>
        </p:spPr>
        <p:txBody>
          <a:bodyPr anchor="ctr">
            <a:normAutofit/>
          </a:bodyPr>
          <a:lstStyle/>
          <a:p>
            <a:pPr>
              <a:buClr>
                <a:srgbClr val="8BB434">
                  <a:lumMod val="75000"/>
                </a:srgbClr>
              </a:buClr>
            </a:pPr>
            <a:r>
              <a:rPr lang="fr-FR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fr-FR" dirty="0" smtClean="0">
                <a:solidFill>
                  <a:srgbClr val="FF0000"/>
                </a:solidFill>
                <a:hlinkClick r:id="rId2"/>
              </a:rPr>
              <a:t>nodejs.org/en/docs</a:t>
            </a:r>
            <a:endParaRPr lang="fr-FR" dirty="0" smtClean="0">
              <a:solidFill>
                <a:srgbClr val="FF0000"/>
              </a:solidFill>
            </a:endParaRPr>
          </a:p>
          <a:p>
            <a:pPr>
              <a:buClr>
                <a:srgbClr val="8BB434">
                  <a:lumMod val="75000"/>
                </a:srgbClr>
              </a:buClr>
            </a:pPr>
            <a:r>
              <a:rPr lang="fr-FR" dirty="0">
                <a:solidFill>
                  <a:srgbClr val="FF0000"/>
                </a:solidFill>
                <a:hlinkClick r:id="rId3"/>
              </a:rPr>
              <a:t>https://malickshola.com/blog/node-js-on-en-parle</a:t>
            </a:r>
            <a:r>
              <a:rPr lang="fr-FR" dirty="0" smtClean="0">
                <a:solidFill>
                  <a:srgbClr val="FF0000"/>
                </a:solidFill>
                <a:hlinkClick r:id="rId3"/>
              </a:rPr>
              <a:t>/</a:t>
            </a:r>
            <a:endParaRPr lang="fr-FR" dirty="0" smtClean="0">
              <a:solidFill>
                <a:srgbClr val="FF0000"/>
              </a:solidFill>
            </a:endParaRPr>
          </a:p>
          <a:p>
            <a:pPr>
              <a:buClr>
                <a:srgbClr val="8BB434">
                  <a:lumMod val="75000"/>
                </a:srgbClr>
              </a:buClr>
            </a:pPr>
            <a:r>
              <a:rPr lang="fr-FR" dirty="0">
                <a:solidFill>
                  <a:srgbClr val="FF0000"/>
                </a:solidFill>
                <a:hlinkClick r:id="rId4"/>
              </a:rPr>
              <a:t>https://www.udemy.com/topic/nodejs</a:t>
            </a:r>
            <a:r>
              <a:rPr lang="fr-FR" dirty="0" smtClean="0">
                <a:solidFill>
                  <a:srgbClr val="FF0000"/>
                </a:solidFill>
                <a:hlinkClick r:id="rId4"/>
              </a:rPr>
              <a:t>/</a:t>
            </a:r>
            <a:endParaRPr lang="fr-FR" dirty="0" smtClean="0">
              <a:solidFill>
                <a:srgbClr val="FF0000"/>
              </a:solidFill>
            </a:endParaRPr>
          </a:p>
          <a:p>
            <a:pPr>
              <a:buClr>
                <a:srgbClr val="8BB434">
                  <a:lumMod val="75000"/>
                </a:srgbClr>
              </a:buClr>
            </a:pPr>
            <a:r>
              <a:rPr lang="fr-FR" dirty="0">
                <a:solidFill>
                  <a:srgbClr val="FF0000"/>
                </a:solidFill>
                <a:hlinkClick r:id="rId4"/>
              </a:rPr>
              <a:t>https://www.udemy.com/topic/nodejs</a:t>
            </a:r>
            <a:r>
              <a:rPr lang="fr-FR" dirty="0" smtClean="0">
                <a:solidFill>
                  <a:srgbClr val="FF0000"/>
                </a:solidFill>
                <a:hlinkClick r:id="rId4"/>
              </a:rPr>
              <a:t>/</a:t>
            </a:r>
            <a:endParaRPr lang="fr-FR" dirty="0" smtClean="0">
              <a:solidFill>
                <a:srgbClr val="FF0000"/>
              </a:solidFill>
            </a:endParaRPr>
          </a:p>
          <a:p>
            <a:pPr>
              <a:buClr>
                <a:srgbClr val="8BB434">
                  <a:lumMod val="75000"/>
                </a:srgbClr>
              </a:buClr>
            </a:pPr>
            <a:endParaRPr lang="fr-FR" dirty="0" smtClean="0">
              <a:solidFill>
                <a:srgbClr val="FF0000"/>
              </a:solidFill>
            </a:endParaRPr>
          </a:p>
          <a:p>
            <a:pPr>
              <a:buClr>
                <a:srgbClr val="8BB434">
                  <a:lumMod val="75000"/>
                </a:srgbClr>
              </a:buClr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/>
          <a:lstStyle/>
          <a:p>
            <a:r>
              <a:rPr lang="fr-FR" dirty="0" smtClean="0"/>
              <a:t>Quelques ressources pour commencer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537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26</a:t>
            </a:fld>
            <a:endParaRPr lang="fr-FR" noProof="0"/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74363017-62BD-4A31-ADCB-4AD85737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793" y="2815578"/>
            <a:ext cx="7432644" cy="1990950"/>
          </a:xfrm>
        </p:spPr>
        <p:txBody>
          <a:bodyPr/>
          <a:lstStyle/>
          <a:p>
            <a:pPr algn="ctr"/>
            <a:r>
              <a:rPr lang="fr-FR" sz="5400" dirty="0" smtClean="0"/>
              <a:t>Merci.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96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>
            <a:extLst>
              <a:ext uri="{FF2B5EF4-FFF2-40B4-BE49-F238E27FC236}">
                <a16:creationId xmlns:a16="http://schemas.microsoft.com/office/drawing/2014/main" id="{74363017-62BD-4A31-ADCB-4AD85737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359" y="1460665"/>
            <a:ext cx="7596734" cy="426324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6600" dirty="0" err="1" smtClean="0"/>
              <a:t>Malick</a:t>
            </a:r>
            <a:r>
              <a:rPr lang="fr-FR" sz="6600" dirty="0" smtClean="0"/>
              <a:t> KONE</a:t>
            </a:r>
          </a:p>
          <a:p>
            <a:pPr algn="ctr"/>
            <a:r>
              <a:rPr lang="fr-FR" sz="3600" dirty="0" smtClean="0">
                <a:latin typeface="Cambria" panose="02040503050406030204" pitchFamily="18" charset="0"/>
                <a:cs typeface="Andalus" panose="02020603050405020304" pitchFamily="18" charset="-78"/>
              </a:rPr>
              <a:t>Software &amp; BI </a:t>
            </a:r>
            <a:r>
              <a:rPr lang="fr-FR" sz="3600" dirty="0" err="1" smtClean="0">
                <a:latin typeface="Cambria" panose="02040503050406030204" pitchFamily="18" charset="0"/>
                <a:cs typeface="Andalus" panose="02020603050405020304" pitchFamily="18" charset="-78"/>
              </a:rPr>
              <a:t>Engineer</a:t>
            </a:r>
            <a:endParaRPr lang="fr-FR" sz="3600" dirty="0" smtClean="0">
              <a:latin typeface="Cambria" panose="02040503050406030204" pitchFamily="18" charset="0"/>
              <a:cs typeface="Andalus" panose="02020603050405020304" pitchFamily="18" charset="-78"/>
            </a:endParaRPr>
          </a:p>
          <a:p>
            <a:pPr algn="ctr"/>
            <a:r>
              <a:rPr lang="fr-FR" sz="2800" dirty="0"/>
              <a:t>+225 57 46 84 </a:t>
            </a:r>
            <a:r>
              <a:rPr lang="fr-FR" sz="2800" dirty="0" smtClean="0"/>
              <a:t>58</a:t>
            </a:r>
          </a:p>
          <a:p>
            <a:pPr algn="ctr"/>
            <a:r>
              <a:rPr lang="fr-FR" sz="2800" dirty="0"/>
              <a:t>me@malickshola.com</a:t>
            </a:r>
          </a:p>
          <a:p>
            <a:pPr algn="ctr"/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www.malickshola.com</a:t>
            </a: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27</a:t>
            </a:fld>
            <a:endParaRPr lang="fr-FR" noProof="0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FB4DBAA-169D-4D76-A722-BCC0C9EC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55" y="79925"/>
            <a:ext cx="3965276" cy="20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3</a:t>
            </a:fld>
            <a:endParaRPr lang="fr-FR" noProof="0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1FB4DBAA-169D-4D76-A722-BCC0C9EC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855" y="61452"/>
            <a:ext cx="3178876" cy="1681437"/>
          </a:xfrm>
          <a:prstGeom prst="rect">
            <a:avLst/>
          </a:prstGeom>
        </p:spPr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74363017-62BD-4A31-ADCB-4AD85737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793" y="2815578"/>
            <a:ext cx="7432644" cy="1990950"/>
          </a:xfrm>
        </p:spPr>
        <p:txBody>
          <a:bodyPr/>
          <a:lstStyle/>
          <a:p>
            <a:pPr algn="ctr"/>
            <a:r>
              <a:rPr lang="fr-FR" sz="5400" dirty="0"/>
              <a:t>Qu'est-ce que c'est?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3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47592" y="2350698"/>
            <a:ext cx="9055431" cy="3440502"/>
          </a:xfrm>
        </p:spPr>
        <p:txBody>
          <a:bodyPr anchor="ctr">
            <a:normAutofit/>
          </a:bodyPr>
          <a:lstStyle/>
          <a:p>
            <a:r>
              <a:rPr lang="fr-FR" dirty="0" smtClean="0"/>
              <a:t>Node.js</a:t>
            </a:r>
            <a:r>
              <a:rPr lang="fr-FR" dirty="0"/>
              <a:t>® = JavaScript côté </a:t>
            </a:r>
            <a:r>
              <a:rPr lang="fr-FR" dirty="0" smtClean="0"/>
              <a:t>serveur</a:t>
            </a:r>
          </a:p>
          <a:p>
            <a:r>
              <a:rPr lang="fr-FR" dirty="0" smtClean="0"/>
              <a:t>Un outil en ligne de commande créé </a:t>
            </a:r>
            <a:r>
              <a:rPr lang="fr-FR" dirty="0"/>
              <a:t>en 2009 par Ryan </a:t>
            </a:r>
            <a:r>
              <a:rPr lang="fr-FR" dirty="0" smtClean="0"/>
              <a:t>Dahl</a:t>
            </a:r>
          </a:p>
          <a:p>
            <a:r>
              <a:rPr lang="fr-FR" dirty="0" smtClean="0"/>
              <a:t>Dans Node.js, le « .</a:t>
            </a:r>
            <a:r>
              <a:rPr lang="fr-FR" dirty="0" err="1" smtClean="0"/>
              <a:t>js</a:t>
            </a:r>
            <a:r>
              <a:rPr lang="fr-FR" dirty="0" smtClean="0"/>
              <a:t> » ne veut pas dire que c’est écrit seulement en JavaScript. En tout c’est 40% de JS et 60% de C++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21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schéma classique avec PHP </a:t>
            </a:r>
            <a:r>
              <a:rPr lang="fr-FR" dirty="0" smtClean="0"/>
              <a:t>coté </a:t>
            </a:r>
            <a:r>
              <a:rPr lang="fr-FR" dirty="0"/>
              <a:t>serveur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95" y="1920815"/>
            <a:ext cx="10058400" cy="45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11" y="2226741"/>
            <a:ext cx="10058400" cy="4021659"/>
          </a:xfrm>
          <a:prstGeom prst="rect">
            <a:avLst/>
          </a:prstGeom>
        </p:spPr>
      </p:pic>
      <p:sp>
        <p:nvSpPr>
          <p:cNvPr id="6" name="Titre 2"/>
          <p:cNvSpPr txBox="1">
            <a:spLocks/>
          </p:cNvSpPr>
          <p:nvPr/>
        </p:nvSpPr>
        <p:spPr>
          <a:xfrm>
            <a:off x="1484311" y="685800"/>
            <a:ext cx="10018713" cy="12350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Node</a:t>
            </a:r>
            <a:r>
              <a:rPr lang="fr-FR" dirty="0" smtClean="0"/>
              <a:t> coté 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47592" y="2350698"/>
            <a:ext cx="9055431" cy="3440502"/>
          </a:xfrm>
        </p:spPr>
        <p:txBody>
          <a:bodyPr anchor="ctr">
            <a:normAutofit fontScale="92500" lnSpcReduction="10000"/>
          </a:bodyPr>
          <a:lstStyle/>
          <a:p>
            <a:pPr marL="171450" indent="-171450">
              <a:buClr>
                <a:srgbClr val="688727"/>
              </a:buClr>
            </a:pPr>
            <a:r>
              <a:rPr lang="fr-FR" sz="3200" dirty="0"/>
              <a:t>Un Framework</a:t>
            </a:r>
            <a:endParaRPr lang="en-US" sz="3200" dirty="0"/>
          </a:p>
          <a:p>
            <a:pPr marL="171450" indent="-171450">
              <a:buClr>
                <a:srgbClr val="688727"/>
              </a:buClr>
            </a:pPr>
            <a:r>
              <a:rPr lang="fr-FR" sz="3200" dirty="0"/>
              <a:t>Un serveur</a:t>
            </a:r>
            <a:endParaRPr lang="en-US" sz="3200" dirty="0"/>
          </a:p>
          <a:p>
            <a:pPr marL="171450" indent="-171450">
              <a:buClr>
                <a:srgbClr val="688727"/>
              </a:buClr>
            </a:pPr>
            <a:r>
              <a:rPr lang="fr-FR" sz="3200" dirty="0"/>
              <a:t>Pour les débutants</a:t>
            </a:r>
            <a:endParaRPr lang="en-US" sz="3200" dirty="0"/>
          </a:p>
          <a:p>
            <a:pPr marL="171450" indent="-171450">
              <a:buClr>
                <a:srgbClr val="688727"/>
              </a:buClr>
            </a:pPr>
            <a:r>
              <a:rPr lang="fr-FR" sz="3200" dirty="0" err="1"/>
              <a:t>Multi-thread</a:t>
            </a:r>
            <a:r>
              <a:rPr lang="fr-FR" sz="3200" dirty="0"/>
              <a:t> </a:t>
            </a:r>
            <a:endParaRPr lang="en-US" sz="3200" dirty="0"/>
          </a:p>
          <a:p>
            <a:pPr marL="171450" indent="-171450">
              <a:buClr>
                <a:srgbClr val="688727"/>
              </a:buClr>
            </a:pPr>
            <a:r>
              <a:rPr lang="fr-FR" sz="3200" dirty="0">
                <a:solidFill>
                  <a:srgbClr val="404852"/>
                </a:solidFill>
              </a:rPr>
              <a:t>Un outil qui vous permettra de mettre en place une application web rapidement avec peu de code</a:t>
            </a:r>
            <a:endParaRPr lang="fr-FR" sz="3200" dirty="0"/>
          </a:p>
          <a:p>
            <a:pPr>
              <a:buClr>
                <a:srgbClr val="8BB434">
                  <a:lumMod val="75000"/>
                </a:srgbClr>
              </a:buClr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/>
          <a:lstStyle/>
          <a:p>
            <a:r>
              <a:rPr lang="fr-FR" dirty="0">
                <a:solidFill>
                  <a:srgbClr val="000000"/>
                </a:solidFill>
              </a:rPr>
              <a:t>Ce que n’est pas </a:t>
            </a:r>
            <a:r>
              <a:rPr lang="fr-FR" dirty="0" err="1">
                <a:solidFill>
                  <a:srgbClr val="000000"/>
                </a:solidFill>
              </a:rPr>
              <a:t>Node.Js</a:t>
            </a:r>
            <a:endParaRPr lang="fr-FR" dirty="0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47592" y="2350698"/>
            <a:ext cx="9055431" cy="3440502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8BB434">
                  <a:lumMod val="75000"/>
                </a:srgbClr>
              </a:buClr>
              <a:buNone/>
            </a:pPr>
            <a:r>
              <a:rPr lang="fr-FR" dirty="0"/>
              <a:t>Node.js® </a:t>
            </a:r>
            <a:r>
              <a:rPr lang="fr-FR" dirty="0" err="1"/>
              <a:t>is</a:t>
            </a:r>
            <a:r>
              <a:rPr lang="fr-FR" dirty="0"/>
              <a:t> a JavaScript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on </a:t>
            </a:r>
            <a:r>
              <a:rPr lang="fr-FR" b="1" dirty="0" err="1"/>
              <a:t>Chrome's</a:t>
            </a:r>
            <a:r>
              <a:rPr lang="fr-FR" b="1" dirty="0"/>
              <a:t> V8 JavaScript </a:t>
            </a:r>
            <a:r>
              <a:rPr lang="fr-FR" b="1" dirty="0" err="1"/>
              <a:t>engine</a:t>
            </a:r>
            <a:r>
              <a:rPr lang="fr-FR" dirty="0"/>
              <a:t>. </a:t>
            </a:r>
            <a:endParaRPr lang="fr-FR" dirty="0" smtClean="0"/>
          </a:p>
          <a:p>
            <a:pPr marL="0" indent="0">
              <a:buClr>
                <a:srgbClr val="8BB434">
                  <a:lumMod val="75000"/>
                </a:srgbClr>
              </a:buClr>
              <a:buNone/>
            </a:pPr>
            <a:r>
              <a:rPr lang="fr-FR" dirty="0" smtClean="0"/>
              <a:t>Node.js </a:t>
            </a:r>
            <a:r>
              <a:rPr lang="fr-FR" dirty="0"/>
              <a:t>uses an </a:t>
            </a:r>
            <a:r>
              <a:rPr lang="fr-FR" b="1" dirty="0" err="1"/>
              <a:t>event-driven</a:t>
            </a:r>
            <a:r>
              <a:rPr lang="fr-FR" dirty="0"/>
              <a:t>, </a:t>
            </a:r>
            <a:r>
              <a:rPr lang="fr-FR" b="1" dirty="0"/>
              <a:t>non-</a:t>
            </a:r>
            <a:r>
              <a:rPr lang="fr-FR" b="1" dirty="0" err="1"/>
              <a:t>blocking</a:t>
            </a:r>
            <a:r>
              <a:rPr lang="fr-FR" dirty="0"/>
              <a:t> I/</a:t>
            </a:r>
            <a:r>
              <a:rPr lang="fr-FR" b="1" dirty="0"/>
              <a:t>O</a:t>
            </a:r>
            <a:r>
              <a:rPr lang="fr-FR" dirty="0"/>
              <a:t> </a:t>
            </a:r>
            <a:r>
              <a:rPr lang="fr-FR" b="1" dirty="0"/>
              <a:t>model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lightweight</a:t>
            </a:r>
            <a:r>
              <a:rPr lang="fr-FR" dirty="0"/>
              <a:t> and efficient. </a:t>
            </a:r>
            <a:endParaRPr lang="fr-FR" dirty="0" smtClean="0"/>
          </a:p>
          <a:p>
            <a:pPr marL="0" indent="0">
              <a:buClr>
                <a:srgbClr val="8BB434">
                  <a:lumMod val="75000"/>
                </a:srgbClr>
              </a:buClr>
              <a:buNone/>
            </a:pPr>
            <a:endParaRPr lang="fr-FR" dirty="0"/>
          </a:p>
          <a:p>
            <a:pPr marL="0" indent="0">
              <a:buClr>
                <a:srgbClr val="8BB434">
                  <a:lumMod val="75000"/>
                </a:srgbClr>
              </a:buClr>
              <a:buNone/>
            </a:pPr>
            <a:r>
              <a:rPr lang="fr-FR" sz="1600" dirty="0" smtClean="0"/>
              <a:t>*source : nodejs.org/en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35015"/>
          </a:xfrm>
        </p:spPr>
        <p:txBody>
          <a:bodyPr/>
          <a:lstStyle/>
          <a:p>
            <a:r>
              <a:rPr lang="fr-FR" dirty="0" smtClean="0"/>
              <a:t>Définition complète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20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424935" y="151410"/>
            <a:ext cx="10018713" cy="1235015"/>
          </a:xfrm>
        </p:spPr>
        <p:txBody>
          <a:bodyPr/>
          <a:lstStyle/>
          <a:p>
            <a:r>
              <a:rPr lang="fr-FR" dirty="0" smtClean="0"/>
              <a:t>Principe du model Non bloquant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17" y="1386425"/>
            <a:ext cx="9522941" cy="47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463</TotalTime>
  <Words>387</Words>
  <Application>Microsoft Office PowerPoint</Application>
  <PresentationFormat>Grand écran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Andalus</vt:lpstr>
      <vt:lpstr>Arial</vt:lpstr>
      <vt:lpstr>Calibri</vt:lpstr>
      <vt:lpstr>Cambria</vt:lpstr>
      <vt:lpstr>Corbel</vt:lpstr>
      <vt:lpstr>Times New Roman</vt:lpstr>
      <vt:lpstr>Verdana</vt:lpstr>
      <vt:lpstr>Parallaxe</vt:lpstr>
      <vt:lpstr>Présentation PowerPoint</vt:lpstr>
      <vt:lpstr>CONTENU</vt:lpstr>
      <vt:lpstr>Présentation PowerPoint</vt:lpstr>
      <vt:lpstr>Introduction</vt:lpstr>
      <vt:lpstr>Le schéma classique avec PHP coté serveur</vt:lpstr>
      <vt:lpstr>Présentation PowerPoint</vt:lpstr>
      <vt:lpstr>Ce que n’est pas Node.Js</vt:lpstr>
      <vt:lpstr>Définition complète</vt:lpstr>
      <vt:lpstr>Principe du model Non bloquant</vt:lpstr>
      <vt:lpstr>Principe du model Non bloquant</vt:lpstr>
      <vt:lpstr>Principe du model Non bloquant</vt:lpstr>
      <vt:lpstr>Présentation PowerPoint</vt:lpstr>
      <vt:lpstr>Avantages</vt:lpstr>
      <vt:lpstr>Comparatif performance</vt:lpstr>
      <vt:lpstr>POURQUOI?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Qui utilise Node.js ?</vt:lpstr>
      <vt:lpstr>Quelques frameworks basés sur Node.js</vt:lpstr>
      <vt:lpstr>Présentation PowerPoint</vt:lpstr>
      <vt:lpstr>Quelques librairies utiles</vt:lpstr>
      <vt:lpstr>Quelques ressources pour commencer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Malick Koné</cp:lastModifiedBy>
  <cp:revision>23</cp:revision>
  <dcterms:created xsi:type="dcterms:W3CDTF">2014-08-26T23:49:58Z</dcterms:created>
  <dcterms:modified xsi:type="dcterms:W3CDTF">2018-10-27T12:33:35Z</dcterms:modified>
</cp:coreProperties>
</file>