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84" r:id="rId3"/>
    <p:sldId id="291" r:id="rId5"/>
    <p:sldId id="285" r:id="rId6"/>
    <p:sldId id="327" r:id="rId7"/>
    <p:sldId id="329" r:id="rId8"/>
    <p:sldId id="308" r:id="rId9"/>
    <p:sldId id="330" r:id="rId10"/>
    <p:sldId id="317" r:id="rId11"/>
    <p:sldId id="338" r:id="rId12"/>
    <p:sldId id="339" r:id="rId13"/>
    <p:sldId id="340" r:id="rId14"/>
    <p:sldId id="331" r:id="rId15"/>
    <p:sldId id="333" r:id="rId16"/>
    <p:sldId id="334" r:id="rId17"/>
    <p:sldId id="332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91"/>
            <p14:sldId id="285"/>
            <p14:sldId id="327"/>
            <p14:sldId id="329"/>
            <p14:sldId id="308"/>
            <p14:sldId id="330"/>
            <p14:sldId id="317"/>
            <p14:sldId id="338"/>
            <p14:sldId id="339"/>
            <p14:sldId id="340"/>
            <p14:sldId id="331"/>
            <p14:sldId id="333"/>
            <p14:sldId id="334"/>
            <p14:sldId id="332"/>
          </p14:sldIdLst>
        </p14:section>
        <p14:section name="Méthodologie" id="{251C04F7-02AB-494A-8F07-9732C4A2D8D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72279" autoAdjust="0"/>
  </p:normalViewPr>
  <p:slideViewPr>
    <p:cSldViewPr showGuides="1">
      <p:cViewPr varScale="1">
        <p:scale>
          <a:sx n="93" d="100"/>
          <a:sy n="93" d="100"/>
        </p:scale>
        <p:origin x="1314" y="84"/>
      </p:cViewPr>
      <p:guideLst>
        <p:guide orient="horz" pos="1619"/>
        <p:guide orient="horz" pos="715"/>
        <p:guide orient="horz" pos="2798"/>
        <p:guide orient="horz" pos="2743"/>
        <p:guide orient="horz" pos="3111"/>
        <p:guide orient="horz" pos="626"/>
        <p:guide orient="horz" pos="1862"/>
        <p:guide orient="horz" pos="1314"/>
        <p:guide orient="horz" pos="1372"/>
        <p:guide orient="horz" pos="3058"/>
        <p:guide orient="horz" pos="2876"/>
        <p:guide orient="horz" pos="626"/>
        <p:guide pos="2897"/>
        <p:guide pos="279"/>
        <p:guide pos="5514"/>
        <p:guide pos="5160"/>
        <p:guide pos="3330"/>
        <p:guide pos="4805"/>
        <p:guide pos="1436"/>
        <p:guide pos="794"/>
        <p:guide pos="53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06ACB-0641-497D-A6F6-17171FCA9B16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  <a:endParaRPr lang="fr-FR" dirty="0" smtClean="0"/>
          </a:p>
          <a:p>
            <a:pPr lvl="1"/>
            <a:r>
              <a:rPr lang="fr-FR" dirty="0" smtClean="0"/>
              <a:t>TITRE</a:t>
            </a:r>
            <a:endParaRPr lang="fr-FR" dirty="0" smtClean="0"/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19/06/2017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  <a:endParaRPr lang="fr-FR" dirty="0" smtClean="0"/>
          </a:p>
          <a:p>
            <a:pPr lvl="1"/>
            <a:r>
              <a:rPr lang="fr-FR" dirty="0" smtClean="0"/>
              <a:t>Chapitre</a:t>
            </a:r>
            <a:endParaRPr lang="fr-FR" dirty="0" smtClean="0"/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265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  <a:endParaRPr lang="fr-FR" dirty="0" smtClean="0"/>
          </a:p>
          <a:p>
            <a:pPr lvl="1"/>
            <a:r>
              <a:rPr lang="fr-FR" dirty="0" smtClean="0"/>
              <a:t>1.1 Deuxième niveau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  <a:endParaRPr lang="fr-FR" noProof="0" dirty="0" smtClean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  <a:endParaRPr lang="fr-FR" noProof="0" dirty="0" smtClean="0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  <a:endParaRPr lang="fr-FR" noProof="0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  <a:endParaRPr lang="fr-FR" noProof="0" dirty="0" smtClean="0"/>
          </a:p>
          <a:p>
            <a:pPr lvl="1"/>
            <a:r>
              <a:rPr lang="fr-FR" noProof="0" dirty="0" smtClean="0"/>
              <a:t>Texte de niveau 2</a:t>
            </a:r>
            <a:endParaRPr lang="fr-FR" noProof="0" dirty="0" smtClean="0"/>
          </a:p>
          <a:p>
            <a:pPr lvl="2"/>
            <a:r>
              <a:rPr lang="fr-FR" noProof="0" dirty="0" smtClean="0"/>
              <a:t>Texte de niveau 3</a:t>
            </a:r>
            <a:endParaRPr lang="fr-FR" noProof="0" dirty="0" smtClean="0"/>
          </a:p>
          <a:p>
            <a:pPr lvl="3"/>
            <a:r>
              <a:rPr lang="fr-FR" noProof="0" dirty="0" smtClean="0"/>
              <a:t>Texte de niveau 4</a:t>
            </a:r>
            <a:endParaRPr lang="fr-FR" noProof="0" dirty="0" smtClean="0"/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  <a:endParaRPr lang="fr-FR" noProof="0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  <a:endParaRPr lang="fr-FR" noProof="0" dirty="0" smtClean="0"/>
          </a:p>
          <a:p>
            <a:pPr lvl="1"/>
            <a:r>
              <a:rPr lang="fr-FR" noProof="0" dirty="0" smtClean="0"/>
              <a:t>Texte de niveau 2</a:t>
            </a:r>
            <a:endParaRPr lang="fr-FR" noProof="0" dirty="0" smtClean="0"/>
          </a:p>
          <a:p>
            <a:pPr lvl="2"/>
            <a:r>
              <a:rPr lang="fr-FR" noProof="0" dirty="0" smtClean="0"/>
              <a:t>Texte de niveau 3</a:t>
            </a:r>
            <a:endParaRPr lang="fr-FR" noProof="0" dirty="0" smtClean="0"/>
          </a:p>
          <a:p>
            <a:pPr lvl="3"/>
            <a:r>
              <a:rPr lang="fr-FR" noProof="0" dirty="0" smtClean="0"/>
              <a:t>Texte de niveau 4</a:t>
            </a:r>
            <a:endParaRPr lang="fr-FR" noProof="0" dirty="0" smtClean="0"/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  <a:endParaRPr lang="fr-FR" noProof="0" dirty="0" smtClean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  <a:endParaRPr lang="fr-FR" noProof="0" dirty="0" smtClean="0"/>
          </a:p>
          <a:p>
            <a:pPr lvl="1"/>
            <a:r>
              <a:rPr lang="fr-FR" noProof="0" dirty="0" smtClean="0"/>
              <a:t>Texte de niveau 2</a:t>
            </a:r>
            <a:endParaRPr lang="fr-FR" noProof="0" dirty="0" smtClean="0"/>
          </a:p>
          <a:p>
            <a:pPr lvl="2"/>
            <a:r>
              <a:rPr lang="fr-FR" noProof="0" dirty="0" smtClean="0"/>
              <a:t>Texte de niveau 3</a:t>
            </a:r>
            <a:endParaRPr lang="fr-FR" noProof="0" dirty="0" smtClean="0"/>
          </a:p>
          <a:p>
            <a:pPr lvl="3"/>
            <a:r>
              <a:rPr lang="fr-FR" noProof="0" dirty="0" smtClean="0"/>
              <a:t>Texte de niveau 4</a:t>
            </a:r>
            <a:endParaRPr lang="fr-FR" noProof="0" dirty="0" smtClean="0"/>
          </a:p>
          <a:p>
            <a:pPr lvl="4"/>
            <a:r>
              <a:rPr lang="fr-FR" noProof="0" dirty="0" smtClean="0"/>
              <a:t>Texte de niveau 5</a:t>
            </a:r>
            <a:endParaRPr lang="fr-FR" noProof="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19/06/2017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279650" y="4565650"/>
            <a:ext cx="265212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</a:fld>
            <a:endParaRPr lang="fr-FR" dirty="0"/>
          </a:p>
        </p:txBody>
      </p:sp>
      <p:pic>
        <p:nvPicPr>
          <p:cNvPr id="11" name="Image 10" descr="logo_couv_1.pdf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215100" y="1491630"/>
            <a:ext cx="5940152" cy="1584176"/>
          </a:xfrm>
        </p:spPr>
        <p:txBody>
          <a:bodyPr/>
          <a:lstStyle/>
          <a:p>
            <a:pPr algn="l"/>
            <a:r>
              <a:rPr lang="fr-FR" sz="2800" b="0" dirty="0"/>
              <a:t>Challenge #2: l'illusion de données personnelles cachées</a:t>
            </a:r>
            <a:endParaRPr lang="pt-BR" sz="2400" i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372200" y="3540139"/>
            <a:ext cx="246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000" dirty="0" smtClean="0">
                <a:solidFill>
                  <a:schemeClr val="bg1"/>
                </a:solidFill>
              </a:rPr>
              <a:t>TUO Karna Malick</a:t>
            </a:r>
            <a:endParaRPr lang="pt-BR" sz="1000" dirty="0" smtClean="0">
              <a:solidFill>
                <a:schemeClr val="bg1"/>
              </a:solidFill>
            </a:endParaRPr>
          </a:p>
          <a:p>
            <a:pPr lvl="1"/>
            <a:r>
              <a:rPr lang="pt-BR" sz="1000" dirty="0" smtClean="0">
                <a:solidFill>
                  <a:schemeClr val="bg1"/>
                </a:solidFill>
              </a:rPr>
              <a:t>HUANG Xuanqi</a:t>
            </a:r>
            <a:endParaRPr lang="pt-BR" sz="1000" dirty="0">
              <a:solidFill>
                <a:schemeClr val="bg1"/>
              </a:solidFill>
            </a:endParaRPr>
          </a:p>
          <a:p>
            <a:pPr lvl="1"/>
            <a:endParaRPr lang="pt-BR" sz="10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fr-FR" dirty="0">
                <a:sym typeface="+mn-ea"/>
              </a:rPr>
              <a:t>Prédiction basée sur le graphe</a:t>
            </a:r>
            <a:endParaRPr lang="fr-FR" dirty="0"/>
          </a:p>
          <a:p>
            <a:endParaRPr lang="fr-FR" altLang="en-US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II- </a:t>
            </a:r>
            <a:r>
              <a:rPr lang="fr-FR" dirty="0">
                <a:solidFill>
                  <a:schemeClr val="bg2"/>
                </a:solidFill>
                <a:sym typeface="+mn-ea"/>
              </a:rPr>
              <a:t>stratégie pour la prédiction des profils</a:t>
            </a:r>
            <a:endParaRPr lang="fr-FR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812" y="994554"/>
            <a:ext cx="8640960" cy="218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buFont typeface="Wingdings" panose="05000000000000000000" pitchFamily="2" charset="2"/>
              <a:buNone/>
            </a:pPr>
            <a:r>
              <a:rPr b="1" dirty="0"/>
              <a:t>Partition de Louvain</a:t>
            </a:r>
            <a:endParaRPr b="1" dirty="0"/>
          </a:p>
          <a:p>
            <a:pPr indent="0" algn="just">
              <a:buFont typeface="Wingdings" panose="05000000000000000000" pitchFamily="2" charset="2"/>
              <a:buNone/>
            </a:pPr>
            <a:endParaRPr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400" dirty="0" smtClean="0">
                <a:ea typeface="宋体" panose="02010600030101010101" pitchFamily="2" charset="-122"/>
              </a:rPr>
              <a:t>Nous voyons bien que le graphe est divisé en 19 communautés. La plus petite communauté contient 5 personnes</a:t>
            </a: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2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Pour faire la prédiction, nous supposons que les noeuds qui sont dans une même communauté potentiellement partagent leurs attributs.</a:t>
            </a:r>
            <a:endParaRPr lang="fr-F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069" y="3573340"/>
            <a:ext cx="831099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fr-FR" sz="1400" dirty="0"/>
          </a:p>
        </p:txBody>
      </p:sp>
      <p:pic>
        <p:nvPicPr>
          <p:cNvPr id="9" name="Espace réservé du contenu 8"/>
          <p:cNvPicPr>
            <a:picLocks noChangeAspect="1"/>
          </p:cNvPicPr>
          <p:nvPr>
            <p:ph idx="14"/>
          </p:nvPr>
        </p:nvPicPr>
        <p:blipFill>
          <a:blip r:embed="rId1"/>
          <a:stretch>
            <a:fillRect/>
          </a:stretch>
        </p:blipFill>
        <p:spPr>
          <a:xfrm>
            <a:off x="1429385" y="2847340"/>
            <a:ext cx="713232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fr-FR" dirty="0">
                <a:sym typeface="+mn-ea"/>
              </a:rPr>
              <a:t>Prédiction basée sur le graphe</a:t>
            </a:r>
            <a:endParaRPr lang="fr-FR" dirty="0"/>
          </a:p>
          <a:p>
            <a:endParaRPr lang="fr-FR" altLang="en-US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II- </a:t>
            </a:r>
            <a:r>
              <a:rPr lang="fr-FR" dirty="0">
                <a:solidFill>
                  <a:schemeClr val="bg2"/>
                </a:solidFill>
                <a:sym typeface="+mn-ea"/>
              </a:rPr>
              <a:t>stratégie pour la prédiction des profils</a:t>
            </a:r>
            <a:endParaRPr lang="fr-FR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005" y="994410"/>
            <a:ext cx="8174990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buFont typeface="Wingdings" panose="05000000000000000000" pitchFamily="2" charset="2"/>
              <a:buNone/>
            </a:pPr>
            <a:r>
              <a:rPr b="1" dirty="0"/>
              <a:t>Amélioration : classifier les noeuds par leur degrés</a:t>
            </a:r>
            <a:endParaRPr b="1" dirty="0"/>
          </a:p>
          <a:p>
            <a:pPr indent="0" algn="just">
              <a:buFont typeface="Wingdings" panose="05000000000000000000" pitchFamily="2" charset="2"/>
              <a:buNone/>
            </a:pPr>
            <a:endParaRPr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400" dirty="0" smtClean="0">
                <a:ea typeface="宋体" panose="02010600030101010101" pitchFamily="2" charset="-122"/>
              </a:rPr>
              <a:t>Ceux qui ont un degré supérieur que 10 sont dans la classe_high_degrees</a:t>
            </a: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400" dirty="0" smtClean="0">
                <a:ea typeface="宋体" panose="02010600030101010101" pitchFamily="2" charset="-122"/>
              </a:rPr>
              <a:t>Ceux qui ont un degré supérieur que 4 mais moins de 10 sont dans la classe_mid_degrees</a:t>
            </a: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400" dirty="0" smtClean="0">
                <a:ea typeface="宋体" panose="02010600030101010101" pitchFamily="2" charset="-122"/>
              </a:rPr>
              <a:t>Ceux qui restent sont dans la classe_low_degrees</a:t>
            </a: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069" y="3573340"/>
            <a:ext cx="831099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fr-FR" sz="1400" dirty="0"/>
          </a:p>
        </p:txBody>
      </p:sp>
      <p:pic>
        <p:nvPicPr>
          <p:cNvPr id="7" name="Espace réservé du contenu 6"/>
          <p:cNvPicPr>
            <a:picLocks noChangeAspect="1"/>
          </p:cNvPicPr>
          <p:nvPr>
            <p:ph idx="14"/>
          </p:nvPr>
        </p:nvPicPr>
        <p:blipFill>
          <a:blip r:embed="rId1"/>
          <a:stretch>
            <a:fillRect/>
          </a:stretch>
        </p:blipFill>
        <p:spPr>
          <a:xfrm>
            <a:off x="2033270" y="2301875"/>
            <a:ext cx="6913245" cy="277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3600" dirty="0"/>
              <a:t>III-Recherche des cinq personnes les plus influentes 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I- recherche des influenceurs du réseau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6" y="389921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Répartition des utilisateurs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512" y="1347614"/>
            <a:ext cx="31771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On commence par recenser seulement les personnes (les influenceurs) dans le graphe dont les </a:t>
            </a:r>
            <a:r>
              <a:rPr lang="fr-FR" sz="1400" i="1" dirty="0"/>
              <a:t>voisins directs </a:t>
            </a:r>
            <a:r>
              <a:rPr lang="fr-FR" sz="1400" dirty="0"/>
              <a:t>(les influencées)</a:t>
            </a:r>
            <a:r>
              <a:rPr lang="fr-FR" sz="1400" i="1" dirty="0"/>
              <a:t> </a:t>
            </a:r>
            <a:r>
              <a:rPr lang="fr-FR" sz="1400" dirty="0"/>
              <a:t>se trouvent dans cette zone. On obtient une nouvelle liste de personnes à partir de laquelle nous allons élaborer notre stratégie.</a:t>
            </a:r>
            <a:endParaRPr lang="fr-FR" sz="1400" dirty="0"/>
          </a:p>
        </p:txBody>
      </p:sp>
      <p:pic>
        <p:nvPicPr>
          <p:cNvPr id="2050" name="Picture 2" descr="https://lh3.googleusercontent.com/KXE_n8lXvTFqrsun4glo8yXlNt3tNZzMGkUtoblPAyQP9-mXEUq30crGENJSip5c-nsh8BLCrWkIrXMMcdID0AqUzYo9pl4Ni-GuELVMzFJ_1NQZNg4nIEjeziG_A4Pr1c6H80j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28409"/>
            <a:ext cx="5328592" cy="32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I- recherche des influenceurs du réseau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6" y="38992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Graphe et stratégie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512" y="1347614"/>
            <a:ext cx="85755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 smtClean="0"/>
              <a:t>Deux stratégies implémentées:</a:t>
            </a:r>
            <a:endParaRPr lang="fr-FR" sz="1400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calcul du degré sortant pour chaque </a:t>
            </a:r>
            <a:r>
              <a:rPr lang="fr-FR" sz="1400" dirty="0" smtClean="0"/>
              <a:t>nœud</a:t>
            </a:r>
            <a:endParaRPr lang="fr-FR" sz="1400" dirty="0" smtClean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calcul du poids des liens entre les </a:t>
            </a:r>
            <a:r>
              <a:rPr lang="fr-FR" sz="1400" dirty="0" smtClean="0"/>
              <a:t>nœuds</a:t>
            </a:r>
            <a:endParaRPr lang="fr-FR" sz="1400" dirty="0" smtClean="0"/>
          </a:p>
          <a:p>
            <a:pPr lvl="1" algn="just"/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Orientation des liens.</a:t>
            </a:r>
            <a:endParaRPr lang="fr-FR" sz="1400" dirty="0" smtClean="0"/>
          </a:p>
          <a:p>
            <a:r>
              <a:rPr lang="fr-FR" sz="1400" smtClean="0"/>
              <a:t>          - </a:t>
            </a:r>
            <a:r>
              <a:rPr lang="fr-FR" sz="1400" dirty="0" smtClean="0"/>
              <a:t>si </a:t>
            </a:r>
            <a:r>
              <a:rPr lang="fr-FR" sz="1400" dirty="0"/>
              <a:t>le </a:t>
            </a:r>
            <a:r>
              <a:rPr lang="fr-FR" sz="1400" dirty="0" smtClean="0"/>
              <a:t>nœud </a:t>
            </a:r>
            <a:r>
              <a:rPr lang="fr-FR" sz="1400" dirty="0"/>
              <a:t>A est en dehors de la “</a:t>
            </a:r>
            <a:r>
              <a:rPr lang="fr-FR" sz="1400" dirty="0" err="1"/>
              <a:t>bay</a:t>
            </a:r>
            <a:r>
              <a:rPr lang="fr-FR" sz="1400" dirty="0"/>
              <a:t> area” a pour voisin le </a:t>
            </a:r>
            <a:r>
              <a:rPr lang="fr-FR" sz="1400" dirty="0" smtClean="0"/>
              <a:t>nœud </a:t>
            </a:r>
            <a:r>
              <a:rPr lang="fr-FR" sz="1400" dirty="0"/>
              <a:t>B qui se trouve dans la zone, alors l’orientation de lien est de A vers B (A ---&gt; B</a:t>
            </a:r>
            <a:r>
              <a:rPr lang="fr-FR" sz="1400" dirty="0" smtClean="0"/>
              <a:t>).</a:t>
            </a:r>
            <a:endParaRPr lang="fr-FR" sz="1400" dirty="0" smtClean="0"/>
          </a:p>
          <a:p>
            <a:pPr fontAlgn="base"/>
            <a:r>
              <a:rPr lang="fr-FR" sz="1400" dirty="0"/>
              <a:t> </a:t>
            </a:r>
            <a:r>
              <a:rPr lang="fr-FR" sz="1400" dirty="0" smtClean="0"/>
              <a:t>         - si </a:t>
            </a:r>
            <a:r>
              <a:rPr lang="fr-FR" sz="1400" dirty="0"/>
              <a:t>les deux </a:t>
            </a:r>
            <a:r>
              <a:rPr lang="fr-FR" sz="1400" dirty="0" smtClean="0"/>
              <a:t>nœuds </a:t>
            </a:r>
            <a:r>
              <a:rPr lang="fr-FR" sz="1400" dirty="0"/>
              <a:t>voisins se trouvent dans la “</a:t>
            </a:r>
            <a:r>
              <a:rPr lang="fr-FR" sz="1400" dirty="0" err="1"/>
              <a:t>bay</a:t>
            </a:r>
            <a:r>
              <a:rPr lang="fr-FR" sz="1400" dirty="0"/>
              <a:t> area”, alors l'orientation se fait dans les deux sens: A ---&gt; B et B ---&gt; A.</a:t>
            </a:r>
            <a:endParaRPr lang="fr-FR" sz="1400" dirty="0"/>
          </a:p>
          <a:p>
            <a:pPr lvl="1" algn="just"/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conclusion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419872" y="826998"/>
            <a:ext cx="5251177" cy="3456384"/>
          </a:xfrm>
        </p:spPr>
        <p:txBody>
          <a:bodyPr/>
          <a:lstStyle/>
          <a:p>
            <a:pPr marL="0" indent="0">
              <a:buNone/>
            </a:pPr>
            <a:r>
              <a:rPr lang="fr-FR" sz="1400" dirty="0" smtClean="0"/>
              <a:t>Introduction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I-Compréhension </a:t>
            </a:r>
            <a:r>
              <a:rPr lang="fr-FR" sz="1400" dirty="0"/>
              <a:t>des données et méthode </a:t>
            </a:r>
            <a:r>
              <a:rPr lang="fr-FR" sz="1400" dirty="0" smtClean="0"/>
              <a:t>existante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II-stratégie </a:t>
            </a:r>
            <a:r>
              <a:rPr lang="fr-FR" sz="1400" dirty="0"/>
              <a:t>pour la prédiction des </a:t>
            </a:r>
            <a:r>
              <a:rPr lang="fr-FR" sz="1400" dirty="0" smtClean="0"/>
              <a:t>profils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III-Recherche </a:t>
            </a:r>
            <a:r>
              <a:rPr lang="fr-FR" sz="1400" dirty="0"/>
              <a:t>des cinq personnes les plus </a:t>
            </a:r>
            <a:r>
              <a:rPr lang="fr-FR" sz="1400" dirty="0" smtClean="0"/>
              <a:t>influentes 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 smtClean="0"/>
              <a:t>Conclusion</a:t>
            </a:r>
            <a:endParaRPr lang="fr-FR" sz="1400" dirty="0" smtClean="0"/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INTRODUCTION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 sz="1600" b="1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Objectif principal</a:t>
            </a:r>
            <a:r>
              <a:rPr lang="fr-FR" sz="1600" dirty="0" smtClean="0">
                <a:solidFill>
                  <a:schemeClr val="tx1"/>
                </a:solidFill>
              </a:rPr>
              <a:t>: trouver, à partir d’une étude du réseau social LinkedIn, les 5 personnes les plus influentes pour faire la promotion du restaurant</a:t>
            </a:r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Problème: </a:t>
            </a:r>
            <a:r>
              <a:rPr lang="fr-FR" sz="1600" dirty="0" smtClean="0">
                <a:solidFill>
                  <a:schemeClr val="tx1"/>
                </a:solidFill>
              </a:rPr>
              <a:t>plusieurs attributs concernant les utilisateurs de ce réseau sont manquants</a:t>
            </a:r>
            <a:endParaRPr lang="fr-FR" sz="1600" dirty="0" smtClean="0">
              <a:solidFill>
                <a:schemeClr val="tx1"/>
              </a:solidFill>
            </a:endParaRPr>
          </a:p>
          <a:p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 smtClean="0">
                <a:solidFill>
                  <a:schemeClr val="tx1"/>
                </a:solidFill>
              </a:rPr>
              <a:t>Méthode de travail: </a:t>
            </a:r>
            <a:r>
              <a:rPr lang="fr-FR" sz="1600" dirty="0" smtClean="0">
                <a:solidFill>
                  <a:schemeClr val="tx1"/>
                </a:solidFill>
              </a:rPr>
              <a:t>compréhension des données,  prédiction des attributs manquants, recherche des 5 influenceurs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373505" y="688340"/>
            <a:ext cx="7774305" cy="3369310"/>
          </a:xfrm>
        </p:spPr>
        <p:txBody>
          <a:bodyPr/>
          <a:lstStyle/>
          <a:p>
            <a:pPr algn="ctr"/>
            <a:r>
              <a:rPr lang="fr-FR" sz="3600" dirty="0"/>
              <a:t>I-Compréhension des donnEes et mEthode existante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graphicFrame>
        <p:nvGraphicFramePr>
          <p:cNvPr id="2" name="Espace réservé du contenu 1"/>
          <p:cNvGraphicFramePr>
            <a:graphicFrameLocks noGrp="1"/>
          </p:cNvGraphicFramePr>
          <p:nvPr>
            <p:ph idx="15"/>
          </p:nvPr>
        </p:nvGraphicFramePr>
        <p:xfrm>
          <a:off x="3707904" y="998421"/>
          <a:ext cx="5047159" cy="3990174"/>
        </p:xfrm>
        <a:graphic>
          <a:graphicData uri="http://schemas.openxmlformats.org/drawingml/2006/table">
            <a:tbl>
              <a:tblPr/>
              <a:tblGrid>
                <a:gridCol w="2414224"/>
                <a:gridCol w="1547796"/>
                <a:gridCol w="1085139"/>
              </a:tblGrid>
              <a:tr h="5700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Intitulés</a:t>
                      </a:r>
                      <a:endParaRPr lang="fr-FR" sz="1100" dirty="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Taux </a:t>
                      </a: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Pourcentage d’informations recueillies %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personnes (nœuds) dans le graphe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spécifié leur localisation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336       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41,43   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spécifié leur employeur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297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36,62       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 de personne ayant spécifié leur université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28,36   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renseigné les trois attributs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225       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27,74   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renseigné seulement deux attributs</a:t>
                      </a:r>
                      <a:endParaRPr lang="fr-FR" sz="1100" dirty="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9,49        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renseigné qu’un seul attribut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4,31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3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 de personne ayant renseigné aucun attribut</a:t>
                      </a:r>
                      <a:endParaRPr lang="fr-FR" sz="110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475    </a:t>
                      </a:r>
                      <a:endParaRPr lang="fr-FR" sz="1100" dirty="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58,56</a:t>
                      </a:r>
                      <a:endParaRPr lang="fr-FR" sz="1100" dirty="0">
                        <a:effectLst/>
                      </a:endParaRPr>
                    </a:p>
                  </a:txBody>
                  <a:tcPr marL="44723" marR="44723" marT="44723" marB="44723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re 26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I- Compréhension des données et méthodes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6" y="389921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Etude des données manquantes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512" y="1347614"/>
            <a:ext cx="31756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Chaque nœud doit comporter 3 attributs: </a:t>
            </a:r>
            <a:r>
              <a:rPr lang="fr-FR" sz="1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location, employeur, collège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fr-F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Il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serait 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difficile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de trouver des influenceurs avec seulement les personnes dont les informations sont complètes. D'où la nécessité de trouver un algorithme pour prédire les attributs manquants.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I- Compréhension des données et méthodes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6" y="389921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naiv_methods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512" y="134761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Cette méthode fait la prédiction en supposant qu’un </a:t>
            </a:r>
            <a:r>
              <a:rPr lang="fr-FR" sz="1400" dirty="0" smtClean="0"/>
              <a:t>nœud </a:t>
            </a:r>
            <a:r>
              <a:rPr lang="fr-FR" sz="1400" dirty="0"/>
              <a:t>partage  potentiellement les mêmes attributs avec ses </a:t>
            </a:r>
            <a:r>
              <a:rPr lang="fr-FR" sz="1400" dirty="0" smtClean="0"/>
              <a:t>voisins</a:t>
            </a:r>
            <a:endParaRPr lang="fr-FR" sz="1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Problèmes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il y a 60% des données  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manquantes.</a:t>
            </a:r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 il peut exister des 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nœuds,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dont les attributs sont manquants, qui ont des voisins qui possèdent 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	 pas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d’attributs non plus. </a:t>
            </a:r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les prédictions se font avec seulement les </a:t>
            </a:r>
            <a:r>
              <a:rPr lang="fr-FR" sz="1400" dirty="0" smtClean="0"/>
              <a:t>nœuds et leurs voisins.</a:t>
            </a:r>
            <a:endParaRPr lang="fr-FR" sz="1400" dirty="0" smtClean="0"/>
          </a:p>
          <a:p>
            <a:pPr lvl="2" algn="just"/>
            <a:r>
              <a:rPr lang="fr-FR" sz="1400" dirty="0" smtClean="0"/>
              <a:t>Difficile de prédire l’attribut d’un nœud lorsqu’il a très </a:t>
            </a:r>
            <a:r>
              <a:rPr lang="fr-FR" sz="1400" dirty="0"/>
              <a:t>peu de </a:t>
            </a:r>
            <a:r>
              <a:rPr lang="fr-FR" sz="1400" dirty="0" smtClean="0"/>
              <a:t>voisins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444069" y="3573340"/>
            <a:ext cx="8310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Astuce: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Il faut d’abord trouver  des relations cachées entre les 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nœuds (degré, </a:t>
            </a:r>
            <a:r>
              <a:rPr lang="fr-FR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communauté,etc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Soutenance Projet DEV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sz="3600" dirty="0"/>
              <a:t>II-stratégie pour la prédiction des profils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</a:fld>
            <a:endParaRPr lang="fr-FR" dirty="0"/>
          </a:p>
        </p:txBody>
      </p:sp>
      <p:sp>
        <p:nvSpPr>
          <p:cNvPr id="6" name="Titre 26"/>
          <p:cNvSpPr>
            <a:spLocks noGrp="1"/>
          </p:cNvSpPr>
          <p:nvPr>
            <p:ph type="title"/>
          </p:nvPr>
        </p:nvSpPr>
        <p:spPr>
          <a:xfrm>
            <a:off x="396000" y="0"/>
            <a:ext cx="7231938" cy="450000"/>
          </a:xfrm>
        </p:spPr>
        <p:txBody>
          <a:bodyPr/>
          <a:lstStyle/>
          <a:p>
            <a:r>
              <a:rPr lang="fr-FR" dirty="0" smtClean="0">
                <a:solidFill>
                  <a:schemeClr val="bg2"/>
                </a:solidFill>
              </a:rPr>
              <a:t>II- </a:t>
            </a:r>
            <a:r>
              <a:rPr lang="fr-FR" dirty="0">
                <a:solidFill>
                  <a:schemeClr val="bg2"/>
                </a:solidFill>
                <a:sym typeface="+mn-ea"/>
              </a:rPr>
              <a:t>stratégie pour la prédiction des profils</a:t>
            </a:r>
            <a:endParaRPr lang="fr-FR" dirty="0">
              <a:solidFill>
                <a:schemeClr val="bg2"/>
              </a:solidFill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19579" y="-139449"/>
            <a:ext cx="108116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276" y="389921"/>
            <a:ext cx="15925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random forest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9512" y="1347614"/>
            <a:ext cx="864096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/>
              <a:t>Cette méthode fait la prédiction </a:t>
            </a:r>
            <a:r>
              <a:rPr lang="fr-FR" sz="1400" dirty="0">
                <a:ea typeface="宋体" panose="02010600030101010101" pitchFamily="2" charset="-122"/>
              </a:rPr>
              <a:t>à partir des </a:t>
            </a:r>
            <a:r>
              <a:rPr lang="en-US" altLang="fr-FR" sz="1400" dirty="0">
                <a:ea typeface="宋体" panose="02010600030101010101" pitchFamily="2" charset="-122"/>
              </a:rPr>
              <a:t>attributes des voisins, pour predire ceux qui habitent </a:t>
            </a:r>
            <a:r>
              <a:rPr lang="fr-FR" altLang="fr-FR" sz="1400" dirty="0">
                <a:ea typeface="宋体" panose="02010600030101010101" pitchFamily="2" charset="-122"/>
              </a:rPr>
              <a:t>à la Bay Area</a:t>
            </a:r>
            <a:r>
              <a:rPr lang="en-US" altLang="fr-FR" sz="1400" dirty="0">
                <a:ea typeface="宋体" panose="02010600030101010101" pitchFamily="2" charset="-122"/>
              </a:rPr>
              <a:t> </a:t>
            </a:r>
            <a:r>
              <a:rPr lang="fr-FR" sz="1400" dirty="0">
                <a:ea typeface="宋体" panose="02010600030101010101" pitchFamily="2" charset="-122"/>
              </a:rPr>
              <a:t> </a:t>
            </a:r>
            <a:endParaRPr lang="fr-FR" sz="1400" dirty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400" dirty="0" smtClean="0">
                <a:ea typeface="宋体" panose="02010600030101010101" pitchFamily="2" charset="-122"/>
              </a:rPr>
              <a:t>Supposant que ceux qui habitent à la Bay Area ont pour attribut de location ‘1’, si non l’attribut de location equal ‘0’.</a:t>
            </a:r>
            <a:endParaRPr lang="fr-FR" altLang="fr-FR" sz="1400" dirty="0" smtClean="0"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Problèmes</a:t>
            </a:r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fr-F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il y a 89 locations différentes , 100 collèges différents et 227 emplois différents</a:t>
            </a:r>
            <a:endParaRPr lang="fr-F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fr-F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000000"/>
                </a:solidFill>
                <a:latin typeface="Arial" panose="020B0604020202020204" pitchFamily="34" charset="0"/>
              </a:rPr>
              <a:t>trop de location à prédire</a:t>
            </a:r>
            <a:endParaRPr lang="fr-F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069" y="3573340"/>
            <a:ext cx="831099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PPT_IMT_Atlantique_16-9_v2</Template>
  <TotalTime>0</TotalTime>
  <Words>4292</Words>
  <Application>WPS Presentation</Application>
  <PresentationFormat>Affichage à l'écran (16:9)</PresentationFormat>
  <Paragraphs>233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IMT Atlantique</vt:lpstr>
      <vt:lpstr>PowerPoint 演示文稿</vt:lpstr>
      <vt:lpstr>Plan :</vt:lpstr>
      <vt:lpstr>PowerPoint 演示文稿</vt:lpstr>
      <vt:lpstr>INTRODUCTION</vt:lpstr>
      <vt:lpstr>PowerPoint 演示文稿</vt:lpstr>
      <vt:lpstr>I- Compréhension des données et méthodes</vt:lpstr>
      <vt:lpstr>I- Compréhension des données et méthodes</vt:lpstr>
      <vt:lpstr>PowerPoint 演示文稿</vt:lpstr>
      <vt:lpstr>I- Compréhension des données et méthodes</vt:lpstr>
      <vt:lpstr>II- stratégie pour la prédiction des profils</vt:lpstr>
      <vt:lpstr>II- stratégie pour la prédiction des profils</vt:lpstr>
      <vt:lpstr>PowerPoint 演示文稿</vt:lpstr>
      <vt:lpstr>I- recherche des influenceurs du réseau</vt:lpstr>
      <vt:lpstr>I- recherche des influenceurs du réseau</vt:lpstr>
      <vt:lpstr>PowerPoint 演示文稿</vt:lpstr>
    </vt:vector>
  </TitlesOfParts>
  <LinksUpToDate>false</LinksUpToDate>
  <SharedDoc>false</SharedDoc>
  <HyperlinksChanged>false</HyperlinksChanged>
  <AppVersion>14.0000</AppVersion>
  <Manager>IMT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Adnane Bazouz</dc:creator>
  <dc:subject>IMT</dc:subject>
  <cp:lastModifiedBy>Ace Huang</cp:lastModifiedBy>
  <cp:revision>116</cp:revision>
  <dcterms:created xsi:type="dcterms:W3CDTF">2017-06-19T17:46:00Z</dcterms:created>
  <dcterms:modified xsi:type="dcterms:W3CDTF">2018-05-14T13:51:42Z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1036-10.2.0.6051</vt:lpwstr>
  </property>
</Properties>
</file>