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iemaweb.com/js-closure" TargetMode="External"/><Relationship Id="rId3" Type="http://schemas.openxmlformats.org/officeDocument/2006/relationships/hyperlink" Target="https://poiemaweb.com/js-immutability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hyperlink" Target="https://poiemaweb.com/js-array-higher-order-function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hyperlink" Target="https://dev-momo.tistory.com/entry/HigherOrder-Function-%EC%9D%B4%EB%9E%80-%EB%AC%B4%EC%97%87%EC%9D%B8%EA%B0%80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정주영 21.06.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정주영 21.06.21</a:t>
            </a:r>
          </a:p>
        </p:txBody>
      </p:sp>
      <p:sp>
        <p:nvSpPr>
          <p:cNvPr id="152" name="functional javascrip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javascript</a:t>
            </a:r>
          </a:p>
        </p:txBody>
      </p:sp>
      <p:sp>
        <p:nvSpPr>
          <p:cNvPr id="153" name="ECMA6 기준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ECMA6 기준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이미지"/>
          <p:cNvGrpSpPr/>
          <p:nvPr/>
        </p:nvGrpSpPr>
        <p:grpSpPr>
          <a:xfrm>
            <a:off x="286959" y="711428"/>
            <a:ext cx="23810083" cy="12668541"/>
            <a:chOff x="0" y="0"/>
            <a:chExt cx="23810081" cy="12668539"/>
          </a:xfrm>
        </p:grpSpPr>
        <p:pic>
          <p:nvPicPr>
            <p:cNvPr id="177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740" t="11428" r="7056" b="10748"/>
            <a:stretch>
              <a:fillRect/>
            </a:stretch>
          </p:blipFill>
          <p:spPr>
            <a:xfrm>
              <a:off x="127000" y="88900"/>
              <a:ext cx="23556082" cy="123383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6" name="이미지" descr="이미지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23810083" cy="1266854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rray.prototype.filter(callback: (value: T, index: number, array: Array) =&gt; any, thisArg?: any): T[]…"/>
          <p:cNvSpPr txBox="1"/>
          <p:nvPr>
            <p:ph type="title"/>
          </p:nvPr>
        </p:nvSpPr>
        <p:spPr>
          <a:xfrm>
            <a:off x="1206498" y="2494725"/>
            <a:ext cx="21971004" cy="8726550"/>
          </a:xfrm>
          <a:prstGeom prst="rect">
            <a:avLst/>
          </a:prstGeom>
        </p:spPr>
        <p:txBody>
          <a:bodyPr/>
          <a:lstStyle/>
          <a:p>
            <a:pPr defTabSz="201168">
              <a:lnSpc>
                <a:spcPct val="100000"/>
              </a:lnSpc>
              <a:spcBef>
                <a:spcPts val="1300"/>
              </a:spcBef>
              <a:defRPr b="1" spc="0" sz="528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Array.prototype.filter(callback: (value: T, index: number, array: Array) =&gt; any, thisArg?: any): T[]</a:t>
            </a:r>
          </a:p>
          <a:p>
            <a:pPr defTabSz="201168">
              <a:lnSpc>
                <a:spcPct val="100000"/>
              </a:lnSpc>
              <a:spcBef>
                <a:spcPts val="1300"/>
              </a:spcBef>
              <a:defRPr b="1" spc="0" sz="528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201168">
              <a:lnSpc>
                <a:spcPts val="7300"/>
              </a:lnSpc>
              <a:spcBef>
                <a:spcPts val="700"/>
              </a:spcBef>
              <a:defRPr spc="0" sz="5280">
                <a:solidFill>
                  <a:srgbClr val="1990B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92C2C"/>
                </a:solidFill>
              </a:rPr>
              <a:t>배열</a:t>
            </a:r>
            <a:r>
              <a:rPr>
                <a:solidFill>
                  <a:srgbClr val="5F6364"/>
                </a:solidFill>
              </a:rPr>
              <a:t>.</a:t>
            </a:r>
            <a:r>
              <a:rPr>
                <a:solidFill>
                  <a:srgbClr val="2F9C0A"/>
                </a:solidFill>
              </a:rPr>
              <a:t>filter</a:t>
            </a:r>
            <a:r>
              <a:rPr>
                <a:solidFill>
                  <a:srgbClr val="5F6364"/>
                </a:solidFill>
              </a:rPr>
              <a:t>((</a:t>
            </a:r>
            <a:r>
              <a:rPr>
                <a:solidFill>
                  <a:srgbClr val="C92C2C"/>
                </a:solidFill>
              </a:rPr>
              <a:t>요소</a:t>
            </a:r>
            <a:r>
              <a:rPr>
                <a:solidFill>
                  <a:srgbClr val="5F6364"/>
                </a:solidFill>
              </a:rPr>
              <a:t>,</a:t>
            </a:r>
            <a:r>
              <a:rPr>
                <a:solidFill>
                  <a:srgbClr val="C92C2C"/>
                </a:solidFill>
              </a:rPr>
              <a:t> 인덱스</a:t>
            </a:r>
            <a:r>
              <a:rPr>
                <a:solidFill>
                  <a:srgbClr val="5F6364"/>
                </a:solidFill>
              </a:rPr>
              <a:t>,</a:t>
            </a:r>
            <a:r>
              <a:rPr>
                <a:solidFill>
                  <a:srgbClr val="C92C2C"/>
                </a:solidFill>
              </a:rPr>
              <a:t> 배열</a:t>
            </a:r>
            <a:r>
              <a:rPr>
                <a:solidFill>
                  <a:srgbClr val="5F6364"/>
                </a:solidFill>
              </a:rPr>
              <a:t>)</a:t>
            </a:r>
            <a:r>
              <a:rPr>
                <a:solidFill>
                  <a:srgbClr val="C92C2C"/>
                </a:solidFill>
              </a:rPr>
              <a:t> </a:t>
            </a:r>
            <a:r>
              <a:rPr>
                <a:solidFill>
                  <a:srgbClr val="A67F59"/>
                </a:solidFill>
              </a:rPr>
              <a:t>=&gt;</a:t>
            </a:r>
            <a:r>
              <a:rPr>
                <a:solidFill>
                  <a:srgbClr val="C92C2C"/>
                </a:solidFill>
              </a:rPr>
              <a:t> </a:t>
            </a:r>
            <a:r>
              <a:rPr>
                <a:solidFill>
                  <a:srgbClr val="5F6364"/>
                </a:solidFill>
              </a:rPr>
              <a:t>{</a:t>
            </a:r>
            <a:r>
              <a:rPr>
                <a:solidFill>
                  <a:srgbClr val="C92C2C"/>
                </a:solidFill>
              </a:rPr>
              <a:t> </a:t>
            </a:r>
            <a:r>
              <a:t>return</a:t>
            </a:r>
            <a:r>
              <a:rPr>
                <a:solidFill>
                  <a:srgbClr val="C92C2C"/>
                </a:solidFill>
              </a:rPr>
              <a:t> 실행 결과 true인 배열 요소의 값 </a:t>
            </a:r>
            <a:r>
              <a:rPr>
                <a:solidFill>
                  <a:srgbClr val="5F6364"/>
                </a:solidFill>
              </a:rPr>
              <a:t>});</a:t>
            </a:r>
            <a:endParaRPr>
              <a:solidFill>
                <a:srgbClr val="444444"/>
              </a:solidFill>
              <a:latin typeface="Apple SD 산돌고딕 Neo 일반체"/>
              <a:ea typeface="Apple SD 산돌고딕 Neo 일반체"/>
              <a:cs typeface="Apple SD 산돌고딕 Neo 일반체"/>
              <a:sym typeface="Apple SD 산돌고딕 Neo 일반체"/>
            </a:endParaRPr>
          </a:p>
          <a:p>
            <a:pPr defTabSz="1072869">
              <a:defRPr b="1" spc="-105" sz="528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</a:p>
          <a:p>
            <a:pPr marL="201168" indent="-139700" defTabSz="201168">
              <a:lnSpc>
                <a:spcPct val="100000"/>
              </a:lnSpc>
              <a:buClr>
                <a:srgbClr val="333333"/>
              </a:buClr>
              <a:buSzPct val="123000"/>
              <a:buFont typeface="Times New Roman"/>
              <a:defRPr spc="0" sz="5280">
                <a:solidFill>
                  <a:srgbClr val="444444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  <a:p>
            <a:pPr defTabSz="201168">
              <a:lnSpc>
                <a:spcPct val="100000"/>
              </a:lnSpc>
              <a:defRPr b="1" spc="0" sz="528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배열을 순회하며 각 요소에 대하여 인자로 주어진 </a:t>
            </a:r>
            <a:r>
              <a:t>콜백함수의 실행 결과가 true인 배열 요소의 값 만을 추출한 새로운 배열을 반환한다.</a:t>
            </a:r>
            <a:br>
              <a:rPr b="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filter.png" descr="fil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38" y="342736"/>
            <a:ext cx="15043096" cy="1303052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출처: https://dongmin-jang.medium.com/javascript-15%EA%B0%80%EC%A7%80-%EC%9C%A0%EC%9A%A9%ED%95%9C-map-reduce-filter-bfbc74f0debd"/>
          <p:cNvSpPr txBox="1"/>
          <p:nvPr>
            <p:ph type="body" sz="quarter" idx="4294967295"/>
          </p:nvPr>
        </p:nvSpPr>
        <p:spPr>
          <a:xfrm>
            <a:off x="16050919" y="2729994"/>
            <a:ext cx="7539392" cy="825601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출처: https://dongmin-jang.medium.com/javascript-15%EA%B0%80%EC%A7%80-%EC%9C%A0%EC%9A%A9%ED%95%9C-map-reduce-filter-bfbc74f0debd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rray.prototype.reduce&lt;U&gt;(callback: (state: U, element: T, index: number, array: T[ ]) =&gt; U, firstState?: U): U…"/>
          <p:cNvSpPr txBox="1"/>
          <p:nvPr>
            <p:ph type="title"/>
          </p:nvPr>
        </p:nvSpPr>
        <p:spPr>
          <a:xfrm>
            <a:off x="1206498" y="2075352"/>
            <a:ext cx="21971004" cy="9565296"/>
          </a:xfrm>
          <a:prstGeom prst="rect">
            <a:avLst/>
          </a:prstGeom>
        </p:spPr>
        <p:txBody>
          <a:bodyPr/>
          <a:lstStyle/>
          <a:p>
            <a:pPr defTabSz="1584920">
              <a:defRPr spc="-110" sz="5524"/>
            </a:pPr>
          </a:p>
          <a:p>
            <a:pPr defTabSz="297179">
              <a:lnSpc>
                <a:spcPct val="100000"/>
              </a:lnSpc>
              <a:spcBef>
                <a:spcPts val="1900"/>
              </a:spcBef>
              <a:defRPr b="1" spc="0" sz="5524">
                <a:solidFill>
                  <a:srgbClr val="434B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Array.prototype.reduce&lt;U&gt;(callback: (state: U, element: T, index: number, array: T[ ]) =&gt; U, firstState?: U): U </a:t>
            </a:r>
          </a:p>
          <a:p>
            <a:pPr defTabSz="297179">
              <a:lnSpc>
                <a:spcPct val="100000"/>
              </a:lnSpc>
              <a:spcBef>
                <a:spcPts val="1900"/>
              </a:spcBef>
              <a:defRPr b="1" spc="0" sz="5524">
                <a:solidFill>
                  <a:srgbClr val="434B4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297179">
              <a:lnSpc>
                <a:spcPts val="8100"/>
              </a:lnSpc>
              <a:spcBef>
                <a:spcPts val="1000"/>
              </a:spcBef>
              <a:defRPr spc="0" sz="5524">
                <a:solidFill>
                  <a:srgbClr val="2F9C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92C2C"/>
                </a:solidFill>
              </a:rPr>
              <a:t>배열</a:t>
            </a:r>
            <a:r>
              <a:rPr>
                <a:solidFill>
                  <a:srgbClr val="5F6364"/>
                </a:solidFill>
              </a:rPr>
              <a:t>.</a:t>
            </a:r>
            <a:r>
              <a:t>reduce</a:t>
            </a:r>
            <a:r>
              <a:rPr>
                <a:solidFill>
                  <a:srgbClr val="5F6364"/>
                </a:solidFill>
              </a:rPr>
              <a:t>((</a:t>
            </a:r>
            <a:r>
              <a:rPr>
                <a:solidFill>
                  <a:srgbClr val="C92C2C"/>
                </a:solidFill>
              </a:rPr>
              <a:t>누적값</a:t>
            </a:r>
            <a:r>
              <a:rPr>
                <a:solidFill>
                  <a:srgbClr val="5F6364"/>
                </a:solidFill>
              </a:rPr>
              <a:t>,</a:t>
            </a:r>
            <a:r>
              <a:rPr>
                <a:solidFill>
                  <a:srgbClr val="C92C2C"/>
                </a:solidFill>
              </a:rPr>
              <a:t> 현잿값</a:t>
            </a:r>
            <a:r>
              <a:rPr>
                <a:solidFill>
                  <a:srgbClr val="5F6364"/>
                </a:solidFill>
              </a:rPr>
              <a:t>,</a:t>
            </a:r>
            <a:r>
              <a:rPr>
                <a:solidFill>
                  <a:srgbClr val="C92C2C"/>
                </a:solidFill>
              </a:rPr>
              <a:t> 인덱스</a:t>
            </a:r>
            <a:r>
              <a:rPr>
                <a:solidFill>
                  <a:srgbClr val="5F6364"/>
                </a:solidFill>
              </a:rPr>
              <a:t>,</a:t>
            </a:r>
            <a:r>
              <a:rPr>
                <a:solidFill>
                  <a:srgbClr val="C92C2C"/>
                </a:solidFill>
              </a:rPr>
              <a:t> 요소</a:t>
            </a:r>
            <a:r>
              <a:rPr>
                <a:solidFill>
                  <a:srgbClr val="5F6364"/>
                </a:solidFill>
              </a:rPr>
              <a:t>)</a:t>
            </a:r>
            <a:r>
              <a:rPr>
                <a:solidFill>
                  <a:srgbClr val="C92C2C"/>
                </a:solidFill>
              </a:rPr>
              <a:t> </a:t>
            </a:r>
            <a:r>
              <a:rPr>
                <a:solidFill>
                  <a:srgbClr val="A67F59"/>
                </a:solidFill>
              </a:rPr>
              <a:t>=&gt;</a:t>
            </a:r>
            <a:r>
              <a:rPr>
                <a:solidFill>
                  <a:srgbClr val="C92C2C"/>
                </a:solidFill>
              </a:rPr>
              <a:t> </a:t>
            </a:r>
            <a:r>
              <a:rPr>
                <a:solidFill>
                  <a:srgbClr val="5F6364"/>
                </a:solidFill>
              </a:rPr>
              <a:t>{</a:t>
            </a:r>
            <a:r>
              <a:rPr>
                <a:solidFill>
                  <a:srgbClr val="C92C2C"/>
                </a:solidFill>
              </a:rPr>
              <a:t> </a:t>
            </a:r>
            <a:r>
              <a:rPr>
                <a:solidFill>
                  <a:srgbClr val="1990B8"/>
                </a:solidFill>
              </a:rPr>
              <a:t>return</a:t>
            </a:r>
            <a:r>
              <a:rPr>
                <a:solidFill>
                  <a:srgbClr val="C92C2C"/>
                </a:solidFill>
              </a:rPr>
              <a:t> 결과 </a:t>
            </a:r>
            <a:r>
              <a:rPr>
                <a:solidFill>
                  <a:srgbClr val="5F6364"/>
                </a:solidFill>
              </a:rPr>
              <a:t>},</a:t>
            </a:r>
            <a:r>
              <a:rPr>
                <a:solidFill>
                  <a:srgbClr val="C92C2C"/>
                </a:solidFill>
              </a:rPr>
              <a:t> 초깃값</a:t>
            </a:r>
            <a:r>
              <a:rPr>
                <a:solidFill>
                  <a:srgbClr val="5F6364"/>
                </a:solidFill>
              </a:rPr>
              <a:t>);</a:t>
            </a:r>
            <a:endParaRPr>
              <a:solidFill>
                <a:srgbClr val="5F6364"/>
              </a:solidFill>
            </a:endParaRPr>
          </a:p>
          <a:p>
            <a:pPr defTabSz="297179">
              <a:lnSpc>
                <a:spcPts val="8100"/>
              </a:lnSpc>
              <a:spcBef>
                <a:spcPts val="1000"/>
              </a:spcBef>
              <a:defRPr spc="0" sz="5524">
                <a:solidFill>
                  <a:srgbClr val="2F9C0A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5F6364"/>
              </a:solidFill>
            </a:endParaRPr>
          </a:p>
          <a:p>
            <a:pPr defTabSz="297179">
              <a:lnSpc>
                <a:spcPct val="100000"/>
              </a:lnSpc>
              <a:spcBef>
                <a:spcPts val="1000"/>
              </a:spcBef>
              <a:defRPr spc="0" sz="5524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5F6364"/>
                </a:solidFill>
              </a:rPr>
              <a:t>배열을 순회하며 각 요소에 대하여 이전의 콜백함수 실행 누적값을 전달하여 콜백함수를 실행하고 그 결과를 반환한다. 초깃값을 적어주지 않으면 자동으로 초깃값이 0번째 인덱스의 값이 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reduce.png" descr="reduce.png"/>
          <p:cNvPicPr>
            <a:picLocks noChangeAspect="1"/>
          </p:cNvPicPr>
          <p:nvPr/>
        </p:nvPicPr>
        <p:blipFill>
          <a:blip r:embed="rId2">
            <a:extLst/>
          </a:blip>
          <a:srcRect l="5849" t="6587" r="4734" b="8792"/>
          <a:stretch>
            <a:fillRect/>
          </a:stretch>
        </p:blipFill>
        <p:spPr>
          <a:xfrm>
            <a:off x="922397" y="290396"/>
            <a:ext cx="11836308" cy="1280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이터레이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이터레이터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3. 이터레이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3. 이터레이터</a:t>
            </a:r>
          </a:p>
        </p:txBody>
      </p:sp>
      <p:sp>
        <p:nvSpPr>
          <p:cNvPr id="192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ake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8. tak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take</a:t>
            </a:r>
          </a:p>
        </p:txBody>
      </p:sp>
      <p:sp>
        <p:nvSpPr>
          <p:cNvPr id="198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너레이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제너레이터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고차함수 , ECMA함수의 평가 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고차함수 , ECMA함수의 평가 ,</a:t>
            </a:r>
          </a:p>
          <a:p>
            <a:pPr/>
            <a:r>
              <a:t>map, filter, reduce</a:t>
            </a:r>
          </a:p>
          <a:p>
            <a:pPr/>
            <a:r>
              <a:t>이터레이터, 제너레이터, take</a:t>
            </a:r>
          </a:p>
          <a:p>
            <a:pPr/>
            <a:r>
              <a:t>promise, async/await </a:t>
            </a:r>
          </a:p>
        </p:txBody>
      </p:sp>
      <p:sp>
        <p:nvSpPr>
          <p:cNvPr id="156" name="목차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목차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2. 제너레이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2. 제너레이터</a:t>
            </a:r>
          </a:p>
        </p:txBody>
      </p:sp>
      <p:sp>
        <p:nvSpPr>
          <p:cNvPr id="204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CMA함수의 지연평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ECMA함수의 지연평가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4. ECMA함수의 평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4. ECMA함수의 평가</a:t>
            </a:r>
          </a:p>
        </p:txBody>
      </p:sp>
      <p:sp>
        <p:nvSpPr>
          <p:cNvPr id="210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om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11. Prom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11. Promise</a:t>
            </a:r>
          </a:p>
        </p:txBody>
      </p:sp>
      <p:sp>
        <p:nvSpPr>
          <p:cNvPr id="216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async/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async/await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9. asyn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9. async</a:t>
            </a:r>
          </a:p>
        </p:txBody>
      </p:sp>
      <p:sp>
        <p:nvSpPr>
          <p:cNvPr id="222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고차함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고차함수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고차 함수(Higher order func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고차 함수(Higher order function)</a:t>
            </a:r>
          </a:p>
        </p:txBody>
      </p:sp>
      <p:sp>
        <p:nvSpPr>
          <p:cNvPr id="161" name=": 함수를 인자로 전달받거나 함수를 결과로 반환하는 함수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75335">
              <a:lnSpc>
                <a:spcPct val="80000"/>
              </a:lnSpc>
              <a:defRPr spc="-92" sz="4640"/>
            </a:lvl1pPr>
          </a:lstStyle>
          <a:p>
            <a:pPr/>
            <a:r>
              <a:t>: 함수를 인자로 전달받거나 함수를 결과로 반환하는 함수</a:t>
            </a:r>
          </a:p>
        </p:txBody>
      </p:sp>
      <p:sp>
        <p:nvSpPr>
          <p:cNvPr id="162" name="- 고차 함수는 인자로 받은 함수를 필요한 시점에 호출하거나 클로저를 생성하여 반환한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600"/>
              </a:spcBef>
              <a:buSzTx/>
              <a:buNone/>
              <a:defRPr sz="6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고차 함수는 인자로 받은 함수를 필요한 시점에 호출하거나 </a:t>
            </a:r>
            <a:r>
              <a:rPr>
                <a:solidFill>
                  <a:srgbClr val="D16098"/>
                </a:solidFill>
                <a:hlinkClick r:id="rId2" invalidUrl="" action="" tgtFrame="" tooltip="" history="1" highlightClick="0" endSnd="0"/>
              </a:rPr>
              <a:t>클로저</a:t>
            </a:r>
            <a:r>
              <a:t>를 생성하여 반환한다. </a:t>
            </a:r>
          </a:p>
          <a:p>
            <a:pPr marL="0" indent="0" defTabSz="457200">
              <a:lnSpc>
                <a:spcPct val="100000"/>
              </a:lnSpc>
              <a:spcBef>
                <a:spcPts val="1600"/>
              </a:spcBef>
              <a:buSzTx/>
              <a:buNone/>
              <a:defRPr sz="6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고차 함수는 외부 상태 변경이나 가변(mutable) 데이터를 피하고</a:t>
            </a:r>
            <a:r>
              <a:rPr>
                <a:solidFill>
                  <a:schemeClr val="accent6">
                    <a:lumOff val="16165"/>
                  </a:schemeClr>
                </a:solidFill>
              </a:rPr>
              <a:t> </a:t>
            </a:r>
            <a:r>
              <a:rPr>
                <a:solidFill>
                  <a:schemeClr val="accent6">
                    <a:lumOff val="16165"/>
                  </a:schemeClr>
                </a:solidFill>
                <a:hlinkClick r:id="rId3" invalidUrl="" action="" tgtFrame="" tooltip="" history="1" highlightClick="0" endSnd="0"/>
              </a:rPr>
              <a:t>불변성(Immutability)</a:t>
            </a:r>
            <a:r>
              <a:rPr b="1">
                <a:solidFill>
                  <a:srgbClr val="434B4F"/>
                </a:solidFill>
              </a:rPr>
              <a:t>을 지향</a:t>
            </a:r>
            <a:r>
              <a:t>하는 함수형 프로그래밍에 기반을 두고 있다.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hof.png" descr="hof.png"/>
          <p:cNvPicPr>
            <a:picLocks noChangeAspect="1"/>
          </p:cNvPicPr>
          <p:nvPr/>
        </p:nvPicPr>
        <p:blipFill>
          <a:blip r:embed="rId2">
            <a:extLst/>
          </a:blip>
          <a:srcRect l="5107" t="3294" r="0" b="7080"/>
          <a:stretch>
            <a:fillRect/>
          </a:stretch>
        </p:blipFill>
        <p:spPr>
          <a:xfrm>
            <a:off x="1320052" y="711398"/>
            <a:ext cx="8912804" cy="1229308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함수형 프로그래밍은 순수 함수(Pure function)와 보조 함수의 조합을 통해 로직 내에 존재하는 조건문과 반복문을 제거하여 복잡성을 해결하고 변수의 사용을 억제하여 상태 변경을 피하려는 프로그래밍 패러다임이다.…"/>
          <p:cNvSpPr txBox="1"/>
          <p:nvPr>
            <p:ph type="body" sz="half" idx="4294967295"/>
          </p:nvPr>
        </p:nvSpPr>
        <p:spPr>
          <a:xfrm>
            <a:off x="11242578" y="2180259"/>
            <a:ext cx="11441301" cy="9711976"/>
          </a:xfrm>
          <a:prstGeom prst="rect">
            <a:avLst/>
          </a:prstGeom>
        </p:spPr>
        <p:txBody>
          <a:bodyPr/>
          <a:lstStyle/>
          <a:p>
            <a:pPr marL="0" indent="0" defTabSz="260604">
              <a:lnSpc>
                <a:spcPct val="100000"/>
              </a:lnSpc>
              <a:spcBef>
                <a:spcPts val="900"/>
              </a:spcBef>
              <a:buSzTx/>
              <a:buNone/>
              <a:defRPr sz="3705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260604">
              <a:lnSpc>
                <a:spcPct val="100000"/>
              </a:lnSpc>
              <a:spcBef>
                <a:spcPts val="900"/>
              </a:spcBef>
              <a:buSzTx/>
              <a:buNone/>
              <a:defRPr sz="3705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함수형 프로그래밍은 순수 함수(Pure function)와 보조 함수의 조합을 통해 로직 내에 존재하는 조건문과 반복문을 제거하여 복잡성을 해결하고 변수의 사용을 억제하여 상태 변경을 피하려는 프로그래밍 패러다임이다. </a:t>
            </a:r>
          </a:p>
          <a:p>
            <a:pPr marL="0" indent="0" defTabSz="260604">
              <a:lnSpc>
                <a:spcPct val="100000"/>
              </a:lnSpc>
              <a:spcBef>
                <a:spcPts val="900"/>
              </a:spcBef>
              <a:buSzTx/>
              <a:buNone/>
              <a:defRPr sz="3705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조건문이나 반복문은 로직의 흐름을 이해하기 어렵게 하여 가독성을 해치고, 변수의 값은 누군가에 의해 언제든지 변경될 수 있어 오류 발생의 근본적 원인이 될 수 있기 때문이다.</a:t>
            </a:r>
          </a:p>
          <a:p>
            <a:pPr marL="0" indent="0" defTabSz="260604">
              <a:lnSpc>
                <a:spcPct val="100000"/>
              </a:lnSpc>
              <a:spcBef>
                <a:spcPts val="900"/>
              </a:spcBef>
              <a:buSzTx/>
              <a:buNone/>
              <a:defRPr sz="3705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함수형 프로그래밍은 결국 순수 함수를 통해 </a:t>
            </a:r>
            <a:r>
              <a:rPr b="1">
                <a:solidFill>
                  <a:srgbClr val="434B4F"/>
                </a:solidFill>
              </a:rPr>
              <a:t>부수 효과(Side effect)를 최대한 억제</a:t>
            </a:r>
            <a:r>
              <a:t>하여 오류를 피하고 프로그램의 안정성을 높이려는 노력의 한 방법이라고 할 수 있다.</a:t>
            </a:r>
          </a:p>
          <a:p>
            <a:pPr marL="0" indent="0" defTabSz="260604">
              <a:lnSpc>
                <a:spcPct val="100000"/>
              </a:lnSpc>
              <a:spcBef>
                <a:spcPts val="900"/>
              </a:spcBef>
              <a:buSzTx/>
              <a:buNone/>
              <a:defRPr sz="3705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출처: </a:t>
            </a:r>
            <a:r>
              <a:rPr u="sng">
                <a:hlinkClick r:id="rId3" invalidUrl="" action="" tgtFrame="" tooltip="" history="1" highlightClick="0" endSnd="0"/>
              </a:rPr>
              <a:t>https://poiemaweb.com/js-array-higher-order-function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ramda.png" descr="ramda.png"/>
          <p:cNvPicPr>
            <a:picLocks noChangeAspect="1"/>
          </p:cNvPicPr>
          <p:nvPr/>
        </p:nvPicPr>
        <p:blipFill>
          <a:blip r:embed="rId2">
            <a:extLst/>
          </a:blip>
          <a:srcRect l="5807" t="1123" r="4863" b="1123"/>
          <a:stretch>
            <a:fillRect/>
          </a:stretch>
        </p:blipFill>
        <p:spPr>
          <a:xfrm>
            <a:off x="1285590" y="365577"/>
            <a:ext cx="10703199" cy="12004669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68" name="HOF의 강력한 매력은 함수를 이용해서 새로운 함수를 합성할 수 있다는 것이다. 이 개념을 적극 활용한 라이브러리가 Ramda이다.…"/>
          <p:cNvSpPr txBox="1"/>
          <p:nvPr>
            <p:ph type="body" sz="half" idx="4294967295"/>
          </p:nvPr>
        </p:nvSpPr>
        <p:spPr>
          <a:xfrm>
            <a:off x="12803702" y="1542490"/>
            <a:ext cx="10477501" cy="825601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HOF의 강력한 매력은 함수를 이용해서 새로운 함수를 합성할 수 있다는 것이다. 이 개념을 적극 활용한 라이브러리가 Ramda이다.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500" u="sng">
                <a:solidFill>
                  <a:srgbClr val="0000E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none">
                <a:solidFill>
                  <a:srgbClr val="333333"/>
                </a:solidFill>
              </a:rPr>
              <a:t>출처: </a:t>
            </a:r>
            <a:r>
              <a:rPr>
                <a:hlinkClick r:id="rId3" invalidUrl="" action="" tgtFrame="" tooltip="" history="1" highlightClick="0" endSnd="0"/>
              </a:rPr>
              <a:t>https://dev-momo.tistory.com/entry/HigherOrder-Function-이란-무엇인가</a:t>
            </a:r>
            <a:r>
              <a:rPr u="none">
                <a:solidFill>
                  <a:srgbClr val="333333"/>
                </a:solidFill>
              </a:rPr>
              <a:t> [Programming Note]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rray 객체의 고차함수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객체의 고차함수</a:t>
            </a:r>
          </a:p>
          <a:p>
            <a:pPr/>
            <a:r>
              <a:t>- map( ), reduce( ), filter(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rray.prototype.map&lt;U&gt;(callbackfn: (value: T, index: number, array: T[ ]) =&gt; U, thisArg?: any): U[ ]…"/>
          <p:cNvSpPr txBox="1"/>
          <p:nvPr>
            <p:ph type="title"/>
          </p:nvPr>
        </p:nvSpPr>
        <p:spPr>
          <a:xfrm>
            <a:off x="1206498" y="3447190"/>
            <a:ext cx="21971004" cy="6821620"/>
          </a:xfrm>
          <a:prstGeom prst="rect">
            <a:avLst/>
          </a:prstGeom>
        </p:spPr>
        <p:txBody>
          <a:bodyPr/>
          <a:lstStyle/>
          <a:p>
            <a:pPr defTabSz="1438619">
              <a:defRPr b="1" spc="-141" sz="7079">
                <a:latin typeface="+mn-lt"/>
                <a:ea typeface="+mn-ea"/>
                <a:cs typeface="+mn-cs"/>
                <a:sym typeface="Helvetica Neue"/>
              </a:defRPr>
            </a:pPr>
            <a:r>
              <a:t>Array.prototype.map&lt;U&gt;(callbackfn: (value: T, index: number, array: T[ ]) =&gt; U, thisArg?: any): U[ ]</a:t>
            </a:r>
          </a:p>
          <a:p>
            <a:pPr defTabSz="1438619">
              <a:defRPr b="1" spc="-106" sz="531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defTabSz="269747">
              <a:lnSpc>
                <a:spcPts val="7700"/>
              </a:lnSpc>
              <a:spcBef>
                <a:spcPts val="900"/>
              </a:spcBef>
              <a:defRPr spc="0" sz="5310">
                <a:solidFill>
                  <a:srgbClr val="1990B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92C2C"/>
                </a:solidFill>
              </a:rPr>
              <a:t>배열</a:t>
            </a:r>
            <a:r>
              <a:rPr>
                <a:solidFill>
                  <a:srgbClr val="5F6364"/>
                </a:solidFill>
              </a:rPr>
              <a:t>.</a:t>
            </a:r>
            <a:r>
              <a:rPr>
                <a:solidFill>
                  <a:srgbClr val="2F9C0A"/>
                </a:solidFill>
              </a:rPr>
              <a:t>map</a:t>
            </a:r>
            <a:r>
              <a:rPr>
                <a:solidFill>
                  <a:srgbClr val="5F6364"/>
                </a:solidFill>
              </a:rPr>
              <a:t>((</a:t>
            </a:r>
            <a:r>
              <a:rPr>
                <a:solidFill>
                  <a:srgbClr val="C92C2C"/>
                </a:solidFill>
              </a:rPr>
              <a:t>요소</a:t>
            </a:r>
            <a:r>
              <a:rPr>
                <a:solidFill>
                  <a:srgbClr val="5F6364"/>
                </a:solidFill>
              </a:rPr>
              <a:t>,</a:t>
            </a:r>
            <a:r>
              <a:rPr>
                <a:solidFill>
                  <a:srgbClr val="C92C2C"/>
                </a:solidFill>
              </a:rPr>
              <a:t> 인덱스</a:t>
            </a:r>
            <a:r>
              <a:rPr>
                <a:solidFill>
                  <a:srgbClr val="5F6364"/>
                </a:solidFill>
              </a:rPr>
              <a:t>,</a:t>
            </a:r>
            <a:r>
              <a:rPr>
                <a:solidFill>
                  <a:srgbClr val="C92C2C"/>
                </a:solidFill>
              </a:rPr>
              <a:t> 배열</a:t>
            </a:r>
            <a:r>
              <a:rPr>
                <a:solidFill>
                  <a:srgbClr val="5F6364"/>
                </a:solidFill>
              </a:rPr>
              <a:t>)</a:t>
            </a:r>
            <a:r>
              <a:rPr>
                <a:solidFill>
                  <a:srgbClr val="C92C2C"/>
                </a:solidFill>
              </a:rPr>
              <a:t> </a:t>
            </a:r>
            <a:r>
              <a:rPr>
                <a:solidFill>
                  <a:srgbClr val="A67F59"/>
                </a:solidFill>
              </a:rPr>
              <a:t>=&gt;</a:t>
            </a:r>
            <a:r>
              <a:rPr>
                <a:solidFill>
                  <a:srgbClr val="C92C2C"/>
                </a:solidFill>
              </a:rPr>
              <a:t> </a:t>
            </a:r>
            <a:r>
              <a:rPr>
                <a:solidFill>
                  <a:srgbClr val="5F6364"/>
                </a:solidFill>
              </a:rPr>
              <a:t>{</a:t>
            </a:r>
            <a:r>
              <a:rPr>
                <a:solidFill>
                  <a:srgbClr val="C92C2C"/>
                </a:solidFill>
              </a:rPr>
              <a:t> </a:t>
            </a:r>
            <a:r>
              <a:t>return</a:t>
            </a:r>
            <a:r>
              <a:rPr>
                <a:solidFill>
                  <a:srgbClr val="C92C2C"/>
                </a:solidFill>
              </a:rPr>
              <a:t> 요소 </a:t>
            </a:r>
            <a:r>
              <a:rPr>
                <a:solidFill>
                  <a:srgbClr val="5F6364"/>
                </a:solidFill>
              </a:rPr>
              <a:t>});</a:t>
            </a:r>
            <a:endParaRPr>
              <a:solidFill>
                <a:srgbClr val="444444"/>
              </a:solidFill>
              <a:latin typeface="Apple SD 산돌고딕 Neo 일반체"/>
              <a:ea typeface="Apple SD 산돌고딕 Neo 일반체"/>
              <a:cs typeface="Apple SD 산돌고딕 Neo 일반체"/>
              <a:sym typeface="Apple SD 산돌고딕 Neo 일반체"/>
            </a:endParaRPr>
          </a:p>
          <a:p>
            <a:pPr defTabSz="1438619">
              <a:defRPr b="1" spc="-106" sz="5310"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</a:p>
          <a:p>
            <a:pPr defTabSz="269747">
              <a:lnSpc>
                <a:spcPct val="100000"/>
              </a:lnSpc>
              <a:defRPr spc="0" sz="5310">
                <a:solidFill>
                  <a:srgbClr val="444444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 배열 내의 모든 요소 각각에 대하여 주어진 함수를 호출한 결과를 모아 새로운 배열을 반환한다.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8125" t="12377" r="8371" b="16804"/>
          <a:stretch>
            <a:fillRect/>
          </a:stretch>
        </p:blipFill>
        <p:spPr>
          <a:xfrm>
            <a:off x="1406202" y="491107"/>
            <a:ext cx="21571478" cy="12733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