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9" r:id="rId3"/>
    <p:sldId id="257" r:id="rId4"/>
    <p:sldId id="262" r:id="rId5"/>
    <p:sldId id="261" r:id="rId6"/>
    <p:sldId id="260" r:id="rId7"/>
    <p:sldId id="258" r:id="rId8"/>
    <p:sldId id="264" r:id="rId9"/>
    <p:sldId id="266" r:id="rId10"/>
    <p:sldId id="268" r:id="rId11"/>
    <p:sldId id="267" r:id="rId12"/>
    <p:sldId id="265" r:id="rId13"/>
    <p:sldId id="263" r:id="rId14"/>
    <p:sldId id="269" r:id="rId15"/>
    <p:sldId id="270" r:id="rId16"/>
    <p:sldId id="271" r:id="rId17"/>
    <p:sldId id="272" r:id="rId18"/>
    <p:sldId id="282" r:id="rId19"/>
    <p:sldId id="283" r:id="rId20"/>
    <p:sldId id="273" r:id="rId21"/>
    <p:sldId id="275" r:id="rId22"/>
    <p:sldId id="281" r:id="rId23"/>
    <p:sldId id="276" r:id="rId24"/>
    <p:sldId id="280" r:id="rId25"/>
    <p:sldId id="277" r:id="rId26"/>
    <p:sldId id="279" r:id="rId27"/>
    <p:sldId id="278" r:id="rId28"/>
    <p:sldId id="2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9C37D-5263-E254-6D83-40B73D306AB4}" v="904" dt="2024-05-02T22:14:31.826"/>
    <p1510:client id="{6CDCCD02-7119-F53A-69B4-E635DFA605D0}" v="136" dt="2024-05-02T23:41:47.272"/>
    <p1510:client id="{80E58E23-EFB6-59DE-D97F-FDD9A60E7FCF}" v="768" dt="2024-05-02T04:19:46.139"/>
    <p1510:client id="{FACD39D4-DFF5-D3BB-9977-01685D7EF0B6}" v="81" dt="2024-05-02T22:40:03.574"/>
    <p1510:client id="{FC48E591-A190-FEF3-143F-837A6DD3E274}" v="11" dt="2024-05-02T04:42:11.3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5/2/2024</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74460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8465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5168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64125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5/2/2024</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60745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7935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0948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24373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4681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69334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5/2/2024</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4611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5/2/2024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5630306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00"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88DE9B99-ADEF-4DA4-A716-52D0A8BE5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5" name="Rectangle 84">
            <a:extLst>
              <a:ext uri="{FF2B5EF4-FFF2-40B4-BE49-F238E27FC236}">
                <a16:creationId xmlns:a16="http://schemas.microsoft.com/office/drawing/2014/main" id="{6E20860D-8992-496E-BC22-8450E344B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87" name="Rectangle 86">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982" y="48854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D1B26337-5AA4-470D-9687-5907CB53B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685800"/>
            <a:ext cx="10853928" cy="5486400"/>
          </a:xfrm>
          <a:prstGeom prst="rect">
            <a:avLst/>
          </a:prstGeom>
          <a:noFill/>
          <a:ln w="6350" cap="sq" cmpd="sng" algn="ctr">
            <a:solidFill>
              <a:srgbClr val="FFFFFF"/>
            </a:solidFill>
            <a:prstDash val="solid"/>
            <a:miter lim="800000"/>
          </a:ln>
          <a:effectLst/>
        </p:spPr>
      </p:sp>
      <p:sp>
        <p:nvSpPr>
          <p:cNvPr id="2" name="Title 1"/>
          <p:cNvSpPr>
            <a:spLocks noGrp="1"/>
          </p:cNvSpPr>
          <p:nvPr>
            <p:ph type="ctrTitle"/>
          </p:nvPr>
        </p:nvSpPr>
        <p:spPr>
          <a:xfrm>
            <a:off x="866440" y="1000370"/>
            <a:ext cx="3462079" cy="4857262"/>
          </a:xfrm>
        </p:spPr>
        <p:txBody>
          <a:bodyPr vert="horz" lIns="91440" tIns="45720" rIns="91440" bIns="45720" rtlCol="0" anchor="ctr">
            <a:normAutofit/>
          </a:bodyPr>
          <a:lstStyle/>
          <a:p>
            <a:pPr algn="r">
              <a:lnSpc>
                <a:spcPct val="90000"/>
              </a:lnSpc>
            </a:pPr>
            <a:r>
              <a:rPr lang="en-US" sz="4400" cap="none" spc="0">
                <a:solidFill>
                  <a:srgbClr val="FFFFFF"/>
                </a:solidFill>
              </a:rPr>
              <a:t>SALES EDA CASE STUDY</a:t>
            </a:r>
          </a:p>
        </p:txBody>
      </p:sp>
      <p:sp>
        <p:nvSpPr>
          <p:cNvPr id="3" name="Subtitle 2"/>
          <p:cNvSpPr>
            <a:spLocks noGrp="1"/>
          </p:cNvSpPr>
          <p:nvPr>
            <p:ph type="subTitle" idx="1"/>
          </p:nvPr>
        </p:nvSpPr>
        <p:spPr>
          <a:xfrm>
            <a:off x="4963691" y="1000370"/>
            <a:ext cx="6212310" cy="4857262"/>
          </a:xfrm>
        </p:spPr>
        <p:txBody>
          <a:bodyPr vert="horz" lIns="91440" tIns="45720" rIns="91440" bIns="45720" rtlCol="0" anchor="ctr">
            <a:normAutofit/>
          </a:bodyPr>
          <a:lstStyle/>
          <a:p>
            <a:pPr indent="-182880" algn="l">
              <a:spcAft>
                <a:spcPts val="600"/>
              </a:spcAft>
              <a:buFont typeface="Garamond" pitchFamily="18" charset="0"/>
              <a:buChar char="◦"/>
            </a:pPr>
            <a:r>
              <a:rPr lang="en-US" sz="2000">
                <a:solidFill>
                  <a:srgbClr val="FFFFFF"/>
                </a:solidFill>
              </a:rPr>
              <a:t>KHADIJA SULTANA</a:t>
            </a:r>
          </a:p>
          <a:p>
            <a:pPr indent="-182880" algn="l">
              <a:spcAft>
                <a:spcPts val="600"/>
              </a:spcAft>
              <a:buFont typeface="Garamond" pitchFamily="18" charset="0"/>
              <a:buChar char="◦"/>
            </a:pPr>
            <a:r>
              <a:rPr lang="en-US" sz="2000">
                <a:solidFill>
                  <a:srgbClr val="FFFFFF"/>
                </a:solidFill>
              </a:rPr>
              <a:t>MALIHA WASEEM</a:t>
            </a:r>
          </a:p>
          <a:p>
            <a:pPr indent="-182880" algn="l">
              <a:spcAft>
                <a:spcPts val="600"/>
              </a:spcAft>
              <a:buFont typeface="Garamond" pitchFamily="18" charset="0"/>
              <a:buChar char="◦"/>
            </a:pPr>
            <a:endParaRPr lang="en-US" sz="2000">
              <a:solidFill>
                <a:srgbClr val="FFFFFF"/>
              </a:solidFill>
            </a:endParaRPr>
          </a:p>
          <a:p>
            <a:pPr indent="-182880" algn="l">
              <a:spcAft>
                <a:spcPts val="600"/>
              </a:spcAft>
              <a:buFont typeface="Garamond" pitchFamily="18" charset="0"/>
              <a:buChar char="◦"/>
            </a:pPr>
            <a:endParaRPr lang="en-US" sz="2000">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6C4D022-E2BC-435F-9CDB-44DC57C07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926CAD6-45B1-4A85-A196-E722067B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480" y="0"/>
            <a:ext cx="6525472" cy="6858000"/>
          </a:xfrm>
          <a:prstGeom prst="rect">
            <a:avLst/>
          </a:prstGeom>
          <a:solidFill>
            <a:schemeClr val="tx1">
              <a:lumMod val="85000"/>
              <a:lumOff val="15000"/>
            </a:schemeClr>
          </a:solidFill>
          <a:ln w="6350" cap="sq" cmpd="sng" algn="ctr">
            <a:noFill/>
            <a:prstDash val="solid"/>
            <a:miter lim="800000"/>
          </a:ln>
          <a:effectLst/>
        </p:spPr>
      </p:sp>
      <p:sp>
        <p:nvSpPr>
          <p:cNvPr id="15" name="Rectangle 14">
            <a:extLst>
              <a:ext uri="{FF2B5EF4-FFF2-40B4-BE49-F238E27FC236}">
                <a16:creationId xmlns:a16="http://schemas.microsoft.com/office/drawing/2014/main" id="{0E0936D5-2DCE-48A4-93BC-BA7861B4E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1848" y="320040"/>
            <a:ext cx="5888736" cy="6217920"/>
          </a:xfrm>
          <a:prstGeom prst="rect">
            <a:avLst/>
          </a:prstGeom>
          <a:noFill/>
          <a:ln w="6350" cap="sq" cmpd="sng" algn="ctr">
            <a:solidFill>
              <a:schemeClr val="tx1"/>
            </a:solidFill>
            <a:prstDash val="solid"/>
            <a:miter lim="800000"/>
          </a:ln>
          <a:effectLst>
            <a:softEdge rad="0"/>
          </a:effectLst>
        </p:spPr>
      </p:sp>
      <p:pic>
        <p:nvPicPr>
          <p:cNvPr id="4" name="Picture 3">
            <a:extLst>
              <a:ext uri="{FF2B5EF4-FFF2-40B4-BE49-F238E27FC236}">
                <a16:creationId xmlns:a16="http://schemas.microsoft.com/office/drawing/2014/main" id="{5C730AF9-EB37-54FE-976B-AA16E67CD0CD}"/>
              </a:ext>
            </a:extLst>
          </p:cNvPr>
          <p:cNvPicPr>
            <a:picLocks noChangeAspect="1"/>
          </p:cNvPicPr>
          <p:nvPr/>
        </p:nvPicPr>
        <p:blipFill>
          <a:blip r:embed="rId2"/>
          <a:stretch>
            <a:fillRect/>
          </a:stretch>
        </p:blipFill>
        <p:spPr>
          <a:xfrm>
            <a:off x="814288" y="643467"/>
            <a:ext cx="4037950" cy="2624668"/>
          </a:xfrm>
          <a:prstGeom prst="rect">
            <a:avLst/>
          </a:prstGeom>
        </p:spPr>
      </p:pic>
      <p:pic>
        <p:nvPicPr>
          <p:cNvPr id="6" name="Picture 5" descr="A graph of different colored bars&#10;&#10;Description automatically generated">
            <a:extLst>
              <a:ext uri="{FF2B5EF4-FFF2-40B4-BE49-F238E27FC236}">
                <a16:creationId xmlns:a16="http://schemas.microsoft.com/office/drawing/2014/main" id="{64F391D1-5CA8-2D2D-C100-34FC4174159C}"/>
              </a:ext>
            </a:extLst>
          </p:cNvPr>
          <p:cNvPicPr>
            <a:picLocks noChangeAspect="1"/>
          </p:cNvPicPr>
          <p:nvPr/>
        </p:nvPicPr>
        <p:blipFill>
          <a:blip r:embed="rId3"/>
          <a:stretch>
            <a:fillRect/>
          </a:stretch>
        </p:blipFill>
        <p:spPr>
          <a:xfrm>
            <a:off x="979700" y="3589863"/>
            <a:ext cx="3696715" cy="2624668"/>
          </a:xfrm>
          <a:prstGeom prst="rect">
            <a:avLst/>
          </a:prstGeom>
        </p:spPr>
      </p:pic>
      <p:sp>
        <p:nvSpPr>
          <p:cNvPr id="3" name="Content Placeholder 2">
            <a:extLst>
              <a:ext uri="{FF2B5EF4-FFF2-40B4-BE49-F238E27FC236}">
                <a16:creationId xmlns:a16="http://schemas.microsoft.com/office/drawing/2014/main" id="{836612E4-F483-25A1-8A3E-DA2EDEFCC4B9}"/>
              </a:ext>
            </a:extLst>
          </p:cNvPr>
          <p:cNvSpPr>
            <a:spLocks noGrp="1"/>
          </p:cNvSpPr>
          <p:nvPr>
            <p:ph idx="1"/>
          </p:nvPr>
        </p:nvSpPr>
        <p:spPr>
          <a:xfrm>
            <a:off x="6303580" y="2103120"/>
            <a:ext cx="5245269" cy="3931920"/>
          </a:xfrm>
        </p:spPr>
        <p:txBody>
          <a:bodyPr vert="horz" lIns="91440" tIns="45720" rIns="91440" bIns="45720" rtlCol="0">
            <a:normAutofit/>
          </a:bodyPr>
          <a:lstStyle/>
          <a:p>
            <a:pPr>
              <a:lnSpc>
                <a:spcPct val="90000"/>
              </a:lnSpc>
            </a:pPr>
            <a:r>
              <a:rPr lang="en-US" sz="1300">
                <a:solidFill>
                  <a:schemeClr val="bg1"/>
                </a:solidFill>
                <a:ea typeface="+mn-lt"/>
                <a:cs typeface="+mn-lt"/>
              </a:rPr>
              <a:t>QTY ITEMS</a:t>
            </a:r>
          </a:p>
          <a:p>
            <a:pPr marL="0" indent="0">
              <a:lnSpc>
                <a:spcPct val="90000"/>
              </a:lnSpc>
              <a:buClr>
                <a:srgbClr val="262626"/>
              </a:buClr>
              <a:buNone/>
            </a:pPr>
            <a:r>
              <a:rPr lang="en-US" sz="1300">
                <a:solidFill>
                  <a:schemeClr val="bg1"/>
                </a:solidFill>
                <a:ea typeface="+mn-lt"/>
                <a:cs typeface="+mn-lt"/>
              </a:rPr>
              <a:t>The bins ranging from 0 – 6 bin items have the highest counts, indicating that a significant portion of transactions involves a relatively small quantity of items per purchase. This suggests that most customers tend to purchase smaller quantities of items at a time.On the other hand, bins representing quantities ranging from 100 - 9000 bin items have the lowest counts. This indicates that transactions involving very large quantities of items are less frequent, likely representing bulk or wholesale purchases.</a:t>
            </a:r>
          </a:p>
          <a:p>
            <a:pPr marL="0" indent="0">
              <a:lnSpc>
                <a:spcPct val="90000"/>
              </a:lnSpc>
              <a:buNone/>
            </a:pPr>
            <a:endParaRPr lang="en-US" sz="1300">
              <a:solidFill>
                <a:schemeClr val="bg1"/>
              </a:solidFill>
            </a:endParaRPr>
          </a:p>
          <a:p>
            <a:pPr marL="0" indent="0">
              <a:lnSpc>
                <a:spcPct val="90000"/>
              </a:lnSpc>
              <a:buNone/>
            </a:pPr>
            <a:r>
              <a:rPr lang="en-US" sz="1300">
                <a:solidFill>
                  <a:schemeClr val="bg1"/>
                </a:solidFill>
              </a:rPr>
              <a:t>UNIT PRICE</a:t>
            </a:r>
          </a:p>
          <a:p>
            <a:pPr marL="0" indent="0">
              <a:lnSpc>
                <a:spcPct val="90000"/>
              </a:lnSpc>
              <a:buNone/>
            </a:pPr>
            <a:r>
              <a:rPr lang="en-US" sz="1300">
                <a:solidFill>
                  <a:schemeClr val="bg1"/>
                </a:solidFill>
              </a:rPr>
              <a:t>The countplot visualizes the distribution of unit prices by dividing them into predefined bins. Each bin represents a range of unit prices, and the height of the bars indicates the frequency of unit prices falling within each range.The analysis reveals that unit price bins between 1.5 and 5 have the highest counts, suggesting that a significant portion of transactions involves products within this price range. On the other hand, unit price bins ranging from 50 to 2000 have the lowest counts, indicating that transactions involving higher-priced products are less frequent.</a:t>
            </a:r>
          </a:p>
        </p:txBody>
      </p:sp>
    </p:spTree>
    <p:extLst>
      <p:ext uri="{BB962C8B-B14F-4D97-AF65-F5344CB8AC3E}">
        <p14:creationId xmlns:p14="http://schemas.microsoft.com/office/powerpoint/2010/main" val="593063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ound Single Corner Rectangle 8">
            <a:extLst>
              <a:ext uri="{FF2B5EF4-FFF2-40B4-BE49-F238E27FC236}">
                <a16:creationId xmlns:a16="http://schemas.microsoft.com/office/drawing/2014/main" id="{2A77A974-349D-4B74-B0D3-E73790C2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4973" y="808058"/>
            <a:ext cx="5280353" cy="2536764"/>
          </a:xfrm>
          <a:prstGeom prst="round1Rect">
            <a:avLst>
              <a:gd name="adj"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5" name="Picture 4" descr="A graph of different colored bars&#10;&#10;Description automatically generated">
            <a:extLst>
              <a:ext uri="{FF2B5EF4-FFF2-40B4-BE49-F238E27FC236}">
                <a16:creationId xmlns:a16="http://schemas.microsoft.com/office/drawing/2014/main" id="{BDE12D78-931B-9C04-05F7-6558BE3D54D7}"/>
              </a:ext>
            </a:extLst>
          </p:cNvPr>
          <p:cNvPicPr>
            <a:picLocks noChangeAspect="1"/>
          </p:cNvPicPr>
          <p:nvPr/>
        </p:nvPicPr>
        <p:blipFill>
          <a:blip r:embed="rId2"/>
          <a:stretch>
            <a:fillRect/>
          </a:stretch>
        </p:blipFill>
        <p:spPr>
          <a:xfrm>
            <a:off x="2067207" y="1118771"/>
            <a:ext cx="2755883" cy="1915339"/>
          </a:xfrm>
          <a:prstGeom prst="rect">
            <a:avLst/>
          </a:prstGeom>
        </p:spPr>
      </p:pic>
      <p:sp>
        <p:nvSpPr>
          <p:cNvPr id="13" name="Round Diagonal Corner Rectangle 7">
            <a:extLst>
              <a:ext uri="{FF2B5EF4-FFF2-40B4-BE49-F238E27FC236}">
                <a16:creationId xmlns:a16="http://schemas.microsoft.com/office/drawing/2014/main" id="{6DC31DE9-F9FC-408C-827C-074E2BEDF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3" y="3505687"/>
            <a:ext cx="2565764" cy="2536763"/>
          </a:xfrm>
          <a:prstGeom prst="round2DiagRect">
            <a:avLst>
              <a:gd name="adj1" fmla="val 0"/>
              <a:gd name="adj2"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10" name="Picture 9" descr="A graph of a bar&#10;&#10;Description automatically generated">
            <a:extLst>
              <a:ext uri="{FF2B5EF4-FFF2-40B4-BE49-F238E27FC236}">
                <a16:creationId xmlns:a16="http://schemas.microsoft.com/office/drawing/2014/main" id="{C39BEB81-CC4F-B575-11AE-E70E8B247C0F}"/>
              </a:ext>
            </a:extLst>
          </p:cNvPr>
          <p:cNvPicPr>
            <a:picLocks noChangeAspect="1"/>
          </p:cNvPicPr>
          <p:nvPr/>
        </p:nvPicPr>
        <p:blipFill>
          <a:blip r:embed="rId3"/>
          <a:stretch>
            <a:fillRect/>
          </a:stretch>
        </p:blipFill>
        <p:spPr>
          <a:xfrm>
            <a:off x="1337787" y="3827664"/>
            <a:ext cx="1488095" cy="1892808"/>
          </a:xfrm>
          <a:prstGeom prst="rect">
            <a:avLst/>
          </a:prstGeom>
        </p:spPr>
      </p:pic>
      <p:sp>
        <p:nvSpPr>
          <p:cNvPr id="14" name="Round Single Corner Rectangle 9">
            <a:extLst>
              <a:ext uri="{FF2B5EF4-FFF2-40B4-BE49-F238E27FC236}">
                <a16:creationId xmlns:a16="http://schemas.microsoft.com/office/drawing/2014/main" id="{FA004DE8-B266-4768-B305-766C439E7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525582" y="3505686"/>
            <a:ext cx="2559743" cy="2536763"/>
          </a:xfrm>
          <a:prstGeom prst="round1Rect">
            <a:avLst>
              <a:gd name="adj"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9" name="Picture 8" descr="A graph of a bar&#10;&#10;Description automatically generated">
            <a:extLst>
              <a:ext uri="{FF2B5EF4-FFF2-40B4-BE49-F238E27FC236}">
                <a16:creationId xmlns:a16="http://schemas.microsoft.com/office/drawing/2014/main" id="{6BCCF76E-6AAF-7045-5EF1-7A574B979211}"/>
              </a:ext>
            </a:extLst>
          </p:cNvPr>
          <p:cNvPicPr>
            <a:picLocks noChangeAspect="1"/>
          </p:cNvPicPr>
          <p:nvPr/>
        </p:nvPicPr>
        <p:blipFill>
          <a:blip r:embed="rId4"/>
          <a:stretch>
            <a:fillRect/>
          </a:stretch>
        </p:blipFill>
        <p:spPr>
          <a:xfrm>
            <a:off x="3840761" y="3847963"/>
            <a:ext cx="1929384" cy="1852208"/>
          </a:xfrm>
          <a:prstGeom prst="rect">
            <a:avLst/>
          </a:prstGeom>
        </p:spPr>
      </p:pic>
      <p:sp>
        <p:nvSpPr>
          <p:cNvPr id="3" name="Content Placeholder 2">
            <a:extLst>
              <a:ext uri="{FF2B5EF4-FFF2-40B4-BE49-F238E27FC236}">
                <a16:creationId xmlns:a16="http://schemas.microsoft.com/office/drawing/2014/main" id="{73111F7A-8B26-D9F1-46BD-E6685048E7B9}"/>
              </a:ext>
            </a:extLst>
          </p:cNvPr>
          <p:cNvSpPr>
            <a:spLocks noGrp="1"/>
          </p:cNvSpPr>
          <p:nvPr>
            <p:ph idx="1"/>
          </p:nvPr>
        </p:nvSpPr>
        <p:spPr>
          <a:xfrm>
            <a:off x="6569956" y="964943"/>
            <a:ext cx="4555244" cy="5070097"/>
          </a:xfrm>
        </p:spPr>
        <p:txBody>
          <a:bodyPr vert="horz" lIns="91440" tIns="45720" rIns="91440" bIns="45720" rtlCol="0">
            <a:normAutofit/>
          </a:bodyPr>
          <a:lstStyle/>
          <a:p>
            <a:pPr marL="0" indent="0">
              <a:lnSpc>
                <a:spcPct val="90000"/>
              </a:lnSpc>
              <a:buNone/>
            </a:pPr>
            <a:endParaRPr lang="en-US" sz="900">
              <a:ea typeface="+mn-lt"/>
              <a:cs typeface="+mn-lt"/>
            </a:endParaRPr>
          </a:p>
          <a:p>
            <a:pPr marL="0" indent="0">
              <a:lnSpc>
                <a:spcPct val="90000"/>
              </a:lnSpc>
              <a:buNone/>
            </a:pPr>
            <a:r>
              <a:rPr lang="en-US" sz="900">
                <a:ea typeface="+mn-lt"/>
                <a:cs typeface="+mn-lt"/>
              </a:rPr>
              <a:t>NET WEIGHT</a:t>
            </a:r>
          </a:p>
          <a:p>
            <a:pPr marL="0" indent="0">
              <a:lnSpc>
                <a:spcPct val="90000"/>
              </a:lnSpc>
              <a:buClr>
                <a:srgbClr val="262626"/>
              </a:buClr>
              <a:buNone/>
            </a:pPr>
            <a:r>
              <a:rPr lang="en-US" sz="900">
                <a:ea typeface="+mn-lt"/>
                <a:cs typeface="+mn-lt"/>
              </a:rPr>
              <a:t>net weight bins ranging from 0 to 1.5 have the highest counts, suggesting that a significant portion of transactions involves products with lower net weights. On the other hand, net weight bins ranging from 100 to 4000 have the lowest counts, indicating that transactions involving products with higher net weights are less frequent.</a:t>
            </a:r>
          </a:p>
          <a:p>
            <a:pPr marL="0" indent="0">
              <a:lnSpc>
                <a:spcPct val="90000"/>
              </a:lnSpc>
              <a:buNone/>
            </a:pPr>
            <a:endParaRPr lang="en-US" sz="900"/>
          </a:p>
          <a:p>
            <a:pPr marL="0" indent="0">
              <a:lnSpc>
                <a:spcPct val="90000"/>
              </a:lnSpc>
              <a:buNone/>
            </a:pPr>
            <a:endParaRPr lang="en-US" sz="900"/>
          </a:p>
          <a:p>
            <a:pPr marL="0" indent="0">
              <a:lnSpc>
                <a:spcPct val="90000"/>
              </a:lnSpc>
              <a:buNone/>
            </a:pPr>
            <a:r>
              <a:rPr lang="en-US" sz="900"/>
              <a:t>CATEGORY</a:t>
            </a:r>
            <a:endParaRPr lang="en-US" sz="900">
              <a:ea typeface="+mn-lt"/>
              <a:cs typeface="+mn-lt"/>
            </a:endParaRPr>
          </a:p>
          <a:p>
            <a:pPr marL="0" indent="0">
              <a:lnSpc>
                <a:spcPct val="90000"/>
              </a:lnSpc>
              <a:buNone/>
            </a:pPr>
            <a:r>
              <a:rPr lang="en-US" sz="900">
                <a:ea typeface="+mn-lt"/>
                <a:cs typeface="+mn-lt"/>
              </a:rPr>
              <a:t>The distribution plot of product groups by category provides insights into the composition of the product. The majority, approximately 77.77%, of the products belong to the food category, indicating that food products constitute a significant portion. Conversely, approximately 22.22% of the products belong to the drinks category, representing a smaller proportion compared to food products. This distribution highlights the dominance of food-related items, suggesting that the business may primarily focus on or specialize in food products.</a:t>
            </a:r>
          </a:p>
          <a:p>
            <a:pPr marL="0" indent="0">
              <a:lnSpc>
                <a:spcPct val="90000"/>
              </a:lnSpc>
              <a:buNone/>
            </a:pPr>
            <a:r>
              <a:rPr lang="en-US" sz="900">
                <a:ea typeface="+mn-lt"/>
                <a:cs typeface="+mn-lt"/>
              </a:rPr>
              <a:t>STATUS</a:t>
            </a:r>
          </a:p>
          <a:p>
            <a:pPr marL="0" indent="0">
              <a:lnSpc>
                <a:spcPct val="90000"/>
              </a:lnSpc>
              <a:buNone/>
            </a:pPr>
            <a:r>
              <a:rPr lang="en-US" sz="900">
                <a:ea typeface="+mn-lt"/>
                <a:cs typeface="+mn-lt"/>
              </a:rPr>
              <a:t>customer status reveals that the majority, or approximately 96.6%, of customers belong to status A. This suggests a high level of engagement or activity among this segment of customers, likely representing regular or active patrons of the business. On the other hand, a small proportion, around 3.3%, belong to status I. This minority group may consist of inactive or infrequent customers, possibly indicating a need for targeted efforts to re-engage or incentivize their participation</a:t>
            </a:r>
            <a:endParaRPr lang="en-US" sz="900"/>
          </a:p>
        </p:txBody>
      </p:sp>
    </p:spTree>
    <p:extLst>
      <p:ext uri="{BB962C8B-B14F-4D97-AF65-F5344CB8AC3E}">
        <p14:creationId xmlns:p14="http://schemas.microsoft.com/office/powerpoint/2010/main" val="855857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6C4D022-E2BC-435F-9CDB-44DC57C07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926CAD6-45B1-4A85-A196-E722067B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480" y="0"/>
            <a:ext cx="6525472" cy="6858000"/>
          </a:xfrm>
          <a:prstGeom prst="rect">
            <a:avLst/>
          </a:prstGeom>
          <a:solidFill>
            <a:schemeClr val="tx1">
              <a:lumMod val="85000"/>
              <a:lumOff val="15000"/>
            </a:schemeClr>
          </a:solidFill>
          <a:ln w="6350" cap="sq" cmpd="sng" algn="ctr">
            <a:noFill/>
            <a:prstDash val="solid"/>
            <a:miter lim="800000"/>
          </a:ln>
          <a:effectLst/>
        </p:spPr>
      </p:sp>
      <p:sp>
        <p:nvSpPr>
          <p:cNvPr id="27" name="Rectangle 26">
            <a:extLst>
              <a:ext uri="{FF2B5EF4-FFF2-40B4-BE49-F238E27FC236}">
                <a16:creationId xmlns:a16="http://schemas.microsoft.com/office/drawing/2014/main" id="{0E0936D5-2DCE-48A4-93BC-BA7861B4E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1848" y="320040"/>
            <a:ext cx="5888736" cy="6217920"/>
          </a:xfrm>
          <a:prstGeom prst="rect">
            <a:avLst/>
          </a:prstGeom>
          <a:noFill/>
          <a:ln w="6350" cap="sq" cmpd="sng" algn="ctr">
            <a:solidFill>
              <a:schemeClr val="tx1"/>
            </a:solidFill>
            <a:prstDash val="solid"/>
            <a:miter lim="800000"/>
          </a:ln>
          <a:effectLst>
            <a:softEdge rad="0"/>
          </a:effectLst>
        </p:spPr>
      </p:sp>
      <p:pic>
        <p:nvPicPr>
          <p:cNvPr id="7" name="Picture 6" descr="A graph of a number of customers&#10;&#10;Description automatically generated">
            <a:extLst>
              <a:ext uri="{FF2B5EF4-FFF2-40B4-BE49-F238E27FC236}">
                <a16:creationId xmlns:a16="http://schemas.microsoft.com/office/drawing/2014/main" id="{EA8BA180-B554-D173-7BB4-D304F1337289}"/>
              </a:ext>
            </a:extLst>
          </p:cNvPr>
          <p:cNvPicPr>
            <a:picLocks noChangeAspect="1"/>
          </p:cNvPicPr>
          <p:nvPr/>
        </p:nvPicPr>
        <p:blipFill>
          <a:blip r:embed="rId2"/>
          <a:stretch>
            <a:fillRect/>
          </a:stretch>
        </p:blipFill>
        <p:spPr>
          <a:xfrm>
            <a:off x="1023147" y="643467"/>
            <a:ext cx="3620231" cy="2624668"/>
          </a:xfrm>
          <a:prstGeom prst="rect">
            <a:avLst/>
          </a:prstGeom>
        </p:spPr>
      </p:pic>
      <p:pic>
        <p:nvPicPr>
          <p:cNvPr id="6" name="Picture 5">
            <a:extLst>
              <a:ext uri="{FF2B5EF4-FFF2-40B4-BE49-F238E27FC236}">
                <a16:creationId xmlns:a16="http://schemas.microsoft.com/office/drawing/2014/main" id="{EABE9418-6FCD-6894-48C9-203244519747}"/>
              </a:ext>
            </a:extLst>
          </p:cNvPr>
          <p:cNvPicPr>
            <a:picLocks noChangeAspect="1"/>
          </p:cNvPicPr>
          <p:nvPr/>
        </p:nvPicPr>
        <p:blipFill>
          <a:blip r:embed="rId3"/>
          <a:stretch>
            <a:fillRect/>
          </a:stretch>
        </p:blipFill>
        <p:spPr>
          <a:xfrm>
            <a:off x="1078279" y="3589863"/>
            <a:ext cx="3499557" cy="2624668"/>
          </a:xfrm>
          <a:prstGeom prst="rect">
            <a:avLst/>
          </a:prstGeom>
        </p:spPr>
      </p:pic>
      <p:sp>
        <p:nvSpPr>
          <p:cNvPr id="3" name="Content Placeholder 2">
            <a:extLst>
              <a:ext uri="{FF2B5EF4-FFF2-40B4-BE49-F238E27FC236}">
                <a16:creationId xmlns:a16="http://schemas.microsoft.com/office/drawing/2014/main" id="{DA93E80F-A74D-65F8-9256-9768205A42BB}"/>
              </a:ext>
            </a:extLst>
          </p:cNvPr>
          <p:cNvSpPr>
            <a:spLocks noGrp="1"/>
          </p:cNvSpPr>
          <p:nvPr>
            <p:ph idx="1"/>
          </p:nvPr>
        </p:nvSpPr>
        <p:spPr>
          <a:xfrm>
            <a:off x="6303580" y="1493520"/>
            <a:ext cx="5245269" cy="4541520"/>
          </a:xfrm>
        </p:spPr>
        <p:txBody>
          <a:bodyPr vert="horz" lIns="91440" tIns="45720" rIns="91440" bIns="45720" rtlCol="0" anchor="t">
            <a:normAutofit/>
          </a:bodyPr>
          <a:lstStyle/>
          <a:p>
            <a:pPr marL="0" indent="0">
              <a:lnSpc>
                <a:spcPct val="90000"/>
              </a:lnSpc>
              <a:buNone/>
            </a:pPr>
            <a:endParaRPr lang="en-US" sz="1200">
              <a:solidFill>
                <a:schemeClr val="bg1"/>
              </a:solidFill>
              <a:ea typeface="+mn-lt"/>
              <a:cs typeface="+mn-lt"/>
            </a:endParaRPr>
          </a:p>
          <a:p>
            <a:pPr marL="0" indent="0">
              <a:lnSpc>
                <a:spcPct val="90000"/>
              </a:lnSpc>
              <a:buNone/>
            </a:pPr>
            <a:r>
              <a:rPr lang="en-US" sz="1300">
                <a:solidFill>
                  <a:schemeClr val="bg1"/>
                </a:solidFill>
                <a:ea typeface="+mn-lt"/>
                <a:cs typeface="+mn-lt"/>
              </a:rPr>
              <a:t>CITY </a:t>
            </a:r>
            <a:br>
              <a:rPr lang="en-US" sz="1300">
                <a:solidFill>
                  <a:schemeClr val="bg1"/>
                </a:solidFill>
                <a:ea typeface="+mn-lt"/>
                <a:cs typeface="+mn-lt"/>
              </a:rPr>
            </a:br>
            <a:r>
              <a:rPr lang="en-US" sz="1300">
                <a:solidFill>
                  <a:schemeClr val="bg1"/>
                </a:solidFill>
                <a:ea typeface="+mn-lt"/>
                <a:cs typeface="+mn-lt"/>
              </a:rPr>
              <a:t>The analysis of customers by city reveals varying levels of customer engagement across different locations. Winthrop emerges as the city with the highest number of customers, suggesting a significant presence or popularity among the customer base. Conversely, cities like Longview and </a:t>
            </a:r>
            <a:r>
              <a:rPr lang="en-US" sz="1300" err="1">
                <a:solidFill>
                  <a:schemeClr val="bg1"/>
                </a:solidFill>
                <a:ea typeface="+mn-lt"/>
                <a:cs typeface="+mn-lt"/>
              </a:rPr>
              <a:t>Wallula</a:t>
            </a:r>
            <a:r>
              <a:rPr lang="en-US" sz="1300">
                <a:solidFill>
                  <a:schemeClr val="bg1"/>
                </a:solidFill>
                <a:ea typeface="+mn-lt"/>
                <a:cs typeface="+mn-lt"/>
              </a:rPr>
              <a:t> have the lowest number of customers, indicating relatively lower levels of engagement or representation in these areas. </a:t>
            </a:r>
          </a:p>
          <a:p>
            <a:pPr marL="0" indent="0">
              <a:lnSpc>
                <a:spcPct val="90000"/>
              </a:lnSpc>
              <a:buNone/>
            </a:pPr>
            <a:endParaRPr lang="en-US" sz="1300">
              <a:solidFill>
                <a:srgbClr val="000000"/>
              </a:solidFill>
              <a:ea typeface="+mn-lt"/>
              <a:cs typeface="+mn-lt"/>
            </a:endParaRPr>
          </a:p>
          <a:p>
            <a:pPr marL="0" indent="0">
              <a:lnSpc>
                <a:spcPct val="90000"/>
              </a:lnSpc>
              <a:buNone/>
            </a:pPr>
            <a:endParaRPr lang="en-US" sz="1200">
              <a:solidFill>
                <a:schemeClr val="bg1"/>
              </a:solidFill>
              <a:ea typeface="+mn-lt"/>
              <a:cs typeface="+mn-lt"/>
            </a:endParaRPr>
          </a:p>
          <a:p>
            <a:pPr marL="0" indent="0">
              <a:lnSpc>
                <a:spcPct val="90000"/>
              </a:lnSpc>
              <a:buNone/>
            </a:pPr>
            <a:endParaRPr lang="en-US" sz="1200">
              <a:solidFill>
                <a:schemeClr val="bg1"/>
              </a:solidFill>
              <a:ea typeface="+mn-lt"/>
              <a:cs typeface="+mn-lt"/>
            </a:endParaRPr>
          </a:p>
          <a:p>
            <a:pPr marL="0" indent="0">
              <a:lnSpc>
                <a:spcPct val="90000"/>
              </a:lnSpc>
              <a:buNone/>
            </a:pPr>
            <a:r>
              <a:rPr lang="en-US" sz="1200">
                <a:solidFill>
                  <a:schemeClr val="bg1"/>
                </a:solidFill>
                <a:ea typeface="+mn-lt"/>
                <a:cs typeface="+mn-lt"/>
              </a:rPr>
              <a:t>LINE OF BUSINESS</a:t>
            </a:r>
            <a:br>
              <a:rPr lang="en-US" sz="1200">
                <a:ea typeface="+mn-lt"/>
                <a:cs typeface="+mn-lt"/>
              </a:rPr>
            </a:br>
            <a:r>
              <a:rPr lang="en-US" sz="1200">
                <a:solidFill>
                  <a:schemeClr val="bg1"/>
                </a:solidFill>
                <a:ea typeface="+mn-lt"/>
                <a:cs typeface="+mn-lt"/>
              </a:rPr>
              <a:t>The distribution of Line of Business reveals varying levels of engagement across different sectors within the customer base. Markets Lv1, B&amp;Bs, bakeries, and canteens exhibit higher counts, indicating significant representation and activity within these segments. This suggests that a considerable portion of the customer base is comprised of businesses operating in these sectors, potentially highlighting areas of focus for targeted marketing and tailored services. Conversely, the counts for warehouse bulk and wholesale businesses are comparatively lower, implying a smaller presence or lesser engagement within these segments.</a:t>
            </a:r>
            <a:endParaRPr lang="en-US" sz="1200">
              <a:solidFill>
                <a:schemeClr val="bg1"/>
              </a:solidFill>
            </a:endParaRPr>
          </a:p>
          <a:p>
            <a:pPr marL="0" indent="0">
              <a:lnSpc>
                <a:spcPct val="90000"/>
              </a:lnSpc>
              <a:buNone/>
            </a:pPr>
            <a:endParaRPr lang="en-US" sz="1200">
              <a:solidFill>
                <a:schemeClr val="bg1"/>
              </a:solidFill>
              <a:ea typeface="+mn-lt"/>
              <a:cs typeface="+mn-lt"/>
            </a:endParaRPr>
          </a:p>
          <a:p>
            <a:pPr marL="0" indent="0">
              <a:lnSpc>
                <a:spcPct val="90000"/>
              </a:lnSpc>
              <a:buNone/>
            </a:pPr>
            <a:endParaRPr lang="en-US" sz="1200">
              <a:solidFill>
                <a:schemeClr val="bg1"/>
              </a:solidFill>
            </a:endParaRPr>
          </a:p>
          <a:p>
            <a:pPr marL="0" indent="0">
              <a:lnSpc>
                <a:spcPct val="90000"/>
              </a:lnSpc>
              <a:buNone/>
            </a:pPr>
            <a:endParaRPr lang="en-US" sz="1200">
              <a:solidFill>
                <a:schemeClr val="bg1"/>
              </a:solidFill>
            </a:endParaRPr>
          </a:p>
          <a:p>
            <a:pPr marL="0" indent="0">
              <a:lnSpc>
                <a:spcPct val="90000"/>
              </a:lnSpc>
              <a:buNone/>
            </a:pPr>
            <a:endParaRPr lang="en-US" sz="1200">
              <a:solidFill>
                <a:schemeClr val="bg1"/>
              </a:solidFill>
              <a:ea typeface="+mn-lt"/>
              <a:cs typeface="+mn-lt"/>
            </a:endParaRPr>
          </a:p>
          <a:p>
            <a:pPr marL="0" indent="0">
              <a:lnSpc>
                <a:spcPct val="90000"/>
              </a:lnSpc>
              <a:buNone/>
            </a:pPr>
            <a:endParaRPr lang="en-US" sz="1200">
              <a:solidFill>
                <a:schemeClr val="bg1"/>
              </a:solidFill>
              <a:ea typeface="+mn-lt"/>
              <a:cs typeface="+mn-lt"/>
            </a:endParaRPr>
          </a:p>
          <a:p>
            <a:pPr marL="0" indent="0">
              <a:lnSpc>
                <a:spcPct val="90000"/>
              </a:lnSpc>
              <a:buNone/>
            </a:pPr>
            <a:endParaRPr lang="en-US" sz="1200">
              <a:solidFill>
                <a:schemeClr val="bg1"/>
              </a:solidFill>
              <a:ea typeface="+mn-lt"/>
              <a:cs typeface="+mn-lt"/>
            </a:endParaRPr>
          </a:p>
          <a:p>
            <a:pPr marL="0" indent="0">
              <a:lnSpc>
                <a:spcPct val="90000"/>
              </a:lnSpc>
              <a:buNone/>
            </a:pPr>
            <a:endParaRPr lang="en-US" sz="1200">
              <a:solidFill>
                <a:schemeClr val="bg1"/>
              </a:solidFill>
              <a:ea typeface="+mn-lt"/>
              <a:cs typeface="+mn-lt"/>
            </a:endParaRPr>
          </a:p>
          <a:p>
            <a:pPr marL="0" indent="0">
              <a:lnSpc>
                <a:spcPct val="90000"/>
              </a:lnSpc>
              <a:buNone/>
            </a:pPr>
            <a:endParaRPr lang="en-US" sz="1200">
              <a:solidFill>
                <a:schemeClr val="bg1"/>
              </a:solidFill>
            </a:endParaRPr>
          </a:p>
          <a:p>
            <a:pPr marL="0" indent="0">
              <a:lnSpc>
                <a:spcPct val="90000"/>
              </a:lnSpc>
              <a:buNone/>
            </a:pPr>
            <a:endParaRPr lang="en-US" sz="1200">
              <a:solidFill>
                <a:schemeClr val="bg1"/>
              </a:solidFill>
            </a:endParaRPr>
          </a:p>
          <a:p>
            <a:pPr>
              <a:lnSpc>
                <a:spcPct val="90000"/>
              </a:lnSpc>
              <a:buClr>
                <a:srgbClr val="262626"/>
              </a:buClr>
            </a:pPr>
            <a:endParaRPr lang="en-US" sz="1200">
              <a:solidFill>
                <a:schemeClr val="bg1"/>
              </a:solidFill>
            </a:endParaRPr>
          </a:p>
        </p:txBody>
      </p:sp>
    </p:spTree>
    <p:extLst>
      <p:ext uri="{BB962C8B-B14F-4D97-AF65-F5344CB8AC3E}">
        <p14:creationId xmlns:p14="http://schemas.microsoft.com/office/powerpoint/2010/main" val="1160802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4B0E8-299F-2C4D-8420-04C5A07E81D0}"/>
              </a:ext>
            </a:extLst>
          </p:cNvPr>
          <p:cNvSpPr>
            <a:spLocks noGrp="1"/>
          </p:cNvSpPr>
          <p:nvPr>
            <p:ph idx="1"/>
          </p:nvPr>
        </p:nvSpPr>
        <p:spPr>
          <a:xfrm>
            <a:off x="868680" y="619169"/>
            <a:ext cx="6603538" cy="5722787"/>
          </a:xfrm>
        </p:spPr>
        <p:txBody>
          <a:bodyPr vert="horz" lIns="91440" tIns="45720" rIns="91440" bIns="45720" rtlCol="0" anchor="t">
            <a:normAutofit/>
          </a:bodyPr>
          <a:lstStyle/>
          <a:p>
            <a:pPr marL="0" indent="0">
              <a:lnSpc>
                <a:spcPct val="90000"/>
              </a:lnSpc>
              <a:buClr>
                <a:prstClr val="black">
                  <a:lumMod val="85000"/>
                  <a:lumOff val="15000"/>
                </a:prstClr>
              </a:buClr>
              <a:buNone/>
            </a:pPr>
            <a:r>
              <a:rPr lang="en-US" sz="1400">
                <a:ea typeface="+mn-lt"/>
                <a:cs typeface="+mn-lt"/>
              </a:rPr>
              <a:t>VARIABLE SUPERVISOR</a:t>
            </a:r>
          </a:p>
          <a:p>
            <a:pPr marL="0" indent="0">
              <a:lnSpc>
                <a:spcPct val="90000"/>
              </a:lnSpc>
              <a:buNone/>
            </a:pPr>
            <a:r>
              <a:rPr lang="en-US" sz="1400">
                <a:solidFill>
                  <a:srgbClr val="0D0D0D"/>
                </a:solidFill>
                <a:ea typeface="+mn-lt"/>
                <a:cs typeface="+mn-lt"/>
              </a:rPr>
              <a:t>Jessica, Tahmina, and Harvey-Lee have a higher count of supervised salespersons compared to Jonathan. Conversely, Jonathan supervises a lower number of salespersons. This discrepancy in the distribution suggests variations in workload or organizational hierarchy among supervisors. Jessica, Tahmina, and Harvey-Lee may oversee larger teams or have broader responsibilities within the sales organization, while Jonathan's team may be relatively smaller or focused on specific tasks.</a:t>
            </a:r>
            <a:endParaRPr lang="en-US"/>
          </a:p>
          <a:p>
            <a:pPr marL="0" indent="0">
              <a:lnSpc>
                <a:spcPct val="90000"/>
              </a:lnSpc>
              <a:buNone/>
            </a:pPr>
            <a:endParaRPr lang="en-US" sz="1400">
              <a:ea typeface="+mn-lt"/>
              <a:cs typeface="+mn-lt"/>
            </a:endParaRPr>
          </a:p>
          <a:p>
            <a:pPr marL="0" indent="0">
              <a:lnSpc>
                <a:spcPct val="90000"/>
              </a:lnSpc>
              <a:buNone/>
            </a:pPr>
            <a:endParaRPr lang="en-US" sz="1400">
              <a:ea typeface="+mn-lt"/>
              <a:cs typeface="+mn-lt"/>
            </a:endParaRPr>
          </a:p>
          <a:p>
            <a:pPr marL="0" indent="0">
              <a:lnSpc>
                <a:spcPct val="90000"/>
              </a:lnSpc>
              <a:buNone/>
            </a:pPr>
            <a:r>
              <a:rPr lang="en-US" sz="1400">
                <a:ea typeface="+mn-lt"/>
                <a:cs typeface="+mn-lt"/>
              </a:rPr>
              <a:t>VARIABLE MANAGER</a:t>
            </a:r>
          </a:p>
          <a:p>
            <a:pPr marL="0" indent="0">
              <a:lnSpc>
                <a:spcPct val="90000"/>
              </a:lnSpc>
              <a:buNone/>
            </a:pPr>
            <a:r>
              <a:rPr lang="en-US" sz="1400">
                <a:ea typeface="+mn-lt"/>
                <a:cs typeface="+mn-lt"/>
              </a:rPr>
              <a:t>salespersons are almost equally distributed among the managers, Ronnie Daly and Duane Frame. This indicates a balanced workload distribution or a similar number of salespersons reporting to each manager.</a:t>
            </a:r>
            <a:endParaRPr lang="en-US"/>
          </a:p>
          <a:p>
            <a:pPr marL="0" indent="0">
              <a:lnSpc>
                <a:spcPct val="90000"/>
              </a:lnSpc>
              <a:buNone/>
            </a:pPr>
            <a:endParaRPr lang="en-US" sz="1400">
              <a:ea typeface="+mn-lt"/>
              <a:cs typeface="+mn-lt"/>
            </a:endParaRPr>
          </a:p>
          <a:p>
            <a:pPr marL="0" indent="0">
              <a:lnSpc>
                <a:spcPct val="90000"/>
              </a:lnSpc>
              <a:buNone/>
            </a:pPr>
            <a:endParaRPr lang="en-US" sz="1400">
              <a:ea typeface="+mn-lt"/>
              <a:cs typeface="+mn-lt"/>
            </a:endParaRPr>
          </a:p>
          <a:p>
            <a:pPr marL="0" indent="0">
              <a:lnSpc>
                <a:spcPct val="90000"/>
              </a:lnSpc>
              <a:buNone/>
            </a:pPr>
            <a:r>
              <a:rPr lang="en-US" sz="1400">
                <a:ea typeface="+mn-lt"/>
                <a:cs typeface="+mn-lt"/>
              </a:rPr>
              <a:t>VARIABLE TEAM</a:t>
            </a:r>
            <a:endParaRPr lang="en-US"/>
          </a:p>
          <a:p>
            <a:pPr marL="0" indent="0">
              <a:lnSpc>
                <a:spcPct val="90000"/>
              </a:lnSpc>
              <a:buNone/>
            </a:pPr>
            <a:r>
              <a:rPr lang="en-US" sz="1400">
                <a:ea typeface="+mn-lt"/>
                <a:cs typeface="+mn-lt"/>
              </a:rPr>
              <a:t>The plotted distribution shows the count of salespersons in each team. The "Retail" team has the highest count, followed by "Online" and "Distributors". In contrast, the "Online" and "Distributors" teams have lower counts compared to "Retail." This suggests that the organization may focus more on retail sales channels or have a larger sales force dedicated to retail operations.</a:t>
            </a:r>
            <a:endParaRPr lang="en-US"/>
          </a:p>
          <a:p>
            <a:pPr>
              <a:lnSpc>
                <a:spcPct val="90000"/>
              </a:lnSpc>
              <a:buClr>
                <a:srgbClr val="262626"/>
              </a:buClr>
            </a:pPr>
            <a:endParaRPr lang="en-US" sz="1200"/>
          </a:p>
          <a:p>
            <a:pPr>
              <a:lnSpc>
                <a:spcPct val="90000"/>
              </a:lnSpc>
              <a:buClr>
                <a:srgbClr val="262626"/>
              </a:buClr>
            </a:pPr>
            <a:endParaRPr lang="en-US" sz="1200"/>
          </a:p>
          <a:p>
            <a:pPr>
              <a:lnSpc>
                <a:spcPct val="90000"/>
              </a:lnSpc>
              <a:buClr>
                <a:srgbClr val="262626"/>
              </a:buClr>
            </a:pPr>
            <a:endParaRPr lang="en-US" sz="1200">
              <a:ea typeface="+mn-lt"/>
              <a:cs typeface="+mn-lt"/>
            </a:endParaRPr>
          </a:p>
          <a:p>
            <a:pPr>
              <a:lnSpc>
                <a:spcPct val="90000"/>
              </a:lnSpc>
              <a:buClr>
                <a:srgbClr val="262626"/>
              </a:buClr>
            </a:pPr>
            <a:endParaRPr lang="en-US" sz="1200">
              <a:ea typeface="+mn-lt"/>
              <a:cs typeface="+mn-lt"/>
            </a:endParaRPr>
          </a:p>
          <a:p>
            <a:pPr>
              <a:lnSpc>
                <a:spcPct val="90000"/>
              </a:lnSpc>
              <a:buClr>
                <a:srgbClr val="262626"/>
              </a:buClr>
            </a:pPr>
            <a:endParaRPr lang="en-US" sz="1200">
              <a:ea typeface="+mn-lt"/>
              <a:cs typeface="+mn-lt"/>
            </a:endParaRPr>
          </a:p>
          <a:p>
            <a:pPr marL="0" indent="0">
              <a:lnSpc>
                <a:spcPct val="90000"/>
              </a:lnSpc>
              <a:buClr>
                <a:srgbClr val="262626"/>
              </a:buClr>
              <a:buNone/>
            </a:pPr>
            <a:endParaRPr lang="en-US" sz="1400">
              <a:ea typeface="+mn-lt"/>
              <a:cs typeface="+mn-lt"/>
            </a:endParaRPr>
          </a:p>
          <a:p>
            <a:pPr>
              <a:lnSpc>
                <a:spcPct val="90000"/>
              </a:lnSpc>
              <a:buClr>
                <a:srgbClr val="262626"/>
              </a:buClr>
            </a:pPr>
            <a:endParaRPr lang="en-US" sz="1200"/>
          </a:p>
        </p:txBody>
      </p:sp>
      <p:pic>
        <p:nvPicPr>
          <p:cNvPr id="4" name="Picture 3" descr="A graph of distribution plot of manager&#10;&#10;Description automatically generated">
            <a:extLst>
              <a:ext uri="{FF2B5EF4-FFF2-40B4-BE49-F238E27FC236}">
                <a16:creationId xmlns:a16="http://schemas.microsoft.com/office/drawing/2014/main" id="{7351749D-3324-AF43-A663-1754900B5153}"/>
              </a:ext>
            </a:extLst>
          </p:cNvPr>
          <p:cNvPicPr>
            <a:picLocks noChangeAspect="1"/>
          </p:cNvPicPr>
          <p:nvPr/>
        </p:nvPicPr>
        <p:blipFill>
          <a:blip r:embed="rId2"/>
          <a:stretch>
            <a:fillRect/>
          </a:stretch>
        </p:blipFill>
        <p:spPr>
          <a:xfrm>
            <a:off x="8167388" y="2484090"/>
            <a:ext cx="2029496" cy="1645864"/>
          </a:xfrm>
          <a:prstGeom prst="rect">
            <a:avLst/>
          </a:prstGeom>
        </p:spPr>
      </p:pic>
      <p:pic>
        <p:nvPicPr>
          <p:cNvPr id="5" name="Picture 4">
            <a:extLst>
              <a:ext uri="{FF2B5EF4-FFF2-40B4-BE49-F238E27FC236}">
                <a16:creationId xmlns:a16="http://schemas.microsoft.com/office/drawing/2014/main" id="{998AA654-A1D7-CFB0-FC84-40F759B471E5}"/>
              </a:ext>
            </a:extLst>
          </p:cNvPr>
          <p:cNvPicPr>
            <a:picLocks noChangeAspect="1"/>
          </p:cNvPicPr>
          <p:nvPr/>
        </p:nvPicPr>
        <p:blipFill>
          <a:blip r:embed="rId3"/>
          <a:stretch>
            <a:fillRect/>
          </a:stretch>
        </p:blipFill>
        <p:spPr>
          <a:xfrm>
            <a:off x="8061779" y="4273075"/>
            <a:ext cx="3305590" cy="2066590"/>
          </a:xfrm>
          <a:prstGeom prst="rect">
            <a:avLst/>
          </a:prstGeom>
        </p:spPr>
      </p:pic>
      <p:sp>
        <p:nvSpPr>
          <p:cNvPr id="10" name="Rectangle 9">
            <a:extLst>
              <a:ext uri="{FF2B5EF4-FFF2-40B4-BE49-F238E27FC236}">
                <a16:creationId xmlns:a16="http://schemas.microsoft.com/office/drawing/2014/main" id="{1EE8F117-D5DC-4AF4-AD72-FB7A93BAA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pic>
        <p:nvPicPr>
          <p:cNvPr id="6" name="Picture 5" descr="A graph of a distribution plot of supervisor&#10;&#10;Description automatically generated">
            <a:extLst>
              <a:ext uri="{FF2B5EF4-FFF2-40B4-BE49-F238E27FC236}">
                <a16:creationId xmlns:a16="http://schemas.microsoft.com/office/drawing/2014/main" id="{79D39B97-B12E-9D3C-243D-69D1C6F4BD06}"/>
              </a:ext>
            </a:extLst>
          </p:cNvPr>
          <p:cNvPicPr>
            <a:picLocks noChangeAspect="1"/>
          </p:cNvPicPr>
          <p:nvPr/>
        </p:nvPicPr>
        <p:blipFill>
          <a:blip r:embed="rId4"/>
          <a:stretch>
            <a:fillRect/>
          </a:stretch>
        </p:blipFill>
        <p:spPr>
          <a:xfrm>
            <a:off x="7471833" y="614952"/>
            <a:ext cx="4180418" cy="1796928"/>
          </a:xfrm>
          <a:prstGeom prst="rect">
            <a:avLst/>
          </a:prstGeom>
        </p:spPr>
      </p:pic>
    </p:spTree>
    <p:extLst>
      <p:ext uri="{BB962C8B-B14F-4D97-AF65-F5344CB8AC3E}">
        <p14:creationId xmlns:p14="http://schemas.microsoft.com/office/powerpoint/2010/main" val="73932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8520-99D9-FDD6-5F51-D0B69A36CEAC}"/>
              </a:ext>
            </a:extLst>
          </p:cNvPr>
          <p:cNvSpPr>
            <a:spLocks noGrp="1"/>
          </p:cNvSpPr>
          <p:nvPr>
            <p:ph type="title"/>
          </p:nvPr>
        </p:nvSpPr>
        <p:spPr/>
        <p:txBody>
          <a:bodyPr/>
          <a:lstStyle/>
          <a:p>
            <a:r>
              <a:rPr lang="en-US"/>
              <a:t>BIVARIATE ANALYSIS</a:t>
            </a:r>
          </a:p>
        </p:txBody>
      </p:sp>
      <p:sp>
        <p:nvSpPr>
          <p:cNvPr id="3" name="Content Placeholder 2">
            <a:extLst>
              <a:ext uri="{FF2B5EF4-FFF2-40B4-BE49-F238E27FC236}">
                <a16:creationId xmlns:a16="http://schemas.microsoft.com/office/drawing/2014/main" id="{B1741FF5-1A88-8F0B-2619-BCEF91726E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474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C4D022-E2BC-435F-9CDB-44DC57C07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26CAD6-45B1-4A85-A196-E722067B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480" y="0"/>
            <a:ext cx="6525472" cy="6858000"/>
          </a:xfrm>
          <a:prstGeom prst="rect">
            <a:avLst/>
          </a:prstGeom>
          <a:solidFill>
            <a:schemeClr val="tx1">
              <a:lumMod val="85000"/>
              <a:lumOff val="15000"/>
            </a:schemeClr>
          </a:solidFill>
          <a:ln w="6350" cap="sq" cmpd="sng" algn="ctr">
            <a:noFill/>
            <a:prstDash val="solid"/>
            <a:miter lim="800000"/>
          </a:ln>
          <a:effectLst/>
        </p:spPr>
      </p:sp>
      <p:sp>
        <p:nvSpPr>
          <p:cNvPr id="14" name="Rectangle 13">
            <a:extLst>
              <a:ext uri="{FF2B5EF4-FFF2-40B4-BE49-F238E27FC236}">
                <a16:creationId xmlns:a16="http://schemas.microsoft.com/office/drawing/2014/main" id="{0E0936D5-2DCE-48A4-93BC-BA7861B4E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1848"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D9E1EEBF-605C-FE03-8302-F95EEFD14520}"/>
              </a:ext>
            </a:extLst>
          </p:cNvPr>
          <p:cNvSpPr>
            <a:spLocks noGrp="1"/>
          </p:cNvSpPr>
          <p:nvPr>
            <p:ph type="title"/>
          </p:nvPr>
        </p:nvSpPr>
        <p:spPr>
          <a:xfrm>
            <a:off x="6303580" y="642594"/>
            <a:ext cx="2451269" cy="690880"/>
          </a:xfrm>
        </p:spPr>
        <p:txBody>
          <a:bodyPr>
            <a:normAutofit/>
          </a:bodyPr>
          <a:lstStyle/>
          <a:p>
            <a:r>
              <a:rPr lang="en-US" sz="4000">
                <a:solidFill>
                  <a:schemeClr val="bg1"/>
                </a:solidFill>
              </a:rPr>
              <a:t>Manager</a:t>
            </a:r>
          </a:p>
        </p:txBody>
      </p:sp>
      <p:pic>
        <p:nvPicPr>
          <p:cNvPr id="4" name="Picture 3" descr="A graph of a distribution of team&#10;&#10;Description automatically generated">
            <a:extLst>
              <a:ext uri="{FF2B5EF4-FFF2-40B4-BE49-F238E27FC236}">
                <a16:creationId xmlns:a16="http://schemas.microsoft.com/office/drawing/2014/main" id="{A613C257-55FB-5B98-4359-0E60AEE8FC7C}"/>
              </a:ext>
            </a:extLst>
          </p:cNvPr>
          <p:cNvPicPr>
            <a:picLocks noChangeAspect="1"/>
          </p:cNvPicPr>
          <p:nvPr/>
        </p:nvPicPr>
        <p:blipFill>
          <a:blip r:embed="rId2"/>
          <a:stretch>
            <a:fillRect/>
          </a:stretch>
        </p:blipFill>
        <p:spPr>
          <a:xfrm flipH="1">
            <a:off x="1218083" y="643467"/>
            <a:ext cx="3230360" cy="2624668"/>
          </a:xfrm>
          <a:prstGeom prst="rect">
            <a:avLst/>
          </a:prstGeom>
        </p:spPr>
      </p:pic>
      <p:sp>
        <p:nvSpPr>
          <p:cNvPr id="3" name="Content Placeholder 2">
            <a:extLst>
              <a:ext uri="{FF2B5EF4-FFF2-40B4-BE49-F238E27FC236}">
                <a16:creationId xmlns:a16="http://schemas.microsoft.com/office/drawing/2014/main" id="{51CC37D4-E291-3716-B3B9-505066A33B47}"/>
              </a:ext>
            </a:extLst>
          </p:cNvPr>
          <p:cNvSpPr>
            <a:spLocks noGrp="1"/>
          </p:cNvSpPr>
          <p:nvPr>
            <p:ph idx="1"/>
          </p:nvPr>
        </p:nvSpPr>
        <p:spPr>
          <a:xfrm>
            <a:off x="6303580" y="1330960"/>
            <a:ext cx="5245269" cy="4704080"/>
          </a:xfrm>
        </p:spPr>
        <p:txBody>
          <a:bodyPr vert="horz" lIns="91440" tIns="45720" rIns="91440" bIns="45720" rtlCol="0" anchor="t">
            <a:normAutofit lnSpcReduction="10000"/>
          </a:bodyPr>
          <a:lstStyle/>
          <a:p>
            <a:pPr>
              <a:lnSpc>
                <a:spcPct val="90000"/>
              </a:lnSpc>
            </a:pPr>
            <a:br>
              <a:rPr lang="en-US" sz="800"/>
            </a:br>
            <a:r>
              <a:rPr lang="en-US" sz="1000">
                <a:solidFill>
                  <a:schemeClr val="bg1"/>
                </a:solidFill>
                <a:ea typeface="+mn-lt"/>
                <a:cs typeface="+mn-lt"/>
              </a:rPr>
              <a:t>The managerial structures and team compositions of Duane Frame and Ronnie Daly offer insights into their respective operational focuses and organizational dynamics. Duane Frame's managerial domain encompasses a diverse team comprising both retail and online sales channels, suggesting a broad market approach. The sales team under Duane Frame's purview includes a mix of seasoned professionals such as Shakil, Akeel, Dominykas, Tahmina, Lorenze, Kien, and McGee, implying a balanced blend of experience and expertise across various sales functions.</a:t>
            </a:r>
            <a:endParaRPr lang="en-US" sz="1000">
              <a:solidFill>
                <a:schemeClr val="bg1"/>
              </a:solidFill>
            </a:endParaRPr>
          </a:p>
          <a:p>
            <a:pPr>
              <a:lnSpc>
                <a:spcPct val="90000"/>
              </a:lnSpc>
              <a:buClr>
                <a:srgbClr val="262626"/>
              </a:buClr>
            </a:pPr>
            <a:r>
              <a:rPr lang="en-US" sz="1000">
                <a:solidFill>
                  <a:schemeClr val="bg1"/>
                </a:solidFill>
                <a:ea typeface="+mn-lt"/>
                <a:cs typeface="+mn-lt"/>
              </a:rPr>
              <a:t>In contrast, Ronnie Daly's managerial scope centers primarily on the retail sector, potentially indicating a more targeted approach or specialization within a specific market segment. Ronnie Daly's sales team comprises individuals like Sahil, Seymour, Gillian, Serenity, Hywell, and Ayaana, suggesting a focused yet diverse sales force catering to retail-specific demands.</a:t>
            </a:r>
            <a:endParaRPr lang="en-US" sz="1000">
              <a:solidFill>
                <a:schemeClr val="bg1"/>
              </a:solidFill>
            </a:endParaRPr>
          </a:p>
          <a:p>
            <a:pPr>
              <a:lnSpc>
                <a:spcPct val="90000"/>
              </a:lnSpc>
              <a:buClr>
                <a:srgbClr val="262626"/>
              </a:buClr>
            </a:pPr>
            <a:r>
              <a:rPr lang="en-US" sz="1000">
                <a:solidFill>
                  <a:schemeClr val="bg1"/>
                </a:solidFill>
                <a:ea typeface="+mn-lt"/>
                <a:cs typeface="+mn-lt"/>
              </a:rPr>
              <a:t>Supervisory oversight within Duane Frame's team is provided by </a:t>
            </a:r>
            <a:r>
              <a:rPr lang="en-US" sz="1000" err="1">
                <a:solidFill>
                  <a:schemeClr val="bg1"/>
                </a:solidFill>
                <a:ea typeface="+mn-lt"/>
                <a:cs typeface="+mn-lt"/>
              </a:rPr>
              <a:t>Tahmeena</a:t>
            </a:r>
            <a:r>
              <a:rPr lang="en-US" sz="1000">
                <a:solidFill>
                  <a:schemeClr val="bg1"/>
                </a:solidFill>
                <a:ea typeface="+mn-lt"/>
                <a:cs typeface="+mn-lt"/>
              </a:rPr>
              <a:t> and Harvey-Lee, further bolstering the managerial structure with experienced guidance and support. Ronnie Daly's managerial supervision is facilitated by Sarah, Jessica, and Jonathon, potentially offering specialized leadership tailored to the retail-focused operational environment.</a:t>
            </a:r>
            <a:endParaRPr lang="en-US" sz="1000">
              <a:solidFill>
                <a:schemeClr val="bg1"/>
              </a:solidFill>
            </a:endParaRPr>
          </a:p>
          <a:p>
            <a:pPr>
              <a:lnSpc>
                <a:spcPct val="90000"/>
              </a:lnSpc>
              <a:buClr>
                <a:srgbClr val="262626"/>
              </a:buClr>
            </a:pPr>
            <a:r>
              <a:rPr lang="en-US" sz="1000">
                <a:solidFill>
                  <a:schemeClr val="bg1"/>
                </a:solidFill>
                <a:ea typeface="+mn-lt"/>
                <a:cs typeface="+mn-lt"/>
              </a:rPr>
              <a:t>A comparative analysis of the managerial statuses reveals nuanced differences in their organizational compositions. Duane Frame's managerial roster reflects a higher proportion of individuals within status A (55%), suggesting a stable and established managerial framework with a predominant focus on operational effectiveness. In contrast, Ronnie Daly's managerial team exhibits a slightly lower percentage within status A (40%), indicating a potentially evolving or dynamic managerial landscape.</a:t>
            </a:r>
            <a:endParaRPr lang="en-US" sz="1000">
              <a:solidFill>
                <a:schemeClr val="bg1"/>
              </a:solidFill>
            </a:endParaRPr>
          </a:p>
          <a:p>
            <a:pPr>
              <a:lnSpc>
                <a:spcPct val="90000"/>
              </a:lnSpc>
              <a:buClr>
                <a:srgbClr val="262626"/>
              </a:buClr>
            </a:pPr>
            <a:r>
              <a:rPr lang="en-US" sz="1000">
                <a:solidFill>
                  <a:schemeClr val="bg1"/>
                </a:solidFill>
                <a:ea typeface="+mn-lt"/>
                <a:cs typeface="+mn-lt"/>
              </a:rPr>
              <a:t>Furthermore, a breakdown of managerial categories highlights distinctive operational emphases. Duane Frame's managerial domain predominantly encompasses food-related sectors (56%), with a minor representation in the drinks category (1.9%). This underscores a strategic alignment with sectors like distributors, bakery, and supermarkets, while excluding areas such as bulk, warehouses, and drugstores.</a:t>
            </a:r>
            <a:endParaRPr lang="en-US" sz="1000">
              <a:solidFill>
                <a:schemeClr val="bg1"/>
              </a:solidFill>
            </a:endParaRPr>
          </a:p>
          <a:p>
            <a:pPr>
              <a:lnSpc>
                <a:spcPct val="90000"/>
              </a:lnSpc>
              <a:buClr>
                <a:srgbClr val="262626"/>
              </a:buClr>
            </a:pPr>
            <a:r>
              <a:rPr lang="en-US" sz="1000">
                <a:solidFill>
                  <a:schemeClr val="bg1"/>
                </a:solidFill>
                <a:ea typeface="+mn-lt"/>
                <a:cs typeface="+mn-lt"/>
              </a:rPr>
              <a:t>Conversely, Ronnie Daly's managerial portfolio demonstrates a significant presence in sectors like B&amp;Bs, distributors, and supermarkets, suggesting a targeted approach towards segments catering to diverse consumer needs and preferences. This strategic emphasis underscores a focus on operational agility and market responsiveness within Ronnie Daly's managerial purview.</a:t>
            </a:r>
            <a:endParaRPr lang="en-US" sz="1000">
              <a:solidFill>
                <a:schemeClr val="bg1"/>
              </a:solidFill>
            </a:endParaRPr>
          </a:p>
          <a:p>
            <a:pPr>
              <a:lnSpc>
                <a:spcPct val="90000"/>
              </a:lnSpc>
              <a:buClr>
                <a:srgbClr val="262626"/>
              </a:buClr>
            </a:pPr>
            <a:endParaRPr lang="en-US" sz="800">
              <a:solidFill>
                <a:schemeClr val="bg1"/>
              </a:solidFill>
            </a:endParaRPr>
          </a:p>
        </p:txBody>
      </p:sp>
      <p:pic>
        <p:nvPicPr>
          <p:cNvPr id="6" name="Picture 5">
            <a:extLst>
              <a:ext uri="{FF2B5EF4-FFF2-40B4-BE49-F238E27FC236}">
                <a16:creationId xmlns:a16="http://schemas.microsoft.com/office/drawing/2014/main" id="{41467A48-8AC8-5F6F-A2E9-8BD2258C5B3E}"/>
              </a:ext>
            </a:extLst>
          </p:cNvPr>
          <p:cNvPicPr>
            <a:picLocks noChangeAspect="1"/>
          </p:cNvPicPr>
          <p:nvPr/>
        </p:nvPicPr>
        <p:blipFill>
          <a:blip r:embed="rId3"/>
          <a:stretch>
            <a:fillRect/>
          </a:stretch>
        </p:blipFill>
        <p:spPr>
          <a:xfrm>
            <a:off x="756759" y="3434080"/>
            <a:ext cx="4419922" cy="3586480"/>
          </a:xfrm>
          <a:prstGeom prst="rect">
            <a:avLst/>
          </a:prstGeom>
        </p:spPr>
      </p:pic>
    </p:spTree>
    <p:extLst>
      <p:ext uri="{BB962C8B-B14F-4D97-AF65-F5344CB8AC3E}">
        <p14:creationId xmlns:p14="http://schemas.microsoft.com/office/powerpoint/2010/main" val="1322735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6C4D022-E2BC-435F-9CDB-44DC57C07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926CAD6-45B1-4A85-A196-E722067B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480" y="0"/>
            <a:ext cx="6525472" cy="6858000"/>
          </a:xfrm>
          <a:prstGeom prst="rect">
            <a:avLst/>
          </a:prstGeom>
          <a:solidFill>
            <a:schemeClr val="tx1">
              <a:lumMod val="85000"/>
              <a:lumOff val="15000"/>
            </a:schemeClr>
          </a:solidFill>
          <a:ln w="6350" cap="sq" cmpd="sng" algn="ctr">
            <a:noFill/>
            <a:prstDash val="solid"/>
            <a:miter lim="800000"/>
          </a:ln>
          <a:effectLst/>
        </p:spPr>
      </p:sp>
      <p:sp>
        <p:nvSpPr>
          <p:cNvPr id="15" name="Rectangle 14">
            <a:extLst>
              <a:ext uri="{FF2B5EF4-FFF2-40B4-BE49-F238E27FC236}">
                <a16:creationId xmlns:a16="http://schemas.microsoft.com/office/drawing/2014/main" id="{0E0936D5-2DCE-48A4-93BC-BA7861B4E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1848"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5D95FA40-FCE0-66B6-DCBE-EB8CE081ED79}"/>
              </a:ext>
            </a:extLst>
          </p:cNvPr>
          <p:cNvSpPr>
            <a:spLocks noGrp="1"/>
          </p:cNvSpPr>
          <p:nvPr>
            <p:ph type="title"/>
          </p:nvPr>
        </p:nvSpPr>
        <p:spPr>
          <a:xfrm>
            <a:off x="6303580" y="642594"/>
            <a:ext cx="5245269" cy="1371600"/>
          </a:xfrm>
        </p:spPr>
        <p:txBody>
          <a:bodyPr vert="horz" lIns="91440" tIns="45720" rIns="91440" bIns="45720" rtlCol="0" anchor="ctr">
            <a:normAutofit/>
          </a:bodyPr>
          <a:lstStyle/>
          <a:p>
            <a:r>
              <a:rPr lang="en-US" sz="4000">
                <a:solidFill>
                  <a:schemeClr val="bg1"/>
                </a:solidFill>
              </a:rPr>
              <a:t>Team</a:t>
            </a:r>
          </a:p>
        </p:txBody>
      </p:sp>
      <p:pic>
        <p:nvPicPr>
          <p:cNvPr id="5" name="Picture 4" descr="A graph of different colored bars&#10;&#10;Description automatically generated">
            <a:extLst>
              <a:ext uri="{FF2B5EF4-FFF2-40B4-BE49-F238E27FC236}">
                <a16:creationId xmlns:a16="http://schemas.microsoft.com/office/drawing/2014/main" id="{E1833839-4303-FD1F-DF15-E8B15BC37CDC}"/>
              </a:ext>
            </a:extLst>
          </p:cNvPr>
          <p:cNvPicPr>
            <a:picLocks noChangeAspect="1"/>
          </p:cNvPicPr>
          <p:nvPr/>
        </p:nvPicPr>
        <p:blipFill>
          <a:blip r:embed="rId2"/>
          <a:stretch>
            <a:fillRect/>
          </a:stretch>
        </p:blipFill>
        <p:spPr>
          <a:xfrm>
            <a:off x="643467" y="871852"/>
            <a:ext cx="4379592" cy="2167897"/>
          </a:xfrm>
          <a:prstGeom prst="rect">
            <a:avLst/>
          </a:prstGeom>
        </p:spPr>
      </p:pic>
      <p:pic>
        <p:nvPicPr>
          <p:cNvPr id="4" name="Content Placeholder 3" descr="A graph of different colored squares&#10;&#10;Description automatically generated">
            <a:extLst>
              <a:ext uri="{FF2B5EF4-FFF2-40B4-BE49-F238E27FC236}">
                <a16:creationId xmlns:a16="http://schemas.microsoft.com/office/drawing/2014/main" id="{2354F833-9090-DAA8-C79B-CE034127ED8B}"/>
              </a:ext>
            </a:extLst>
          </p:cNvPr>
          <p:cNvPicPr>
            <a:picLocks noGrp="1" noChangeAspect="1"/>
          </p:cNvPicPr>
          <p:nvPr>
            <p:ph idx="1"/>
          </p:nvPr>
        </p:nvPicPr>
        <p:blipFill>
          <a:blip r:embed="rId3"/>
          <a:stretch>
            <a:fillRect/>
          </a:stretch>
        </p:blipFill>
        <p:spPr>
          <a:xfrm>
            <a:off x="643463" y="3629670"/>
            <a:ext cx="4369190" cy="2545053"/>
          </a:xfrm>
          <a:prstGeom prst="rect">
            <a:avLst/>
          </a:prstGeom>
        </p:spPr>
      </p:pic>
      <p:sp>
        <p:nvSpPr>
          <p:cNvPr id="6" name="TextBox 5">
            <a:extLst>
              <a:ext uri="{FF2B5EF4-FFF2-40B4-BE49-F238E27FC236}">
                <a16:creationId xmlns:a16="http://schemas.microsoft.com/office/drawing/2014/main" id="{8DDE740E-B379-FB94-1505-3C10B6A8A6E5}"/>
              </a:ext>
            </a:extLst>
          </p:cNvPr>
          <p:cNvSpPr txBox="1"/>
          <p:nvPr/>
        </p:nvSpPr>
        <p:spPr>
          <a:xfrm>
            <a:off x="6303580" y="2103120"/>
            <a:ext cx="5245269" cy="39319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182880">
              <a:lnSpc>
                <a:spcPct val="90000"/>
              </a:lnSpc>
              <a:spcAft>
                <a:spcPts val="600"/>
              </a:spcAft>
              <a:buClr>
                <a:schemeClr val="tx1">
                  <a:lumMod val="85000"/>
                  <a:lumOff val="15000"/>
                </a:schemeClr>
              </a:buClr>
              <a:buFont typeface="Garamond" pitchFamily="18" charset="0"/>
              <a:buChar char="◦"/>
            </a:pPr>
            <a:br>
              <a:rPr lang="en-US" sz="1100"/>
            </a:br>
            <a:r>
              <a:rPr lang="en-US" sz="1100">
                <a:solidFill>
                  <a:schemeClr val="bg1"/>
                </a:solidFill>
              </a:rPr>
              <a:t>Teams within the organization play pivotal roles in driving sales and operational effectiveness across various sectors. Distributors, constituting 35.21% of the teams, boast significant representation from key individuals like Akeel Mcleod, Shakeel Durham, and Kien Mcgee, underscoring their integral role in distribution channels. Meanwhile, the Online team, representing 22.85% of the workforce, is led by prominent figures such as Dominykas Bird, Lorenzo Donovan, and Tatiana Adamson, showcasing their prowess in digital sales channels. Retailors, comprising 41.93% of the teams, demonstrate diverse leadership from individuals like Ayaana </a:t>
            </a:r>
            <a:r>
              <a:rPr lang="en-US" sz="1100" err="1">
                <a:solidFill>
                  <a:schemeClr val="bg1"/>
                </a:solidFill>
              </a:rPr>
              <a:t>Mackeenzie</a:t>
            </a:r>
            <a:r>
              <a:rPr lang="en-US" sz="1100">
                <a:solidFill>
                  <a:schemeClr val="bg1"/>
                </a:solidFill>
              </a:rPr>
              <a:t>, Gillian Gonzales, Sahil Seymour, and Serenity Rich, highlighting their impact in traditional retail avenues.</a:t>
            </a:r>
          </a:p>
          <a:p>
            <a:pPr indent="-182880">
              <a:lnSpc>
                <a:spcPct val="90000"/>
              </a:lnSpc>
              <a:spcAft>
                <a:spcPts val="600"/>
              </a:spcAft>
              <a:buClr>
                <a:schemeClr val="tx1">
                  <a:lumMod val="85000"/>
                  <a:lumOff val="15000"/>
                </a:schemeClr>
              </a:buClr>
              <a:buFont typeface="Garamond" pitchFamily="18" charset="0"/>
              <a:buChar char="◦"/>
            </a:pPr>
            <a:r>
              <a:rPr lang="en-US" sz="1100">
                <a:solidFill>
                  <a:schemeClr val="bg1"/>
                </a:solidFill>
              </a:rPr>
              <a:t>In terms of managerial statuses, Distributors exhibit a notable percentage within status A (33.71%), reflecting a focus on operational excellence and efficiency, while Online teams follow closely behind with 22.17% within status A. Retail teams lead with the highest percentage within status A (40.85%), indicating a commitment to excellence in retail operations. Moreover, cities predominantly associated with Distributors (35.21%), Online (22.85%), and Retail (41.93%) underscore the geographic distribution of sales teams and operational centers.</a:t>
            </a:r>
          </a:p>
          <a:p>
            <a:pPr indent="-182880">
              <a:lnSpc>
                <a:spcPct val="90000"/>
              </a:lnSpc>
              <a:spcAft>
                <a:spcPts val="600"/>
              </a:spcAft>
              <a:buClr>
                <a:schemeClr val="tx1">
                  <a:lumMod val="85000"/>
                  <a:lumOff val="15000"/>
                </a:schemeClr>
              </a:buClr>
              <a:buFont typeface="Garamond" pitchFamily="18" charset="0"/>
              <a:buChar char="◦"/>
            </a:pPr>
            <a:r>
              <a:rPr lang="en-US" sz="1100">
                <a:solidFill>
                  <a:schemeClr val="bg1"/>
                </a:solidFill>
              </a:rPr>
              <a:t>Analysis of product sales reveals Retailers and Distributors as key contributors, particularly in the food and drinks categories, with 37% and 38% of drink sales, and 33% and 38% of food sales, respectively. Notably, oils and wheat flours emerge as top-selling items, while teas and tomato sauces rank among the least popular products, indicating shifting consumer preferences and market dynamics</a:t>
            </a:r>
          </a:p>
        </p:txBody>
      </p:sp>
    </p:spTree>
    <p:extLst>
      <p:ext uri="{BB962C8B-B14F-4D97-AF65-F5344CB8AC3E}">
        <p14:creationId xmlns:p14="http://schemas.microsoft.com/office/powerpoint/2010/main" val="2548894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3EBFBD2-DA69-40F0-9B41-6AA12C08F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E085B8-E6D9-4530-9AE3-4C2B79CE4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1279" y="237744"/>
            <a:ext cx="7652977"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35FEA0D-93B8-F1B5-773F-A8A2F7FC20A6}"/>
              </a:ext>
            </a:extLst>
          </p:cNvPr>
          <p:cNvSpPr>
            <a:spLocks noGrp="1"/>
          </p:cNvSpPr>
          <p:nvPr>
            <p:ph type="title"/>
          </p:nvPr>
        </p:nvSpPr>
        <p:spPr>
          <a:xfrm>
            <a:off x="4706982" y="642593"/>
            <a:ext cx="6736084" cy="1744183"/>
          </a:xfrm>
        </p:spPr>
        <p:txBody>
          <a:bodyPr>
            <a:normAutofit/>
          </a:bodyPr>
          <a:lstStyle/>
          <a:p>
            <a:r>
              <a:rPr lang="en-US"/>
              <a:t>Amount(total sales)</a:t>
            </a:r>
          </a:p>
        </p:txBody>
      </p:sp>
      <p:pic>
        <p:nvPicPr>
          <p:cNvPr id="3" name="Picture 2" descr="A graph of a bar graph&#10;&#10;Description automatically generated">
            <a:extLst>
              <a:ext uri="{FF2B5EF4-FFF2-40B4-BE49-F238E27FC236}">
                <a16:creationId xmlns:a16="http://schemas.microsoft.com/office/drawing/2014/main" id="{2813F0CA-F1A0-F954-367B-E1A217766FB6}"/>
              </a:ext>
            </a:extLst>
          </p:cNvPr>
          <p:cNvPicPr>
            <a:picLocks noChangeAspect="1"/>
          </p:cNvPicPr>
          <p:nvPr/>
        </p:nvPicPr>
        <p:blipFill>
          <a:blip r:embed="rId2"/>
          <a:stretch>
            <a:fillRect/>
          </a:stretch>
        </p:blipFill>
        <p:spPr>
          <a:xfrm>
            <a:off x="486875" y="780243"/>
            <a:ext cx="3318953" cy="2198806"/>
          </a:xfrm>
          <a:prstGeom prst="rect">
            <a:avLst/>
          </a:prstGeom>
        </p:spPr>
      </p:pic>
      <p:pic>
        <p:nvPicPr>
          <p:cNvPr id="7" name="Picture 6" descr="A graph of multiple colored bars&#10;&#10;Description automatically generated">
            <a:extLst>
              <a:ext uri="{FF2B5EF4-FFF2-40B4-BE49-F238E27FC236}">
                <a16:creationId xmlns:a16="http://schemas.microsoft.com/office/drawing/2014/main" id="{D4FB5455-321B-FA57-5240-FCBFB712C7A7}"/>
              </a:ext>
            </a:extLst>
          </p:cNvPr>
          <p:cNvPicPr>
            <a:picLocks noChangeAspect="1"/>
          </p:cNvPicPr>
          <p:nvPr/>
        </p:nvPicPr>
        <p:blipFill>
          <a:blip r:embed="rId3"/>
          <a:stretch>
            <a:fillRect/>
          </a:stretch>
        </p:blipFill>
        <p:spPr>
          <a:xfrm>
            <a:off x="448532" y="3738688"/>
            <a:ext cx="3321198" cy="2183688"/>
          </a:xfrm>
          <a:prstGeom prst="rect">
            <a:avLst/>
          </a:prstGeom>
        </p:spPr>
      </p:pic>
      <p:sp>
        <p:nvSpPr>
          <p:cNvPr id="8" name="Content Placeholder 7">
            <a:extLst>
              <a:ext uri="{FF2B5EF4-FFF2-40B4-BE49-F238E27FC236}">
                <a16:creationId xmlns:a16="http://schemas.microsoft.com/office/drawing/2014/main" id="{21E89814-7461-224B-D688-9C29CD85FDC6}"/>
              </a:ext>
            </a:extLst>
          </p:cNvPr>
          <p:cNvSpPr>
            <a:spLocks noGrp="1"/>
          </p:cNvSpPr>
          <p:nvPr>
            <p:ph idx="1"/>
          </p:nvPr>
        </p:nvSpPr>
        <p:spPr>
          <a:xfrm>
            <a:off x="4834965" y="2386584"/>
            <a:ext cx="6608101" cy="3648456"/>
          </a:xfrm>
        </p:spPr>
        <p:txBody>
          <a:bodyPr vert="horz" lIns="91440" tIns="45720" rIns="91440" bIns="45720" rtlCol="0">
            <a:normAutofit/>
          </a:bodyPr>
          <a:lstStyle/>
          <a:p>
            <a:pPr>
              <a:lnSpc>
                <a:spcPct val="90000"/>
              </a:lnSpc>
            </a:pPr>
            <a:br>
              <a:rPr lang="en-US" sz="1100"/>
            </a:br>
            <a:r>
              <a:rPr lang="en-US" sz="1100">
                <a:ea typeface="+mn-lt"/>
                <a:cs typeface="+mn-lt"/>
              </a:rPr>
              <a:t>The sales analysis unveils intriguing insights into product performance across various metrics. Quantity bins ranging from 24-99 and 100-2000 emerge as the most lucrative, indicating robust demand within these ranges. Similarly, unit price bins of 5-50 exhibit strong sales, while those in the range of 100-200 lag behind.</a:t>
            </a:r>
            <a:endParaRPr lang="en-US" sz="1100"/>
          </a:p>
          <a:p>
            <a:pPr>
              <a:lnSpc>
                <a:spcPct val="90000"/>
              </a:lnSpc>
              <a:buClr>
                <a:srgbClr val="262626"/>
              </a:buClr>
            </a:pPr>
            <a:r>
              <a:rPr lang="en-US" sz="1100">
                <a:ea typeface="+mn-lt"/>
                <a:cs typeface="+mn-lt"/>
              </a:rPr>
              <a:t>Net weight bins further highlight sales trends, with categories like 0-1 and 1-1.5 showing significant traction. Salesperson 215 leads in sales, while 326 trails as the lowest performer. Supervisors Sarah Jain and Tahmina stand out for their high sales figures, contrasting with Jessica, who records the lowest.</a:t>
            </a:r>
            <a:endParaRPr lang="en-US" sz="1100"/>
          </a:p>
          <a:p>
            <a:pPr>
              <a:lnSpc>
                <a:spcPct val="90000"/>
              </a:lnSpc>
              <a:buClr>
                <a:srgbClr val="262626"/>
              </a:buClr>
            </a:pPr>
            <a:r>
              <a:rPr lang="en-US" sz="1100">
                <a:ea typeface="+mn-lt"/>
                <a:cs typeface="+mn-lt"/>
              </a:rPr>
              <a:t>Managerial analysis reflects Duane Frame's dominance with $8.60 million in sales, closely followed by Ronnie Daly at $7.42 million. The retail team emerges as the top performer, contributing $7.42 million in sales, while distributors follow with $4.81 million, and online platforms record the lowest at $2.79 million.</a:t>
            </a:r>
            <a:endParaRPr lang="en-US" sz="1100"/>
          </a:p>
          <a:p>
            <a:pPr>
              <a:lnSpc>
                <a:spcPct val="90000"/>
              </a:lnSpc>
              <a:buClr>
                <a:srgbClr val="262626"/>
              </a:buClr>
            </a:pPr>
            <a:r>
              <a:rPr lang="en-US" sz="1100">
                <a:ea typeface="+mn-lt"/>
                <a:cs typeface="+mn-lt"/>
              </a:rPr>
              <a:t>Key players in the market, including </a:t>
            </a:r>
            <a:r>
              <a:rPr lang="en-US" sz="1100" err="1">
                <a:ea typeface="+mn-lt"/>
                <a:cs typeface="+mn-lt"/>
              </a:rPr>
              <a:t>Dragonwalk</a:t>
            </a:r>
            <a:r>
              <a:rPr lang="en-US" sz="1100">
                <a:ea typeface="+mn-lt"/>
                <a:cs typeface="+mn-lt"/>
              </a:rPr>
              <a:t>, Red Beat, and Prophecy Lighting, lead in sales, while others like </a:t>
            </a:r>
            <a:r>
              <a:rPr lang="en-US" sz="1100" err="1">
                <a:ea typeface="+mn-lt"/>
                <a:cs typeface="+mn-lt"/>
              </a:rPr>
              <a:t>Tortoisecurity</a:t>
            </a:r>
            <a:r>
              <a:rPr lang="en-US" sz="1100">
                <a:ea typeface="+mn-lt"/>
                <a:cs typeface="+mn-lt"/>
              </a:rPr>
              <a:t> and Berry Master lag behind. Notably, the highest sales originate from Supermarket Lv3, totaling $3.5 million, with Wholesale Lv2 and Bulk registering the lowest figures.</a:t>
            </a:r>
            <a:endParaRPr lang="en-US" sz="1100"/>
          </a:p>
          <a:p>
            <a:pPr>
              <a:lnSpc>
                <a:spcPct val="90000"/>
              </a:lnSpc>
              <a:buClr>
                <a:srgbClr val="262626"/>
              </a:buClr>
            </a:pPr>
            <a:r>
              <a:rPr lang="en-US" sz="1100">
                <a:ea typeface="+mn-lt"/>
                <a:cs typeface="+mn-lt"/>
              </a:rPr>
              <a:t>Geographically, Yoman ranks first with $3.3 million in sales, while Lacey ranks at the bottom. Product-wise, staples like wheat flours ($4.47 million), yeast ($2.20 million), and oils ($2.19 million) dominate the sales charts, whereas less popular items like teas, tomato sauce, and sprinkles struggle to gain traction.</a:t>
            </a:r>
            <a:endParaRPr lang="en-US" sz="1100"/>
          </a:p>
          <a:p>
            <a:pPr>
              <a:lnSpc>
                <a:spcPct val="90000"/>
              </a:lnSpc>
              <a:buClr>
                <a:srgbClr val="262626"/>
              </a:buClr>
            </a:pPr>
            <a:r>
              <a:rPr lang="en-US" sz="1100">
                <a:ea typeface="+mn-lt"/>
                <a:cs typeface="+mn-lt"/>
              </a:rPr>
              <a:t>In terms of categories, food products lead significantly, contributing approximately $16.37 million in sales, while drinks lag behind at $1.54 million. This comprehensive overview provides valuable insights into sales dynamics, product preferences, and market trends, guiding strategic decision-making for businesses.</a:t>
            </a:r>
            <a:endParaRPr lang="en-US" sz="1100"/>
          </a:p>
          <a:p>
            <a:pPr>
              <a:lnSpc>
                <a:spcPct val="90000"/>
              </a:lnSpc>
              <a:buClr>
                <a:srgbClr val="262626"/>
              </a:buClr>
            </a:pPr>
            <a:endParaRPr lang="en-US" sz="1100"/>
          </a:p>
        </p:txBody>
      </p:sp>
      <p:sp>
        <p:nvSpPr>
          <p:cNvPr id="17" name="Rectangle 16">
            <a:extLst>
              <a:ext uri="{FF2B5EF4-FFF2-40B4-BE49-F238E27FC236}">
                <a16:creationId xmlns:a16="http://schemas.microsoft.com/office/drawing/2014/main" id="{4F2304C2-1AD0-4AFD-93A0-BB1D998E0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1371" y="374904"/>
            <a:ext cx="7378773"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810977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A graph of blue lines&#10;&#10;Description automatically generated">
            <a:extLst>
              <a:ext uri="{FF2B5EF4-FFF2-40B4-BE49-F238E27FC236}">
                <a16:creationId xmlns:a16="http://schemas.microsoft.com/office/drawing/2014/main" id="{1A53CC1D-59CA-C040-A9CB-24DDC74ADE2B}"/>
              </a:ext>
            </a:extLst>
          </p:cNvPr>
          <p:cNvPicPr>
            <a:picLocks noGrp="1" noChangeAspect="1"/>
          </p:cNvPicPr>
          <p:nvPr>
            <p:ph idx="1"/>
          </p:nvPr>
        </p:nvPicPr>
        <p:blipFill>
          <a:blip r:embed="rId2"/>
          <a:stretch>
            <a:fillRect/>
          </a:stretch>
        </p:blipFill>
        <p:spPr>
          <a:xfrm>
            <a:off x="643467" y="1273431"/>
            <a:ext cx="2450063" cy="1421036"/>
          </a:xfrm>
          <a:prstGeom prst="rect">
            <a:avLst/>
          </a:prstGeom>
        </p:spPr>
      </p:pic>
      <p:pic>
        <p:nvPicPr>
          <p:cNvPr id="7" name="Picture 6" descr="A graph of numbers and bars&#10;&#10;Description automatically generated">
            <a:extLst>
              <a:ext uri="{FF2B5EF4-FFF2-40B4-BE49-F238E27FC236}">
                <a16:creationId xmlns:a16="http://schemas.microsoft.com/office/drawing/2014/main" id="{AC7415B0-44B1-0DE5-DB07-AC95D71DD6B3}"/>
              </a:ext>
            </a:extLst>
          </p:cNvPr>
          <p:cNvPicPr>
            <a:picLocks noChangeAspect="1"/>
          </p:cNvPicPr>
          <p:nvPr/>
        </p:nvPicPr>
        <p:blipFill>
          <a:blip r:embed="rId3"/>
          <a:stretch>
            <a:fillRect/>
          </a:stretch>
        </p:blipFill>
        <p:spPr>
          <a:xfrm>
            <a:off x="3254397" y="1328558"/>
            <a:ext cx="2450063" cy="1310783"/>
          </a:xfrm>
          <a:prstGeom prst="rect">
            <a:avLst/>
          </a:prstGeom>
        </p:spPr>
      </p:pic>
      <p:pic>
        <p:nvPicPr>
          <p:cNvPr id="6" name="Picture 5" descr="A graph of weight ordered by year&#10;&#10;Description automatically generated">
            <a:extLst>
              <a:ext uri="{FF2B5EF4-FFF2-40B4-BE49-F238E27FC236}">
                <a16:creationId xmlns:a16="http://schemas.microsoft.com/office/drawing/2014/main" id="{8E5BFFA8-81F8-5916-1526-51A381C0873A}"/>
              </a:ext>
            </a:extLst>
          </p:cNvPr>
          <p:cNvPicPr>
            <a:picLocks noChangeAspect="1"/>
          </p:cNvPicPr>
          <p:nvPr/>
        </p:nvPicPr>
        <p:blipFill>
          <a:blip r:embed="rId4"/>
          <a:stretch>
            <a:fillRect/>
          </a:stretch>
        </p:blipFill>
        <p:spPr>
          <a:xfrm>
            <a:off x="643468" y="3680693"/>
            <a:ext cx="5060992" cy="2429275"/>
          </a:xfrm>
          <a:prstGeom prst="rect">
            <a:avLst/>
          </a:prstGeom>
        </p:spPr>
      </p:pic>
      <p:sp>
        <p:nvSpPr>
          <p:cNvPr id="23" name="Rectangle 22">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CA74C-F5BE-B1B6-C91C-E514B25B93E4}"/>
              </a:ext>
            </a:extLst>
          </p:cNvPr>
          <p:cNvSpPr>
            <a:spLocks noGrp="1"/>
          </p:cNvSpPr>
          <p:nvPr>
            <p:ph type="title"/>
          </p:nvPr>
        </p:nvSpPr>
        <p:spPr>
          <a:xfrm>
            <a:off x="6846137" y="804073"/>
            <a:ext cx="4602152" cy="1345449"/>
          </a:xfrm>
        </p:spPr>
        <p:txBody>
          <a:bodyPr vert="horz" lIns="91440" tIns="45720" rIns="91440" bIns="45720" rtlCol="0" anchor="ctr">
            <a:normAutofit/>
          </a:bodyPr>
          <a:lstStyle/>
          <a:p>
            <a:r>
              <a:rPr lang="en-US" sz="4000"/>
              <a:t>Issue Date</a:t>
            </a:r>
          </a:p>
        </p:txBody>
      </p:sp>
      <p:sp>
        <p:nvSpPr>
          <p:cNvPr id="3" name="TextBox 2">
            <a:extLst>
              <a:ext uri="{FF2B5EF4-FFF2-40B4-BE49-F238E27FC236}">
                <a16:creationId xmlns:a16="http://schemas.microsoft.com/office/drawing/2014/main" id="{FE237D1B-F0D1-670D-9581-F97195F4C1FF}"/>
              </a:ext>
            </a:extLst>
          </p:cNvPr>
          <p:cNvSpPr txBox="1"/>
          <p:nvPr/>
        </p:nvSpPr>
        <p:spPr>
          <a:xfrm>
            <a:off x="6846137" y="2303563"/>
            <a:ext cx="4602152" cy="371542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182880">
              <a:lnSpc>
                <a:spcPct val="90000"/>
              </a:lnSpc>
              <a:spcAft>
                <a:spcPts val="600"/>
              </a:spcAft>
              <a:buClr>
                <a:schemeClr val="tx1">
                  <a:lumMod val="85000"/>
                  <a:lumOff val="15000"/>
                </a:schemeClr>
              </a:buClr>
              <a:buFont typeface="Garamond" pitchFamily="18" charset="0"/>
              <a:buChar char="◦"/>
            </a:pPr>
            <a:r>
              <a:rPr lang="en-US" sz="1300"/>
              <a:t>The analysis of order trends reveals intriguing patterns over the years. From October 2018 to January 2019, there's a notable surge in the number of invoices generated, indicating heightened activity during this period. This aligns with the observation that most orders were placed in the year 2018, suggesting a peak in transaction volume during that time frame. In terms of quantity bins, the 0-6 range emerges as the most common across the years, while the 2000-9000 range sees the least activity.</a:t>
            </a:r>
          </a:p>
          <a:p>
            <a:pPr indent="-182880">
              <a:lnSpc>
                <a:spcPct val="90000"/>
              </a:lnSpc>
              <a:spcAft>
                <a:spcPts val="600"/>
              </a:spcAft>
              <a:buClr>
                <a:schemeClr val="tx1">
                  <a:lumMod val="85000"/>
                  <a:lumOff val="15000"/>
                </a:schemeClr>
              </a:buClr>
              <a:buFont typeface="Garamond" pitchFamily="18" charset="0"/>
              <a:buChar char="◦"/>
            </a:pPr>
            <a:r>
              <a:rPr lang="en-US" sz="1300"/>
              <a:t>Examining net weight categories, the 0-1 and 1-1.5 bins consistently witness the highest number of orders, while the 100-4000 range consistently sees the least. Sahil and Shakil stand out as the top-performing salespersons each year, consistently generating more orders compared to their peers.</a:t>
            </a:r>
          </a:p>
          <a:p>
            <a:pPr indent="-182880">
              <a:lnSpc>
                <a:spcPct val="90000"/>
              </a:lnSpc>
              <a:spcAft>
                <a:spcPts val="600"/>
              </a:spcAft>
              <a:buClr>
                <a:schemeClr val="tx1">
                  <a:lumMod val="85000"/>
                  <a:lumOff val="15000"/>
                </a:schemeClr>
              </a:buClr>
              <a:buFont typeface="Garamond" pitchFamily="18" charset="0"/>
              <a:buChar char="◦"/>
            </a:pPr>
            <a:r>
              <a:rPr lang="en-US" sz="1300"/>
              <a:t>At the supervisory level, Tahmina and Harvey-Lee demonstrate a gradual increase in orders towards the end of 2018. Moreover, Tahmina and Sarah consistently lead in orders per month across the years, with Jonathon trailing behind. In terms of yearly performance, Tahmina and Sarah also excel, showing higher order counts in 2018 and 2017 compared to other supervisors</a:t>
            </a:r>
          </a:p>
        </p:txBody>
      </p:sp>
    </p:spTree>
    <p:extLst>
      <p:ext uri="{BB962C8B-B14F-4D97-AF65-F5344CB8AC3E}">
        <p14:creationId xmlns:p14="http://schemas.microsoft.com/office/powerpoint/2010/main" val="3769322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752F-F155-4A51-1FE6-3170117E3CC4}"/>
              </a:ext>
            </a:extLst>
          </p:cNvPr>
          <p:cNvSpPr>
            <a:spLocks noGrp="1"/>
          </p:cNvSpPr>
          <p:nvPr>
            <p:ph type="title"/>
          </p:nvPr>
        </p:nvSpPr>
        <p:spPr>
          <a:xfrm>
            <a:off x="6569956" y="581634"/>
            <a:ext cx="5286763" cy="833120"/>
          </a:xfrm>
        </p:spPr>
        <p:txBody>
          <a:bodyPr>
            <a:normAutofit/>
          </a:bodyPr>
          <a:lstStyle/>
          <a:p>
            <a:r>
              <a:rPr lang="en-US" sz="3800"/>
              <a:t>Order year,Order Month</a:t>
            </a:r>
          </a:p>
        </p:txBody>
      </p:sp>
      <p:sp>
        <p:nvSpPr>
          <p:cNvPr id="12" name="Round Single Corner Rectangle 8">
            <a:extLst>
              <a:ext uri="{FF2B5EF4-FFF2-40B4-BE49-F238E27FC236}">
                <a16:creationId xmlns:a16="http://schemas.microsoft.com/office/drawing/2014/main" id="{2A77A974-349D-4B74-B0D3-E73790C2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4973" y="808058"/>
            <a:ext cx="5280353" cy="2536764"/>
          </a:xfrm>
          <a:prstGeom prst="round1Rect">
            <a:avLst>
              <a:gd name="adj"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6" name="Picture 5" descr="A graph of numbers and bars&#10;&#10;Description automatically generated">
            <a:extLst>
              <a:ext uri="{FF2B5EF4-FFF2-40B4-BE49-F238E27FC236}">
                <a16:creationId xmlns:a16="http://schemas.microsoft.com/office/drawing/2014/main" id="{92AB15C5-5FB6-4051-C943-B1246D1EAC18}"/>
              </a:ext>
            </a:extLst>
          </p:cNvPr>
          <p:cNvPicPr>
            <a:picLocks noChangeAspect="1"/>
          </p:cNvPicPr>
          <p:nvPr/>
        </p:nvPicPr>
        <p:blipFill>
          <a:blip r:embed="rId2"/>
          <a:stretch>
            <a:fillRect/>
          </a:stretch>
        </p:blipFill>
        <p:spPr>
          <a:xfrm>
            <a:off x="1328753" y="1118771"/>
            <a:ext cx="4232792" cy="1915339"/>
          </a:xfrm>
          <a:prstGeom prst="rect">
            <a:avLst/>
          </a:prstGeom>
        </p:spPr>
      </p:pic>
      <p:sp>
        <p:nvSpPr>
          <p:cNvPr id="14" name="Round Diagonal Corner Rectangle 7">
            <a:extLst>
              <a:ext uri="{FF2B5EF4-FFF2-40B4-BE49-F238E27FC236}">
                <a16:creationId xmlns:a16="http://schemas.microsoft.com/office/drawing/2014/main" id="{6DC31DE9-F9FC-408C-827C-074E2BEDF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3" y="3505687"/>
            <a:ext cx="2565764" cy="2536763"/>
          </a:xfrm>
          <a:prstGeom prst="round2DiagRect">
            <a:avLst>
              <a:gd name="adj1" fmla="val 0"/>
              <a:gd name="adj2"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7" name="Picture 6" descr="A graph of numbers and numbers&#10;&#10;Description automatically generated">
            <a:extLst>
              <a:ext uri="{FF2B5EF4-FFF2-40B4-BE49-F238E27FC236}">
                <a16:creationId xmlns:a16="http://schemas.microsoft.com/office/drawing/2014/main" id="{2BCE4740-6E93-2997-C25D-A3E9F39661FD}"/>
              </a:ext>
            </a:extLst>
          </p:cNvPr>
          <p:cNvPicPr>
            <a:picLocks noChangeAspect="1"/>
          </p:cNvPicPr>
          <p:nvPr/>
        </p:nvPicPr>
        <p:blipFill>
          <a:blip r:embed="rId3"/>
          <a:stretch>
            <a:fillRect/>
          </a:stretch>
        </p:blipFill>
        <p:spPr>
          <a:xfrm>
            <a:off x="1117143" y="4253134"/>
            <a:ext cx="1929384" cy="1041867"/>
          </a:xfrm>
          <a:prstGeom prst="rect">
            <a:avLst/>
          </a:prstGeom>
        </p:spPr>
      </p:pic>
      <p:sp>
        <p:nvSpPr>
          <p:cNvPr id="16" name="Round Single Corner Rectangle 9">
            <a:extLst>
              <a:ext uri="{FF2B5EF4-FFF2-40B4-BE49-F238E27FC236}">
                <a16:creationId xmlns:a16="http://schemas.microsoft.com/office/drawing/2014/main" id="{FA004DE8-B266-4768-B305-766C439E7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525582" y="3505686"/>
            <a:ext cx="2559743" cy="2536763"/>
          </a:xfrm>
          <a:prstGeom prst="round1Rect">
            <a:avLst>
              <a:gd name="adj"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5" name="Picture 4" descr="A chart of different colored dots&#10;&#10;Description automatically generated">
            <a:extLst>
              <a:ext uri="{FF2B5EF4-FFF2-40B4-BE49-F238E27FC236}">
                <a16:creationId xmlns:a16="http://schemas.microsoft.com/office/drawing/2014/main" id="{69E1A2B4-3103-857C-83B2-32ABA354F7FD}"/>
              </a:ext>
            </a:extLst>
          </p:cNvPr>
          <p:cNvPicPr>
            <a:picLocks noChangeAspect="1"/>
          </p:cNvPicPr>
          <p:nvPr/>
        </p:nvPicPr>
        <p:blipFill>
          <a:blip r:embed="rId4"/>
          <a:stretch>
            <a:fillRect/>
          </a:stretch>
        </p:blipFill>
        <p:spPr>
          <a:xfrm>
            <a:off x="3840761" y="4315838"/>
            <a:ext cx="1929384" cy="916457"/>
          </a:xfrm>
          <a:prstGeom prst="rect">
            <a:avLst/>
          </a:prstGeom>
        </p:spPr>
      </p:pic>
      <p:sp>
        <p:nvSpPr>
          <p:cNvPr id="3" name="Content Placeholder 2">
            <a:extLst>
              <a:ext uri="{FF2B5EF4-FFF2-40B4-BE49-F238E27FC236}">
                <a16:creationId xmlns:a16="http://schemas.microsoft.com/office/drawing/2014/main" id="{DBB993A0-2FDD-7D01-5D63-59B858A25B6C}"/>
              </a:ext>
            </a:extLst>
          </p:cNvPr>
          <p:cNvSpPr>
            <a:spLocks noGrp="1"/>
          </p:cNvSpPr>
          <p:nvPr>
            <p:ph idx="1"/>
          </p:nvPr>
        </p:nvSpPr>
        <p:spPr>
          <a:xfrm>
            <a:off x="6569956" y="2103120"/>
            <a:ext cx="4555244" cy="3931920"/>
          </a:xfrm>
        </p:spPr>
        <p:txBody>
          <a:bodyPr vert="horz" lIns="91440" tIns="45720" rIns="91440" bIns="45720" rtlCol="0">
            <a:normAutofit/>
          </a:bodyPr>
          <a:lstStyle/>
          <a:p>
            <a:pPr>
              <a:lnSpc>
                <a:spcPct val="90000"/>
              </a:lnSpc>
            </a:pPr>
            <a:r>
              <a:rPr lang="en-US" sz="1400">
                <a:ea typeface="+mn-lt"/>
                <a:cs typeface="+mn-lt"/>
              </a:rPr>
              <a:t>Managerial analysis reveals that Duane Frame oversees more orders than Ronnie Daly, with Duane Frame nearly doubling the orders from 2017 to 2018. Meanwhile, Ronnie Daly shows a respectable 20% increase in orders over the same period.</a:t>
            </a:r>
            <a:endParaRPr lang="en-US" sz="1400"/>
          </a:p>
          <a:p>
            <a:pPr>
              <a:lnSpc>
                <a:spcPct val="90000"/>
              </a:lnSpc>
              <a:buClr>
                <a:srgbClr val="262626"/>
              </a:buClr>
            </a:pPr>
            <a:r>
              <a:rPr lang="en-US" sz="1400">
                <a:ea typeface="+mn-lt"/>
                <a:cs typeface="+mn-lt"/>
              </a:rPr>
              <a:t>Monthly order trends highlight that retailors and distributors consistently generate more orders, with retailors leading the pack each year. Conversely, online platforms show the least activity in terms of order generation across all three years.</a:t>
            </a:r>
            <a:endParaRPr lang="en-US" sz="1400"/>
          </a:p>
          <a:p>
            <a:pPr>
              <a:lnSpc>
                <a:spcPct val="90000"/>
              </a:lnSpc>
              <a:buClr>
                <a:srgbClr val="262626"/>
              </a:buClr>
            </a:pPr>
            <a:r>
              <a:rPr lang="en-US" sz="1400">
                <a:ea typeface="+mn-lt"/>
                <a:cs typeface="+mn-lt"/>
              </a:rPr>
              <a:t>Notable companies such as Dragon Walk, Red Beat, and Prophecy Lighting emerge as leaders in terms of order volumes, showcasing their significance in the marketplace. Geographically, cities like Yoman, Roslyn, and Badger emerge as top performers each year, indicating robust economic activity and demand for products within these regions.</a:t>
            </a:r>
            <a:endParaRPr lang="en-US" sz="1400"/>
          </a:p>
          <a:p>
            <a:pPr>
              <a:lnSpc>
                <a:spcPct val="90000"/>
              </a:lnSpc>
              <a:buClr>
                <a:srgbClr val="262626"/>
              </a:buClr>
            </a:pPr>
            <a:endParaRPr lang="en-US" sz="1400"/>
          </a:p>
        </p:txBody>
      </p:sp>
    </p:spTree>
    <p:extLst>
      <p:ext uri="{BB962C8B-B14F-4D97-AF65-F5344CB8AC3E}">
        <p14:creationId xmlns:p14="http://schemas.microsoft.com/office/powerpoint/2010/main" val="125616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982" y="48854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1B26337-5AA4-470D-9687-5907CB53B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685800"/>
            <a:ext cx="10853928" cy="5486400"/>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B29E9C5D-45EE-16A5-7226-A565BD791657}"/>
              </a:ext>
            </a:extLst>
          </p:cNvPr>
          <p:cNvSpPr>
            <a:spLocks noGrp="1"/>
          </p:cNvSpPr>
          <p:nvPr>
            <p:ph type="title"/>
          </p:nvPr>
        </p:nvSpPr>
        <p:spPr>
          <a:xfrm>
            <a:off x="866440" y="1000370"/>
            <a:ext cx="3462079" cy="4857262"/>
          </a:xfrm>
        </p:spPr>
        <p:txBody>
          <a:bodyPr>
            <a:normAutofit/>
          </a:bodyPr>
          <a:lstStyle/>
          <a:p>
            <a:pPr algn="r"/>
            <a:r>
              <a:rPr lang="en-US">
                <a:solidFill>
                  <a:srgbClr val="FFFFFF"/>
                </a:solidFill>
              </a:rPr>
              <a:t>PROBLEM STATEMENT</a:t>
            </a:r>
          </a:p>
        </p:txBody>
      </p:sp>
      <p:sp>
        <p:nvSpPr>
          <p:cNvPr id="3" name="Content Placeholder 2">
            <a:extLst>
              <a:ext uri="{FF2B5EF4-FFF2-40B4-BE49-F238E27FC236}">
                <a16:creationId xmlns:a16="http://schemas.microsoft.com/office/drawing/2014/main" id="{6BD14F2C-31C8-54E0-A761-9862CD0CC000}"/>
              </a:ext>
            </a:extLst>
          </p:cNvPr>
          <p:cNvSpPr>
            <a:spLocks noGrp="1"/>
          </p:cNvSpPr>
          <p:nvPr>
            <p:ph idx="1"/>
          </p:nvPr>
        </p:nvSpPr>
        <p:spPr>
          <a:xfrm>
            <a:off x="4963691" y="1000370"/>
            <a:ext cx="6212310" cy="4857262"/>
          </a:xfrm>
        </p:spPr>
        <p:txBody>
          <a:bodyPr vert="horz" lIns="91440" tIns="45720" rIns="91440" bIns="45720" rtlCol="0" anchor="ctr">
            <a:normAutofit/>
          </a:bodyPr>
          <a:lstStyle/>
          <a:p>
            <a:r>
              <a:rPr lang="en-US" sz="2000">
                <a:solidFill>
                  <a:srgbClr val="FFFFFF"/>
                </a:solidFill>
              </a:rPr>
              <a:t>PROBLEM STATEMENT :</a:t>
            </a:r>
          </a:p>
          <a:p>
            <a:pPr>
              <a:buClr>
                <a:srgbClr val="262626"/>
              </a:buClr>
            </a:pPr>
            <a:r>
              <a:rPr lang="en-US" sz="2000">
                <a:solidFill>
                  <a:srgbClr val="FFFFFF"/>
                </a:solidFill>
                <a:ea typeface="+mn-lt"/>
                <a:cs typeface="+mn-lt"/>
              </a:rPr>
              <a:t>An ABC company has the sales data for the last 3 years and they want to analyze it now. There is a Dimension Data where there is the list of companies and their Line of Business. There are 3 years of sales data. There is also a Target Data. Stakeholders want the following insights</a:t>
            </a:r>
            <a:endParaRPr lang="en-US" sz="2000">
              <a:solidFill>
                <a:srgbClr val="FFFFFF"/>
              </a:solidFill>
            </a:endParaRPr>
          </a:p>
          <a:p>
            <a:pPr>
              <a:buClr>
                <a:srgbClr val="262626"/>
              </a:buClr>
            </a:pPr>
            <a:r>
              <a:rPr lang="en-US" sz="2000">
                <a:solidFill>
                  <a:srgbClr val="FFFFFF"/>
                </a:solidFill>
                <a:ea typeface="+mn-lt"/>
                <a:cs typeface="+mn-lt"/>
              </a:rPr>
              <a:t>Include important KPIs</a:t>
            </a:r>
            <a:endParaRPr lang="en-US" sz="2000">
              <a:solidFill>
                <a:srgbClr val="FFFFFF"/>
              </a:solidFill>
            </a:endParaRPr>
          </a:p>
          <a:p>
            <a:pPr>
              <a:buClr>
                <a:srgbClr val="262626"/>
              </a:buClr>
            </a:pPr>
            <a:r>
              <a:rPr lang="en-US" sz="2000">
                <a:solidFill>
                  <a:srgbClr val="FFFFFF"/>
                </a:solidFill>
                <a:ea typeface="+mn-lt"/>
                <a:cs typeface="+mn-lt"/>
              </a:rPr>
              <a:t>Sales over Time</a:t>
            </a:r>
            <a:endParaRPr lang="en-US" sz="2000">
              <a:solidFill>
                <a:srgbClr val="FFFFFF"/>
              </a:solidFill>
            </a:endParaRPr>
          </a:p>
          <a:p>
            <a:pPr>
              <a:buClr>
                <a:srgbClr val="262626"/>
              </a:buClr>
            </a:pPr>
            <a:r>
              <a:rPr lang="en-US" sz="2000">
                <a:solidFill>
                  <a:srgbClr val="FFFFFF"/>
                </a:solidFill>
                <a:ea typeface="+mn-lt"/>
                <a:cs typeface="+mn-lt"/>
              </a:rPr>
              <a:t>Sales for various Products</a:t>
            </a:r>
            <a:endParaRPr lang="en-US" sz="2000">
              <a:solidFill>
                <a:srgbClr val="FFFFFF"/>
              </a:solidFill>
            </a:endParaRPr>
          </a:p>
          <a:p>
            <a:pPr>
              <a:buClr>
                <a:srgbClr val="262626"/>
              </a:buClr>
            </a:pPr>
            <a:r>
              <a:rPr lang="en-US" sz="2000">
                <a:solidFill>
                  <a:srgbClr val="FFFFFF"/>
                </a:solidFill>
                <a:ea typeface="+mn-lt"/>
                <a:cs typeface="+mn-lt"/>
              </a:rPr>
              <a:t>Manager wise analysis</a:t>
            </a:r>
            <a:endParaRPr lang="en-US" sz="2000">
              <a:solidFill>
                <a:srgbClr val="FFFFFF"/>
              </a:solidFill>
            </a:endParaRPr>
          </a:p>
          <a:p>
            <a:pPr>
              <a:buClr>
                <a:srgbClr val="262626"/>
              </a:buClr>
            </a:pPr>
            <a:r>
              <a:rPr lang="en-US" sz="2000">
                <a:solidFill>
                  <a:srgbClr val="FFFFFF"/>
                </a:solidFill>
                <a:ea typeface="+mn-lt"/>
                <a:cs typeface="+mn-lt"/>
              </a:rPr>
              <a:t>Customer coverage across various Locations</a:t>
            </a:r>
            <a:endParaRPr lang="en-US" sz="2000">
              <a:solidFill>
                <a:srgbClr val="FFFFFF"/>
              </a:solidFill>
            </a:endParaRPr>
          </a:p>
          <a:p>
            <a:pPr>
              <a:buClr>
                <a:srgbClr val="262626"/>
              </a:buClr>
            </a:pPr>
            <a:r>
              <a:rPr lang="en-US" sz="2000">
                <a:solidFill>
                  <a:srgbClr val="FFFFFF"/>
                </a:solidFill>
                <a:ea typeface="+mn-lt"/>
                <a:cs typeface="+mn-lt"/>
              </a:rPr>
              <a:t>Target Analysis</a:t>
            </a:r>
            <a:endParaRPr lang="en-US" sz="2000">
              <a:solidFill>
                <a:srgbClr val="FFFFFF"/>
              </a:solidFill>
            </a:endParaRPr>
          </a:p>
          <a:p>
            <a:pPr>
              <a:buClr>
                <a:srgbClr val="262626"/>
              </a:buClr>
            </a:pPr>
            <a:endParaRPr lang="en-US" sz="2000">
              <a:solidFill>
                <a:srgbClr val="FFFFFF"/>
              </a:solidFill>
            </a:endParaRPr>
          </a:p>
        </p:txBody>
      </p:sp>
    </p:spTree>
    <p:extLst>
      <p:ext uri="{BB962C8B-B14F-4D97-AF65-F5344CB8AC3E}">
        <p14:creationId xmlns:p14="http://schemas.microsoft.com/office/powerpoint/2010/main" val="1520123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6C4D022-E2BC-435F-9CDB-44DC57C07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926CAD6-45B1-4A85-A196-E722067B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480" y="0"/>
            <a:ext cx="6525472" cy="6858000"/>
          </a:xfrm>
          <a:prstGeom prst="rect">
            <a:avLst/>
          </a:prstGeom>
          <a:solidFill>
            <a:schemeClr val="tx1">
              <a:lumMod val="85000"/>
              <a:lumOff val="15000"/>
            </a:schemeClr>
          </a:solidFill>
          <a:ln w="6350" cap="sq" cmpd="sng" algn="ctr">
            <a:noFill/>
            <a:prstDash val="solid"/>
            <a:miter lim="800000"/>
          </a:ln>
          <a:effectLst/>
        </p:spPr>
      </p:sp>
      <p:sp>
        <p:nvSpPr>
          <p:cNvPr id="15" name="Rectangle 14">
            <a:extLst>
              <a:ext uri="{FF2B5EF4-FFF2-40B4-BE49-F238E27FC236}">
                <a16:creationId xmlns:a16="http://schemas.microsoft.com/office/drawing/2014/main" id="{0E0936D5-2DCE-48A4-93BC-BA7861B4E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1848"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A4A3FA53-6361-2B56-5938-925E80A1A1FB}"/>
              </a:ext>
            </a:extLst>
          </p:cNvPr>
          <p:cNvSpPr>
            <a:spLocks noGrp="1"/>
          </p:cNvSpPr>
          <p:nvPr>
            <p:ph type="title"/>
          </p:nvPr>
        </p:nvSpPr>
        <p:spPr>
          <a:xfrm>
            <a:off x="6102297" y="426934"/>
            <a:ext cx="3558709" cy="558800"/>
          </a:xfrm>
        </p:spPr>
        <p:txBody>
          <a:bodyPr>
            <a:normAutofit fontScale="90000"/>
          </a:bodyPr>
          <a:lstStyle/>
          <a:p>
            <a:r>
              <a:rPr lang="en-US" sz="4000">
                <a:solidFill>
                  <a:schemeClr val="bg1"/>
                </a:solidFill>
              </a:rPr>
              <a:t>Quantity Items </a:t>
            </a:r>
          </a:p>
        </p:txBody>
      </p:sp>
      <p:pic>
        <p:nvPicPr>
          <p:cNvPr id="5" name="Picture 4" descr="A graph of a number of bars&#10;&#10;Description automatically generated">
            <a:extLst>
              <a:ext uri="{FF2B5EF4-FFF2-40B4-BE49-F238E27FC236}">
                <a16:creationId xmlns:a16="http://schemas.microsoft.com/office/drawing/2014/main" id="{A35CD1AB-E9FB-479C-C7FF-BA4AD9628ECB}"/>
              </a:ext>
            </a:extLst>
          </p:cNvPr>
          <p:cNvPicPr>
            <a:picLocks noChangeAspect="1"/>
          </p:cNvPicPr>
          <p:nvPr/>
        </p:nvPicPr>
        <p:blipFill>
          <a:blip r:embed="rId2"/>
          <a:stretch>
            <a:fillRect/>
          </a:stretch>
        </p:blipFill>
        <p:spPr>
          <a:xfrm>
            <a:off x="643467" y="871852"/>
            <a:ext cx="4379592" cy="2167897"/>
          </a:xfrm>
          <a:prstGeom prst="rect">
            <a:avLst/>
          </a:prstGeom>
        </p:spPr>
      </p:pic>
      <p:pic>
        <p:nvPicPr>
          <p:cNvPr id="6" name="Picture 5" descr="A graph of different colored lines&#10;&#10;Description automatically generated">
            <a:extLst>
              <a:ext uri="{FF2B5EF4-FFF2-40B4-BE49-F238E27FC236}">
                <a16:creationId xmlns:a16="http://schemas.microsoft.com/office/drawing/2014/main" id="{13DB23BE-0D44-534F-471B-94181D19015D}"/>
              </a:ext>
            </a:extLst>
          </p:cNvPr>
          <p:cNvPicPr>
            <a:picLocks noChangeAspect="1"/>
          </p:cNvPicPr>
          <p:nvPr/>
        </p:nvPicPr>
        <p:blipFill>
          <a:blip r:embed="rId3"/>
          <a:stretch>
            <a:fillRect/>
          </a:stretch>
        </p:blipFill>
        <p:spPr>
          <a:xfrm>
            <a:off x="166848" y="3604240"/>
            <a:ext cx="4991740" cy="2610291"/>
          </a:xfrm>
          <a:prstGeom prst="rect">
            <a:avLst/>
          </a:prstGeom>
        </p:spPr>
      </p:pic>
      <p:sp>
        <p:nvSpPr>
          <p:cNvPr id="3" name="Content Placeholder 2">
            <a:extLst>
              <a:ext uri="{FF2B5EF4-FFF2-40B4-BE49-F238E27FC236}">
                <a16:creationId xmlns:a16="http://schemas.microsoft.com/office/drawing/2014/main" id="{1AF973E2-C260-8EF2-7D43-1843A7BCABCE}"/>
              </a:ext>
            </a:extLst>
          </p:cNvPr>
          <p:cNvSpPr>
            <a:spLocks noGrp="1"/>
          </p:cNvSpPr>
          <p:nvPr>
            <p:ph idx="1"/>
          </p:nvPr>
        </p:nvSpPr>
        <p:spPr>
          <a:xfrm>
            <a:off x="6303580" y="1182970"/>
            <a:ext cx="5245269" cy="4852070"/>
          </a:xfrm>
        </p:spPr>
        <p:txBody>
          <a:bodyPr vert="horz" lIns="91440" tIns="45720" rIns="91440" bIns="45720" rtlCol="0" anchor="t">
            <a:normAutofit/>
          </a:bodyPr>
          <a:lstStyle/>
          <a:p>
            <a:pPr>
              <a:lnSpc>
                <a:spcPct val="90000"/>
              </a:lnSpc>
            </a:pPr>
            <a:br>
              <a:rPr lang="en-US" sz="900"/>
            </a:br>
            <a:r>
              <a:rPr lang="en-US" sz="1100">
                <a:solidFill>
                  <a:schemeClr val="bg1"/>
                </a:solidFill>
                <a:ea typeface="+mn-lt"/>
                <a:cs typeface="+mn-lt"/>
              </a:rPr>
              <a:t>The analysis reveals interesting insights into the distribution of quantity bins across different salespersons, product categories, and geographical locations. Shakil and Sahil stand out with a higher number of 0-11 quantity bins, indicating their involvement in transactions with smaller quantities. Conversely, Kien and Tess have the least count of quantity bins among all salespersons, suggesting a different focus or sales approach.</a:t>
            </a:r>
            <a:endParaRPr lang="en-US" sz="1100">
              <a:solidFill>
                <a:schemeClr val="bg1"/>
              </a:solidFill>
            </a:endParaRPr>
          </a:p>
          <a:p>
            <a:pPr>
              <a:lnSpc>
                <a:spcPct val="90000"/>
              </a:lnSpc>
              <a:buClr>
                <a:srgbClr val="262626"/>
              </a:buClr>
            </a:pPr>
            <a:r>
              <a:rPr lang="en-US" sz="1100">
                <a:solidFill>
                  <a:schemeClr val="bg1"/>
                </a:solidFill>
                <a:ea typeface="+mn-lt"/>
                <a:cs typeface="+mn-lt"/>
              </a:rPr>
              <a:t>Among supervisors, Tahmina and Sarah have the highest count of all quantity bins, underscoring their active involvement in overseeing transactions across various quantity ranges. In contrast, Jonathon appears to have the least involvement in quantity bin-related activities.</a:t>
            </a:r>
            <a:endParaRPr lang="en-US" sz="1100">
              <a:solidFill>
                <a:schemeClr val="bg1"/>
              </a:solidFill>
            </a:endParaRPr>
          </a:p>
          <a:p>
            <a:pPr>
              <a:lnSpc>
                <a:spcPct val="90000"/>
              </a:lnSpc>
              <a:buClr>
                <a:srgbClr val="262626"/>
              </a:buClr>
            </a:pPr>
            <a:r>
              <a:rPr lang="en-US" sz="1100">
                <a:solidFill>
                  <a:schemeClr val="bg1"/>
                </a:solidFill>
                <a:ea typeface="+mn-lt"/>
                <a:cs typeface="+mn-lt"/>
              </a:rPr>
              <a:t>When considering the types of businesses, supermarkets and distributors emerge with the highest count for 0-99 quantity bins, reflecting their involvement in a wide range of transactions covering different quantities. Conversely, confectioners show a preference for larger quantities, with more counts in the 100-2000 quantity bin range.</a:t>
            </a:r>
            <a:endParaRPr lang="en-US" sz="1100">
              <a:solidFill>
                <a:schemeClr val="bg1"/>
              </a:solidFill>
            </a:endParaRPr>
          </a:p>
          <a:p>
            <a:pPr>
              <a:lnSpc>
                <a:spcPct val="90000"/>
              </a:lnSpc>
              <a:buClr>
                <a:srgbClr val="262626"/>
              </a:buClr>
            </a:pPr>
            <a:r>
              <a:rPr lang="en-US" sz="1100">
                <a:solidFill>
                  <a:schemeClr val="bg1"/>
                </a:solidFill>
                <a:ea typeface="+mn-lt"/>
                <a:cs typeface="+mn-lt"/>
              </a:rPr>
              <a:t>Geographically, locations like Roslyn, Badger, Winthrop, and Yoman exhibit the highest counts for quantity bins, indicating significant transactional activity across these regions. Conversely, locations such as Leland, Holly, and Lacey have lower counts, suggesting relatively lower transaction volumes.</a:t>
            </a:r>
            <a:endParaRPr lang="en-US" sz="1100">
              <a:solidFill>
                <a:schemeClr val="bg1"/>
              </a:solidFill>
            </a:endParaRPr>
          </a:p>
          <a:p>
            <a:pPr>
              <a:lnSpc>
                <a:spcPct val="90000"/>
              </a:lnSpc>
              <a:buClr>
                <a:srgbClr val="262626"/>
              </a:buClr>
            </a:pPr>
            <a:r>
              <a:rPr lang="en-US" sz="1100">
                <a:solidFill>
                  <a:schemeClr val="bg1"/>
                </a:solidFill>
                <a:ea typeface="+mn-lt"/>
                <a:cs typeface="+mn-lt"/>
              </a:rPr>
              <a:t>Analyzing product categories reveals interesting patterns: oils and yeast predominantly fall within the 6-11 quantity bin range, indicating common transactional quantities for these items. Wheat flour and red dry wine are more prevalent in the 12-23 quantity bin range, suggesting larger transaction sizes. Meanwhile, coffee pods, popcorns, powdered milk, crumbs, and sugarcane liquor tend to belong to the 0-6 quantity bin range, highlighting their frequent sale in smaller quantities.</a:t>
            </a:r>
            <a:endParaRPr lang="en-US" sz="1100">
              <a:solidFill>
                <a:schemeClr val="bg1"/>
              </a:solidFill>
            </a:endParaRPr>
          </a:p>
          <a:p>
            <a:pPr>
              <a:lnSpc>
                <a:spcPct val="90000"/>
              </a:lnSpc>
              <a:buClr>
                <a:srgbClr val="262626"/>
              </a:buClr>
            </a:pPr>
            <a:endParaRPr lang="en-US" sz="900">
              <a:solidFill>
                <a:schemeClr val="bg1"/>
              </a:solidFill>
            </a:endParaRPr>
          </a:p>
        </p:txBody>
      </p:sp>
    </p:spTree>
    <p:extLst>
      <p:ext uri="{BB962C8B-B14F-4D97-AF65-F5344CB8AC3E}">
        <p14:creationId xmlns:p14="http://schemas.microsoft.com/office/powerpoint/2010/main" val="368964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47C9-E829-BC4A-FA82-163CA9C8953F}"/>
              </a:ext>
            </a:extLst>
          </p:cNvPr>
          <p:cNvSpPr>
            <a:spLocks noGrp="1"/>
          </p:cNvSpPr>
          <p:nvPr>
            <p:ph type="title"/>
          </p:nvPr>
        </p:nvSpPr>
        <p:spPr>
          <a:xfrm>
            <a:off x="6569956" y="642594"/>
            <a:ext cx="4555243" cy="1371600"/>
          </a:xfrm>
        </p:spPr>
        <p:txBody>
          <a:bodyPr>
            <a:normAutofit/>
          </a:bodyPr>
          <a:lstStyle/>
          <a:p>
            <a:r>
              <a:rPr lang="en-US" sz="3800"/>
              <a:t> Salesperson</a:t>
            </a:r>
          </a:p>
        </p:txBody>
      </p:sp>
      <p:sp>
        <p:nvSpPr>
          <p:cNvPr id="33" name="Round Single Corner Rectangle 8">
            <a:extLst>
              <a:ext uri="{FF2B5EF4-FFF2-40B4-BE49-F238E27FC236}">
                <a16:creationId xmlns:a16="http://schemas.microsoft.com/office/drawing/2014/main" id="{2A77A974-349D-4B74-B0D3-E73790C2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4973" y="808058"/>
            <a:ext cx="5280353" cy="2536764"/>
          </a:xfrm>
          <a:prstGeom prst="round1Rect">
            <a:avLst>
              <a:gd name="adj"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17" name="Picture 16" descr="A graph of different colored squares&#10;&#10;Description automatically generated">
            <a:extLst>
              <a:ext uri="{FF2B5EF4-FFF2-40B4-BE49-F238E27FC236}">
                <a16:creationId xmlns:a16="http://schemas.microsoft.com/office/drawing/2014/main" id="{D4ADA825-13F7-265C-0923-3F19C70B63E4}"/>
              </a:ext>
            </a:extLst>
          </p:cNvPr>
          <p:cNvPicPr>
            <a:picLocks noChangeAspect="1"/>
          </p:cNvPicPr>
          <p:nvPr/>
        </p:nvPicPr>
        <p:blipFill>
          <a:blip r:embed="rId2"/>
          <a:stretch>
            <a:fillRect/>
          </a:stretch>
        </p:blipFill>
        <p:spPr>
          <a:xfrm>
            <a:off x="1786847" y="1118771"/>
            <a:ext cx="3316604" cy="1915339"/>
          </a:xfrm>
          <a:prstGeom prst="rect">
            <a:avLst/>
          </a:prstGeom>
        </p:spPr>
      </p:pic>
      <p:sp>
        <p:nvSpPr>
          <p:cNvPr id="35" name="Round Diagonal Corner Rectangle 7">
            <a:extLst>
              <a:ext uri="{FF2B5EF4-FFF2-40B4-BE49-F238E27FC236}">
                <a16:creationId xmlns:a16="http://schemas.microsoft.com/office/drawing/2014/main" id="{6DC31DE9-F9FC-408C-827C-074E2BEDF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3" y="3505687"/>
            <a:ext cx="2565764" cy="2536763"/>
          </a:xfrm>
          <a:prstGeom prst="round2DiagRect">
            <a:avLst>
              <a:gd name="adj1" fmla="val 0"/>
              <a:gd name="adj2"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15" name="Content Placeholder 14" descr="A table with numbers and numbers&#10;&#10;Description automatically generated">
            <a:extLst>
              <a:ext uri="{FF2B5EF4-FFF2-40B4-BE49-F238E27FC236}">
                <a16:creationId xmlns:a16="http://schemas.microsoft.com/office/drawing/2014/main" id="{DC8466C7-1B37-50FF-A39F-6D11EFD66013}"/>
              </a:ext>
            </a:extLst>
          </p:cNvPr>
          <p:cNvPicPr>
            <a:picLocks noChangeAspect="1"/>
          </p:cNvPicPr>
          <p:nvPr/>
        </p:nvPicPr>
        <p:blipFill>
          <a:blip r:embed="rId3"/>
          <a:stretch>
            <a:fillRect/>
          </a:stretch>
        </p:blipFill>
        <p:spPr>
          <a:xfrm>
            <a:off x="1117143" y="3838317"/>
            <a:ext cx="1929384" cy="1871502"/>
          </a:xfrm>
          <a:prstGeom prst="rect">
            <a:avLst/>
          </a:prstGeom>
        </p:spPr>
      </p:pic>
      <p:sp>
        <p:nvSpPr>
          <p:cNvPr id="37" name="Round Single Corner Rectangle 9">
            <a:extLst>
              <a:ext uri="{FF2B5EF4-FFF2-40B4-BE49-F238E27FC236}">
                <a16:creationId xmlns:a16="http://schemas.microsoft.com/office/drawing/2014/main" id="{FA004DE8-B266-4768-B305-766C439E7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525582" y="3505686"/>
            <a:ext cx="2559743" cy="2536763"/>
          </a:xfrm>
          <a:prstGeom prst="round1Rect">
            <a:avLst>
              <a:gd name="adj"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16" name="Picture 15" descr="A colorful squares with text&#10;&#10;Description automatically generated">
            <a:extLst>
              <a:ext uri="{FF2B5EF4-FFF2-40B4-BE49-F238E27FC236}">
                <a16:creationId xmlns:a16="http://schemas.microsoft.com/office/drawing/2014/main" id="{F840029E-3620-6E40-8B2D-25DDC7067500}"/>
              </a:ext>
            </a:extLst>
          </p:cNvPr>
          <p:cNvPicPr>
            <a:picLocks noChangeAspect="1"/>
          </p:cNvPicPr>
          <p:nvPr/>
        </p:nvPicPr>
        <p:blipFill>
          <a:blip r:embed="rId4"/>
          <a:stretch>
            <a:fillRect/>
          </a:stretch>
        </p:blipFill>
        <p:spPr>
          <a:xfrm>
            <a:off x="3840761" y="3850374"/>
            <a:ext cx="1929384" cy="1847385"/>
          </a:xfrm>
          <a:prstGeom prst="rect">
            <a:avLst/>
          </a:prstGeom>
        </p:spPr>
      </p:pic>
      <p:sp>
        <p:nvSpPr>
          <p:cNvPr id="21" name="Content Placeholder 20">
            <a:extLst>
              <a:ext uri="{FF2B5EF4-FFF2-40B4-BE49-F238E27FC236}">
                <a16:creationId xmlns:a16="http://schemas.microsoft.com/office/drawing/2014/main" id="{A00E91F8-A34B-0A17-6043-6B1D25A461F3}"/>
              </a:ext>
            </a:extLst>
          </p:cNvPr>
          <p:cNvSpPr>
            <a:spLocks noGrp="1"/>
          </p:cNvSpPr>
          <p:nvPr>
            <p:ph idx="1"/>
          </p:nvPr>
        </p:nvSpPr>
        <p:spPr>
          <a:xfrm>
            <a:off x="6569956" y="2103120"/>
            <a:ext cx="4555244" cy="3931920"/>
          </a:xfrm>
        </p:spPr>
        <p:txBody>
          <a:bodyPr vert="horz" lIns="91440" tIns="45720" rIns="91440" bIns="45720" rtlCol="0" anchor="t">
            <a:normAutofit/>
          </a:bodyPr>
          <a:lstStyle/>
          <a:p>
            <a:pPr>
              <a:lnSpc>
                <a:spcPct val="90000"/>
              </a:lnSpc>
            </a:pPr>
            <a:br>
              <a:rPr lang="en-US" sz="1300"/>
            </a:br>
            <a:r>
              <a:rPr lang="en-US" sz="1300">
                <a:ea typeface="+mn-lt"/>
                <a:cs typeface="+mn-lt"/>
              </a:rPr>
              <a:t>The overview of salespersons reveals distinct patterns and contributions within their respective territories and product lines. Shakil Durham and Dominykas emerge as key performers, demonstrating strong sales in products like yeast, wheat flours, popcorn, and powdered milk across areas like Roslyn, Manson City, and Badger. Conversely, Klen and Tess exhibit lower sales, particularly in imported wine, powdered milk, and flours. The top companies they engage with, such as Prophecy Lightning and Red Beat for Shakil, and Core Wares and Global Solutions for Dominykas, signify their significant client relationships and market presence. Despite variations in product focus and territory, all salespersons predominantly belong to Status A, underscoring consistent sales activity and customer engagement. Their involvement in diverse lines of business, spanning supermarkets, distributors, B&amp;Bs, and bakery sectors, reflects adaptability and strategic alignment with market demands. Overall, this overview underscores the nuanced contributions and strategic orientations of each salesperson within the broader sales ecosystem.</a:t>
            </a:r>
            <a:endParaRPr lang="en-US" sz="1300"/>
          </a:p>
        </p:txBody>
      </p:sp>
    </p:spTree>
    <p:extLst>
      <p:ext uri="{BB962C8B-B14F-4D97-AF65-F5344CB8AC3E}">
        <p14:creationId xmlns:p14="http://schemas.microsoft.com/office/powerpoint/2010/main" val="3191391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graph of different colored squares&#10;&#10;Description automatically generated">
            <a:extLst>
              <a:ext uri="{FF2B5EF4-FFF2-40B4-BE49-F238E27FC236}">
                <a16:creationId xmlns:a16="http://schemas.microsoft.com/office/drawing/2014/main" id="{37C90B7F-D2C2-95DB-E332-547A7A0B0295}"/>
              </a:ext>
            </a:extLst>
          </p:cNvPr>
          <p:cNvPicPr>
            <a:picLocks noChangeAspect="1"/>
          </p:cNvPicPr>
          <p:nvPr/>
        </p:nvPicPr>
        <p:blipFill>
          <a:blip r:embed="rId2"/>
          <a:stretch>
            <a:fillRect/>
          </a:stretch>
        </p:blipFill>
        <p:spPr>
          <a:xfrm>
            <a:off x="643467" y="832419"/>
            <a:ext cx="2450063" cy="2303059"/>
          </a:xfrm>
          <a:prstGeom prst="rect">
            <a:avLst/>
          </a:prstGeom>
        </p:spPr>
      </p:pic>
      <p:pic>
        <p:nvPicPr>
          <p:cNvPr id="4" name="Picture 3" descr="A graph with different colored squares&#10;&#10;Description automatically generated">
            <a:extLst>
              <a:ext uri="{FF2B5EF4-FFF2-40B4-BE49-F238E27FC236}">
                <a16:creationId xmlns:a16="http://schemas.microsoft.com/office/drawing/2014/main" id="{AA1859C8-7033-0A72-0E90-FD04024392EA}"/>
              </a:ext>
            </a:extLst>
          </p:cNvPr>
          <p:cNvPicPr>
            <a:picLocks noChangeAspect="1"/>
          </p:cNvPicPr>
          <p:nvPr/>
        </p:nvPicPr>
        <p:blipFill>
          <a:blip r:embed="rId3"/>
          <a:stretch>
            <a:fillRect/>
          </a:stretch>
        </p:blipFill>
        <p:spPr>
          <a:xfrm>
            <a:off x="3254397" y="918172"/>
            <a:ext cx="2450063" cy="2131554"/>
          </a:xfrm>
          <a:prstGeom prst="rect">
            <a:avLst/>
          </a:prstGeom>
        </p:spPr>
      </p:pic>
      <p:pic>
        <p:nvPicPr>
          <p:cNvPr id="5" name="Picture 4" descr="A graph of multiple colored bars&#10;&#10;Description automatically generated">
            <a:extLst>
              <a:ext uri="{FF2B5EF4-FFF2-40B4-BE49-F238E27FC236}">
                <a16:creationId xmlns:a16="http://schemas.microsoft.com/office/drawing/2014/main" id="{21B4133C-C20C-41BE-AFB7-BAA6ED3A5DBB}"/>
              </a:ext>
            </a:extLst>
          </p:cNvPr>
          <p:cNvPicPr>
            <a:picLocks noChangeAspect="1"/>
          </p:cNvPicPr>
          <p:nvPr/>
        </p:nvPicPr>
        <p:blipFill>
          <a:blip r:embed="rId4"/>
          <a:stretch>
            <a:fillRect/>
          </a:stretch>
        </p:blipFill>
        <p:spPr>
          <a:xfrm>
            <a:off x="911274" y="3509433"/>
            <a:ext cx="4525379" cy="2771795"/>
          </a:xfrm>
          <a:prstGeom prst="rect">
            <a:avLst/>
          </a:prstGeom>
        </p:spPr>
      </p:pic>
      <p:sp>
        <p:nvSpPr>
          <p:cNvPr id="35" name="Rectangle 34">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45077-FA22-4175-F406-C040B1946DFD}"/>
              </a:ext>
            </a:extLst>
          </p:cNvPr>
          <p:cNvSpPr>
            <a:spLocks noGrp="1"/>
          </p:cNvSpPr>
          <p:nvPr>
            <p:ph type="title"/>
          </p:nvPr>
        </p:nvSpPr>
        <p:spPr>
          <a:xfrm>
            <a:off x="6576506" y="499273"/>
            <a:ext cx="2562337" cy="665511"/>
          </a:xfrm>
        </p:spPr>
        <p:txBody>
          <a:bodyPr>
            <a:normAutofit/>
          </a:bodyPr>
          <a:lstStyle/>
          <a:p>
            <a:r>
              <a:rPr lang="en-US" sz="4000"/>
              <a:t>Supervisor</a:t>
            </a:r>
          </a:p>
        </p:txBody>
      </p:sp>
      <p:sp>
        <p:nvSpPr>
          <p:cNvPr id="3" name="Content Placeholder 2">
            <a:extLst>
              <a:ext uri="{FF2B5EF4-FFF2-40B4-BE49-F238E27FC236}">
                <a16:creationId xmlns:a16="http://schemas.microsoft.com/office/drawing/2014/main" id="{5B42E062-B552-9466-01A1-D637091B0638}"/>
              </a:ext>
            </a:extLst>
          </p:cNvPr>
          <p:cNvSpPr>
            <a:spLocks noGrp="1"/>
          </p:cNvSpPr>
          <p:nvPr>
            <p:ph idx="1"/>
          </p:nvPr>
        </p:nvSpPr>
        <p:spPr>
          <a:xfrm>
            <a:off x="6846137" y="1295379"/>
            <a:ext cx="4602152" cy="4723608"/>
          </a:xfrm>
        </p:spPr>
        <p:txBody>
          <a:bodyPr vert="horz" lIns="91440" tIns="45720" rIns="91440" bIns="45720" rtlCol="0" anchor="t">
            <a:noAutofit/>
          </a:bodyPr>
          <a:lstStyle/>
          <a:p>
            <a:pPr>
              <a:lnSpc>
                <a:spcPct val="90000"/>
              </a:lnSpc>
            </a:pPr>
            <a:r>
              <a:rPr lang="en-US" sz="700" dirty="0">
                <a:ea typeface="+mn-lt"/>
                <a:cs typeface="+mn-lt"/>
              </a:rPr>
              <a:t>Top 5 Companies by Supervisor:</a:t>
            </a:r>
            <a:endParaRPr lang="en-US" sz="700"/>
          </a:p>
          <a:p>
            <a:pPr>
              <a:lnSpc>
                <a:spcPct val="90000"/>
              </a:lnSpc>
              <a:buClr>
                <a:srgbClr val="262626"/>
              </a:buClr>
            </a:pPr>
            <a:r>
              <a:rPr lang="en-US" sz="700" dirty="0">
                <a:ea typeface="+mn-lt"/>
                <a:cs typeface="+mn-lt"/>
              </a:rPr>
              <a:t>Tahmina Vinson oversees Prophecy Lighting, Red beat, Pixel Technologies, Leopard Records, and Leopard bridge as the top five companies.</a:t>
            </a:r>
            <a:endParaRPr lang="en-US" sz="700"/>
          </a:p>
          <a:p>
            <a:pPr>
              <a:lnSpc>
                <a:spcPct val="90000"/>
              </a:lnSpc>
              <a:buClr>
                <a:srgbClr val="262626"/>
              </a:buClr>
            </a:pPr>
            <a:r>
              <a:rPr lang="en-US" sz="700" dirty="0">
                <a:ea typeface="+mn-lt"/>
                <a:cs typeface="+mn-lt"/>
              </a:rPr>
              <a:t>Harvey-Lee Solomon supervises Core wares, Global Solutions, Maze master, Green Electronics, and Silver Lining Navigations.</a:t>
            </a:r>
            <a:endParaRPr lang="en-US" sz="700"/>
          </a:p>
          <a:p>
            <a:pPr>
              <a:lnSpc>
                <a:spcPct val="90000"/>
              </a:lnSpc>
              <a:buClr>
                <a:srgbClr val="262626"/>
              </a:buClr>
            </a:pPr>
            <a:r>
              <a:rPr lang="en-US" sz="700" dirty="0">
                <a:ea typeface="+mn-lt"/>
                <a:cs typeface="+mn-lt"/>
              </a:rPr>
              <a:t>Status by Supervisor:</a:t>
            </a:r>
            <a:endParaRPr lang="en-US" sz="700"/>
          </a:p>
          <a:p>
            <a:pPr>
              <a:lnSpc>
                <a:spcPct val="90000"/>
              </a:lnSpc>
              <a:buClr>
                <a:srgbClr val="262626"/>
              </a:buClr>
            </a:pPr>
            <a:r>
              <a:rPr lang="en-US" sz="700" dirty="0">
                <a:ea typeface="+mn-lt"/>
                <a:cs typeface="+mn-lt"/>
              </a:rPr>
              <a:t>The distribution of status varies among different supervisors, indicating potential differences in performance or operational challenges across teams.</a:t>
            </a:r>
            <a:endParaRPr lang="en-US" sz="700"/>
          </a:p>
          <a:p>
            <a:pPr>
              <a:lnSpc>
                <a:spcPct val="90000"/>
              </a:lnSpc>
              <a:buClr>
                <a:srgbClr val="262626"/>
              </a:buClr>
            </a:pPr>
            <a:r>
              <a:rPr lang="en-US" sz="700" dirty="0">
                <a:ea typeface="+mn-lt"/>
                <a:cs typeface="+mn-lt"/>
              </a:rPr>
              <a:t>Top 5 Line of Business by Supervisor:</a:t>
            </a:r>
            <a:endParaRPr lang="en-US" sz="700"/>
          </a:p>
          <a:p>
            <a:pPr>
              <a:lnSpc>
                <a:spcPct val="90000"/>
              </a:lnSpc>
              <a:buClr>
                <a:srgbClr val="262626"/>
              </a:buClr>
            </a:pPr>
            <a:r>
              <a:rPr lang="en-US" sz="700" dirty="0">
                <a:ea typeface="+mn-lt"/>
                <a:cs typeface="+mn-lt"/>
              </a:rPr>
              <a:t>Tahmina Vinson's team is primarily involved in Supermarkets Lv3, Distributors Lv1, Markets Lv1, Distributors Lv2, and Supermarkets Lv1.</a:t>
            </a:r>
            <a:endParaRPr lang="en-US" sz="700"/>
          </a:p>
          <a:p>
            <a:pPr>
              <a:lnSpc>
                <a:spcPct val="90000"/>
              </a:lnSpc>
              <a:buClr>
                <a:srgbClr val="262626"/>
              </a:buClr>
            </a:pPr>
            <a:r>
              <a:rPr lang="en-US" sz="700" dirty="0">
                <a:ea typeface="+mn-lt"/>
                <a:cs typeface="+mn-lt"/>
              </a:rPr>
              <a:t>Harvey-Lee Solomon's team focuses on Distributors Lv2, Bakery, Convenience, Markets Lv1, and Supermarkets Lv1.</a:t>
            </a:r>
            <a:endParaRPr lang="en-US" sz="700"/>
          </a:p>
          <a:p>
            <a:pPr>
              <a:lnSpc>
                <a:spcPct val="90000"/>
              </a:lnSpc>
              <a:buClr>
                <a:srgbClr val="262626"/>
              </a:buClr>
            </a:pPr>
            <a:r>
              <a:rPr lang="en-US" sz="700" dirty="0">
                <a:ea typeface="+mn-lt"/>
                <a:cs typeface="+mn-lt"/>
              </a:rPr>
              <a:t>Top 5 Cities by Supervisor:</a:t>
            </a:r>
            <a:endParaRPr lang="en-US" sz="700"/>
          </a:p>
          <a:p>
            <a:pPr>
              <a:lnSpc>
                <a:spcPct val="90000"/>
              </a:lnSpc>
              <a:buClr>
                <a:srgbClr val="262626"/>
              </a:buClr>
            </a:pPr>
            <a:r>
              <a:rPr lang="en-US" sz="700" dirty="0">
                <a:ea typeface="+mn-lt"/>
                <a:cs typeface="+mn-lt"/>
              </a:rPr>
              <a:t>Tahmina Vinson's team is concentrated in Roslyn, Manson, Morton, Littlerock, and </a:t>
            </a:r>
            <a:r>
              <a:rPr lang="en-US" sz="700" err="1">
                <a:ea typeface="+mn-lt"/>
                <a:cs typeface="+mn-lt"/>
              </a:rPr>
              <a:t>Ardenvoir</a:t>
            </a:r>
            <a:r>
              <a:rPr lang="en-US" sz="700" dirty="0">
                <a:ea typeface="+mn-lt"/>
                <a:cs typeface="+mn-lt"/>
              </a:rPr>
              <a:t>.</a:t>
            </a:r>
            <a:endParaRPr lang="en-US" sz="700"/>
          </a:p>
          <a:p>
            <a:pPr>
              <a:lnSpc>
                <a:spcPct val="90000"/>
              </a:lnSpc>
              <a:buClr>
                <a:srgbClr val="262626"/>
              </a:buClr>
            </a:pPr>
            <a:r>
              <a:rPr lang="en-US" sz="700" dirty="0">
                <a:ea typeface="+mn-lt"/>
                <a:cs typeface="+mn-lt"/>
              </a:rPr>
              <a:t>Harvey-Lee Solomon's team operates in Badger, Port Hadlock, Winthrop, Burlington, and other cities.</a:t>
            </a:r>
            <a:endParaRPr lang="en-US" sz="700"/>
          </a:p>
          <a:p>
            <a:pPr>
              <a:lnSpc>
                <a:spcPct val="90000"/>
              </a:lnSpc>
              <a:buClr>
                <a:srgbClr val="262626"/>
              </a:buClr>
            </a:pPr>
            <a:r>
              <a:rPr lang="en-US" sz="700" dirty="0">
                <a:ea typeface="+mn-lt"/>
                <a:cs typeface="+mn-lt"/>
              </a:rPr>
              <a:t>Top 5 Products by Supervisor:</a:t>
            </a:r>
            <a:endParaRPr lang="en-US" sz="700"/>
          </a:p>
          <a:p>
            <a:pPr>
              <a:lnSpc>
                <a:spcPct val="90000"/>
              </a:lnSpc>
              <a:buClr>
                <a:srgbClr val="262626"/>
              </a:buClr>
            </a:pPr>
            <a:r>
              <a:rPr lang="en-US" sz="700" dirty="0">
                <a:ea typeface="+mn-lt"/>
                <a:cs typeface="+mn-lt"/>
              </a:rPr>
              <a:t>Tahmina Vinson's team deals with Product 157, Product 1154, Product 235, Product 2233, and Product 158.</a:t>
            </a:r>
            <a:endParaRPr lang="en-US" sz="700"/>
          </a:p>
          <a:p>
            <a:pPr>
              <a:lnSpc>
                <a:spcPct val="90000"/>
              </a:lnSpc>
              <a:buClr>
                <a:srgbClr val="262626"/>
              </a:buClr>
            </a:pPr>
            <a:r>
              <a:rPr lang="en-US" sz="700" dirty="0">
                <a:ea typeface="+mn-lt"/>
                <a:cs typeface="+mn-lt"/>
              </a:rPr>
              <a:t>Harvey-Lee Solomon's team handles Product 157, Product 235, Product 1154, Product 2445, and Product 2233.</a:t>
            </a:r>
            <a:endParaRPr lang="en-US" sz="700"/>
          </a:p>
          <a:p>
            <a:pPr>
              <a:lnSpc>
                <a:spcPct val="90000"/>
              </a:lnSpc>
              <a:buClr>
                <a:srgbClr val="262626"/>
              </a:buClr>
            </a:pPr>
            <a:r>
              <a:rPr lang="en-US" sz="700" dirty="0">
                <a:ea typeface="+mn-lt"/>
                <a:cs typeface="+mn-lt"/>
              </a:rPr>
              <a:t>Top 5 Groups by Supervisor:</a:t>
            </a:r>
            <a:endParaRPr lang="en-US" sz="700"/>
          </a:p>
          <a:p>
            <a:pPr>
              <a:lnSpc>
                <a:spcPct val="90000"/>
              </a:lnSpc>
              <a:buClr>
                <a:srgbClr val="262626"/>
              </a:buClr>
            </a:pPr>
            <a:r>
              <a:rPr lang="en-US" sz="700" dirty="0">
                <a:ea typeface="+mn-lt"/>
                <a:cs typeface="+mn-lt"/>
              </a:rPr>
              <a:t>Tahmina Vinson's team manages Yeast, Oils, Wheat Flours, Popcorn, and Powdered Milk as the top five groups.</a:t>
            </a:r>
            <a:endParaRPr lang="en-US" sz="700"/>
          </a:p>
          <a:p>
            <a:pPr>
              <a:lnSpc>
                <a:spcPct val="90000"/>
              </a:lnSpc>
              <a:buClr>
                <a:srgbClr val="262626"/>
              </a:buClr>
            </a:pPr>
            <a:r>
              <a:rPr lang="en-US" sz="700" dirty="0">
                <a:ea typeface="+mn-lt"/>
                <a:cs typeface="+mn-lt"/>
              </a:rPr>
              <a:t>Harvey-Lee Solomon's team oversees Oils, Wheat Flours, Yeast, Popcorn, and Powdered Milk.</a:t>
            </a:r>
            <a:endParaRPr lang="en-US" sz="700"/>
          </a:p>
          <a:p>
            <a:pPr>
              <a:lnSpc>
                <a:spcPct val="90000"/>
              </a:lnSpc>
              <a:buClr>
                <a:srgbClr val="262626"/>
              </a:buClr>
            </a:pPr>
            <a:r>
              <a:rPr lang="en-US" sz="700" dirty="0">
                <a:ea typeface="+mn-lt"/>
                <a:cs typeface="+mn-lt"/>
              </a:rPr>
              <a:t>Category by Supervisor:</a:t>
            </a:r>
            <a:endParaRPr lang="en-US" sz="700"/>
          </a:p>
          <a:p>
            <a:pPr>
              <a:lnSpc>
                <a:spcPct val="90000"/>
              </a:lnSpc>
              <a:buClr>
                <a:srgbClr val="262626"/>
              </a:buClr>
            </a:pPr>
            <a:r>
              <a:rPr lang="en-US" sz="700" dirty="0">
                <a:ea typeface="+mn-lt"/>
                <a:cs typeface="+mn-lt"/>
              </a:rPr>
              <a:t>The category distribution varies among supervisors, indicating different areas of focus or specialization within their respective teams</a:t>
            </a:r>
            <a:endParaRPr lang="en-US" sz="700" dirty="0"/>
          </a:p>
        </p:txBody>
      </p:sp>
    </p:spTree>
    <p:extLst>
      <p:ext uri="{BB962C8B-B14F-4D97-AF65-F5344CB8AC3E}">
        <p14:creationId xmlns:p14="http://schemas.microsoft.com/office/powerpoint/2010/main" val="747472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6C4D022-E2BC-435F-9CDB-44DC57C07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926CAD6-45B1-4A85-A196-E722067B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480" y="0"/>
            <a:ext cx="6525472" cy="6858000"/>
          </a:xfrm>
          <a:prstGeom prst="rect">
            <a:avLst/>
          </a:prstGeom>
          <a:solidFill>
            <a:schemeClr val="tx1">
              <a:lumMod val="85000"/>
              <a:lumOff val="15000"/>
            </a:schemeClr>
          </a:solidFill>
          <a:ln w="6350" cap="sq" cmpd="sng" algn="ctr">
            <a:noFill/>
            <a:prstDash val="solid"/>
            <a:miter lim="800000"/>
          </a:ln>
          <a:effectLst/>
        </p:spPr>
      </p:sp>
      <p:sp>
        <p:nvSpPr>
          <p:cNvPr id="17" name="Rectangle 16">
            <a:extLst>
              <a:ext uri="{FF2B5EF4-FFF2-40B4-BE49-F238E27FC236}">
                <a16:creationId xmlns:a16="http://schemas.microsoft.com/office/drawing/2014/main" id="{0E0936D5-2DCE-48A4-93BC-BA7861B4E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1848" y="320040"/>
            <a:ext cx="5888736" cy="6217920"/>
          </a:xfrm>
          <a:prstGeom prst="rect">
            <a:avLst/>
          </a:prstGeom>
          <a:noFill/>
          <a:ln w="6350" cap="sq" cmpd="sng" algn="ctr">
            <a:solidFill>
              <a:schemeClr val="tx1"/>
            </a:solidFill>
            <a:prstDash val="solid"/>
            <a:miter lim="800000"/>
          </a:ln>
          <a:effectLst>
            <a:softEdge rad="0"/>
          </a:effectLst>
        </p:spPr>
      </p:sp>
      <p:sp>
        <p:nvSpPr>
          <p:cNvPr id="6" name="TextBox 3">
            <a:extLst>
              <a:ext uri="{FF2B5EF4-FFF2-40B4-BE49-F238E27FC236}">
                <a16:creationId xmlns:a16="http://schemas.microsoft.com/office/drawing/2014/main" id="{D78D0BE2-CDE1-CD48-4568-3B7CCBB5D64E}"/>
              </a:ext>
            </a:extLst>
          </p:cNvPr>
          <p:cNvSpPr txBox="1"/>
          <p:nvPr/>
        </p:nvSpPr>
        <p:spPr>
          <a:xfrm>
            <a:off x="6303580" y="642594"/>
            <a:ext cx="5245269" cy="1371600"/>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000">
                <a:solidFill>
                  <a:schemeClr val="bg1"/>
                </a:solidFill>
                <a:latin typeface="+mj-lt"/>
              </a:rPr>
              <a:t> Company</a:t>
            </a:r>
          </a:p>
        </p:txBody>
      </p:sp>
      <p:pic>
        <p:nvPicPr>
          <p:cNvPr id="8" name="Picture 7" descr="A graph of a company name&#10;&#10;Description automatically generated">
            <a:extLst>
              <a:ext uri="{FF2B5EF4-FFF2-40B4-BE49-F238E27FC236}">
                <a16:creationId xmlns:a16="http://schemas.microsoft.com/office/drawing/2014/main" id="{1B932C30-AB7F-DAA3-1FDD-43E2EB9207F2}"/>
              </a:ext>
            </a:extLst>
          </p:cNvPr>
          <p:cNvPicPr>
            <a:picLocks noChangeAspect="1"/>
          </p:cNvPicPr>
          <p:nvPr/>
        </p:nvPicPr>
        <p:blipFill>
          <a:blip r:embed="rId2"/>
          <a:stretch>
            <a:fillRect/>
          </a:stretch>
        </p:blipFill>
        <p:spPr>
          <a:xfrm>
            <a:off x="643467" y="767837"/>
            <a:ext cx="4379592" cy="237592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F6940D6-EC48-C2A6-9747-CA3EDA087F94}"/>
              </a:ext>
            </a:extLst>
          </p:cNvPr>
          <p:cNvPicPr>
            <a:picLocks noChangeAspect="1"/>
          </p:cNvPicPr>
          <p:nvPr/>
        </p:nvPicPr>
        <p:blipFill>
          <a:blip r:embed="rId3"/>
          <a:stretch>
            <a:fillRect/>
          </a:stretch>
        </p:blipFill>
        <p:spPr>
          <a:xfrm>
            <a:off x="1192751" y="3589863"/>
            <a:ext cx="3270613" cy="2624668"/>
          </a:xfrm>
          <a:prstGeom prst="rect">
            <a:avLst/>
          </a:prstGeom>
        </p:spPr>
      </p:pic>
      <p:sp>
        <p:nvSpPr>
          <p:cNvPr id="3" name="Content Placeholder 2">
            <a:extLst>
              <a:ext uri="{FF2B5EF4-FFF2-40B4-BE49-F238E27FC236}">
                <a16:creationId xmlns:a16="http://schemas.microsoft.com/office/drawing/2014/main" id="{FFFEE831-C619-1D5A-3416-5DDCCA62279E}"/>
              </a:ext>
            </a:extLst>
          </p:cNvPr>
          <p:cNvSpPr>
            <a:spLocks noGrp="1"/>
          </p:cNvSpPr>
          <p:nvPr>
            <p:ph idx="1"/>
          </p:nvPr>
        </p:nvSpPr>
        <p:spPr>
          <a:xfrm>
            <a:off x="6303580" y="2103120"/>
            <a:ext cx="5245269" cy="3931920"/>
          </a:xfrm>
        </p:spPr>
        <p:txBody>
          <a:bodyPr vert="horz" lIns="91440" tIns="45720" rIns="91440" bIns="45720" rtlCol="0" anchor="t">
            <a:noAutofit/>
          </a:bodyPr>
          <a:lstStyle/>
          <a:p>
            <a:pPr>
              <a:lnSpc>
                <a:spcPct val="90000"/>
              </a:lnSpc>
            </a:pPr>
            <a:r>
              <a:rPr lang="en-US" sz="1000">
                <a:solidFill>
                  <a:schemeClr val="bg1"/>
                </a:solidFill>
              </a:rPr>
              <a:t>Status:</a:t>
            </a:r>
          </a:p>
          <a:p>
            <a:pPr>
              <a:lnSpc>
                <a:spcPct val="90000"/>
              </a:lnSpc>
            </a:pPr>
            <a:r>
              <a:rPr lang="en-US" sz="1000">
                <a:solidFill>
                  <a:schemeClr val="bg1"/>
                </a:solidFill>
              </a:rPr>
              <a:t>The company "Red beat" appears to be dominant across multiple statuses, as indicated by its consistent presence in the top five groups for each status. This suggests that "Red beat" is strategically positioned across various business categories or sectors.</a:t>
            </a:r>
          </a:p>
          <a:p>
            <a:pPr>
              <a:lnSpc>
                <a:spcPct val="90000"/>
              </a:lnSpc>
            </a:pPr>
            <a:r>
              <a:rPr lang="en-US" sz="1000">
                <a:solidFill>
                  <a:schemeClr val="bg1"/>
                </a:solidFill>
              </a:rPr>
              <a:t>Line of Business:</a:t>
            </a:r>
          </a:p>
          <a:p>
            <a:pPr>
              <a:lnSpc>
                <a:spcPct val="90000"/>
              </a:lnSpc>
            </a:pPr>
            <a:r>
              <a:rPr lang="en-US" sz="1000">
                <a:solidFill>
                  <a:schemeClr val="bg1"/>
                </a:solidFill>
              </a:rPr>
              <a:t>"Red beat" also emerges as a significant player within the "Distributors Lv2" category, indicating its strong presence and performance in distribution-related activities. Other companies like "Leopard bridge" and "Core wares" also exhibit notable presence across different line of business categories, showcasing their diversified business operations.</a:t>
            </a:r>
          </a:p>
          <a:p>
            <a:pPr>
              <a:lnSpc>
                <a:spcPct val="90000"/>
              </a:lnSpc>
            </a:pPr>
            <a:r>
              <a:rPr lang="en-US" sz="1000">
                <a:solidFill>
                  <a:schemeClr val="bg1"/>
                </a:solidFill>
              </a:rPr>
              <a:t>City:</a:t>
            </a:r>
          </a:p>
          <a:p>
            <a:pPr>
              <a:lnSpc>
                <a:spcPct val="90000"/>
              </a:lnSpc>
            </a:pPr>
            <a:r>
              <a:rPr lang="en-US" sz="1000">
                <a:solidFill>
                  <a:schemeClr val="bg1"/>
                </a:solidFill>
              </a:rPr>
              <a:t>In terms of geographical distribution, "Red beat" holds a prominent position in cities like Roslyn, indicating its strong market presence and potential dominance in those regions. Similarly, "Leopard bridge" and "Primal Enterprises" demonstrate significant activity levels in Roslyn, suggesting strategic focus areas for these companies.</a:t>
            </a:r>
          </a:p>
          <a:p>
            <a:pPr>
              <a:lnSpc>
                <a:spcPct val="90000"/>
              </a:lnSpc>
            </a:pPr>
            <a:r>
              <a:rPr lang="en-US" sz="1000">
                <a:solidFill>
                  <a:schemeClr val="bg1"/>
                </a:solidFill>
              </a:rPr>
              <a:t>Product:</a:t>
            </a:r>
          </a:p>
          <a:p>
            <a:pPr>
              <a:lnSpc>
                <a:spcPct val="90000"/>
              </a:lnSpc>
            </a:pPr>
            <a:r>
              <a:rPr lang="en-US" sz="1000">
                <a:solidFill>
                  <a:schemeClr val="bg1"/>
                </a:solidFill>
              </a:rPr>
              <a:t>Companies like "Dragon walk" and "Prophecy Lighting" are notable for their extensive product portfolios, with a diverse range of products contributing to their overall performance. These companies exhibit high activity levels across various product categories, indicating a broad market reach and consumer engagement.</a:t>
            </a:r>
          </a:p>
          <a:p>
            <a:pPr>
              <a:lnSpc>
                <a:spcPct val="90000"/>
              </a:lnSpc>
            </a:pPr>
            <a:r>
              <a:rPr lang="en-US" sz="1000">
                <a:solidFill>
                  <a:schemeClr val="bg1"/>
                </a:solidFill>
              </a:rPr>
              <a:t>Group:</a:t>
            </a:r>
          </a:p>
          <a:p>
            <a:pPr>
              <a:lnSpc>
                <a:spcPct val="90000"/>
              </a:lnSpc>
            </a:pPr>
            <a:r>
              <a:rPr lang="en-US" sz="1000">
                <a:solidFill>
                  <a:schemeClr val="bg1"/>
                </a:solidFill>
              </a:rPr>
              <a:t>"Prophecy Lighting" and "Dragon walk" stand out as leaders in specific product groups such as Spices and Coffee Pods, respectively. This suggests a focused approach towards certain product categories, potentially leveraging their expertise or market opportunities in these segments.</a:t>
            </a:r>
          </a:p>
        </p:txBody>
      </p:sp>
    </p:spTree>
    <p:extLst>
      <p:ext uri="{BB962C8B-B14F-4D97-AF65-F5344CB8AC3E}">
        <p14:creationId xmlns:p14="http://schemas.microsoft.com/office/powerpoint/2010/main" val="3401739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C4D022-E2BC-435F-9CDB-44DC57C07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26CAD6-45B1-4A85-A196-E722067B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480" y="0"/>
            <a:ext cx="6525472" cy="6858000"/>
          </a:xfrm>
          <a:prstGeom prst="rect">
            <a:avLst/>
          </a:prstGeom>
          <a:solidFill>
            <a:schemeClr val="tx1">
              <a:lumMod val="85000"/>
              <a:lumOff val="15000"/>
            </a:schemeClr>
          </a:solidFill>
          <a:ln w="6350" cap="sq" cmpd="sng" algn="ctr">
            <a:noFill/>
            <a:prstDash val="solid"/>
            <a:miter lim="800000"/>
          </a:ln>
          <a:effectLst/>
        </p:spPr>
      </p:sp>
      <p:sp>
        <p:nvSpPr>
          <p:cNvPr id="14" name="Rectangle 13">
            <a:extLst>
              <a:ext uri="{FF2B5EF4-FFF2-40B4-BE49-F238E27FC236}">
                <a16:creationId xmlns:a16="http://schemas.microsoft.com/office/drawing/2014/main" id="{0E0936D5-2DCE-48A4-93BC-BA7861B4E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1848"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9E51D270-312D-2D1E-F53B-D3DA0094DEA7}"/>
              </a:ext>
            </a:extLst>
          </p:cNvPr>
          <p:cNvSpPr>
            <a:spLocks noGrp="1"/>
          </p:cNvSpPr>
          <p:nvPr>
            <p:ph type="title"/>
          </p:nvPr>
        </p:nvSpPr>
        <p:spPr>
          <a:xfrm>
            <a:off x="6303580" y="642594"/>
            <a:ext cx="5245269" cy="1371600"/>
          </a:xfrm>
        </p:spPr>
        <p:txBody>
          <a:bodyPr>
            <a:normAutofit/>
          </a:bodyPr>
          <a:lstStyle/>
          <a:p>
            <a:r>
              <a:rPr lang="en-US" sz="4000">
                <a:solidFill>
                  <a:schemeClr val="bg1"/>
                </a:solidFill>
              </a:rPr>
              <a:t>status</a:t>
            </a:r>
          </a:p>
        </p:txBody>
      </p:sp>
      <p:pic>
        <p:nvPicPr>
          <p:cNvPr id="4" name="Picture 3" descr="A graph of different colored bars&#10;&#10;Description automatically generated">
            <a:extLst>
              <a:ext uri="{FF2B5EF4-FFF2-40B4-BE49-F238E27FC236}">
                <a16:creationId xmlns:a16="http://schemas.microsoft.com/office/drawing/2014/main" id="{F51A0714-8BA2-5B9D-0FE0-4300D2F30EC2}"/>
              </a:ext>
            </a:extLst>
          </p:cNvPr>
          <p:cNvPicPr>
            <a:picLocks noChangeAspect="1"/>
          </p:cNvPicPr>
          <p:nvPr/>
        </p:nvPicPr>
        <p:blipFill>
          <a:blip r:embed="rId2"/>
          <a:stretch>
            <a:fillRect/>
          </a:stretch>
        </p:blipFill>
        <p:spPr>
          <a:xfrm>
            <a:off x="859829" y="643467"/>
            <a:ext cx="3946868" cy="2624668"/>
          </a:xfrm>
          <a:prstGeom prst="rect">
            <a:avLst/>
          </a:prstGeom>
        </p:spPr>
      </p:pic>
      <p:pic>
        <p:nvPicPr>
          <p:cNvPr id="5" name="Picture 4">
            <a:extLst>
              <a:ext uri="{FF2B5EF4-FFF2-40B4-BE49-F238E27FC236}">
                <a16:creationId xmlns:a16="http://schemas.microsoft.com/office/drawing/2014/main" id="{06CDE115-129E-3C0F-9ACF-73F6742C89A5}"/>
              </a:ext>
            </a:extLst>
          </p:cNvPr>
          <p:cNvPicPr>
            <a:picLocks noChangeAspect="1"/>
          </p:cNvPicPr>
          <p:nvPr/>
        </p:nvPicPr>
        <p:blipFill>
          <a:blip r:embed="rId3"/>
          <a:stretch>
            <a:fillRect/>
          </a:stretch>
        </p:blipFill>
        <p:spPr>
          <a:xfrm>
            <a:off x="1212878" y="3589863"/>
            <a:ext cx="3230360" cy="2624668"/>
          </a:xfrm>
          <a:prstGeom prst="rect">
            <a:avLst/>
          </a:prstGeom>
        </p:spPr>
      </p:pic>
      <p:sp>
        <p:nvSpPr>
          <p:cNvPr id="3" name="Content Placeholder 2">
            <a:extLst>
              <a:ext uri="{FF2B5EF4-FFF2-40B4-BE49-F238E27FC236}">
                <a16:creationId xmlns:a16="http://schemas.microsoft.com/office/drawing/2014/main" id="{C1E2D3AA-F4B5-7751-E826-0159D1D6FEE7}"/>
              </a:ext>
            </a:extLst>
          </p:cNvPr>
          <p:cNvSpPr>
            <a:spLocks noGrp="1"/>
          </p:cNvSpPr>
          <p:nvPr>
            <p:ph idx="1"/>
          </p:nvPr>
        </p:nvSpPr>
        <p:spPr>
          <a:xfrm>
            <a:off x="6303580" y="2103120"/>
            <a:ext cx="5245269" cy="3931920"/>
          </a:xfrm>
        </p:spPr>
        <p:txBody>
          <a:bodyPr vert="horz" lIns="91440" tIns="45720" rIns="91440" bIns="45720" rtlCol="0">
            <a:normAutofit/>
          </a:bodyPr>
          <a:lstStyle/>
          <a:p>
            <a:pPr>
              <a:lnSpc>
                <a:spcPct val="90000"/>
              </a:lnSpc>
            </a:pPr>
            <a:r>
              <a:rPr lang="en-US" sz="1300">
                <a:solidFill>
                  <a:schemeClr val="bg1"/>
                </a:solidFill>
                <a:ea typeface="+mn-lt"/>
                <a:cs typeface="+mn-lt"/>
              </a:rPr>
              <a:t>Top Line of Business by Status:</a:t>
            </a:r>
            <a:endParaRPr lang="en-US" sz="1300">
              <a:solidFill>
                <a:schemeClr val="bg1"/>
              </a:solidFill>
            </a:endParaRPr>
          </a:p>
          <a:p>
            <a:pPr>
              <a:lnSpc>
                <a:spcPct val="90000"/>
              </a:lnSpc>
              <a:buClr>
                <a:srgbClr val="262626"/>
              </a:buClr>
            </a:pPr>
            <a:r>
              <a:rPr lang="en-US" sz="1300">
                <a:solidFill>
                  <a:schemeClr val="bg1"/>
                </a:solidFill>
                <a:ea typeface="+mn-lt"/>
                <a:cs typeface="+mn-lt"/>
              </a:rPr>
              <a:t>The top line of businesses for Status A includes "Distributors Lv2," "Supermarkets Lv3," and "Supermarkets Lv1," indicating a strong presence in distribution and supermarket operations and only confectioners belong to status I.</a:t>
            </a:r>
            <a:endParaRPr lang="en-US" sz="1300">
              <a:solidFill>
                <a:schemeClr val="bg1"/>
              </a:solidFill>
            </a:endParaRPr>
          </a:p>
          <a:p>
            <a:pPr>
              <a:lnSpc>
                <a:spcPct val="90000"/>
              </a:lnSpc>
              <a:buClr>
                <a:srgbClr val="262626"/>
              </a:buClr>
            </a:pPr>
            <a:r>
              <a:rPr lang="en-US" sz="1300">
                <a:solidFill>
                  <a:schemeClr val="bg1"/>
                </a:solidFill>
                <a:ea typeface="+mn-lt"/>
                <a:cs typeface="+mn-lt"/>
              </a:rPr>
              <a:t>Top Cities by Status:</a:t>
            </a:r>
            <a:endParaRPr lang="en-US" sz="1300">
              <a:solidFill>
                <a:schemeClr val="bg1"/>
              </a:solidFill>
            </a:endParaRPr>
          </a:p>
          <a:p>
            <a:pPr>
              <a:lnSpc>
                <a:spcPct val="90000"/>
              </a:lnSpc>
              <a:buClr>
                <a:srgbClr val="262626"/>
              </a:buClr>
            </a:pPr>
            <a:r>
              <a:rPr lang="en-US" sz="1300">
                <a:solidFill>
                  <a:schemeClr val="bg1"/>
                </a:solidFill>
                <a:ea typeface="+mn-lt"/>
                <a:cs typeface="+mn-lt"/>
              </a:rPr>
              <a:t>In Status A, cities like Yoman, Roslyn, and Badger have the highest counts, suggesting significant business activities or market dominance in these regions.</a:t>
            </a:r>
            <a:endParaRPr lang="en-US" sz="1300">
              <a:solidFill>
                <a:schemeClr val="bg1"/>
              </a:solidFill>
            </a:endParaRPr>
          </a:p>
          <a:p>
            <a:pPr>
              <a:lnSpc>
                <a:spcPct val="90000"/>
              </a:lnSpc>
              <a:buClr>
                <a:srgbClr val="262626"/>
              </a:buClr>
            </a:pPr>
            <a:r>
              <a:rPr lang="en-US" sz="1300">
                <a:solidFill>
                  <a:schemeClr val="bg1"/>
                </a:solidFill>
                <a:ea typeface="+mn-lt"/>
                <a:cs typeface="+mn-lt"/>
              </a:rPr>
              <a:t>Top Products by Status:</a:t>
            </a:r>
            <a:endParaRPr lang="en-US" sz="1300">
              <a:solidFill>
                <a:schemeClr val="bg1"/>
              </a:solidFill>
            </a:endParaRPr>
          </a:p>
          <a:p>
            <a:pPr>
              <a:lnSpc>
                <a:spcPct val="90000"/>
              </a:lnSpc>
              <a:buClr>
                <a:srgbClr val="262626"/>
              </a:buClr>
            </a:pPr>
            <a:r>
              <a:rPr lang="en-US" sz="1300">
                <a:solidFill>
                  <a:schemeClr val="bg1"/>
                </a:solidFill>
                <a:ea typeface="+mn-lt"/>
                <a:cs typeface="+mn-lt"/>
              </a:rPr>
              <a:t>Status A's top products include Product 157, Product 235, and Product 1154, indicating the popularity or sales dominance of these products within Status A.</a:t>
            </a:r>
            <a:endParaRPr lang="en-US" sz="1300">
              <a:solidFill>
                <a:schemeClr val="bg1"/>
              </a:solidFill>
            </a:endParaRPr>
          </a:p>
          <a:p>
            <a:pPr>
              <a:lnSpc>
                <a:spcPct val="90000"/>
              </a:lnSpc>
              <a:buClr>
                <a:srgbClr val="262626"/>
              </a:buClr>
            </a:pPr>
            <a:r>
              <a:rPr lang="en-US" sz="1300">
                <a:solidFill>
                  <a:schemeClr val="bg1"/>
                </a:solidFill>
                <a:ea typeface="+mn-lt"/>
                <a:cs typeface="+mn-lt"/>
              </a:rPr>
              <a:t>Top Groups by Status:</a:t>
            </a:r>
            <a:endParaRPr lang="en-US" sz="1300">
              <a:solidFill>
                <a:schemeClr val="bg1"/>
              </a:solidFill>
            </a:endParaRPr>
          </a:p>
          <a:p>
            <a:pPr>
              <a:lnSpc>
                <a:spcPct val="90000"/>
              </a:lnSpc>
              <a:buClr>
                <a:srgbClr val="262626"/>
              </a:buClr>
            </a:pPr>
            <a:r>
              <a:rPr lang="en-US" sz="1300">
                <a:solidFill>
                  <a:schemeClr val="bg1"/>
                </a:solidFill>
                <a:ea typeface="+mn-lt"/>
                <a:cs typeface="+mn-lt"/>
              </a:rPr>
              <a:t>The most common product groups for Status A are Yeast, Oils, and Wheat Flours, providing insight into the primary product categories associated with this status.</a:t>
            </a:r>
            <a:endParaRPr lang="en-US" sz="1300">
              <a:solidFill>
                <a:schemeClr val="bg1"/>
              </a:solidFill>
            </a:endParaRPr>
          </a:p>
        </p:txBody>
      </p:sp>
    </p:spTree>
    <p:extLst>
      <p:ext uri="{BB962C8B-B14F-4D97-AF65-F5344CB8AC3E}">
        <p14:creationId xmlns:p14="http://schemas.microsoft.com/office/powerpoint/2010/main" val="203895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6C4D022-E2BC-435F-9CDB-44DC57C07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926CAD6-45B1-4A85-A196-E722067B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480" y="0"/>
            <a:ext cx="6525472" cy="6858000"/>
          </a:xfrm>
          <a:prstGeom prst="rect">
            <a:avLst/>
          </a:prstGeom>
          <a:solidFill>
            <a:schemeClr val="tx1">
              <a:lumMod val="85000"/>
              <a:lumOff val="15000"/>
            </a:schemeClr>
          </a:solidFill>
          <a:ln w="6350" cap="sq" cmpd="sng" algn="ctr">
            <a:noFill/>
            <a:prstDash val="solid"/>
            <a:miter lim="800000"/>
          </a:ln>
          <a:effectLst/>
        </p:spPr>
      </p:sp>
      <p:sp>
        <p:nvSpPr>
          <p:cNvPr id="24" name="Rectangle 23">
            <a:extLst>
              <a:ext uri="{FF2B5EF4-FFF2-40B4-BE49-F238E27FC236}">
                <a16:creationId xmlns:a16="http://schemas.microsoft.com/office/drawing/2014/main" id="{0E0936D5-2DCE-48A4-93BC-BA7861B4E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1848" y="320040"/>
            <a:ext cx="5888736" cy="6217920"/>
          </a:xfrm>
          <a:prstGeom prst="rect">
            <a:avLst/>
          </a:prstGeom>
          <a:noFill/>
          <a:ln w="6350" cap="sq" cmpd="sng" algn="ctr">
            <a:solidFill>
              <a:schemeClr val="tx1"/>
            </a:solidFill>
            <a:prstDash val="solid"/>
            <a:miter lim="800000"/>
          </a:ln>
          <a:effectLst>
            <a:softEdge rad="0"/>
          </a:effectLst>
        </p:spPr>
      </p:sp>
      <p:sp>
        <p:nvSpPr>
          <p:cNvPr id="4" name="TextBox 3">
            <a:extLst>
              <a:ext uri="{FF2B5EF4-FFF2-40B4-BE49-F238E27FC236}">
                <a16:creationId xmlns:a16="http://schemas.microsoft.com/office/drawing/2014/main" id="{D78D0BE2-CDE1-CD48-4568-3B7CCBB5D64E}"/>
              </a:ext>
            </a:extLst>
          </p:cNvPr>
          <p:cNvSpPr txBox="1"/>
          <p:nvPr/>
        </p:nvSpPr>
        <p:spPr>
          <a:xfrm>
            <a:off x="6303580" y="642594"/>
            <a:ext cx="5245269" cy="1371600"/>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000">
                <a:solidFill>
                  <a:schemeClr val="bg1"/>
                </a:solidFill>
                <a:latin typeface="+mj-lt"/>
              </a:rPr>
              <a:t> Line of Business</a:t>
            </a:r>
          </a:p>
        </p:txBody>
      </p:sp>
      <p:pic>
        <p:nvPicPr>
          <p:cNvPr id="5" name="Picture 4" descr="A graph of a bar graph&#10;&#10;Description automatically generated">
            <a:extLst>
              <a:ext uri="{FF2B5EF4-FFF2-40B4-BE49-F238E27FC236}">
                <a16:creationId xmlns:a16="http://schemas.microsoft.com/office/drawing/2014/main" id="{EE857F6F-51AD-1E72-EE73-3B2F1BBB07FF}"/>
              </a:ext>
            </a:extLst>
          </p:cNvPr>
          <p:cNvPicPr>
            <a:picLocks noChangeAspect="1"/>
          </p:cNvPicPr>
          <p:nvPr/>
        </p:nvPicPr>
        <p:blipFill rotWithShape="1">
          <a:blip r:embed="rId2"/>
          <a:srcRect r="2138" b="-2"/>
          <a:stretch/>
        </p:blipFill>
        <p:spPr>
          <a:xfrm>
            <a:off x="665751" y="643467"/>
            <a:ext cx="4335023" cy="2624668"/>
          </a:xfrm>
          <a:prstGeom prst="rect">
            <a:avLst/>
          </a:prstGeom>
        </p:spPr>
      </p:pic>
      <p:pic>
        <p:nvPicPr>
          <p:cNvPr id="6" name="Picture 5" descr="A graph with different colored squares&#10;&#10;Description automatically generated">
            <a:extLst>
              <a:ext uri="{FF2B5EF4-FFF2-40B4-BE49-F238E27FC236}">
                <a16:creationId xmlns:a16="http://schemas.microsoft.com/office/drawing/2014/main" id="{5EB964BA-9AE8-24C6-D0AB-1101468D5BC6}"/>
              </a:ext>
            </a:extLst>
          </p:cNvPr>
          <p:cNvPicPr>
            <a:picLocks noChangeAspect="1"/>
          </p:cNvPicPr>
          <p:nvPr/>
        </p:nvPicPr>
        <p:blipFill rotWithShape="1">
          <a:blip r:embed="rId3"/>
          <a:srcRect t="21477" r="2" b="15456"/>
          <a:stretch/>
        </p:blipFill>
        <p:spPr>
          <a:xfrm>
            <a:off x="660543" y="3589863"/>
            <a:ext cx="4335030" cy="2624668"/>
          </a:xfrm>
          <a:prstGeom prst="rect">
            <a:avLst/>
          </a:prstGeom>
        </p:spPr>
      </p:pic>
      <p:sp>
        <p:nvSpPr>
          <p:cNvPr id="3" name="Content Placeholder 2">
            <a:extLst>
              <a:ext uri="{FF2B5EF4-FFF2-40B4-BE49-F238E27FC236}">
                <a16:creationId xmlns:a16="http://schemas.microsoft.com/office/drawing/2014/main" id="{49D6857E-7A55-94A7-647D-6502D9640F68}"/>
              </a:ext>
            </a:extLst>
          </p:cNvPr>
          <p:cNvSpPr>
            <a:spLocks noGrp="1"/>
          </p:cNvSpPr>
          <p:nvPr>
            <p:ph idx="1"/>
          </p:nvPr>
        </p:nvSpPr>
        <p:spPr>
          <a:xfrm>
            <a:off x="6303580" y="2103120"/>
            <a:ext cx="5245269" cy="3931920"/>
          </a:xfrm>
        </p:spPr>
        <p:txBody>
          <a:bodyPr vert="horz" lIns="91440" tIns="45720" rIns="91440" bIns="45720" rtlCol="0">
            <a:normAutofit/>
          </a:bodyPr>
          <a:lstStyle/>
          <a:p>
            <a:pPr>
              <a:lnSpc>
                <a:spcPct val="90000"/>
              </a:lnSpc>
            </a:pPr>
            <a:r>
              <a:rPr lang="en-US" sz="900">
                <a:solidFill>
                  <a:schemeClr val="bg1"/>
                </a:solidFill>
              </a:rPr>
              <a:t>Product Analysis:</a:t>
            </a:r>
          </a:p>
          <a:p>
            <a:pPr>
              <a:lnSpc>
                <a:spcPct val="90000"/>
              </a:lnSpc>
            </a:pPr>
            <a:r>
              <a:rPr lang="en-US" sz="900">
                <a:solidFill>
                  <a:schemeClr val="bg1"/>
                </a:solidFill>
              </a:rPr>
              <a:t>Distributors Lv2 predominantly sell Product 2233, Product 839, and Product 157, indicating high demand for these items.</a:t>
            </a:r>
          </a:p>
          <a:p>
            <a:pPr>
              <a:lnSpc>
                <a:spcPct val="90000"/>
              </a:lnSpc>
            </a:pPr>
            <a:r>
              <a:rPr lang="en-US" sz="900">
                <a:solidFill>
                  <a:schemeClr val="bg1"/>
                </a:solidFill>
              </a:rPr>
              <a:t>Similarly, in the B &amp; Bs category, Product 1839, Product 235, and Product 1842 are among the top-selling items, reflecting the preferences of consumers frequenting bed and breakfast establishments.</a:t>
            </a:r>
          </a:p>
          <a:p>
            <a:pPr>
              <a:lnSpc>
                <a:spcPct val="90000"/>
              </a:lnSpc>
            </a:pPr>
            <a:r>
              <a:rPr lang="en-US" sz="900">
                <a:solidFill>
                  <a:schemeClr val="bg1"/>
                </a:solidFill>
              </a:rPr>
              <a:t>top-selling products allows businesses to optimize their inventory, focus on high-demand items, and tailor their product offerings to meet consumer preferences effectively.</a:t>
            </a:r>
          </a:p>
          <a:p>
            <a:pPr>
              <a:lnSpc>
                <a:spcPct val="90000"/>
              </a:lnSpc>
            </a:pPr>
            <a:r>
              <a:rPr lang="en-US" sz="900">
                <a:solidFill>
                  <a:schemeClr val="bg1"/>
                </a:solidFill>
              </a:rPr>
              <a:t>Group Analysis:</a:t>
            </a:r>
          </a:p>
          <a:p>
            <a:pPr>
              <a:lnSpc>
                <a:spcPct val="90000"/>
              </a:lnSpc>
            </a:pPr>
            <a:r>
              <a:rPr lang="en-US" sz="900">
                <a:solidFill>
                  <a:schemeClr val="bg1"/>
                </a:solidFill>
              </a:rPr>
              <a:t>Within distributors Lv2, yeast, oils, and wheat flours emerge as the top-selling groups, indicating a strong demand for baking and cooking essentials.</a:t>
            </a:r>
          </a:p>
          <a:p>
            <a:pPr>
              <a:lnSpc>
                <a:spcPct val="90000"/>
              </a:lnSpc>
            </a:pPr>
            <a:r>
              <a:rPr lang="en-US" sz="900">
                <a:solidFill>
                  <a:schemeClr val="bg1"/>
                </a:solidFill>
              </a:rPr>
              <a:t>In contrast, in the B &amp; Bs segment, horticulture, sugars, and flours are dominant, reflecting a focus on amenities and provisions catering to guests' comfort and culinary preferences.</a:t>
            </a:r>
          </a:p>
          <a:p>
            <a:pPr>
              <a:lnSpc>
                <a:spcPct val="90000"/>
              </a:lnSpc>
            </a:pPr>
            <a:r>
              <a:rPr lang="en-US" sz="900">
                <a:solidFill>
                  <a:schemeClr val="bg1"/>
                </a:solidFill>
              </a:rPr>
              <a:t>City Analysis:</a:t>
            </a:r>
          </a:p>
          <a:p>
            <a:pPr>
              <a:lnSpc>
                <a:spcPct val="90000"/>
              </a:lnSpc>
            </a:pPr>
            <a:r>
              <a:rPr lang="en-US" sz="900">
                <a:solidFill>
                  <a:schemeClr val="bg1"/>
                </a:solidFill>
              </a:rPr>
              <a:t>In the distributors Lv2 category, Yoman, Roslyn, and Badger emerge as the top cities with the highest transaction counts. This indicates significant distribution activity in these regions.</a:t>
            </a:r>
          </a:p>
          <a:p>
            <a:pPr>
              <a:lnSpc>
                <a:spcPct val="90000"/>
              </a:lnSpc>
            </a:pPr>
            <a:r>
              <a:rPr lang="en-US" sz="900">
                <a:solidFill>
                  <a:schemeClr val="bg1"/>
                </a:solidFill>
              </a:rPr>
              <a:t>The dominance of specific cities suggests potential hubs for distribution centers or strong consumer demand clusters.</a:t>
            </a:r>
          </a:p>
        </p:txBody>
      </p:sp>
    </p:spTree>
    <p:extLst>
      <p:ext uri="{BB962C8B-B14F-4D97-AF65-F5344CB8AC3E}">
        <p14:creationId xmlns:p14="http://schemas.microsoft.com/office/powerpoint/2010/main" val="56186264"/>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8310-AB78-FA27-F519-914EADBD7DC3}"/>
              </a:ext>
            </a:extLst>
          </p:cNvPr>
          <p:cNvSpPr>
            <a:spLocks noGrp="1"/>
          </p:cNvSpPr>
          <p:nvPr>
            <p:ph type="title"/>
          </p:nvPr>
        </p:nvSpPr>
        <p:spPr>
          <a:xfrm>
            <a:off x="436880" y="408914"/>
            <a:ext cx="2316480" cy="650240"/>
          </a:xfrm>
        </p:spPr>
        <p:txBody>
          <a:bodyPr>
            <a:normAutofit fontScale="90000"/>
          </a:bodyPr>
          <a:lstStyle/>
          <a:p>
            <a:r>
              <a:rPr lang="en-US"/>
              <a:t>Product</a:t>
            </a:r>
          </a:p>
        </p:txBody>
      </p:sp>
      <p:sp>
        <p:nvSpPr>
          <p:cNvPr id="3" name="Content Placeholder 2">
            <a:extLst>
              <a:ext uri="{FF2B5EF4-FFF2-40B4-BE49-F238E27FC236}">
                <a16:creationId xmlns:a16="http://schemas.microsoft.com/office/drawing/2014/main" id="{81601589-F49E-5885-ED26-410F39EEFD1A}"/>
              </a:ext>
            </a:extLst>
          </p:cNvPr>
          <p:cNvSpPr>
            <a:spLocks noGrp="1"/>
          </p:cNvSpPr>
          <p:nvPr>
            <p:ph idx="1"/>
          </p:nvPr>
        </p:nvSpPr>
        <p:spPr>
          <a:xfrm>
            <a:off x="436880" y="1056640"/>
            <a:ext cx="10688320" cy="4865624"/>
          </a:xfrm>
        </p:spPr>
        <p:txBody>
          <a:bodyPr vert="horz" lIns="91440" tIns="45720" rIns="91440" bIns="45720" rtlCol="0" anchor="t">
            <a:normAutofit/>
          </a:bodyPr>
          <a:lstStyle/>
          <a:p>
            <a:pPr marL="0" indent="0">
              <a:buNone/>
            </a:pPr>
            <a:r>
              <a:rPr lang="en-US" sz="1000" b="1">
                <a:solidFill>
                  <a:srgbClr val="0D0D0D"/>
                </a:solidFill>
              </a:rPr>
              <a:t>Top 10 product Groups by City:</a:t>
            </a:r>
            <a:endParaRPr lang="en-US" sz="1000">
              <a:solidFill>
                <a:srgbClr val="000000"/>
              </a:solidFill>
              <a:ea typeface="+mn-lt"/>
              <a:cs typeface="+mn-lt"/>
            </a:endParaRPr>
          </a:p>
          <a:p>
            <a:pPr marL="0" indent="0">
              <a:buClr>
                <a:srgbClr val="262626"/>
              </a:buClr>
              <a:buNone/>
            </a:pPr>
            <a:r>
              <a:rPr lang="en-US" sz="1000" b="1">
                <a:solidFill>
                  <a:srgbClr val="0D0D0D"/>
                </a:solidFill>
                <a:ea typeface="+mn-lt"/>
                <a:cs typeface="+mn-lt"/>
              </a:rPr>
              <a:t>Roslyn</a:t>
            </a:r>
            <a:r>
              <a:rPr lang="en-US" sz="1000">
                <a:solidFill>
                  <a:srgbClr val="0D0D0D"/>
                </a:solidFill>
                <a:ea typeface="+mn-lt"/>
                <a:cs typeface="+mn-lt"/>
              </a:rPr>
              <a:t>:</a:t>
            </a:r>
            <a:endParaRPr lang="en-US" sz="1000"/>
          </a:p>
          <a:p>
            <a:pPr marL="274320" lvl="1" indent="0">
              <a:buClr>
                <a:srgbClr val="262626"/>
              </a:buClr>
              <a:buNone/>
            </a:pPr>
            <a:r>
              <a:rPr lang="en-US" sz="1000">
                <a:solidFill>
                  <a:srgbClr val="0D0D0D"/>
                </a:solidFill>
                <a:ea typeface="+mn-lt"/>
                <a:cs typeface="+mn-lt"/>
              </a:rPr>
              <a:t>Yeast: 7551</a:t>
            </a:r>
            <a:endParaRPr lang="en-US" sz="1000"/>
          </a:p>
          <a:p>
            <a:pPr marL="0" indent="0">
              <a:buClr>
                <a:srgbClr val="262626"/>
              </a:buClr>
              <a:buNone/>
            </a:pPr>
            <a:r>
              <a:rPr lang="en-US" sz="1000">
                <a:solidFill>
                  <a:srgbClr val="0D0D0D"/>
                </a:solidFill>
                <a:ea typeface="+mn-lt"/>
                <a:cs typeface="+mn-lt"/>
              </a:rPr>
              <a:t>         Oils: 6592i</a:t>
            </a:r>
            <a:endParaRPr lang="en-US" sz="1000">
              <a:solidFill>
                <a:srgbClr val="000000"/>
              </a:solidFill>
              <a:ea typeface="+mn-lt"/>
              <a:cs typeface="+mn-lt"/>
            </a:endParaRPr>
          </a:p>
          <a:p>
            <a:pPr marL="0" indent="0">
              <a:buClr>
                <a:srgbClr val="262626"/>
              </a:buClr>
              <a:buNone/>
            </a:pPr>
            <a:r>
              <a:rPr lang="en-US" sz="1000">
                <a:solidFill>
                  <a:srgbClr val="0D0D0D"/>
                </a:solidFill>
                <a:ea typeface="+mn-lt"/>
                <a:cs typeface="+mn-lt"/>
              </a:rPr>
              <a:t>         Wheat Flours: 6142</a:t>
            </a:r>
            <a:endParaRPr lang="en-US" sz="1000"/>
          </a:p>
          <a:p>
            <a:pPr marL="274320" lvl="1" indent="0">
              <a:buClr>
                <a:srgbClr val="262626"/>
              </a:buClr>
              <a:buNone/>
            </a:pPr>
            <a:r>
              <a:rPr lang="en-US" sz="1000">
                <a:solidFill>
                  <a:srgbClr val="0D0D0D"/>
                </a:solidFill>
                <a:ea typeface="+mn-lt"/>
                <a:cs typeface="+mn-lt"/>
              </a:rPr>
              <a:t>Popcorn: 2780</a:t>
            </a:r>
            <a:endParaRPr lang="en-US" sz="1000"/>
          </a:p>
          <a:p>
            <a:pPr marL="274320" lvl="1" indent="0">
              <a:buClr>
                <a:srgbClr val="262626"/>
              </a:buClr>
              <a:buNone/>
            </a:pPr>
            <a:r>
              <a:rPr lang="en-US" sz="1000">
                <a:solidFill>
                  <a:srgbClr val="0D0D0D"/>
                </a:solidFill>
                <a:ea typeface="+mn-lt"/>
                <a:cs typeface="+mn-lt"/>
              </a:rPr>
              <a:t>Powdered Milk: 2233</a:t>
            </a:r>
            <a:endParaRPr lang="en-US" sz="1000"/>
          </a:p>
          <a:p>
            <a:pPr marL="274320" lvl="1" indent="0">
              <a:buClr>
                <a:srgbClr val="262626"/>
              </a:buClr>
              <a:buNone/>
            </a:pPr>
            <a:r>
              <a:rPr lang="en-US" sz="1000">
                <a:solidFill>
                  <a:srgbClr val="0D0D0D"/>
                </a:solidFill>
                <a:ea typeface="+mn-lt"/>
                <a:cs typeface="+mn-lt"/>
              </a:rPr>
              <a:t>Olive Oils: 1697</a:t>
            </a:r>
            <a:endParaRPr lang="en-US" sz="1000"/>
          </a:p>
          <a:p>
            <a:pPr marL="274320" lvl="1" indent="0">
              <a:buClr>
                <a:srgbClr val="262626"/>
              </a:buClr>
              <a:buNone/>
            </a:pPr>
            <a:r>
              <a:rPr lang="en-US" sz="1000">
                <a:solidFill>
                  <a:srgbClr val="0D0D0D"/>
                </a:solidFill>
                <a:ea typeface="+mn-lt"/>
                <a:cs typeface="+mn-lt"/>
              </a:rPr>
              <a:t>Coffee Pods: 1675</a:t>
            </a:r>
            <a:endParaRPr lang="en-US" sz="1000"/>
          </a:p>
          <a:p>
            <a:pPr marL="274320" lvl="1" indent="0">
              <a:buClr>
                <a:srgbClr val="262626"/>
              </a:buClr>
              <a:buNone/>
            </a:pPr>
            <a:r>
              <a:rPr lang="en-US" sz="1000">
                <a:solidFill>
                  <a:srgbClr val="0D0D0D"/>
                </a:solidFill>
                <a:ea typeface="+mn-lt"/>
                <a:cs typeface="+mn-lt"/>
              </a:rPr>
              <a:t>Sugars: 1179</a:t>
            </a:r>
            <a:endParaRPr lang="en-US" sz="1000"/>
          </a:p>
          <a:p>
            <a:pPr marL="274320" lvl="1" indent="0">
              <a:buClr>
                <a:srgbClr val="262626"/>
              </a:buClr>
              <a:buNone/>
            </a:pPr>
            <a:r>
              <a:rPr lang="en-US" sz="1000">
                <a:solidFill>
                  <a:srgbClr val="0D0D0D"/>
                </a:solidFill>
                <a:ea typeface="+mn-lt"/>
                <a:cs typeface="+mn-lt"/>
              </a:rPr>
              <a:t>Flours: 1127</a:t>
            </a:r>
            <a:endParaRPr lang="en-US" sz="1000">
              <a:solidFill>
                <a:srgbClr val="000000"/>
              </a:solidFill>
              <a:ea typeface="+mn-lt"/>
              <a:cs typeface="+mn-lt"/>
            </a:endParaRPr>
          </a:p>
          <a:p>
            <a:pPr marL="274320" lvl="1" indent="0">
              <a:buNone/>
            </a:pPr>
            <a:r>
              <a:rPr lang="en-US" sz="1000">
                <a:solidFill>
                  <a:srgbClr val="0D0D0D"/>
                </a:solidFill>
                <a:ea typeface="+mn-lt"/>
                <a:cs typeface="+mn-lt"/>
              </a:rPr>
              <a:t>Horticulture: 1053</a:t>
            </a:r>
            <a:endParaRPr lang="en-US" sz="1000"/>
          </a:p>
          <a:p>
            <a:pPr marL="0" indent="0">
              <a:buClr>
                <a:srgbClr val="262626"/>
              </a:buClr>
              <a:buNone/>
            </a:pPr>
            <a:r>
              <a:rPr lang="en-US" sz="1000">
                <a:solidFill>
                  <a:srgbClr val="0D0D0D"/>
                </a:solidFill>
                <a:ea typeface="+mn-lt"/>
                <a:cs typeface="+mn-lt"/>
              </a:rPr>
              <a:t>        Flours: 1127</a:t>
            </a:r>
            <a:endParaRPr lang="en-US" sz="1000">
              <a:solidFill>
                <a:srgbClr val="000000"/>
              </a:solidFill>
              <a:ea typeface="+mn-lt"/>
              <a:cs typeface="+mn-lt"/>
            </a:endParaRPr>
          </a:p>
          <a:p>
            <a:pPr marL="0" indent="0">
              <a:buNone/>
            </a:pPr>
            <a:r>
              <a:rPr lang="en-US" sz="1000">
                <a:solidFill>
                  <a:srgbClr val="0D0D0D"/>
                </a:solidFill>
                <a:ea typeface="+mn-lt"/>
                <a:cs typeface="+mn-lt"/>
              </a:rPr>
              <a:t>    Horticulture: 1053 </a:t>
            </a:r>
            <a:endParaRPr lang="en-US" sz="1000"/>
          </a:p>
        </p:txBody>
      </p:sp>
      <p:pic>
        <p:nvPicPr>
          <p:cNvPr id="4" name="Picture 3" descr="A chart of different colored squares&#10;&#10;Description automatically generated">
            <a:extLst>
              <a:ext uri="{FF2B5EF4-FFF2-40B4-BE49-F238E27FC236}">
                <a16:creationId xmlns:a16="http://schemas.microsoft.com/office/drawing/2014/main" id="{4D6BCECD-62A7-C083-7B3D-86B992EE6C89}"/>
              </a:ext>
            </a:extLst>
          </p:cNvPr>
          <p:cNvPicPr>
            <a:picLocks noChangeAspect="1"/>
          </p:cNvPicPr>
          <p:nvPr/>
        </p:nvPicPr>
        <p:blipFill>
          <a:blip r:embed="rId2"/>
          <a:stretch>
            <a:fillRect/>
          </a:stretch>
        </p:blipFill>
        <p:spPr>
          <a:xfrm>
            <a:off x="2613459" y="1158240"/>
            <a:ext cx="6954921" cy="2824480"/>
          </a:xfrm>
          <a:prstGeom prst="rect">
            <a:avLst/>
          </a:prstGeom>
        </p:spPr>
      </p:pic>
      <p:sp>
        <p:nvSpPr>
          <p:cNvPr id="5" name="TextBox 4">
            <a:extLst>
              <a:ext uri="{FF2B5EF4-FFF2-40B4-BE49-F238E27FC236}">
                <a16:creationId xmlns:a16="http://schemas.microsoft.com/office/drawing/2014/main" id="{DA26E203-7510-EF40-12E9-B4B73F398A4F}"/>
              </a:ext>
            </a:extLst>
          </p:cNvPr>
          <p:cNvSpPr txBox="1"/>
          <p:nvPr/>
        </p:nvSpPr>
        <p:spPr>
          <a:xfrm>
            <a:off x="965200" y="4450080"/>
            <a:ext cx="938784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0D0D0D"/>
                </a:solidFill>
                <a:latin typeface="Söhne"/>
              </a:rPr>
              <a:t>it's evident that Roslyn emerges as a significant hub for product distribution, particularly in the categories of food and beverages. The top five products sold in Roslyn include Product 157, Product 1154, Product 2233, Product 235, and Product 668, with considerable quantities sold in each. Notably, Badger also demonstrates robust sales, with Product 235, Product 157, Product 1154, Product 2233, and Product 839 being the top-selling items.</a:t>
            </a:r>
          </a:p>
          <a:p>
            <a:r>
              <a:rPr lang="en-US" sz="1400">
                <a:solidFill>
                  <a:srgbClr val="0D0D0D"/>
                </a:solidFill>
                <a:latin typeface="Söhne"/>
              </a:rPr>
              <a:t>Delving deeper into product categorization, Roslyn exhibits a diverse range of product groups, showcasing its versatility in catering to various consumer needs. Key product groups dominating Roslyn's market include  Oils, Wheat Flours, Popcorn, and Powdered Milk. These groups illustrate the breadth of offerings available in Roslyn, appealing to a wide spectrum of consumer preferences and demands. On the other hand, least sales cities include holly, cedar, </a:t>
            </a:r>
            <a:r>
              <a:rPr lang="en-US" sz="1400" err="1">
                <a:solidFill>
                  <a:srgbClr val="0D0D0D"/>
                </a:solidFill>
                <a:latin typeface="Söhne"/>
              </a:rPr>
              <a:t>rockford</a:t>
            </a:r>
            <a:r>
              <a:rPr lang="en-US" sz="1400">
                <a:solidFill>
                  <a:srgbClr val="0D0D0D"/>
                </a:solidFill>
                <a:latin typeface="Söhne"/>
              </a:rPr>
              <a:t>.</a:t>
            </a:r>
          </a:p>
        </p:txBody>
      </p:sp>
    </p:spTree>
    <p:extLst>
      <p:ext uri="{BB962C8B-B14F-4D97-AF65-F5344CB8AC3E}">
        <p14:creationId xmlns:p14="http://schemas.microsoft.com/office/powerpoint/2010/main" val="3022052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6C4D022-E2BC-435F-9CDB-44DC57C07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926CAD6-45B1-4A85-A196-E722067B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480" y="0"/>
            <a:ext cx="6525472" cy="6858000"/>
          </a:xfrm>
          <a:prstGeom prst="rect">
            <a:avLst/>
          </a:prstGeom>
          <a:solidFill>
            <a:schemeClr val="tx1">
              <a:lumMod val="85000"/>
              <a:lumOff val="15000"/>
            </a:schemeClr>
          </a:solidFill>
          <a:ln w="6350" cap="sq" cmpd="sng" algn="ctr">
            <a:noFill/>
            <a:prstDash val="solid"/>
            <a:miter lim="800000"/>
          </a:ln>
          <a:effectLst/>
        </p:spPr>
      </p:sp>
      <p:sp>
        <p:nvSpPr>
          <p:cNvPr id="9" name="Rectangle 8">
            <a:extLst>
              <a:ext uri="{FF2B5EF4-FFF2-40B4-BE49-F238E27FC236}">
                <a16:creationId xmlns:a16="http://schemas.microsoft.com/office/drawing/2014/main" id="{0E0936D5-2DCE-48A4-93BC-BA7861B4E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1848"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060E992F-EC53-79BD-6BD7-4303FCCC0216}"/>
              </a:ext>
            </a:extLst>
          </p:cNvPr>
          <p:cNvSpPr>
            <a:spLocks noGrp="1"/>
          </p:cNvSpPr>
          <p:nvPr>
            <p:ph type="title"/>
          </p:nvPr>
        </p:nvSpPr>
        <p:spPr>
          <a:xfrm>
            <a:off x="6303580" y="642594"/>
            <a:ext cx="5245269" cy="1371600"/>
          </a:xfrm>
        </p:spPr>
        <p:txBody>
          <a:bodyPr>
            <a:normAutofit/>
          </a:bodyPr>
          <a:lstStyle/>
          <a:p>
            <a:r>
              <a:rPr lang="en-US" sz="4000">
                <a:solidFill>
                  <a:schemeClr val="bg1"/>
                </a:solidFill>
              </a:rPr>
              <a:t>Category</a:t>
            </a:r>
            <a:br>
              <a:rPr lang="en-US" sz="4000">
                <a:solidFill>
                  <a:schemeClr val="bg1"/>
                </a:solidFill>
              </a:rPr>
            </a:br>
            <a:endParaRPr lang="en-US" sz="4000">
              <a:solidFill>
                <a:schemeClr val="bg1"/>
              </a:solidFill>
            </a:endParaRPr>
          </a:p>
        </p:txBody>
      </p:sp>
      <p:pic>
        <p:nvPicPr>
          <p:cNvPr id="5" name="Picture 4" descr="A graph of a number of products&#10;&#10;Description automatically generated">
            <a:extLst>
              <a:ext uri="{FF2B5EF4-FFF2-40B4-BE49-F238E27FC236}">
                <a16:creationId xmlns:a16="http://schemas.microsoft.com/office/drawing/2014/main" id="{5D3CFE29-ED51-0FE7-78E4-BEC665379438}"/>
              </a:ext>
            </a:extLst>
          </p:cNvPr>
          <p:cNvPicPr>
            <a:picLocks noChangeAspect="1"/>
          </p:cNvPicPr>
          <p:nvPr/>
        </p:nvPicPr>
        <p:blipFill>
          <a:blip r:embed="rId2"/>
          <a:stretch>
            <a:fillRect/>
          </a:stretch>
        </p:blipFill>
        <p:spPr>
          <a:xfrm>
            <a:off x="643467" y="866377"/>
            <a:ext cx="4379592" cy="2178847"/>
          </a:xfrm>
          <a:prstGeom prst="rect">
            <a:avLst/>
          </a:prstGeom>
        </p:spPr>
      </p:pic>
      <p:pic>
        <p:nvPicPr>
          <p:cNvPr id="4" name="Picture 3">
            <a:extLst>
              <a:ext uri="{FF2B5EF4-FFF2-40B4-BE49-F238E27FC236}">
                <a16:creationId xmlns:a16="http://schemas.microsoft.com/office/drawing/2014/main" id="{C33F72CB-5CCF-F465-13AF-41BB149822F8}"/>
              </a:ext>
            </a:extLst>
          </p:cNvPr>
          <p:cNvPicPr>
            <a:picLocks noChangeAspect="1"/>
          </p:cNvPicPr>
          <p:nvPr/>
        </p:nvPicPr>
        <p:blipFill>
          <a:blip r:embed="rId3"/>
          <a:stretch>
            <a:fillRect/>
          </a:stretch>
        </p:blipFill>
        <p:spPr>
          <a:xfrm>
            <a:off x="816819" y="3589863"/>
            <a:ext cx="4022478" cy="2624668"/>
          </a:xfrm>
          <a:prstGeom prst="rect">
            <a:avLst/>
          </a:prstGeom>
        </p:spPr>
      </p:pic>
      <p:sp>
        <p:nvSpPr>
          <p:cNvPr id="3" name="Content Placeholder 2">
            <a:extLst>
              <a:ext uri="{FF2B5EF4-FFF2-40B4-BE49-F238E27FC236}">
                <a16:creationId xmlns:a16="http://schemas.microsoft.com/office/drawing/2014/main" id="{10E38AA7-E665-98A1-B768-C2AC9DEBC985}"/>
              </a:ext>
            </a:extLst>
          </p:cNvPr>
          <p:cNvSpPr>
            <a:spLocks noGrp="1"/>
          </p:cNvSpPr>
          <p:nvPr>
            <p:ph idx="1"/>
          </p:nvPr>
        </p:nvSpPr>
        <p:spPr>
          <a:xfrm>
            <a:off x="6303580" y="2103120"/>
            <a:ext cx="5245269" cy="3931920"/>
          </a:xfrm>
        </p:spPr>
        <p:txBody>
          <a:bodyPr vert="horz" lIns="91440" tIns="45720" rIns="91440" bIns="45720" rtlCol="0">
            <a:normAutofit/>
          </a:bodyPr>
          <a:lstStyle/>
          <a:p>
            <a:r>
              <a:rPr lang="en-US" b="1">
                <a:solidFill>
                  <a:schemeClr val="bg1"/>
                </a:solidFill>
                <a:ea typeface="+mn-lt"/>
                <a:cs typeface="+mn-lt"/>
              </a:rPr>
              <a:t>Food Sales</a:t>
            </a:r>
            <a:r>
              <a:rPr lang="en-US">
                <a:solidFill>
                  <a:schemeClr val="bg1"/>
                </a:solidFill>
                <a:ea typeface="+mn-lt"/>
                <a:cs typeface="+mn-lt"/>
              </a:rPr>
              <a:t>:</a:t>
            </a:r>
            <a:endParaRPr lang="en-US">
              <a:solidFill>
                <a:schemeClr val="bg1"/>
              </a:solidFill>
            </a:endParaRPr>
          </a:p>
          <a:p>
            <a:pPr lvl="1">
              <a:buClr>
                <a:srgbClr val="262626"/>
              </a:buClr>
            </a:pPr>
            <a:r>
              <a:rPr lang="en-US">
                <a:solidFill>
                  <a:schemeClr val="bg1"/>
                </a:solidFill>
                <a:ea typeface="+mn-lt"/>
                <a:cs typeface="+mn-lt"/>
              </a:rPr>
              <a:t>Yoman has the highest sales of food products.</a:t>
            </a:r>
            <a:endParaRPr lang="en-US">
              <a:solidFill>
                <a:schemeClr val="bg1"/>
              </a:solidFill>
            </a:endParaRPr>
          </a:p>
          <a:p>
            <a:pPr lvl="1">
              <a:buClr>
                <a:srgbClr val="262626"/>
              </a:buClr>
            </a:pPr>
            <a:r>
              <a:rPr lang="en-US">
                <a:solidFill>
                  <a:schemeClr val="bg1"/>
                </a:solidFill>
                <a:ea typeface="+mn-lt"/>
                <a:cs typeface="+mn-lt"/>
              </a:rPr>
              <a:t>Roslyn follows Yoman in food sales.</a:t>
            </a:r>
            <a:endParaRPr lang="en-US">
              <a:solidFill>
                <a:schemeClr val="bg1"/>
              </a:solidFill>
            </a:endParaRPr>
          </a:p>
          <a:p>
            <a:pPr lvl="1">
              <a:buClr>
                <a:srgbClr val="262626"/>
              </a:buClr>
            </a:pPr>
            <a:r>
              <a:rPr lang="en-US">
                <a:solidFill>
                  <a:schemeClr val="bg1"/>
                </a:solidFill>
                <a:ea typeface="+mn-lt"/>
                <a:cs typeface="+mn-lt"/>
              </a:rPr>
              <a:t>Badger Lacey and Port Hadlock have equal sales, which is none, in the food category.</a:t>
            </a:r>
            <a:endParaRPr lang="en-US">
              <a:solidFill>
                <a:schemeClr val="bg1"/>
              </a:solidFill>
            </a:endParaRPr>
          </a:p>
          <a:p>
            <a:pPr>
              <a:buClr>
                <a:srgbClr val="262626"/>
              </a:buClr>
            </a:pPr>
            <a:r>
              <a:rPr lang="en-US" b="1">
                <a:solidFill>
                  <a:schemeClr val="bg1"/>
                </a:solidFill>
                <a:ea typeface="+mn-lt"/>
                <a:cs typeface="+mn-lt"/>
              </a:rPr>
              <a:t>Drink Sales</a:t>
            </a:r>
            <a:r>
              <a:rPr lang="en-US">
                <a:solidFill>
                  <a:schemeClr val="bg1"/>
                </a:solidFill>
                <a:ea typeface="+mn-lt"/>
                <a:cs typeface="+mn-lt"/>
              </a:rPr>
              <a:t>:</a:t>
            </a:r>
            <a:endParaRPr lang="en-US">
              <a:solidFill>
                <a:schemeClr val="bg1"/>
              </a:solidFill>
            </a:endParaRPr>
          </a:p>
          <a:p>
            <a:pPr lvl="1">
              <a:buClr>
                <a:srgbClr val="262626"/>
              </a:buClr>
            </a:pPr>
            <a:r>
              <a:rPr lang="en-US">
                <a:solidFill>
                  <a:schemeClr val="bg1"/>
                </a:solidFill>
                <a:ea typeface="+mn-lt"/>
                <a:cs typeface="+mn-lt"/>
              </a:rPr>
              <a:t>Winthrop has the highest sales of drinks.</a:t>
            </a:r>
            <a:endParaRPr lang="en-US">
              <a:solidFill>
                <a:schemeClr val="bg1"/>
              </a:solidFill>
            </a:endParaRPr>
          </a:p>
          <a:p>
            <a:pPr>
              <a:buClr>
                <a:srgbClr val="262626"/>
              </a:buClr>
            </a:pPr>
            <a:r>
              <a:rPr lang="en-US">
                <a:solidFill>
                  <a:schemeClr val="bg1"/>
                </a:solidFill>
              </a:rPr>
              <a:t>Oils,wheat flours and yeast are most sold items in food category</a:t>
            </a:r>
          </a:p>
          <a:p>
            <a:pPr>
              <a:buClr>
                <a:srgbClr val="262626"/>
              </a:buClr>
            </a:pPr>
            <a:r>
              <a:rPr lang="en-US">
                <a:solidFill>
                  <a:schemeClr val="bg1"/>
                </a:solidFill>
              </a:rPr>
              <a:t>Sugarcane liqours is most selling item in drinks </a:t>
            </a:r>
          </a:p>
          <a:p>
            <a:pPr>
              <a:buClr>
                <a:srgbClr val="262626"/>
              </a:buClr>
            </a:pPr>
            <a:endParaRPr lang="en-US">
              <a:solidFill>
                <a:schemeClr val="bg1"/>
              </a:solidFill>
            </a:endParaRPr>
          </a:p>
        </p:txBody>
      </p:sp>
    </p:spTree>
    <p:extLst>
      <p:ext uri="{BB962C8B-B14F-4D97-AF65-F5344CB8AC3E}">
        <p14:creationId xmlns:p14="http://schemas.microsoft.com/office/powerpoint/2010/main" val="1990083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6F74-8D09-2C4B-16CB-F48DBBFB6BF4}"/>
              </a:ext>
            </a:extLst>
          </p:cNvPr>
          <p:cNvSpPr>
            <a:spLocks noGrp="1"/>
          </p:cNvSpPr>
          <p:nvPr>
            <p:ph type="title"/>
          </p:nvPr>
        </p:nvSpPr>
        <p:spPr>
          <a:xfrm>
            <a:off x="6275316" y="591794"/>
            <a:ext cx="5124203" cy="751840"/>
          </a:xfrm>
        </p:spPr>
        <p:txBody>
          <a:bodyPr>
            <a:normAutofit fontScale="90000"/>
          </a:bodyPr>
          <a:lstStyle/>
          <a:p>
            <a:r>
              <a:rPr lang="en-US" sz="3800"/>
              <a:t>Actual Sales v/s Target Sales</a:t>
            </a:r>
          </a:p>
        </p:txBody>
      </p:sp>
      <p:sp>
        <p:nvSpPr>
          <p:cNvPr id="42" name="Round Single Corner Rectangle 8">
            <a:extLst>
              <a:ext uri="{FF2B5EF4-FFF2-40B4-BE49-F238E27FC236}">
                <a16:creationId xmlns:a16="http://schemas.microsoft.com/office/drawing/2014/main" id="{356EC245-41FA-4C67-8ACC-2CAD05F4B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4973" y="808058"/>
            <a:ext cx="2559744" cy="2536764"/>
          </a:xfrm>
          <a:prstGeom prst="round1Rect">
            <a:avLst>
              <a:gd name="adj"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7" name="Picture 6" descr="A graph of sales&#10;&#10;Description automatically generated">
            <a:extLst>
              <a:ext uri="{FF2B5EF4-FFF2-40B4-BE49-F238E27FC236}">
                <a16:creationId xmlns:a16="http://schemas.microsoft.com/office/drawing/2014/main" id="{21AC69A7-3A60-3674-AAC1-A297FDDD8C61}"/>
              </a:ext>
            </a:extLst>
          </p:cNvPr>
          <p:cNvPicPr>
            <a:picLocks noChangeAspect="1"/>
          </p:cNvPicPr>
          <p:nvPr/>
        </p:nvPicPr>
        <p:blipFill>
          <a:blip r:embed="rId2"/>
          <a:stretch>
            <a:fillRect/>
          </a:stretch>
        </p:blipFill>
        <p:spPr>
          <a:xfrm>
            <a:off x="1027335" y="966371"/>
            <a:ext cx="2022989" cy="2362379"/>
          </a:xfrm>
          <a:prstGeom prst="rect">
            <a:avLst/>
          </a:prstGeom>
        </p:spPr>
      </p:pic>
      <p:sp>
        <p:nvSpPr>
          <p:cNvPr id="44" name="Round Single Corner Rectangle 21">
            <a:extLst>
              <a:ext uri="{FF2B5EF4-FFF2-40B4-BE49-F238E27FC236}">
                <a16:creationId xmlns:a16="http://schemas.microsoft.com/office/drawing/2014/main" id="{3E13EC1E-2248-45B3-92BF-1A528FAC6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25582" y="808058"/>
            <a:ext cx="2559744" cy="2536764"/>
          </a:xfrm>
          <a:prstGeom prst="round1Rect">
            <a:avLst>
              <a:gd name="adj"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3" name="Picture 2" descr="A graph of sales and bivariate&#10;&#10;Description automatically generated">
            <a:extLst>
              <a:ext uri="{FF2B5EF4-FFF2-40B4-BE49-F238E27FC236}">
                <a16:creationId xmlns:a16="http://schemas.microsoft.com/office/drawing/2014/main" id="{675CE4EF-B731-A120-54EE-54A7B90E6116}"/>
              </a:ext>
            </a:extLst>
          </p:cNvPr>
          <p:cNvPicPr>
            <a:picLocks noChangeAspect="1"/>
          </p:cNvPicPr>
          <p:nvPr/>
        </p:nvPicPr>
        <p:blipFill>
          <a:blip r:embed="rId3"/>
          <a:stretch>
            <a:fillRect/>
          </a:stretch>
        </p:blipFill>
        <p:spPr>
          <a:xfrm>
            <a:off x="3873825" y="966371"/>
            <a:ext cx="1862667" cy="2260779"/>
          </a:xfrm>
          <a:prstGeom prst="rect">
            <a:avLst/>
          </a:prstGeom>
        </p:spPr>
      </p:pic>
      <p:sp>
        <p:nvSpPr>
          <p:cNvPr id="46" name="Round Diagonal Corner Rectangle 7">
            <a:extLst>
              <a:ext uri="{FF2B5EF4-FFF2-40B4-BE49-F238E27FC236}">
                <a16:creationId xmlns:a16="http://schemas.microsoft.com/office/drawing/2014/main" id="{7A9CC00B-F0B7-4B9C-9484-E0321D5AF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3" y="3505687"/>
            <a:ext cx="2565764" cy="2536763"/>
          </a:xfrm>
          <a:prstGeom prst="round2DiagRect">
            <a:avLst>
              <a:gd name="adj1" fmla="val 0"/>
              <a:gd name="adj2"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8" name="Content Placeholder 7" descr="A graph with numbers and lines&#10;&#10;Description automatically generated">
            <a:extLst>
              <a:ext uri="{FF2B5EF4-FFF2-40B4-BE49-F238E27FC236}">
                <a16:creationId xmlns:a16="http://schemas.microsoft.com/office/drawing/2014/main" id="{76802765-52E9-B95C-8724-E6A667DDE465}"/>
              </a:ext>
            </a:extLst>
          </p:cNvPr>
          <p:cNvPicPr>
            <a:picLocks noChangeAspect="1"/>
          </p:cNvPicPr>
          <p:nvPr/>
        </p:nvPicPr>
        <p:blipFill>
          <a:blip r:embed="rId4"/>
          <a:stretch>
            <a:fillRect/>
          </a:stretch>
        </p:blipFill>
        <p:spPr>
          <a:xfrm>
            <a:off x="802183" y="3628705"/>
            <a:ext cx="2457704" cy="2229766"/>
          </a:xfrm>
          <a:prstGeom prst="rect">
            <a:avLst/>
          </a:prstGeom>
        </p:spPr>
      </p:pic>
      <p:sp>
        <p:nvSpPr>
          <p:cNvPr id="48" name="Round Single Corner Rectangle 9">
            <a:extLst>
              <a:ext uri="{FF2B5EF4-FFF2-40B4-BE49-F238E27FC236}">
                <a16:creationId xmlns:a16="http://schemas.microsoft.com/office/drawing/2014/main" id="{35CA158E-B35A-4D78-92A7-D95019E4C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525582" y="3505686"/>
            <a:ext cx="2559743" cy="2536763"/>
          </a:xfrm>
          <a:prstGeom prst="round1Rect">
            <a:avLst>
              <a:gd name="adj"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5" name="Content Placeholder 3" descr="A graph with blue and orange bars&#10;&#10;Description automatically generated">
            <a:extLst>
              <a:ext uri="{FF2B5EF4-FFF2-40B4-BE49-F238E27FC236}">
                <a16:creationId xmlns:a16="http://schemas.microsoft.com/office/drawing/2014/main" id="{8C350599-04E6-74D7-551C-F053FB17077F}"/>
              </a:ext>
            </a:extLst>
          </p:cNvPr>
          <p:cNvPicPr>
            <a:picLocks noChangeAspect="1"/>
          </p:cNvPicPr>
          <p:nvPr/>
        </p:nvPicPr>
        <p:blipFill>
          <a:blip r:embed="rId5"/>
          <a:stretch>
            <a:fillRect/>
          </a:stretch>
        </p:blipFill>
        <p:spPr>
          <a:xfrm>
            <a:off x="3871241" y="3730303"/>
            <a:ext cx="1868424" cy="2311047"/>
          </a:xfrm>
          <a:prstGeom prst="rect">
            <a:avLst/>
          </a:prstGeom>
        </p:spPr>
      </p:pic>
      <p:sp>
        <p:nvSpPr>
          <p:cNvPr id="12" name="Content Placeholder 11">
            <a:extLst>
              <a:ext uri="{FF2B5EF4-FFF2-40B4-BE49-F238E27FC236}">
                <a16:creationId xmlns:a16="http://schemas.microsoft.com/office/drawing/2014/main" id="{8E9773B1-29A0-E62D-D916-55031EA553CD}"/>
              </a:ext>
            </a:extLst>
          </p:cNvPr>
          <p:cNvSpPr>
            <a:spLocks noGrp="1"/>
          </p:cNvSpPr>
          <p:nvPr>
            <p:ph idx="1"/>
          </p:nvPr>
        </p:nvSpPr>
        <p:spPr>
          <a:xfrm>
            <a:off x="6366756" y="1341120"/>
            <a:ext cx="5337564" cy="5039360"/>
          </a:xfrm>
        </p:spPr>
        <p:txBody>
          <a:bodyPr vert="horz" lIns="91440" tIns="45720" rIns="91440" bIns="45720" rtlCol="0" anchor="t">
            <a:normAutofit/>
          </a:bodyPr>
          <a:lstStyle/>
          <a:p>
            <a:pPr>
              <a:lnSpc>
                <a:spcPct val="90000"/>
              </a:lnSpc>
            </a:pPr>
            <a:br>
              <a:rPr lang="en-US" sz="900"/>
            </a:br>
            <a:r>
              <a:rPr lang="en-US" sz="1100">
                <a:ea typeface="+mn-lt"/>
                <a:cs typeface="+mn-lt"/>
              </a:rPr>
              <a:t>The performance analysis reveals varying degrees of achievement in reaching sales targets across different managerial, salesperson, supervisor, and team categories. Manager Duane Frame stands out with an impressive 74% attainment of the target sales, showcasing effective management and strategy execution. Conversely, Manager Ronnie Daly follows closely behind, achieving 60% of the target, indicating solid performance but with room for improvement. Among salespersons, individual performance highlights the disparity in reaching targets, with Salesperson 215.265 nearly meeting the set target, while Salesperson 102 trails behind as the lowest achiever.</a:t>
            </a:r>
            <a:endParaRPr lang="en-US" sz="1100"/>
          </a:p>
          <a:p>
            <a:pPr>
              <a:lnSpc>
                <a:spcPct val="90000"/>
              </a:lnSpc>
              <a:buClr>
                <a:srgbClr val="262626"/>
              </a:buClr>
            </a:pPr>
            <a:r>
              <a:rPr lang="en-US" sz="1100">
                <a:ea typeface="+mn-lt"/>
                <a:cs typeface="+mn-lt"/>
              </a:rPr>
              <a:t>Supervisors Tahmina and Sarah demonstrate commendable performance, both meeting their sales targets, whereas Supervisor Jessica lags behind with the lowest attainment compared to the set target. Team-wise analysis reveals that Distributors have excelled, achieving up to 83% of their target sales, showcasing their effectiveness in distribution channels. On the other hand, Online and Retail teams have reached 60% of their respective targets, indicating opportunities for enhancement in their sales strategies and execution.</a:t>
            </a:r>
            <a:endParaRPr lang="en-US" sz="1100"/>
          </a:p>
          <a:p>
            <a:pPr>
              <a:lnSpc>
                <a:spcPct val="90000"/>
              </a:lnSpc>
              <a:buClr>
                <a:srgbClr val="262626"/>
              </a:buClr>
            </a:pPr>
            <a:r>
              <a:rPr lang="en-US" sz="1100">
                <a:ea typeface="+mn-lt"/>
                <a:cs typeface="+mn-lt"/>
              </a:rPr>
              <a:t>Examining the annual performance, the analysis indicates a gradual improvement in target achievement over the years. In 2017, sales targets were achieved up to 52%, reflecting initial challenges or market dynamics. However, in 2018, there was a significant enhancement, with targets being met up to 81%, showcasing adaptability, strategic adjustments, and potentially improved market conditions. </a:t>
            </a:r>
            <a:endParaRPr lang="en-US" sz="900"/>
          </a:p>
          <a:p>
            <a:pPr>
              <a:lnSpc>
                <a:spcPct val="90000"/>
              </a:lnSpc>
              <a:buClr>
                <a:srgbClr val="262626"/>
              </a:buClr>
            </a:pPr>
            <a:endParaRPr lang="en-US" sz="900"/>
          </a:p>
        </p:txBody>
      </p:sp>
    </p:spTree>
    <p:extLst>
      <p:ext uri="{BB962C8B-B14F-4D97-AF65-F5344CB8AC3E}">
        <p14:creationId xmlns:p14="http://schemas.microsoft.com/office/powerpoint/2010/main" val="252420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982" y="48854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1B26337-5AA4-470D-9687-5907CB53B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685800"/>
            <a:ext cx="10853928" cy="5486400"/>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E035833F-5ECA-EC3F-28FF-1943475E54AD}"/>
              </a:ext>
            </a:extLst>
          </p:cNvPr>
          <p:cNvSpPr>
            <a:spLocks noGrp="1"/>
          </p:cNvSpPr>
          <p:nvPr>
            <p:ph type="title"/>
          </p:nvPr>
        </p:nvSpPr>
        <p:spPr>
          <a:xfrm>
            <a:off x="866440" y="1000370"/>
            <a:ext cx="3462079" cy="4857262"/>
          </a:xfrm>
        </p:spPr>
        <p:txBody>
          <a:bodyPr>
            <a:normAutofit/>
          </a:bodyPr>
          <a:lstStyle/>
          <a:p>
            <a:pPr algn="r"/>
            <a:r>
              <a:rPr lang="en-US">
                <a:solidFill>
                  <a:srgbClr val="FFFFFF"/>
                </a:solidFill>
              </a:rPr>
              <a:t>SALES OVERVIEW</a:t>
            </a:r>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65812FD2-796F-3DFE-0D53-3156DE748DCB}"/>
              </a:ext>
            </a:extLst>
          </p:cNvPr>
          <p:cNvSpPr>
            <a:spLocks noGrp="1"/>
          </p:cNvSpPr>
          <p:nvPr>
            <p:ph idx="1"/>
          </p:nvPr>
        </p:nvSpPr>
        <p:spPr>
          <a:xfrm>
            <a:off x="4963691" y="1000370"/>
            <a:ext cx="6212310" cy="4857262"/>
          </a:xfrm>
        </p:spPr>
        <p:txBody>
          <a:bodyPr anchor="ctr">
            <a:normAutofit/>
          </a:bodyPr>
          <a:lstStyle/>
          <a:p>
            <a:r>
              <a:rPr lang="en-US" sz="2000">
                <a:solidFill>
                  <a:srgbClr val="FFFFFF"/>
                </a:solidFill>
                <a:ea typeface="+mn-lt"/>
                <a:cs typeface="+mn-lt"/>
              </a:rPr>
              <a:t>The project entails analyzing three years of comprehensive sales data, encompassing invoice details, transaction amounts, dates, salespersons, and product specifics. Accompanying this dataset is Dimension Data, which furnishes a catalog of companies alongside their Line of Business (LOB), enabling segmentation and analysis based on customer industry or business category. Additionally, the Target Data, presumed to comprise predefined sales performance metrics, facilitates the crucial task of comparing actual sales against set targets, streamlining performance assessment and goal alignment efforts. This EDA aims to deliver actionable insights for optimizing sales strategies, enhancing customer engagement, and achieving organizational objectives.</a:t>
            </a:r>
            <a:endParaRPr lang="en-US" sz="2000">
              <a:solidFill>
                <a:srgbClr val="FFFFFF"/>
              </a:solidFill>
            </a:endParaRPr>
          </a:p>
        </p:txBody>
      </p:sp>
    </p:spTree>
    <p:extLst>
      <p:ext uri="{BB962C8B-B14F-4D97-AF65-F5344CB8AC3E}">
        <p14:creationId xmlns:p14="http://schemas.microsoft.com/office/powerpoint/2010/main" val="100958140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9299-5FE3-827C-82EC-F40CC069424F}"/>
              </a:ext>
            </a:extLst>
          </p:cNvPr>
          <p:cNvSpPr>
            <a:spLocks noGrp="1"/>
          </p:cNvSpPr>
          <p:nvPr>
            <p:ph type="title"/>
          </p:nvPr>
        </p:nvSpPr>
        <p:spPr>
          <a:xfrm>
            <a:off x="3670300" y="1573927"/>
            <a:ext cx="6004983" cy="2207683"/>
          </a:xfrm>
        </p:spPr>
        <p:txBody>
          <a:bodyPr/>
          <a:lstStyle/>
          <a:p>
            <a:r>
              <a:rPr lang="en-US"/>
              <a:t>DATA CLEANING </a:t>
            </a:r>
            <a:br>
              <a:rPr lang="en-US"/>
            </a:br>
            <a:endParaRPr lang="en-US"/>
          </a:p>
        </p:txBody>
      </p:sp>
    </p:spTree>
    <p:extLst>
      <p:ext uri="{BB962C8B-B14F-4D97-AF65-F5344CB8AC3E}">
        <p14:creationId xmlns:p14="http://schemas.microsoft.com/office/powerpoint/2010/main" val="214042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79C1-E121-1CBF-9E7C-CA0DE2BDB5DE}"/>
              </a:ext>
            </a:extLst>
          </p:cNvPr>
          <p:cNvSpPr>
            <a:spLocks noGrp="1"/>
          </p:cNvSpPr>
          <p:nvPr>
            <p:ph type="title"/>
          </p:nvPr>
        </p:nvSpPr>
        <p:spPr>
          <a:xfrm>
            <a:off x="1066800" y="346261"/>
            <a:ext cx="10058400" cy="1371600"/>
          </a:xfrm>
        </p:spPr>
        <p:txBody>
          <a:bodyPr/>
          <a:lstStyle/>
          <a:p>
            <a:r>
              <a:rPr lang="en-US"/>
              <a:t>SALES DATASET</a:t>
            </a:r>
          </a:p>
        </p:txBody>
      </p:sp>
      <p:sp>
        <p:nvSpPr>
          <p:cNvPr id="3" name="Content Placeholder 2">
            <a:extLst>
              <a:ext uri="{FF2B5EF4-FFF2-40B4-BE49-F238E27FC236}">
                <a16:creationId xmlns:a16="http://schemas.microsoft.com/office/drawing/2014/main" id="{0D9ED71A-40FB-094E-AAE2-85BE20465108}"/>
              </a:ext>
            </a:extLst>
          </p:cNvPr>
          <p:cNvSpPr>
            <a:spLocks noGrp="1"/>
          </p:cNvSpPr>
          <p:nvPr>
            <p:ph idx="1"/>
          </p:nvPr>
        </p:nvSpPr>
        <p:spPr>
          <a:xfrm>
            <a:off x="696384" y="1531620"/>
            <a:ext cx="10428816" cy="4717457"/>
          </a:xfrm>
        </p:spPr>
        <p:txBody>
          <a:bodyPr vert="horz" lIns="91440" tIns="45720" rIns="91440" bIns="45720" rtlCol="0" anchor="t">
            <a:normAutofit/>
          </a:bodyPr>
          <a:lstStyle/>
          <a:p>
            <a:r>
              <a:rPr lang="en-US">
                <a:ea typeface="+mn-lt"/>
                <a:cs typeface="+mn-lt"/>
              </a:rPr>
              <a:t>In the process of preparing the sales data for exploratory data analysis (EDA), three years of sales data have been concatenated into a single table. This unified dataset contains detailed information such as the issue date, customer ID, salesperson ID, product ID and various categorical bins derived from Qty Items, Unit Price, and Net Weight. A new column 'Amount' was added by multiplying 'Qty Items' into 'Unit Price'. Merging data from multiple years to gain a holistic view of sales trends, customer purchasing behavior, and product performance over time. This consolidated dataset enables comprehensive EDA, facilitating the identification of patterns, and outliers critical for strategic decision-making in sales, marketing, and inventory management. Additionally, by categorizing relevant variables into bins, the dataset becomes more interpretable and actionable, allowing for deeper insights into the distribution and segmentation of sales data.</a:t>
            </a:r>
          </a:p>
        </p:txBody>
      </p:sp>
      <p:pic>
        <p:nvPicPr>
          <p:cNvPr id="4" name="Picture 3" descr="A screenshot of a table&#10;&#10;Description automatically generated">
            <a:extLst>
              <a:ext uri="{FF2B5EF4-FFF2-40B4-BE49-F238E27FC236}">
                <a16:creationId xmlns:a16="http://schemas.microsoft.com/office/drawing/2014/main" id="{F721AD90-C08F-40D6-B89E-FE2B3689DAB1}"/>
              </a:ext>
            </a:extLst>
          </p:cNvPr>
          <p:cNvPicPr>
            <a:picLocks noChangeAspect="1"/>
          </p:cNvPicPr>
          <p:nvPr/>
        </p:nvPicPr>
        <p:blipFill>
          <a:blip r:embed="rId2"/>
          <a:stretch>
            <a:fillRect/>
          </a:stretch>
        </p:blipFill>
        <p:spPr>
          <a:xfrm>
            <a:off x="889001" y="3992014"/>
            <a:ext cx="10159998" cy="2250055"/>
          </a:xfrm>
          <a:prstGeom prst="rect">
            <a:avLst/>
          </a:prstGeom>
        </p:spPr>
      </p:pic>
    </p:spTree>
    <p:extLst>
      <p:ext uri="{BB962C8B-B14F-4D97-AF65-F5344CB8AC3E}">
        <p14:creationId xmlns:p14="http://schemas.microsoft.com/office/powerpoint/2010/main" val="1924373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FED5-C970-56A8-5EAE-D8318A3CD2EB}"/>
              </a:ext>
            </a:extLst>
          </p:cNvPr>
          <p:cNvSpPr>
            <a:spLocks noGrp="1"/>
          </p:cNvSpPr>
          <p:nvPr>
            <p:ph type="title"/>
          </p:nvPr>
        </p:nvSpPr>
        <p:spPr/>
        <p:txBody>
          <a:bodyPr/>
          <a:lstStyle/>
          <a:p>
            <a:r>
              <a:rPr lang="en-US"/>
              <a:t>DIMENSION TABLES</a:t>
            </a:r>
          </a:p>
        </p:txBody>
      </p:sp>
      <p:sp>
        <p:nvSpPr>
          <p:cNvPr id="3" name="Content Placeholder 2">
            <a:extLst>
              <a:ext uri="{FF2B5EF4-FFF2-40B4-BE49-F238E27FC236}">
                <a16:creationId xmlns:a16="http://schemas.microsoft.com/office/drawing/2014/main" id="{3CB77501-A05E-2351-8CA3-064472946D81}"/>
              </a:ext>
            </a:extLst>
          </p:cNvPr>
          <p:cNvSpPr>
            <a:spLocks noGrp="1"/>
          </p:cNvSpPr>
          <p:nvPr>
            <p:ph idx="1"/>
          </p:nvPr>
        </p:nvSpPr>
        <p:spPr/>
        <p:txBody>
          <a:bodyPr vert="horz" lIns="91440" tIns="45720" rIns="91440" bIns="45720" rtlCol="0" anchor="t">
            <a:normAutofit lnSpcReduction="10000"/>
          </a:bodyPr>
          <a:lstStyle/>
          <a:p>
            <a:br>
              <a:rPr lang="en-US"/>
            </a:br>
            <a:r>
              <a:rPr lang="en-US" sz="1800">
                <a:solidFill>
                  <a:srgbClr val="0D0D0D"/>
                </a:solidFill>
                <a:ea typeface="+mn-lt"/>
                <a:cs typeface="+mn-lt"/>
              </a:rPr>
              <a:t>The dimension tables contain crucial information about customers, products, product groups, and salespersons, providing a comprehensive overview of various aspects essential for analytical purposes.</a:t>
            </a:r>
            <a:br>
              <a:rPr lang="en-US"/>
            </a:br>
            <a:endParaRPr lang="en-US"/>
          </a:p>
          <a:p>
            <a:pPr>
              <a:buClr>
                <a:srgbClr val="262626"/>
              </a:buClr>
            </a:pPr>
            <a:r>
              <a:rPr lang="en-US">
                <a:ea typeface="+mn-lt"/>
                <a:cs typeface="+mn-lt"/>
              </a:rPr>
              <a:t>The customers  table contains  unique customers with key attributes like Customer ID, Company Name, Status, and geographic information. It serves as a rich source for customer-centric analysis and segmentation, facilitating targeted marketing strategies and customer relationship management. In contrast, the products table provides insights into individual products through identifiers such as Product ID and Group ID, enabling analysis of sales performance and inventory management. The </a:t>
            </a:r>
            <a:r>
              <a:rPr lang="en-US" err="1">
                <a:ea typeface="+mn-lt"/>
                <a:cs typeface="+mn-lt"/>
              </a:rPr>
              <a:t>product_grp</a:t>
            </a:r>
            <a:r>
              <a:rPr lang="en-US">
                <a:ea typeface="+mn-lt"/>
                <a:cs typeface="+mn-lt"/>
              </a:rPr>
              <a:t> table consolidates 36 distinct product groups with categorical information, aiding in understanding product hierarchies and informing strategic decisions on product assortment and marketing. Lastly, the salesperson table offers insights into sales team structures, supervision chains, and managerial hierarchies, enabling effective management and performance evaluation of sales teams. Together, these dimension tables form a comprehensive foundation for analyzing various facets of business operations, supporting decision-making processes across different functional areas within the organization.</a:t>
            </a:r>
            <a:endParaRPr lang="en-US"/>
          </a:p>
        </p:txBody>
      </p:sp>
    </p:spTree>
    <p:extLst>
      <p:ext uri="{BB962C8B-B14F-4D97-AF65-F5344CB8AC3E}">
        <p14:creationId xmlns:p14="http://schemas.microsoft.com/office/powerpoint/2010/main" val="140321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A90E-797A-20E3-CD37-5E101404A91B}"/>
              </a:ext>
            </a:extLst>
          </p:cNvPr>
          <p:cNvSpPr>
            <a:spLocks noGrp="1"/>
          </p:cNvSpPr>
          <p:nvPr>
            <p:ph type="title"/>
          </p:nvPr>
        </p:nvSpPr>
        <p:spPr>
          <a:xfrm>
            <a:off x="1066800" y="642594"/>
            <a:ext cx="9984317" cy="969434"/>
          </a:xfrm>
        </p:spPr>
        <p:txBody>
          <a:bodyPr/>
          <a:lstStyle/>
          <a:p>
            <a:r>
              <a:rPr lang="en-US"/>
              <a:t>TARGET DATA SET</a:t>
            </a:r>
          </a:p>
        </p:txBody>
      </p:sp>
      <p:sp>
        <p:nvSpPr>
          <p:cNvPr id="3" name="Content Placeholder 2">
            <a:extLst>
              <a:ext uri="{FF2B5EF4-FFF2-40B4-BE49-F238E27FC236}">
                <a16:creationId xmlns:a16="http://schemas.microsoft.com/office/drawing/2014/main" id="{E5346160-4787-F85C-A10A-6B0546337397}"/>
              </a:ext>
            </a:extLst>
          </p:cNvPr>
          <p:cNvSpPr>
            <a:spLocks noGrp="1"/>
          </p:cNvSpPr>
          <p:nvPr>
            <p:ph idx="1"/>
          </p:nvPr>
        </p:nvSpPr>
        <p:spPr>
          <a:xfrm>
            <a:off x="601134" y="1605704"/>
            <a:ext cx="11032066" cy="4823290"/>
          </a:xfrm>
        </p:spPr>
        <p:txBody>
          <a:bodyPr vert="horz" lIns="91440" tIns="45720" rIns="91440" bIns="45720" rtlCol="0" anchor="t">
            <a:noAutofit/>
          </a:bodyPr>
          <a:lstStyle/>
          <a:p>
            <a:r>
              <a:rPr lang="en-US" sz="1200">
                <a:solidFill>
                  <a:srgbClr val="0D0D0D"/>
                </a:solidFill>
                <a:ea typeface="+mn-lt"/>
                <a:cs typeface="+mn-lt"/>
              </a:rPr>
              <a:t>In preparing the target data for analysis, a series of steps were implemented to transform an initially imbalanced dataset into a more normalized and analytically suitable format. First, missing values were addressed by employing the </a:t>
            </a:r>
            <a:r>
              <a:rPr lang="en-US" sz="1200" b="1" err="1">
                <a:solidFill>
                  <a:srgbClr val="0D0D0D"/>
                </a:solidFill>
                <a:latin typeface="Consolas"/>
              </a:rPr>
              <a:t>dropna</a:t>
            </a:r>
            <a:r>
              <a:rPr lang="en-US" sz="1200" b="1">
                <a:solidFill>
                  <a:srgbClr val="0D0D0D"/>
                </a:solidFill>
                <a:latin typeface="Consolas"/>
              </a:rPr>
              <a:t>()</a:t>
            </a:r>
            <a:r>
              <a:rPr lang="en-US" sz="1200">
                <a:solidFill>
                  <a:srgbClr val="0D0D0D"/>
                </a:solidFill>
                <a:ea typeface="+mn-lt"/>
                <a:cs typeface="+mn-lt"/>
              </a:rPr>
              <a:t> function, effectively eliminating any rows lacking essential information. Subsequently, the column headers, initially located in the second row, were adjusted for consistency and proper indexing by removing the first row and assigning the second row as the new headers using the </a:t>
            </a:r>
            <a:r>
              <a:rPr lang="en-US" sz="1200" b="1">
                <a:solidFill>
                  <a:srgbClr val="0D0D0D"/>
                </a:solidFill>
                <a:latin typeface="Consolas"/>
              </a:rPr>
              <a:t>columns</a:t>
            </a:r>
            <a:r>
              <a:rPr lang="en-US" sz="1200">
                <a:solidFill>
                  <a:srgbClr val="0D0D0D"/>
                </a:solidFill>
                <a:ea typeface="+mn-lt"/>
                <a:cs typeface="+mn-lt"/>
              </a:rPr>
              <a:t> attribute. Timestamps embedded within the column headers were then converted to the MMYYYY format through the </a:t>
            </a:r>
            <a:r>
              <a:rPr lang="en-US" sz="1200" b="1">
                <a:solidFill>
                  <a:srgbClr val="0D0D0D"/>
                </a:solidFill>
                <a:latin typeface="Consolas"/>
              </a:rPr>
              <a:t>map()</a:t>
            </a:r>
            <a:r>
              <a:rPr lang="en-US" sz="1200">
                <a:solidFill>
                  <a:srgbClr val="0D0D0D"/>
                </a:solidFill>
                <a:ea typeface="+mn-lt"/>
                <a:cs typeface="+mn-lt"/>
              </a:rPr>
              <a:t> function, enhancing their interpretability for analysis. The dataset underwent a pivotal reshaping process using the </a:t>
            </a:r>
            <a:r>
              <a:rPr lang="en-US" sz="1200" b="1">
                <a:solidFill>
                  <a:srgbClr val="0D0D0D"/>
                </a:solidFill>
                <a:latin typeface="Consolas"/>
              </a:rPr>
              <a:t>melt()</a:t>
            </a:r>
            <a:r>
              <a:rPr lang="en-US" sz="1200">
                <a:solidFill>
                  <a:srgbClr val="0D0D0D"/>
                </a:solidFill>
                <a:ea typeface="+mn-lt"/>
                <a:cs typeface="+mn-lt"/>
              </a:rPr>
              <a:t> function, transitioning from a wide to a long format, thereby consolidating monthly sales figures under a single 'Sales' column alongside corresponding '</a:t>
            </a:r>
            <a:r>
              <a:rPr lang="en-US" sz="1200" err="1">
                <a:solidFill>
                  <a:srgbClr val="0D0D0D"/>
                </a:solidFill>
                <a:ea typeface="+mn-lt"/>
                <a:cs typeface="+mn-lt"/>
              </a:rPr>
              <a:t>SalesPerson</a:t>
            </a:r>
            <a:r>
              <a:rPr lang="en-US" sz="1200">
                <a:solidFill>
                  <a:srgbClr val="0D0D0D"/>
                </a:solidFill>
                <a:ea typeface="+mn-lt"/>
                <a:cs typeface="+mn-lt"/>
              </a:rPr>
              <a:t> ID' and 'Date' columns, facilitating more streamlined analysis. To ensure data consistency and facilitate analysis, data types were uniformly adjusted, with the 'Sales' column converted to numeric, and 'Target Month' and 'Target Year' columns categorized, while the '</a:t>
            </a:r>
            <a:r>
              <a:rPr lang="en-US" sz="1200" err="1">
                <a:solidFill>
                  <a:srgbClr val="0D0D0D"/>
                </a:solidFill>
                <a:ea typeface="+mn-lt"/>
                <a:cs typeface="+mn-lt"/>
              </a:rPr>
              <a:t>SalesPerson</a:t>
            </a:r>
            <a:r>
              <a:rPr lang="en-US" sz="1200">
                <a:solidFill>
                  <a:srgbClr val="0D0D0D"/>
                </a:solidFill>
                <a:ea typeface="+mn-lt"/>
                <a:cs typeface="+mn-lt"/>
              </a:rPr>
              <a:t> ID' column was standardized to a string data type. Sorting the dataset chronologically and resetting the index validated the transformation process, while summary statistics such as mean, median, minimum, and maximum provided an overarching perspective, ensuring the dataset's analytical suitability. Through these systematic steps, the dataset was successfully transformed into a normalized format, primed for comprehensive analysis of sales performance over time.</a:t>
            </a:r>
          </a:p>
          <a:p>
            <a:pPr>
              <a:buClr>
                <a:srgbClr val="262626"/>
              </a:buClr>
            </a:pPr>
            <a:r>
              <a:rPr lang="en-US" sz="1600">
                <a:solidFill>
                  <a:srgbClr val="0D0D0D"/>
                </a:solidFill>
              </a:rPr>
              <a:t>BEFORE  :                                                                                            AFTER  :</a:t>
            </a:r>
          </a:p>
        </p:txBody>
      </p:sp>
      <p:pic>
        <p:nvPicPr>
          <p:cNvPr id="5" name="Picture 4" descr="A screenshot of a computer&#10;&#10;Description automatically generated">
            <a:extLst>
              <a:ext uri="{FF2B5EF4-FFF2-40B4-BE49-F238E27FC236}">
                <a16:creationId xmlns:a16="http://schemas.microsoft.com/office/drawing/2014/main" id="{77946822-E965-0605-8CF5-719BEA83209C}"/>
              </a:ext>
            </a:extLst>
          </p:cNvPr>
          <p:cNvPicPr>
            <a:picLocks noChangeAspect="1"/>
          </p:cNvPicPr>
          <p:nvPr/>
        </p:nvPicPr>
        <p:blipFill>
          <a:blip r:embed="rId2"/>
          <a:stretch>
            <a:fillRect/>
          </a:stretch>
        </p:blipFill>
        <p:spPr>
          <a:xfrm>
            <a:off x="603250" y="4290241"/>
            <a:ext cx="5842000" cy="211926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EC57541-0B27-71E3-8844-E2015F41A472}"/>
              </a:ext>
            </a:extLst>
          </p:cNvPr>
          <p:cNvPicPr>
            <a:picLocks noChangeAspect="1"/>
          </p:cNvPicPr>
          <p:nvPr/>
        </p:nvPicPr>
        <p:blipFill>
          <a:blip r:embed="rId3"/>
          <a:stretch>
            <a:fillRect/>
          </a:stretch>
        </p:blipFill>
        <p:spPr>
          <a:xfrm>
            <a:off x="6879167" y="4286834"/>
            <a:ext cx="4857750" cy="2094331"/>
          </a:xfrm>
          <a:prstGeom prst="rect">
            <a:avLst/>
          </a:prstGeom>
        </p:spPr>
      </p:pic>
    </p:spTree>
    <p:extLst>
      <p:ext uri="{BB962C8B-B14F-4D97-AF65-F5344CB8AC3E}">
        <p14:creationId xmlns:p14="http://schemas.microsoft.com/office/powerpoint/2010/main" val="1644276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61A8-EEAA-FEE0-6C75-88C2D74BF75F}"/>
              </a:ext>
            </a:extLst>
          </p:cNvPr>
          <p:cNvSpPr>
            <a:spLocks noGrp="1"/>
          </p:cNvSpPr>
          <p:nvPr>
            <p:ph type="title"/>
          </p:nvPr>
        </p:nvSpPr>
        <p:spPr/>
        <p:txBody>
          <a:bodyPr/>
          <a:lstStyle/>
          <a:p>
            <a:r>
              <a:rPr lang="en-US"/>
              <a:t>UNIVARIATE ANALYSIS</a:t>
            </a:r>
          </a:p>
        </p:txBody>
      </p:sp>
      <p:sp>
        <p:nvSpPr>
          <p:cNvPr id="3" name="Content Placeholder 2">
            <a:extLst>
              <a:ext uri="{FF2B5EF4-FFF2-40B4-BE49-F238E27FC236}">
                <a16:creationId xmlns:a16="http://schemas.microsoft.com/office/drawing/2014/main" id="{F16492ED-1C67-4262-E1DF-B0E946532B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0643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C4D022-E2BC-435F-9CDB-44DC57C07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26CAD6-45B1-4A85-A196-E722067B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480" y="0"/>
            <a:ext cx="6525472" cy="6858000"/>
          </a:xfrm>
          <a:prstGeom prst="rect">
            <a:avLst/>
          </a:prstGeom>
          <a:solidFill>
            <a:schemeClr val="tx1">
              <a:lumMod val="85000"/>
              <a:lumOff val="15000"/>
            </a:schemeClr>
          </a:solidFill>
          <a:ln w="6350" cap="sq" cmpd="sng" algn="ctr">
            <a:noFill/>
            <a:prstDash val="solid"/>
            <a:miter lim="800000"/>
          </a:ln>
          <a:effectLst/>
        </p:spPr>
      </p:sp>
      <p:sp>
        <p:nvSpPr>
          <p:cNvPr id="14" name="Rectangle 13">
            <a:extLst>
              <a:ext uri="{FF2B5EF4-FFF2-40B4-BE49-F238E27FC236}">
                <a16:creationId xmlns:a16="http://schemas.microsoft.com/office/drawing/2014/main" id="{0E0936D5-2DCE-48A4-93BC-BA7861B4E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1848" y="320040"/>
            <a:ext cx="5888736" cy="6217920"/>
          </a:xfrm>
          <a:prstGeom prst="rect">
            <a:avLst/>
          </a:prstGeom>
          <a:noFill/>
          <a:ln w="6350" cap="sq" cmpd="sng" algn="ctr">
            <a:solidFill>
              <a:schemeClr val="tx1"/>
            </a:solidFill>
            <a:prstDash val="solid"/>
            <a:miter lim="800000"/>
          </a:ln>
          <a:effectLst>
            <a:softEdge rad="0"/>
          </a:effectLst>
        </p:spPr>
      </p:sp>
      <p:pic>
        <p:nvPicPr>
          <p:cNvPr id="5" name="Picture 4">
            <a:extLst>
              <a:ext uri="{FF2B5EF4-FFF2-40B4-BE49-F238E27FC236}">
                <a16:creationId xmlns:a16="http://schemas.microsoft.com/office/drawing/2014/main" id="{9B46CBDC-9188-A9E0-0573-2FC96EA1DCC9}"/>
              </a:ext>
            </a:extLst>
          </p:cNvPr>
          <p:cNvPicPr>
            <a:picLocks noChangeAspect="1"/>
          </p:cNvPicPr>
          <p:nvPr/>
        </p:nvPicPr>
        <p:blipFill>
          <a:blip r:embed="rId2"/>
          <a:stretch>
            <a:fillRect/>
          </a:stretch>
        </p:blipFill>
        <p:spPr>
          <a:xfrm>
            <a:off x="716595" y="643467"/>
            <a:ext cx="4233335" cy="2624668"/>
          </a:xfrm>
          <a:prstGeom prst="rect">
            <a:avLst/>
          </a:prstGeom>
        </p:spPr>
      </p:pic>
      <p:pic>
        <p:nvPicPr>
          <p:cNvPr id="4" name="Picture 3">
            <a:extLst>
              <a:ext uri="{FF2B5EF4-FFF2-40B4-BE49-F238E27FC236}">
                <a16:creationId xmlns:a16="http://schemas.microsoft.com/office/drawing/2014/main" id="{0CE49C94-8840-21DE-F42D-7D47ACF82D26}"/>
              </a:ext>
            </a:extLst>
          </p:cNvPr>
          <p:cNvPicPr>
            <a:picLocks noChangeAspect="1"/>
          </p:cNvPicPr>
          <p:nvPr/>
        </p:nvPicPr>
        <p:blipFill>
          <a:blip r:embed="rId3"/>
          <a:stretch>
            <a:fillRect/>
          </a:stretch>
        </p:blipFill>
        <p:spPr>
          <a:xfrm>
            <a:off x="777536" y="3589863"/>
            <a:ext cx="4101044" cy="2624668"/>
          </a:xfrm>
          <a:prstGeom prst="rect">
            <a:avLst/>
          </a:prstGeom>
        </p:spPr>
      </p:pic>
      <p:sp>
        <p:nvSpPr>
          <p:cNvPr id="3" name="Content Placeholder 2">
            <a:extLst>
              <a:ext uri="{FF2B5EF4-FFF2-40B4-BE49-F238E27FC236}">
                <a16:creationId xmlns:a16="http://schemas.microsoft.com/office/drawing/2014/main" id="{9F3565D1-FD52-00C2-999F-F7CD4FA7409B}"/>
              </a:ext>
            </a:extLst>
          </p:cNvPr>
          <p:cNvSpPr>
            <a:spLocks noGrp="1"/>
          </p:cNvSpPr>
          <p:nvPr>
            <p:ph idx="1"/>
          </p:nvPr>
        </p:nvSpPr>
        <p:spPr>
          <a:xfrm>
            <a:off x="6303580" y="2103120"/>
            <a:ext cx="5245269" cy="3931920"/>
          </a:xfrm>
        </p:spPr>
        <p:txBody>
          <a:bodyPr vert="horz" lIns="91440" tIns="45720" rIns="91440" bIns="45720" rtlCol="0">
            <a:normAutofit/>
          </a:bodyPr>
          <a:lstStyle/>
          <a:p>
            <a:pPr marL="0" indent="0">
              <a:lnSpc>
                <a:spcPct val="90000"/>
              </a:lnSpc>
              <a:buNone/>
            </a:pPr>
            <a:r>
              <a:rPr lang="en-US" sz="1200">
                <a:solidFill>
                  <a:schemeClr val="bg1"/>
                </a:solidFill>
                <a:ea typeface="+mn-lt"/>
                <a:cs typeface="+mn-lt"/>
              </a:rPr>
              <a:t>ISSUE DATE </a:t>
            </a:r>
          </a:p>
          <a:p>
            <a:pPr marL="0" indent="0">
              <a:lnSpc>
                <a:spcPct val="90000"/>
              </a:lnSpc>
              <a:buClr>
                <a:srgbClr val="262626"/>
              </a:buClr>
              <a:buNone/>
            </a:pPr>
            <a:r>
              <a:rPr lang="en-US" sz="1200">
                <a:solidFill>
                  <a:schemeClr val="bg1"/>
                </a:solidFill>
                <a:ea typeface="+mn-lt"/>
                <a:cs typeface="+mn-lt"/>
              </a:rPr>
              <a:t>The distribution of issue dates in the dataset reveals insights into the frequency and range of transactions over time. KDE plot illustrates that issue dates are comparatively more concentrated within a specific timeframe, with a notable peak observed between October 2018 and January 2019. This concentration suggests that a significant portion of sales transactions occurred during this period, indicating potential trends or patterns in customer behavior, market demand, or business activities. </a:t>
            </a:r>
          </a:p>
          <a:p>
            <a:pPr marL="0" indent="0">
              <a:lnSpc>
                <a:spcPct val="90000"/>
              </a:lnSpc>
              <a:buNone/>
            </a:pPr>
            <a:endParaRPr lang="en-US" sz="1200">
              <a:solidFill>
                <a:schemeClr val="bg1"/>
              </a:solidFill>
            </a:endParaRPr>
          </a:p>
          <a:p>
            <a:pPr marL="0" indent="0">
              <a:lnSpc>
                <a:spcPct val="90000"/>
              </a:lnSpc>
              <a:buNone/>
            </a:pPr>
            <a:endParaRPr lang="en-US" sz="1200">
              <a:solidFill>
                <a:schemeClr val="bg1"/>
              </a:solidFill>
              <a:ea typeface="+mn-lt"/>
              <a:cs typeface="+mn-lt"/>
            </a:endParaRPr>
          </a:p>
          <a:p>
            <a:pPr marL="0" indent="0">
              <a:lnSpc>
                <a:spcPct val="90000"/>
              </a:lnSpc>
              <a:buNone/>
            </a:pPr>
            <a:endParaRPr lang="en-US" sz="1200">
              <a:solidFill>
                <a:schemeClr val="bg1"/>
              </a:solidFill>
              <a:ea typeface="+mn-lt"/>
              <a:cs typeface="+mn-lt"/>
            </a:endParaRPr>
          </a:p>
          <a:p>
            <a:pPr marL="0" indent="0">
              <a:lnSpc>
                <a:spcPct val="90000"/>
              </a:lnSpc>
              <a:buNone/>
            </a:pPr>
            <a:r>
              <a:rPr lang="en-US" sz="1200">
                <a:solidFill>
                  <a:schemeClr val="bg1"/>
                </a:solidFill>
                <a:ea typeface="+mn-lt"/>
                <a:cs typeface="+mn-lt"/>
              </a:rPr>
              <a:t>SALESPERSON ID</a:t>
            </a:r>
          </a:p>
          <a:p>
            <a:pPr marL="0" indent="0">
              <a:lnSpc>
                <a:spcPct val="90000"/>
              </a:lnSpc>
              <a:buNone/>
            </a:pPr>
            <a:r>
              <a:rPr lang="en-US" sz="1200">
                <a:solidFill>
                  <a:schemeClr val="bg1"/>
                </a:solidFill>
                <a:ea typeface="+mn-lt"/>
                <a:cs typeface="+mn-lt"/>
              </a:rPr>
              <a:t>The visualization reveals variations in the distribution of SalesPerson IDs, indicating differences in individual sales performance or responsibilities. Some SalesPerson IDs exhibit higher frequencies, suggesting greater involvement or productivity such as Id-215,265, while others have lower counts, potentially indicating different roles within the sales team or varying levels of activity(669,660).</a:t>
            </a:r>
            <a:endParaRPr lang="en-US" sz="1200">
              <a:solidFill>
                <a:schemeClr val="bg1"/>
              </a:solidFill>
            </a:endParaRPr>
          </a:p>
        </p:txBody>
      </p:sp>
    </p:spTree>
    <p:extLst>
      <p:ext uri="{BB962C8B-B14F-4D97-AF65-F5344CB8AC3E}">
        <p14:creationId xmlns:p14="http://schemas.microsoft.com/office/powerpoint/2010/main" val="549665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SavonVTI</vt:lpstr>
      <vt:lpstr>SALES EDA CASE STUDY</vt:lpstr>
      <vt:lpstr>PROBLEM STATEMENT</vt:lpstr>
      <vt:lpstr>SALES OVERVIEW </vt:lpstr>
      <vt:lpstr>DATA CLEANING  </vt:lpstr>
      <vt:lpstr>SALES DATASET</vt:lpstr>
      <vt:lpstr>DIMENSION TABLES</vt:lpstr>
      <vt:lpstr>TARGET DATA SET</vt:lpstr>
      <vt:lpstr>UNIVARIATE ANALYSIS</vt:lpstr>
      <vt:lpstr>PowerPoint Presentation</vt:lpstr>
      <vt:lpstr>PowerPoint Presentation</vt:lpstr>
      <vt:lpstr>PowerPoint Presentation</vt:lpstr>
      <vt:lpstr>PowerPoint Presentation</vt:lpstr>
      <vt:lpstr>PowerPoint Presentation</vt:lpstr>
      <vt:lpstr>BIVARIATE ANALYSIS</vt:lpstr>
      <vt:lpstr>Manager</vt:lpstr>
      <vt:lpstr>Team</vt:lpstr>
      <vt:lpstr>Amount(total sales)</vt:lpstr>
      <vt:lpstr>Issue Date</vt:lpstr>
      <vt:lpstr>Order year,Order Month</vt:lpstr>
      <vt:lpstr>Quantity Items </vt:lpstr>
      <vt:lpstr> Salesperson</vt:lpstr>
      <vt:lpstr>Supervisor</vt:lpstr>
      <vt:lpstr>PowerPoint Presentation</vt:lpstr>
      <vt:lpstr>status</vt:lpstr>
      <vt:lpstr>PowerPoint Presentation</vt:lpstr>
      <vt:lpstr>Product</vt:lpstr>
      <vt:lpstr>Category </vt:lpstr>
      <vt:lpstr>Actual Sales v/s Target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70</cp:revision>
  <dcterms:created xsi:type="dcterms:W3CDTF">2024-05-01T19:53:46Z</dcterms:created>
  <dcterms:modified xsi:type="dcterms:W3CDTF">2024-05-03T03:06:59Z</dcterms:modified>
</cp:coreProperties>
</file>