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3" r:id="rId3"/>
    <p:sldId id="268" r:id="rId4"/>
    <p:sldId id="324" r:id="rId5"/>
    <p:sldId id="328" r:id="rId6"/>
    <p:sldId id="325" r:id="rId7"/>
    <p:sldId id="326" r:id="rId8"/>
    <p:sldId id="329" r:id="rId9"/>
    <p:sldId id="319" r:id="rId10"/>
    <p:sldId id="320" r:id="rId11"/>
    <p:sldId id="32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9" r:id="rId40"/>
    <p:sldId id="300" r:id="rId41"/>
    <p:sldId id="302" r:id="rId42"/>
    <p:sldId id="301" r:id="rId43"/>
    <p:sldId id="303" r:id="rId44"/>
    <p:sldId id="305" r:id="rId45"/>
    <p:sldId id="304" r:id="rId46"/>
    <p:sldId id="306" r:id="rId47"/>
    <p:sldId id="307" r:id="rId48"/>
    <p:sldId id="310" r:id="rId49"/>
    <p:sldId id="322" r:id="rId50"/>
    <p:sldId id="313" r:id="rId51"/>
    <p:sldId id="330" r:id="rId52"/>
    <p:sldId id="318" r:id="rId53"/>
  </p:sldIdLst>
  <p:sldSz cx="9144000" cy="6858000" type="screen4x3"/>
  <p:notesSz cx="7315200" cy="12344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72" autoAdjust="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104\Desktop\Spring%202024\Data%20Analytics%20for%20Cybersecurity%20(new)\project\graphs\max%20sup%20vs.%20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104\Desktop\Spring%202024\Data%20Analytics%20for%20Cybersecurity%20(new)\project\graphs\max%20sup%20vs.%20memo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104\Desktop\Spring%202024\Data%20Analytics%20for%20Cybersecurity%20(new)\project\graphs\max%20sup%20vs.%20freq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104\Desktop\Spring%202024\Data%20Analytics%20for%20Cybersecurity%20(new)\project\graphs\max%20sup%20vs.%20infreq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104\Desktop\Spring%202024\Data%20Analytics%20for%20Cybersecurity%20(new)\project\graphs\max%20sup%20vs.%20corr%20ano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Maximum</a:t>
            </a:r>
            <a:r>
              <a:rPr lang="en-US" sz="1600" b="1" baseline="0" dirty="0"/>
              <a:t> support vs. runtime, </a:t>
            </a:r>
          </a:p>
          <a:p>
            <a:pPr>
              <a:defRPr b="1"/>
            </a:pPr>
            <a:r>
              <a:rPr lang="en-US" sz="1600" b="1" baseline="0" dirty="0" err="1"/>
              <a:t>h_conf</a:t>
            </a:r>
            <a:r>
              <a:rPr lang="en-US" sz="1600" b="1" baseline="0" dirty="0"/>
              <a:t>. threshold = 0.002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21800925925925929"/>
          <c:w val="0.84396062992125986"/>
          <c:h val="0.57236840186643345"/>
        </c:manualLayout>
      </c:layout>
      <c:lineChart>
        <c:grouping val="standard"/>
        <c:varyColors val="0"/>
        <c:ser>
          <c:idx val="0"/>
          <c:order val="0"/>
          <c:tx>
            <c:v>kddtrain+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9.1679999999999993</c:v>
                </c:pt>
                <c:pt idx="1">
                  <c:v>12.045</c:v>
                </c:pt>
                <c:pt idx="2">
                  <c:v>12.522</c:v>
                </c:pt>
                <c:pt idx="3">
                  <c:v>13.388999999999999</c:v>
                </c:pt>
                <c:pt idx="4">
                  <c:v>16.228000000000002</c:v>
                </c:pt>
                <c:pt idx="5">
                  <c:v>18.526</c:v>
                </c:pt>
                <c:pt idx="6">
                  <c:v>22.27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34-45DC-8E2C-062DAEE6CA13}"/>
            </c:ext>
          </c:extLst>
        </c:ser>
        <c:ser>
          <c:idx val="1"/>
          <c:order val="1"/>
          <c:tx>
            <c:v>kddtest+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16.963000000000001</c:v>
                </c:pt>
                <c:pt idx="1">
                  <c:v>23.713999999999999</c:v>
                </c:pt>
                <c:pt idx="2">
                  <c:v>41.087000000000003</c:v>
                </c:pt>
                <c:pt idx="3">
                  <c:v>37.161000000000001</c:v>
                </c:pt>
                <c:pt idx="4">
                  <c:v>39.037999999999997</c:v>
                </c:pt>
                <c:pt idx="5">
                  <c:v>40.616</c:v>
                </c:pt>
                <c:pt idx="6">
                  <c:v>43.578000000000003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34-45DC-8E2C-062DAEE6C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632287"/>
        <c:axId val="50633247"/>
      </c:lineChart>
      <c:catAx>
        <c:axId val="5063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maximum</a:t>
                </a:r>
                <a:r>
                  <a:rPr lang="en-US" sz="1200" b="1" baseline="0"/>
                  <a:t> support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0.40206824146981629"/>
              <c:y val="0.8885177894429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33247"/>
        <c:crosses val="autoZero"/>
        <c:auto val="1"/>
        <c:lblAlgn val="ctr"/>
        <c:lblOffset val="100"/>
        <c:noMultiLvlLbl val="0"/>
      </c:catAx>
      <c:valAx>
        <c:axId val="506332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runtime</a:t>
                </a:r>
                <a:r>
                  <a:rPr lang="en-US" sz="1200" b="1" baseline="0"/>
                  <a:t> (seconds)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5.5555555555555558E-3"/>
              <c:y val="0.328412302662384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3228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386089238845146"/>
          <c:y val="0.37094852726742494"/>
          <c:w val="0.2456115485564305"/>
          <c:h val="0.133056955680440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Maximum</a:t>
            </a:r>
            <a:r>
              <a:rPr lang="en-US" sz="1600" b="1" baseline="0" dirty="0"/>
              <a:t> support vs. memory usage, </a:t>
            </a:r>
          </a:p>
          <a:p>
            <a:pPr>
              <a:defRPr/>
            </a:pPr>
            <a:r>
              <a:rPr lang="en-US" sz="1600" b="1" baseline="0" dirty="0" err="1"/>
              <a:t>h_conf</a:t>
            </a:r>
            <a:r>
              <a:rPr lang="en-US" sz="1600" b="1" baseline="0" dirty="0"/>
              <a:t>. threshold = 0.002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15048118985127"/>
          <c:y val="0.21337962962962964"/>
          <c:w val="0.83129396325459315"/>
          <c:h val="0.58162766112569264"/>
        </c:manualLayout>
      </c:layout>
      <c:lineChart>
        <c:grouping val="standard"/>
        <c:varyColors val="0"/>
        <c:ser>
          <c:idx val="0"/>
          <c:order val="0"/>
          <c:tx>
            <c:v>kddtrain+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'[max sup vs. memory.xlsx]Sheet1'!$A$2:$A$8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'[max sup vs. memory.xlsx]Sheet1'!$B$2:$B$8</c:f>
              <c:numCache>
                <c:formatCode>General</c:formatCode>
                <c:ptCount val="7"/>
                <c:pt idx="0">
                  <c:v>485.5625</c:v>
                </c:pt>
                <c:pt idx="1">
                  <c:v>485.40199999999999</c:v>
                </c:pt>
                <c:pt idx="2">
                  <c:v>485.38299999999998</c:v>
                </c:pt>
                <c:pt idx="3">
                  <c:v>487.137</c:v>
                </c:pt>
                <c:pt idx="4">
                  <c:v>485.81599999999997</c:v>
                </c:pt>
                <c:pt idx="5">
                  <c:v>485.80099999999999</c:v>
                </c:pt>
                <c:pt idx="6">
                  <c:v>484.92200000000003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41-48AF-B813-B62B6DA1B2B3}"/>
            </c:ext>
          </c:extLst>
        </c:ser>
        <c:ser>
          <c:idx val="1"/>
          <c:order val="1"/>
          <c:tx>
            <c:v>kddtest+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'[max sup vs. memory.xlsx]Sheet1'!$A$2:$A$8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'[max sup vs. memory.xlsx]Sheet1'!$C$2:$C$8</c:f>
              <c:numCache>
                <c:formatCode>General</c:formatCode>
                <c:ptCount val="7"/>
                <c:pt idx="0">
                  <c:v>213.52</c:v>
                </c:pt>
                <c:pt idx="1">
                  <c:v>213.20699999999999</c:v>
                </c:pt>
                <c:pt idx="2">
                  <c:v>213.28100000000001</c:v>
                </c:pt>
                <c:pt idx="3">
                  <c:v>213.13300000000001</c:v>
                </c:pt>
                <c:pt idx="4">
                  <c:v>212.953</c:v>
                </c:pt>
                <c:pt idx="5">
                  <c:v>213.375</c:v>
                </c:pt>
                <c:pt idx="6">
                  <c:v>213.07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41-48AF-B813-B62B6DA1B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4036223"/>
        <c:axId val="824037183"/>
      </c:lineChart>
      <c:catAx>
        <c:axId val="824036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maximum</a:t>
                </a:r>
                <a:r>
                  <a:rPr lang="en-US" sz="1200" b="1" baseline="0"/>
                  <a:t> support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0.40006824146981634"/>
              <c:y val="0.88388815981335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37183"/>
        <c:crosses val="autoZero"/>
        <c:auto val="1"/>
        <c:lblAlgn val="ctr"/>
        <c:lblOffset val="100"/>
        <c:noMultiLvlLbl val="0"/>
      </c:catAx>
      <c:valAx>
        <c:axId val="824037183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memory</a:t>
                </a:r>
                <a:r>
                  <a:rPr lang="en-US" sz="1200" b="1" baseline="0"/>
                  <a:t> usage (MB)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5.5554765466320002E-3"/>
              <c:y val="0.308684095347691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03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830533683289585"/>
          <c:y val="0.41261519393409168"/>
          <c:w val="0.25672265966754154"/>
          <c:h val="0.156829250510352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Maximum</a:t>
            </a:r>
            <a:r>
              <a:rPr lang="en-US" sz="1600" b="1" baseline="0"/>
              <a:t> support vs. number of frequent itemsets, h_conf. threshold = 0.002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24759405074364"/>
          <c:y val="0.21302149178255372"/>
          <c:w val="0.81919685039370094"/>
          <c:h val="0.60317416075202979"/>
        </c:manualLayout>
      </c:layout>
      <c:lineChart>
        <c:grouping val="standard"/>
        <c:varyColors val="0"/>
        <c:ser>
          <c:idx val="0"/>
          <c:order val="0"/>
          <c:tx>
            <c:v>kddtrain+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954</c:v>
                </c:pt>
                <c:pt idx="1">
                  <c:v>775</c:v>
                </c:pt>
                <c:pt idx="2">
                  <c:v>688</c:v>
                </c:pt>
                <c:pt idx="3">
                  <c:v>636</c:v>
                </c:pt>
                <c:pt idx="4">
                  <c:v>591</c:v>
                </c:pt>
                <c:pt idx="5">
                  <c:v>555</c:v>
                </c:pt>
                <c:pt idx="6">
                  <c:v>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9-495F-8F80-6C66AD854AF9}"/>
            </c:ext>
          </c:extLst>
        </c:ser>
        <c:ser>
          <c:idx val="1"/>
          <c:order val="1"/>
          <c:tx>
            <c:v>kddtest+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386</c:v>
                </c:pt>
                <c:pt idx="1">
                  <c:v>294</c:v>
                </c:pt>
                <c:pt idx="2">
                  <c:v>244</c:v>
                </c:pt>
                <c:pt idx="3">
                  <c:v>221</c:v>
                </c:pt>
                <c:pt idx="4">
                  <c:v>207</c:v>
                </c:pt>
                <c:pt idx="5">
                  <c:v>184</c:v>
                </c:pt>
                <c:pt idx="6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9-495F-8F80-6C66AD854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87215"/>
        <c:axId val="7085295"/>
      </c:lineChart>
      <c:catAx>
        <c:axId val="7087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maximum</a:t>
                </a:r>
                <a:r>
                  <a:rPr lang="en-US" sz="1200" b="1" baseline="0"/>
                  <a:t> support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0.41471391076115482"/>
              <c:y val="0.90552674278547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5295"/>
        <c:crosses val="autoZero"/>
        <c:auto val="1"/>
        <c:lblAlgn val="ctr"/>
        <c:lblOffset val="100"/>
        <c:noMultiLvlLbl val="0"/>
      </c:catAx>
      <c:valAx>
        <c:axId val="708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number</a:t>
                </a:r>
                <a:r>
                  <a:rPr lang="en-US" sz="1200" b="1" baseline="0"/>
                  <a:t> of frequent itemsets</a:t>
                </a:r>
                <a:endParaRPr 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774978127734038"/>
          <c:y val="0.22743000874890634"/>
          <c:w val="0.20672265966754161"/>
          <c:h val="0.184607028288130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Maximum</a:t>
            </a:r>
            <a:r>
              <a:rPr lang="en-US" sz="1600" b="1" baseline="0" dirty="0"/>
              <a:t> support vs. number of infrequent </a:t>
            </a:r>
            <a:r>
              <a:rPr lang="en-US" sz="1600" b="1" baseline="0" dirty="0" err="1"/>
              <a:t>itemsets</a:t>
            </a:r>
            <a:r>
              <a:rPr lang="en-US" sz="1600" b="1" baseline="0" dirty="0"/>
              <a:t>, </a:t>
            </a:r>
            <a:r>
              <a:rPr lang="en-US" sz="1600" b="1" baseline="0" dirty="0" err="1"/>
              <a:t>h_conf</a:t>
            </a:r>
            <a:r>
              <a:rPr lang="en-US" sz="1600" b="1" baseline="0" dirty="0"/>
              <a:t>. threshold = 0.002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026159230096238"/>
          <c:y val="0.23706062293139665"/>
          <c:w val="0.79918285214348217"/>
          <c:h val="0.57646538901585886"/>
        </c:manualLayout>
      </c:layout>
      <c:lineChart>
        <c:grouping val="standard"/>
        <c:varyColors val="0"/>
        <c:ser>
          <c:idx val="0"/>
          <c:order val="0"/>
          <c:tx>
            <c:v>kddtrain+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'[max sup vs. infreqs.xlsx]Sheet1'!$A$2:$A$8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'[max sup vs. infreqs.xlsx]Sheet1'!$B$2:$B$8</c:f>
              <c:numCache>
                <c:formatCode>General</c:formatCode>
                <c:ptCount val="7"/>
                <c:pt idx="0">
                  <c:v>1867</c:v>
                </c:pt>
                <c:pt idx="1">
                  <c:v>2046</c:v>
                </c:pt>
                <c:pt idx="2">
                  <c:v>2133</c:v>
                </c:pt>
                <c:pt idx="3">
                  <c:v>2185</c:v>
                </c:pt>
                <c:pt idx="4">
                  <c:v>2230</c:v>
                </c:pt>
                <c:pt idx="5">
                  <c:v>2266</c:v>
                </c:pt>
                <c:pt idx="6">
                  <c:v>2315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B5-49EB-AAF4-12FFE2E9CD14}"/>
            </c:ext>
          </c:extLst>
        </c:ser>
        <c:ser>
          <c:idx val="1"/>
          <c:order val="1"/>
          <c:tx>
            <c:v>kddtest+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'[max sup vs. infreqs.xlsx]Sheet1'!$A$2:$A$8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'[max sup vs. infreqs.xlsx]Sheet1'!$C$2:$C$8</c:f>
              <c:numCache>
                <c:formatCode>General</c:formatCode>
                <c:ptCount val="7"/>
                <c:pt idx="0">
                  <c:v>1437</c:v>
                </c:pt>
                <c:pt idx="1">
                  <c:v>1529</c:v>
                </c:pt>
                <c:pt idx="2">
                  <c:v>1579</c:v>
                </c:pt>
                <c:pt idx="3">
                  <c:v>1602</c:v>
                </c:pt>
                <c:pt idx="4">
                  <c:v>1616</c:v>
                </c:pt>
                <c:pt idx="5">
                  <c:v>1639</c:v>
                </c:pt>
                <c:pt idx="6">
                  <c:v>1664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B5-49EB-AAF4-12FFE2E9C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4430320"/>
        <c:axId val="1204420720"/>
      </c:lineChart>
      <c:catAx>
        <c:axId val="120443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maximum</a:t>
                </a:r>
                <a:r>
                  <a:rPr lang="en-US" sz="1200" b="1" baseline="0"/>
                  <a:t> support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0.40683902012248474"/>
              <c:y val="0.897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420720"/>
        <c:crosses val="autoZero"/>
        <c:auto val="1"/>
        <c:lblAlgn val="ctr"/>
        <c:lblOffset val="100"/>
        <c:noMultiLvlLbl val="0"/>
      </c:catAx>
      <c:valAx>
        <c:axId val="1204420720"/>
        <c:scaling>
          <c:orientation val="minMax"/>
          <c:max val="2500"/>
          <c:min val="1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number</a:t>
                </a:r>
                <a:r>
                  <a:rPr lang="en-US" sz="1200" b="1" baseline="0"/>
                  <a:t> of infrequent itemsets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5.5555555555555558E-3"/>
              <c:y val="0.219015741866163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43032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052755905511811"/>
          <c:y val="0.40335593467483233"/>
          <c:w val="0.23172265966754155"/>
          <c:h val="0.152199620880723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Maximum support vs. number</a:t>
            </a:r>
            <a:r>
              <a:rPr lang="en-US" sz="1600" b="1" baseline="0"/>
              <a:t> of anomalous itemsets, h_conf. threshold = 0.002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81714785651793"/>
          <c:y val="0.23990804597701149"/>
          <c:w val="0.80629396325459313"/>
          <c:h val="0.57950149334781431"/>
        </c:manualLayout>
      </c:layout>
      <c:lineChart>
        <c:grouping val="stacked"/>
        <c:varyColors val="0"/>
        <c:ser>
          <c:idx val="0"/>
          <c:order val="0"/>
          <c:tx>
            <c:v>kddtrain+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'[max sup vs. corr anom.xlsx]Sheet1'!$A$2:$A$8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'[max sup vs. corr anom.xlsx]Sheet1'!$B$2:$B$8</c:f>
              <c:numCache>
                <c:formatCode>General</c:formatCode>
                <c:ptCount val="7"/>
                <c:pt idx="0">
                  <c:v>24</c:v>
                </c:pt>
                <c:pt idx="1">
                  <c:v>45</c:v>
                </c:pt>
                <c:pt idx="2">
                  <c:v>66</c:v>
                </c:pt>
                <c:pt idx="3">
                  <c:v>75</c:v>
                </c:pt>
                <c:pt idx="4">
                  <c:v>83</c:v>
                </c:pt>
                <c:pt idx="5">
                  <c:v>92</c:v>
                </c:pt>
                <c:pt idx="6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C-48C2-8112-A67A93427B3C}"/>
            </c:ext>
          </c:extLst>
        </c:ser>
        <c:ser>
          <c:idx val="1"/>
          <c:order val="1"/>
          <c:tx>
            <c:v>kddtest+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'[max sup vs. corr anom.xlsx]Sheet1'!$A$2:$A$8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'[max sup vs. corr anom.xlsx]Sheet1'!$C$2:$C$8</c:f>
              <c:numCache>
                <c:formatCode>General</c:formatCode>
                <c:ptCount val="7"/>
                <c:pt idx="0">
                  <c:v>168</c:v>
                </c:pt>
                <c:pt idx="1">
                  <c:v>207</c:v>
                </c:pt>
                <c:pt idx="2">
                  <c:v>249</c:v>
                </c:pt>
                <c:pt idx="3">
                  <c:v>272</c:v>
                </c:pt>
                <c:pt idx="4">
                  <c:v>285</c:v>
                </c:pt>
                <c:pt idx="5">
                  <c:v>312</c:v>
                </c:pt>
                <c:pt idx="6">
                  <c:v>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C-48C2-8112-A67A93427B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750991"/>
        <c:axId val="473746191"/>
      </c:lineChart>
      <c:catAx>
        <c:axId val="473750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maximum</a:t>
                </a:r>
                <a:r>
                  <a:rPr lang="en-US" sz="1200" b="1" baseline="0"/>
                  <a:t> support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0.41995013123359576"/>
              <c:y val="0.907677436872115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46191"/>
        <c:crosses val="autoZero"/>
        <c:auto val="1"/>
        <c:lblAlgn val="ctr"/>
        <c:lblOffset val="100"/>
        <c:noMultiLvlLbl val="0"/>
      </c:catAx>
      <c:valAx>
        <c:axId val="473746191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number</a:t>
                </a:r>
                <a:r>
                  <a:rPr lang="en-US" sz="1200" b="1" baseline="0" dirty="0"/>
                  <a:t> of correlated anomalous / infrequent </a:t>
                </a:r>
                <a:r>
                  <a:rPr lang="en-US" sz="1200" b="1" baseline="0" dirty="0" err="1"/>
                  <a:t>itemsets</a:t>
                </a:r>
                <a:endParaRPr lang="en-US" sz="1200" b="1" dirty="0"/>
              </a:p>
            </c:rich>
          </c:tx>
          <c:layout>
            <c:manualLayout>
              <c:xMode val="edge"/>
              <c:yMode val="edge"/>
              <c:x val="4.5002928239920243E-3"/>
              <c:y val="0.18592710652469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5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3860914671025"/>
          <c:y val="0.41043305694919036"/>
          <c:w val="0.22338932633420819"/>
          <c:h val="0.1568292505103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4:12.5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57 1286 24575,'0'0'0,"9"0"0,13 5 0,5 6 0,8 10 0,2 10 0,-6 3 0,-2 2 0,-8-2 0,-1 3 0,0-1 0,-5-2 0,-3-2 0,0-7 0,-2-3 0,-3 5 0,3 0 0,-2 1 0,-1 1 0,3 4 0,-2-1 0,4-5 0,4-1 0,-2-2 0,8 0 0,2-5 0,8 0 0,12 6 0,0 2 0,4-4 0,-3 0 0,-4-6 0,-5-4 0,2-5 0,-4-3 0,4-3 0,3-2 0,-1-1 0,-3 0 0,2 1 0,-2-1 0,-3 0 0,24 6 0,9 5 0,14 6 0,10-1 0,3 3 0,4-3 0,-8-3 0,-19 1 0,-10-2 0,-2-3 0,-10-3 0,10 8 0,3 5 0,2 4 0,-2-3 0,-6-4 0,-9-4 0,-2-4 0,-6 13 0,-4 3 0,-4 4 0,3 6 0,-7 2 0,-1-1 0,-2-6 0,0 2 0,0 0 0,1 4 0,0-1 0,1 0 0,5 3 0,0-1 0,1-1 0,-1-3 0,-2-6 0,-1-7 0,0-2 0,-2 0 0,11 13 0,0-2 0,0-5 0,-3 1 0,-1-1 0,2 0 0,-1 7 0,-2 1 0,-6 0 0,-3 0 0,0-1 0,-1 0 0,-4-2 0,1 5 0,0 0 0,-3-1 0,-4 0 0,1 3 0,-3 0 0,-2-2 0,-3 4 0,-2-1 0,-2-1 0,0-3 0,-2-1 0,1-2 0,-1 4 0,1 0 0,0-1 0,-1 5 0,1-2 0,0-1 0,0-1 0,0-3 0,0 0 0,-5-7 0,0-1 0,-1-1 0,2 1 0,1 2 0,1 1 0,1 1 0,0 1 0,1 5 0,0 0 0,1 1 0,-1 4 0,-5-1 0,0-1 0,-1 3 0,-3 3 0,0-1 0,-3 4 0,1-4 0,-9 3 0,3-3 0,2-3 0,-2 2 0,5-3 0,2-1 0,4-3 0,2-2 0,-2-1 0,0 4 0,1-1 0,1 0 0,1-1 0,2 0 0,0-2 0,1-1 0,0-1 0,0 0 0,1 0 0,-1 5 0,0 1 0,0-1 0,0 0 0,0-2 0,0-1 0,0 5 0,0-1 0,0-1 0,0 5 0,0-1 0,0-2 0,0-1 0,0-3 0,0-1 0,0 5 0,0-2 0,0 1 0,0 3 0,0 0 0,0-2 0,0-1 0,0 2 0,0 0 0,0-2 0,0-1 0,0-1 0,5-8 0,1 0 0,-1-1 0,-1 0 0,0 2 0,3 1 0,-1 1 0,0 0 0,4-4 0,-2 5 0,-1 0 0,4-3 0,-3-1 0,0 0 0,2-4 0,4 5 0,-1 1 0,3 8 0,7 6 0,4 0 0,-4-2 0,1-1 0,5-3 0,0 3 0,-4-1 0,-1-2 0,-1-7 0,1-7 0,5 4 0,1 1 0,1-4 0,-6 0 0,-2-3 0,6-5 0,-1-4 0,11-2 0,1-4 0,-1 0 0,3-2 0,-4 0 0,-2 1 0,-3-1 0,-2 1 0,-3-1 0,4 1 0,-1 0 0,1 0 0,3 0 0,-1 0 0,-1 0 0,-2 0 0,-1 0 0,-2 0 0,0 0 0,-2 0 0,0 0 0,0 0 0,5 0 0,5 0 0,6 0 0,-1 0 0,9 0 0,-3-5 0,-4 0 0,-10-6 0,-4 1 0,-4 2 0,-1 1 0,5 3 0,0 2 0,0 0 0,-5-3 0,5 0 0,-7-6 0,1-3 0,0 0 0,-1 2 0,2-1 0,1 2 0,1 2 0,-6-2 0,1 2 0,0 2 0,-5-3 0,2-3 0,1-5 0,2 2 0,1-2 0,3-2 0,5-2 0,1-2 0,-4 0 0,-1 3 0,-2 6 0,-5-1 0,5-1 0,1-2 0,1 3 0,1-2 0,0-1 0,0-3 0,5-6 0,0-2 0,5-11 0,-1-1 0,-1-3 0,-3 2 0,-6 4 0,-3 3 0,-6 4 0,0 3 0,0 2 0,-3 1 0,-3 0 0,-4 1 0,3-1 0,-3 1 0,4 4 0,-1-5 0,-2 0 0,-2-1 0,-3 0 0,-1-1 0,-1 1 0,-1 0 0,0 1 0,-1-6 0,1 0 0,0 1 0,-6-5 0,1 1 0,-1 2 0,2 1 0,1-3 0,1 2 0,1 0 0,-5-3 0,1 1 0,-1 2 0,2 2 0,1 1 0,2-3 0,0 1 0,0 0 0,1 2 0,0 1 0,1 1 0,-1 1 0,0 0 0,0-4 0,0-6 0,0 1 0,0 0 0,0-3 0,0 3 0,0 1 0,0 3 0,0 2 0,0 2 0,0 1 0,0 1 0,0 0 0,0 0 0,0-5 0,0 0 0,0 0 0,0 0 0,0 2 0,0 1 0,0-5 0,0 1 0,0 1 0,0-5 0,0 1 0,0 2 0,0 2 0,0 1 0,0 1 0,0-3 0,0 0 0,0 1 0,0-4 0,0 0 0,0-3 0,0 1 0,0 2 0,0 2 0,5 3 0,1 1 0,-1 2 0,-1-4 0,5-6 0,-2-5 0,0 2 0,-3 1 0,0-2 0,3 8 0,-1 4 0,0 2 0,-2 2 0,-1 0 0,-2 0 0,0-5 0,-1 0 0,0-1 0,0-5 0,0 2 0,0 0 0,-1 2 0,1 3 0,0 0 0,0-3 0,0 0 0,0 0 0,0-3 0,0 0 0,0 2 0,-5 2 0,0 1 0,-6 2 0,-4-4 0,1 0 0,3 0 0,-3 2 0,-2 1 0,2 1 0,3 1 0,3-5 0,-2 6 0,1 0 0,-2 1 0,1 0 0,2 1 0,-3 3 0,1 1 0,-2 0 0,1-1 0,-7-8 0,-15-11 0,2-1 0,-11 6 0,0 2 0,-25-2 0,-2 3 0,3 5 0,2 3 0,10 6 0,-2-10 0,7-1 0,-4-1 0,-11-6 0,-6 1 0,1-4 0,-15-4 0,4 2 0,14 3 0,12 8 0,1-2 0,8 3 0,0 0 0,5 7 0,-1-4 0,9-1 0,3 5 0,3 0 0,1-5 0,0 4 0,1 0 0,-1 5 0,5-1 0,-5 0 0,-1-2 0,4-2 0,0 0 0,-5-2 0,4-7 0,-1 1 0,1 4 0,-2 2 0,6 0 0,-6-4 0,-1-6 0,-1 5 0,5 0 0,5 3 0,1 0 0,-1 1 0,3 0 0,3 0 0,-2 6 0,-1-1 0,-4 1 0,-3-7 0,-2-1 0,-8-7 0,-5-5 0,-22-5 0,-42-14 0,-20 2 0,-5 5 0,5 0 0,3 2 0,16 11 0,4 10 0,7 11 0,-6 7 0,9 7 0,-8 3 0,-2-9 0,12 1 0,13 1 0,16 0 0,1 3 0,4 2 0,-4 1 0,5 1 0,5 1 0,6 1 0,4-1 0,5 0 0,2 1 0,2-1 0,1 0 0,0 0 0,0 0 0,-6 5 0,0 1 0,-5 5 0,0-1 0,1-2 0,2-1 0,3 2 0,1-1 0,2 4 0,0-2 0,1-2 0,0 3 0,-5-1 0,-5 2 0,-6-1 0,1 3 0,2 3 0,3-2 0,4-4 0,2-2 0,2 7 0,-4 2 0,1-1 0,5 3 0,-3-5 0,0-3 0,0-4 0,1 2 0,5 3 0,2-1 0,-1-2 0,0-3 0,-1-3 0,-1-1 0,-1 3 0,-6-1 0,0 0 0,-1 4 0,-4-1 0,-4 4 0,-4 4 0,1-2 0,-7-2 0,3 2 0,4 2 0,-1-2 0,10 2 0,4-3 0,3 3 0,7 1 0,1-2 0,0 2 0,-1 2 0,3 2 0,-1 2 0,4 2 0,-7 5 0,3 2 0,3 0 0,5-1 0,3-1 0,3-2 0,2 0 0,2-1 0,1 4 0,-1 6 0,7 5 0,-1-1 0,5-2 0,5 2 0,-2-4 0,3-1 0,2-4 0,-3-2 0,-3-2 0,7-2 0,-4 0 0,-2 0 0,1-6 0,-3 1 0,-3 4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26:19.2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0.35168"/>
      <inkml:brushProperty name="anchorY" value="-196.12175"/>
      <inkml:brushProperty name="scaleFactor" value="0.5"/>
    </inkml:brush>
  </inkml:definitions>
  <inkml:trace contextRef="#ctx0" brushRef="#br0">5 1128 24575,'0'0'0,"0"5"0,0 6 0,0 10 0,0 5 0,0 3 0,6 1 0,-1 0 0,5 10 0,6-6 0,-2-1 0,3 2 0,-3-1 0,-3-1 0,-3-2 0,-3-2 0,2-2 0,-1 5 0,10 5 0,-2 0 0,-1-2 0,-2-1 0,1-3 0,-3 3 0,4-1 0,-2-1 0,2-1 0,4-2 0,3 4 0,2-1 0,2 5 0,2-1 0,0-7 0,1-2 0,0 3 0,5 0 0,5-6 0,5 4 0,5-5 0,-2-5 0,-4 0 0,1-6 0,-4-3 0,-3-3 0,3-3 0,-3-2 0,3 4 0,-2 0 0,-1-1 0,7 0 0,-1-1 0,-2-2 0,-4 0 0,-2-1 0,13 0 0,8 0 0,0 0 0,-4 0 0,-1 0 0,-5 0 0,-6-1 0,6 1 0,13 0 0,13 0 0,-3 0 0,10 0 0,-3 0 0,-10 0 0,-4 0 0,-10 11 0,-8 5 0,-7 5 0,-5-1 0,-3 6 0,4 2 0,-1 1 0,0-6 0,-1 6 0,-1-1 0,-1-5 0,-5-1 0,4 6 0,6 0 0,0 1 0,1-5 0,-2-1 0,0-1 0,-2 1 0,-2 0 0,0 1 0,-1 2 0,0-1 0,0 6 0,0 1 0,0 0 0,0 4 0,-5-1 0,-6-2 0,1-1 0,-5-2 0,2-2 0,3-1 0,-3 0 0,-2-1 0,-3 5 0,-3 0 0,8 0 0,4 5 0,4-1 0,-2-2 0,2 4 0,0-7 0,2 3 0,-4-1 0,1-2 0,0 5 0,2-1 0,1-2 0,2-1 0,0 4 0,1 3 0,0 0 0,6-7 0,0-3 0,5 3 0,-1-6 0,-1 0 0,3-2 0,-2-4 0,-2-6 0,2 6 0,0-3 0,-3-4 0,-1-2 0,-3-5 0,-1-2 0,-2-1 0,6-2 0,-1-1 0,0 1 0,5-1 0,-2 0 0,0 1 0,-3 0 0,4 0 0,9 0 0,5-1 0,-2 2 0,-4-1 0,-4 0 0,0 0 0,-3 0 0,-2 0 0,2 0 0,-2 0 0,-1 0 0,3 0 0,-2 0 0,-1 0 0,-1 0 0,-3 0 0,-1 0 0,-1 0 0,4 0 0,1 0 0,4 0 0,0 0 0,4 0 0,-3 0 0,-1 0 0,-3 0 0,-2 0 0,-3 0 0,-1 0 0,5 0 0,-1 0 0,0 0 0,9 0 0,11 0 0,-7-6 0,-3 1 0,1-5 0,-10-5 0,-3 1 0,3 2 0,-2 3 0,10-1 0,4 1 0,-5-3 0,-3 2 0,6-9 0,4 2 0,-3-2 0,-3 2 0,-3 5 0,-5 3 0,3-1 0,3-3 0,-6-4 0,-1 2 0,-4-2 0,-1-13 0,0-8 0,-6-2 0,5-4 0,0-3 0,-3 3 0,-5 3 0,-6 5 0,-5 3 0,-2 4 0,-3-3 0,-2 0 0,1 1 0,-2-4 0,7 1 0,-1 1 0,1 2 0,-1 1 0,4 2 0,5 6 0,-1-4 0,-2 0 0,-2-6 0,-3 0 0,-8 4 0,-1-3 0,-6 7 0,0 0 0,1 0 0,-3 1 0,-3-1 0,2-1 0,-4 0 0,-2-6 0,-7 0 0,-3-1 0,4 2 0,1 0 0,-11 2 0,5 0 0,0 7 0,2 0 0,1 5 0,0 0 0,-5-6 0,1-3 0,-5 3 0,0 4 0,-9-4 0,-4-2 0,-2-1 0,-3-1 0,-5-6 0,-1 5 0,1 0 0,1 6 0,-3 1 0,6 6 0,6 3 0,3 5 0,5-2 0,5-4 0,-1 1 0,8-3 0,2 1 0,2 3 0,1 3 0,-6-2 0,-10-9 0,-1 1 0,-10-3 0,-3 3 0,-1-2 0,-1 5 0,0-2 0,6 3 0,1-2 0,1 4 0,5-4 0,4 4 0,5-3 0,3 2 0,3-2 0,2-3 0,-5-8 0,0-8 0,6-2 0,0 0 0,-4-9 0,6 1 0,4 2 0,6 4 0,0 4 0,-2-8 0,-2-3 0,2 1 0,3 2 0,-2 5 0,4 3 0,-4-2 0,4 2 0,1 1 0,3-3 0,-3 1 0,-3 1 0,0 2 0,2 2 0,-2 6 0,-4 1 0,3 1 0,2 0 0,-2-7 0,-2-1 0,1-2 0,-2 2 0,3-6 0,-3 1 0,-1 2 0,-3 0 0,2 3 0,5 1 0,-2 6 0,4-5 0,-2 6 0,-4-5 0,-2-2 0,-3-5 0,-7 0 0,-1 5 0,-12-9 0,-5 1 0,-15 1 0,-13 2 0,-6-8 0,1-4 0,5 6 0,-4-2 0,6 9 0,9 9 0,6 2 0,-6 7 0,12 0 0,2 3 0,7 4 0,5 2 0,1 2 0,2 2 0,3 1 0,2 1 0,1-1 0,-3 1 0,0-1 0,1 0 0,1 1 0,-4-1 0,-5 0 0,-9 0 0,1 0 0,-8 0 0,-6 0 0,4 5 0,-5 5 0,2 6 0,-4 5 0,2 2 0,1 3 0,3 1 0,2-5 0,6-6 0,8-5 0,-5 1 0,4-3 0,4 7 0,-1 4 0,-2-1 0,-3 1 0,2-4 0,4-3 0,4-5 0,-2-3 0,-13 2 0,6 4 0,3 5 0,-1-2 0,4 4 0,3-4 0,-2-3 0,2 2 0,2 3 0,3 2 0,1-2 0,1-3 0,1 1 0,1-3 0,0 2 0,1 3 0,-1 4 0,-5 2 0,-1 2 0,1 1 0,5 1 0,2-5 0,-4 6 0,5 0 0,0-5 0,0 1 0,-1 4 0,0-4 0,4 1 0,5 4 0,5 2 0,4 0 0,4-1 0,1 0 0,1-6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26:27.2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939.73859"/>
      <inkml:brushProperty name="anchorY" value="929.15198"/>
      <inkml:brushProperty name="scaleFactor" value="0.5"/>
    </inkml:brush>
  </inkml:definitions>
  <inkml:trace contextRef="#ctx0" brushRef="#br0">0 887 24575,'0'0'0,"9"0"0,8 0 0,4 0 0,4 0 0,2 0 0,1 0 0,10 0 0,6-6 0,-6-5 0,-2 0 0,-4 2 0,-3 1 0,4 3 0,-2 1 0,0 3 0,-1 0 0,4 1 0,-1 1 0,-1-6 0,-1 0 0,-2 0 0,-1-4 0,4 0 0,6-8 0,-2 1 0,5-4 0,-2 3 0,-2 5 0,-4-2 0,-2 3 0,-2-2 0,-2 2 0,-1-3 0,0 3 0,0-3 0,-1 3 0,1-3 0,5-3 0,0-3 0,1-3 0,-2 4 0,0 4 0,-2-1 0,-1 0 0,0-3 0,-1 3 0,0-3 0,0 0 0,0 2 0,-5 0 0,-1-3 0,1-1 0,1-1 0,6-3 0,-3 0 0,-1 4 0,-4 0 0,-1-1 0,1 0 0,-4-1 0,2-1 0,-5-1 0,2-1 0,-3 0 0,-3-1 0,-3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26:34.8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53.46313"/>
      <inkml:brushProperty name="anchorY" value="799.6134"/>
      <inkml:brushProperty name="scaleFactor" value="0.5"/>
    </inkml:brush>
  </inkml:definitions>
  <inkml:trace contextRef="#ctx0" brushRef="#br0">1284 0 24575,'0'0'0,"0"5"0,0 11 0,0 6 0,0 4 0,0 2 0,0 0 0,-5 1 0,-5-1 0,-6 0 0,-4 5 0,-9 4 0,-2-5 0,-6 3 0,0-1 0,-4-1 0,-4-3 0,9-1 0,-3-2 0,4 0 0,2-1 0,2 0 0,3 0 0,1 0 0,0 5 0,1-5 0,6 11 0,-6 4 0,0-5 0,0-2 0,4 2 0,-5-3 0,-1 0 0,6-3 0,-1-1 0,6-2 0,0 0 0,-1-6 0,-2 4 0,-2 7 0,3 5 0,0 1 0,-2 4 0,-1 3 0,4-2 0,4 2 0,5-4 0,-7 1 0,-3-2 0,-3 1 0,2-3 0,5-3 0,-1 3 0,-1 2 0,3 4 0,3-2 0,3-3 0,-2-9 0,3-4 0,1-2 0,2-1 0,1 6 0,-4 0 0,2 0 0,-1 1 0,2-1 0,1-1 0,2 4 0,-6 5 0,-4-5 0,0 4 0,2-2 0,1-2 0,3 4 0,-3 3 0,1-1 0,2-1 0,0-3 0,3-3 0,0-2 0,1-2 0,1 0 0,0 4 0,1 0 0,-1 0 0,0-1 0,0-1 0,0-1 0,1-1 0,-1 0 0,0-1 0,0 0 0,0 5 0,0 1 0,0-1 0,0 0 0,0-2 0,0-1 0,0 5 0,0-1 0,0-1 0,0 5 0,0 4 0,0 4 0,0-2 0,0-2 0,0-5 0,0-2 0,0-4 0,5 4 0,0-1 0,0-1 0,0 4 0,3-1 0,-1-1 0,0-2 0,-2-1 0,-2-2 0,-1 4 0,-1 0 0,-1 0 0,5 8 0,6-5 0,4 3 0,1-2 0,-4-2 0,-2-3 0,1-1 0,3 3 0,4-1 0,-3-1 0,3 0 0,2-3 0,2 0 0,1 4 0,2 5 0,1 0 0,-6-1 0,7 3 0,-6-3 0,-4-1 0,0-8 0,-4-3 0,1-1 0,-3-1 0,3 2 0,2-1 0,3 2 0,-2 0 0,2 1 0,6 0 0,13 0 0,-4 1 0,1-1 0,-3-5 0,-2 0 0,-2 0 0,-1-5 0,0-3 0,-1 0 0,0 3 0,-1-3 0,-4 2 0,-1-2 0,6 1 0,-4 4 0,1 2 0,6-3 0,0 7 0,11 2 0,1 1 0,-2-5 0,-2-4 0,2 4 0,-8 1 0,-2 1 0,-3-3 0,4 5 0,0 1 0,0-5 0,-1-5 0,0-5 0,-1-5 0,-2-4 0,-4 3 0,-2 0 0,6-2 0,1 0 0,2-2 0,-1 10 0,6-1 0,-1 0 0,-1-2 0,5-3 0,-2-2 0,-2-2 0,4-2 0,9 0 0,-2 0 0,9 0 0,-4-1 0,1 1 0,-4-1 0,4 1 0,-4 0 0,-4 0 0,1 0 0,-5 0 0,-3 0 0,-3-5 0,-2 0 0,-3-6 0,10 1 0,-1-3 0,-5-5 0,9 3 0,-8-2 0,-1 2 0,2 5 0,0-8 0,-2-2 0,5-4 0,-2 4 0,4-2 0,-7 1 0,4-2 0,-2 4 0,-7 0 0,-8-1 0,5-2 0,0-6 0,-4-2 0,1 5 0,-4 0 0,-5 1 0,7 0 0,-3-1 0,-3 1 0,2-2 0,-2-5 0,-4 0 0,3 4 0,8-3 0,-1 1 0,-2-1 0,-4-4 0,-4 1 0,2 1 0,-2 1 0,-3 1 0,0 2 0,-3-4 0,-1 0 0,0 0 0,-1-3 0,-1 0 0,1 2 0,0-4 0,-1 2 0,1-4 0,0 2 0,0-3 0,0 2 0,0 3 0,0 2 0,0-2 0,0 1 0,-5 7 0,0 2 0,-1-4 0,2 0 0,1-5 0,1 0 0,1 1 0,0 1 0,1 1 0,0 3 0,0 0 0,1-3 0,-1-1 0,0 1 0,0-5 0,0 2 0,0 1 0,0 1 0,0 2 0,0 2 0,0-4 0,0 0 0,0 1 0,0 0 0,0 2 0,0 1 0,0 1 0,0 1 0,0 0 0,0 0 0,0 0 0,0 0 0,0 0 0,0 0 0,0 0 0,0-1 0,0 1 0,0 0 0,0 0 0,0 0 0,0 0 0,0-6 0,0 1 0,0-1 0,0 2 0,0 0 0,0 2 0,0 0 0,0 2 0,0 0 0,0 0 0,0-11 0,0 1 0,0-6 0,5 7 0,1 2 0,-1 4 0,-1 2 0,-1 1 0,-1 0 0,5 6 0,-1-5 0,-1-1 0,-1 0 0,-1-7 0,-1 1 0,9-6 0,0 2 0,0 0 0,-3 4 0,-2 1 0,4-3 0,2 6 0,0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42:30.4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190.98511"/>
      <inkml:brushProperty name="anchorY" value="531.52704"/>
      <inkml:brushProperty name="scaleFactor" value="0.5"/>
    </inkml:brush>
  </inkml:definitions>
  <inkml:trace contextRef="#ctx0" brushRef="#br0">3719 66 24575,'0'0'0,"-4"0"0,-13 0 0,-4 0 0,-10 0 0,-7 0 0,-2 0 0,-4 0 0,-2 0 0,2 0 0,-1 0 0,3 0 0,5 0 0,3 0 0,-2 0 0,3 0 0,1 0 0,1 0 0,3 0 0,0 0 0,2 0 0,0 0 0,0 0 0,0 0 0,-5 0 0,-6 0 0,-5 0 0,1 0 0,2 0 0,3 0 0,4 0 0,2 0 0,2 5 0,1 0 0,1 1 0,1 3 0,-6 0 0,0 4 0,0-2 0,-5-2 0,2 3 0,0-3 0,-3-1 0,2 8 0,2-2 0,-4-2 0,7 3 0,-4-4 0,8 4 0,1-4 0,-4 4 0,0 2 0,0 2 0,0 4 0,1-4 0,0 6 0,1 1 0,1 2 0,-1 0 0,1 0 0,0-1 0,0 0 0,0 5 0,0-5 0,5 4 0,0 5 0,5 5 0,5-1 0,4-1 0,3-5 0,3-1 0,1-4 0,0 4 0,1-1 0,0-1 0,0 5 0,-1-2 0,1-1 0,-1 3 0,0-1 0,0-1 0,0-2 0,0-3 0,0-1 0,0 4 0,0 0 0,0-1 0,0 0 0,0-3 0,0 0 0,0-1 0,0 0 0,0 4 0,0 6 0,0 0 0,0-2 0,0 4 0,0-2 0,0-3 0,0-1 0,0-3 0,-5-2 0,-1 4 0,-4-6 0,0 0 0,1-1 0,-2 4 0,-4 1 0,-4 1 0,-2-2 0,-3 6 0,-2-2 0,0 0 0,5-2 0,-1-2 0,1-6 0,4-1 0,-2-1 0,0 1 0,-1 0 0,2 7 0,5 2 0,-1-5 0,-2-1 0,-3-7 0,-8 1 0,-22 0 0,-9 1 0,-9 2 0,3-4 0,2-3 0,9-6 0,8 2 0,-3 3 0,4 3 0,5-2 0,-1-3 0,3-3 0,8 2 0,3-3 0,2-1 0,7 2 0,-1-1 0,-6 4 0,-7 4 0,4 3 0,-1 3 0,1-3 0,5 2 0,2 0 0,-1 1 0,-1-4 0,5 2 0,3 0 0,0-3 0,-2 0 0,-2 7 0,2 3 0,4 1 0,-8 1 0,4-1 0,2 0 0,4 5 0,-2-1 0,3 0 0,3 4 0,1-1 0,2-2 0,2 4 0,1-2 0,-5 4 0,0 3 0,-5-1 0,-5-3 0,1 1 0,3 4 0,2-4 0,4-1 0,2 1 0,1-3 0,2-2 0,0-2 0,1-3 0,-6-1 0,0 4 0,0-1 0,1 0 0,1 5 0,1-2 0,1-1 0,1-2 0,0-1 0,0-2 0,0 5 0,5-2 0,6 1 0,5 3 0,4 5 0,4-1 0,7 3 0,-4-3 0,5-7 0,5-4 0,5-3 0,-1-1 0,-8 0 0,-3-5 0,-3-5 0,-2-4 0,5-5 0,0 2 0,10-1 0,6 4 0,-6 4 0,7-1 0,-4-2 0,2-3 0,-3-3 0,-4-2 0,1-1 0,-3-2 0,-2-1 0,-3 1 0,-2-1 0,-1 1 0,3 0 0,1-1 0,-1 1 0,4 0 0,5 0 0,4 0 0,-2 0 0,-3 0 0,13 0 0,17 0 0,19 0 0,17 0 0,13 11 0,2-1 0,-14 1 0,-20-2 0,-15-3 0,0-2 0,8-2 0,14-1 0,6-1 0,1 0 0,-2 0 0,-11-1 0,-9 1 0,-10-1 0,-2 1 0,0 0 0,-8 0 0,-3 0 0,-7 0 0,-8 0 0,-5 0 0,6 0 0,-3 0 0,4 0 0,-3 0 0,-2 0 0,-4-5 0,-7-5 0,-3-1 0,-2 1 0,1-3 0,6-2 0,1-10 0,1 3 0,-1-2 0,6-6 0,-2 0 0,0-1 0,3-5 0,0 2 0,2-5 0,-6 2 0,-2 1 0,-8-2 0,-2 2 0,-5 3 0,0 6 0,-4 3 0,-3 2 0,3-1 0,-2-5 0,-3-1 0,-1-1 0,-2 0 0,-1 1 0,-2 1 0,0 0 0,0 2 0,0-1 0,-1 1 0,1-5 0,0-1 0,0 1 0,0 1 0,-1-5 0,-4-4 0,-1 1 0,1 2 0,0-3 0,2 2 0,-4 3 0,0-3 0,-4 7 0,-4-3 0,-4-9 0,-3 6 0,-2-4 0,-2 3 0,4 3 0,1 2 0,4 3 0,0 1 0,5 1 0,-3 1 0,-2-5 0,-2 0 0,2 0 0,-1-5 0,3 2 0,-1-5 0,3 2 0,3 2 0,4-3 0,2 2 0,3 3 0,0-4 0,12 2 0,6 6 0,-13 27 0,-1-1 0,0 0 0,1 1 0,-1 0 0,1-1 0,7-2 0,25-14 0,2 6 0,4 0 0,3 2 0,-2-2 0,-4 3 0,-4-3 0,3 2 0,-4 2 0,4-3 0,3 3 0,-1 2 0,2 1 0,-2 3 0,2-9 0,-3 1 0,-3 0 0,-4-3 0,4-2 0,-3 2 0,5 2 0,-2 4 0,-2 3 0,3-9 0,3 2 0,-6-4 0,8 2 0,3-2 0,-2 3 0,2 2 0,7 4 0,-4-7 0,2 1 0,-5-3 0,-4-4 0,-1 4 0,-3 2 0,2 0 0,-2-3 0,-3-2 0,-3 3 0,-1 3 0,3-1 0,-1 3 0,0-7 0,-2 1 0,-1 3 0,-7-1 0,5 2 0,-1 4 0,-4-2 0,0-3 0,0 1 0,-5-2 0,1-3 0,1 3 0,2-3 0,-4-6 0,7-8 0,1-7 0,-3-1 0,-5 1 0,-5 3 0,-5 4 0,-4-4 0,-2 2 0,-1 2 0,-1 2 0,0 1 0,0 1 0,1-4 0,-1 1 0,1-1 0,0-8 0,-6-5 0,1 0 0,0-1 0,0 3 0,-3 4 0,-10 0 0,-4-3 0,1 2 0,-2-1 0,0-3 0,-1 2 0,4 4 0,0 3 0,-1 4 0,0 2 0,-3-3 0,0 5 0,-1-4 0,4 2 0,1-1 0,-1 1 0,4 1 0,-1 6 0,-1 0 0,-2 1 0,-7 5 0,-7-2 0,-6 0 0,-10-8 0,0 3 0,-1-1 0,5 5 0,6 0 0,4 4 0,5 5 0,3 3 0,-8-2 0,0 2 0,-4 1 0,-4 3 0,-2 0 0,2 2 0,4 1 0,-1 0 0,4 0 0,9-5 0,3 0 0,2 0 0,-5 1 0,-10 1 0,-1 1 0,0 0 0,-2 2 0,3 0 0,-8 0 0,-13 0 0,-8-5 0,-11-5 0,5-6 0,9 1 0,12 2 0,-1-2 0,-3-2 0,6 2 0,0 4 0,-5-2 0,5-2 0,6 1 0,10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3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Correlated Anomalous Pattern Mining from Transactional Cybersecurity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Maliha Momtaz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03D5-B8C1-53C8-4E43-99D9E661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97564"/>
          </a:xfrm>
        </p:spPr>
        <p:txBody>
          <a:bodyPr>
            <a:normAutofit/>
          </a:bodyPr>
          <a:lstStyle/>
          <a:p>
            <a:r>
              <a:rPr lang="en-US" sz="3200" dirty="0"/>
              <a:t>Class vs. Flag Count </a:t>
            </a:r>
          </a:p>
        </p:txBody>
      </p:sp>
      <p:pic>
        <p:nvPicPr>
          <p:cNvPr id="7" name="Content Placeholder 6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E6F8FDF2-182F-B136-7A9D-A5BFA7632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98" y="1932622"/>
            <a:ext cx="4272590" cy="3779920"/>
          </a:xfrm>
        </p:spPr>
      </p:pic>
      <p:pic>
        <p:nvPicPr>
          <p:cNvPr id="10" name="Picture 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3CBEA205-8B15-0AAA-D1A4-B2914788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14" y="1967618"/>
            <a:ext cx="4166473" cy="37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0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03D5-B8C1-53C8-4E43-99D9E661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97564"/>
          </a:xfrm>
        </p:spPr>
        <p:txBody>
          <a:bodyPr>
            <a:normAutofit/>
          </a:bodyPr>
          <a:lstStyle/>
          <a:p>
            <a:r>
              <a:rPr lang="en-US" sz="3200" dirty="0"/>
              <a:t>Service vs. Class Count </a:t>
            </a:r>
          </a:p>
        </p:txBody>
      </p:sp>
      <p:pic>
        <p:nvPicPr>
          <p:cNvPr id="6" name="Content Placeholder 5" descr="A graph of classes by services&#10;&#10;Description automatically generated">
            <a:extLst>
              <a:ext uri="{FF2B5EF4-FFF2-40B4-BE49-F238E27FC236}">
                <a16:creationId xmlns:a16="http://schemas.microsoft.com/office/drawing/2014/main" id="{C337FA14-AE69-B866-C9A0-DBC56266C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87" y="1889481"/>
            <a:ext cx="4375313" cy="3950880"/>
          </a:xfrm>
        </p:spPr>
      </p:pic>
      <p:pic>
        <p:nvPicPr>
          <p:cNvPr id="9" name="Picture 8" descr="A graph of a number of classes&#10;&#10;Description automatically generated">
            <a:extLst>
              <a:ext uri="{FF2B5EF4-FFF2-40B4-BE49-F238E27FC236}">
                <a16:creationId xmlns:a16="http://schemas.microsoft.com/office/drawing/2014/main" id="{5973E300-D684-2483-6078-97745F18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593" y="1889481"/>
            <a:ext cx="4313649" cy="39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0C639-5995-A760-A7AE-327DCADD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9F96-FBD7-7AA0-DF1B-E7DD404A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NSL-KDD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88BE9E-3C84-54CE-4303-B36FBA014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777005"/>
              </p:ext>
            </p:extLst>
          </p:nvPr>
        </p:nvGraphicFramePr>
        <p:xfrm>
          <a:off x="457202" y="1930400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http, 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http, 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SF,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SF,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r>
                        <a:rPr lang="en-US" dirty="0"/>
                        <a:t>, http,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http, private,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44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78CB9-8DCE-ED01-0E1F-99A13B22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0266-CCB4-EFB5-460A-41CFCB90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EC3D1F-8608-E0A7-0E52-381BF2B4B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4664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EFDF7D02-7F89-F8B3-1F8C-AC1D44534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11951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http</a:t>
                      </a:r>
                      <a:r>
                        <a:rPr lang="en-US" dirty="0"/>
                        <a:t>, 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http</a:t>
                      </a:r>
                      <a:r>
                        <a:rPr lang="en-US" dirty="0"/>
                        <a:t>, 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SF,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SF,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http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http</a:t>
                      </a:r>
                      <a:r>
                        <a:rPr lang="en-US" dirty="0"/>
                        <a:t>, private,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38DF55-AEED-11E7-6B00-58E6D2F0614F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CAA0D8-C6DC-1387-9256-ABE195EA140E}"/>
              </a:ext>
            </a:extLst>
          </p:cNvPr>
          <p:cNvSpPr/>
          <p:nvPr/>
        </p:nvSpPr>
        <p:spPr>
          <a:xfrm>
            <a:off x="5836368" y="2472436"/>
            <a:ext cx="534973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CB270D-85F0-FADD-43B5-4FE7AF214D65}"/>
              </a:ext>
            </a:extLst>
          </p:cNvPr>
          <p:cNvSpPr/>
          <p:nvPr/>
        </p:nvSpPr>
        <p:spPr>
          <a:xfrm>
            <a:off x="5673760" y="2847539"/>
            <a:ext cx="70701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5C7F5D-8925-B055-87D3-F9D81463167F}"/>
              </a:ext>
            </a:extLst>
          </p:cNvPr>
          <p:cNvSpPr/>
          <p:nvPr/>
        </p:nvSpPr>
        <p:spPr>
          <a:xfrm>
            <a:off x="5865958" y="4646951"/>
            <a:ext cx="534974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C5A5A9-2AA0-75BF-8317-9C476A6A9763}"/>
              </a:ext>
            </a:extLst>
          </p:cNvPr>
          <p:cNvSpPr/>
          <p:nvPr/>
        </p:nvSpPr>
        <p:spPr>
          <a:xfrm>
            <a:off x="5331438" y="5025501"/>
            <a:ext cx="534974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467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69E0F-6A8C-A907-117E-49D899E4D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1335-B994-4A94-F8D7-20CE7F7B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49757C-B6E1-4710-DA0D-D0B114B1F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42065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1BD1EC7-33F7-2DF0-7B81-ABF51F647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733312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SF</a:t>
                      </a:r>
                      <a:r>
                        <a:rPr lang="en-US" dirty="0"/>
                        <a:t>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SF</a:t>
                      </a:r>
                      <a:r>
                        <a:rPr lang="en-US" dirty="0"/>
                        <a:t>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SF</a:t>
                      </a:r>
                      <a:r>
                        <a:rPr lang="en-US" dirty="0"/>
                        <a:t>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SF</a:t>
                      </a:r>
                      <a:r>
                        <a:rPr lang="en-US" dirty="0"/>
                        <a:t>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private,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B665DF-9D7C-1AF3-6DE6-E189813D634E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DA4802-E733-BFAC-1FD2-2380751EAA39}"/>
              </a:ext>
            </a:extLst>
          </p:cNvPr>
          <p:cNvSpPr/>
          <p:nvPr/>
        </p:nvSpPr>
        <p:spPr>
          <a:xfrm>
            <a:off x="6315962" y="2485611"/>
            <a:ext cx="414780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3D23C-DC77-6C2B-5A4F-323B97703A90}"/>
              </a:ext>
            </a:extLst>
          </p:cNvPr>
          <p:cNvSpPr/>
          <p:nvPr/>
        </p:nvSpPr>
        <p:spPr>
          <a:xfrm>
            <a:off x="6315962" y="2860555"/>
            <a:ext cx="414780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C334BC-04E8-9231-9B2E-E131C467FA95}"/>
              </a:ext>
            </a:extLst>
          </p:cNvPr>
          <p:cNvSpPr/>
          <p:nvPr/>
        </p:nvSpPr>
        <p:spPr>
          <a:xfrm>
            <a:off x="6011471" y="3148613"/>
            <a:ext cx="41478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F36276-C7D8-56BF-49C5-F09BDE973BBD}"/>
              </a:ext>
            </a:extLst>
          </p:cNvPr>
          <p:cNvSpPr/>
          <p:nvPr/>
        </p:nvSpPr>
        <p:spPr>
          <a:xfrm>
            <a:off x="6011471" y="3572144"/>
            <a:ext cx="41478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1B35B0-972C-809E-DD8D-DD91DFA840D5}"/>
              </a:ext>
            </a:extLst>
          </p:cNvPr>
          <p:cNvSpPr/>
          <p:nvPr/>
        </p:nvSpPr>
        <p:spPr>
          <a:xfrm>
            <a:off x="6675299" y="3850402"/>
            <a:ext cx="414780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B1C795-745B-3F98-E3C7-D945093B0D65}"/>
              </a:ext>
            </a:extLst>
          </p:cNvPr>
          <p:cNvSpPr/>
          <p:nvPr/>
        </p:nvSpPr>
        <p:spPr>
          <a:xfrm>
            <a:off x="6672723" y="4317444"/>
            <a:ext cx="315790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30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F34AB-7343-7517-07FF-B64CE35C0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A12F-0D99-91DD-13FF-49CFB64B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010567-DB3F-1117-5B77-FDDB79B12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154148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9CDCEA3-7330-16BF-6B60-BA82C47AC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939700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private,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EA70D6-1840-47D4-FB0E-A976EC498075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9ACDB5-491E-53B0-741A-C9777DEA91A7}"/>
              </a:ext>
            </a:extLst>
          </p:cNvPr>
          <p:cNvSpPr/>
          <p:nvPr/>
        </p:nvSpPr>
        <p:spPr>
          <a:xfrm>
            <a:off x="6589337" y="2488647"/>
            <a:ext cx="980387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0474D4-676B-583F-8634-5374BE3F2767}"/>
              </a:ext>
            </a:extLst>
          </p:cNvPr>
          <p:cNvSpPr/>
          <p:nvPr/>
        </p:nvSpPr>
        <p:spPr>
          <a:xfrm>
            <a:off x="6589337" y="2847423"/>
            <a:ext cx="904973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8A5E23-1F5D-2969-4E01-D9548C6E6556}"/>
              </a:ext>
            </a:extLst>
          </p:cNvPr>
          <p:cNvSpPr/>
          <p:nvPr/>
        </p:nvSpPr>
        <p:spPr>
          <a:xfrm>
            <a:off x="6354476" y="3195414"/>
            <a:ext cx="904973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E0C472-C1A4-62AB-D789-EBD6CB1E2B8C}"/>
              </a:ext>
            </a:extLst>
          </p:cNvPr>
          <p:cNvSpPr/>
          <p:nvPr/>
        </p:nvSpPr>
        <p:spPr>
          <a:xfrm>
            <a:off x="6329696" y="3594057"/>
            <a:ext cx="904973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26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526A-C151-6B00-5215-978BEF703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9125-F51F-160D-5038-C793D052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696142-0ADD-359D-5EF9-F6A602857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463156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D105A5F-2015-4398-12B3-96CD7C53A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263860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private,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BBAE9C-5438-502A-E820-E59EB2F4CD0D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B87A90-7BEF-48FD-9B1E-52AE8FC74E4E}"/>
              </a:ext>
            </a:extLst>
          </p:cNvPr>
          <p:cNvSpPr/>
          <p:nvPr/>
        </p:nvSpPr>
        <p:spPr>
          <a:xfrm>
            <a:off x="5517620" y="3957006"/>
            <a:ext cx="636309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8EC18-F796-DD91-25E7-8B0370DEE168}"/>
              </a:ext>
            </a:extLst>
          </p:cNvPr>
          <p:cNvSpPr/>
          <p:nvPr/>
        </p:nvSpPr>
        <p:spPr>
          <a:xfrm>
            <a:off x="5517620" y="4305677"/>
            <a:ext cx="70701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691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D0C0B-3EA2-611F-4325-D92B2CD2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238C-24F5-3EEA-5F23-E3CA6772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EF38A-641C-94E8-E2FA-67F5FD6F3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715874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87F8851-5283-5D7D-C2CF-521A280BB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118266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private,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141E29-13DF-2451-EDEE-9BA072BB3D3A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ACDCE0-018B-7947-182F-3959DC1E1BFA}"/>
              </a:ext>
            </a:extLst>
          </p:cNvPr>
          <p:cNvSpPr/>
          <p:nvPr/>
        </p:nvSpPr>
        <p:spPr>
          <a:xfrm>
            <a:off x="6076234" y="3909872"/>
            <a:ext cx="70701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30D89B-251C-0DD6-DF5A-16B48F3760C1}"/>
              </a:ext>
            </a:extLst>
          </p:cNvPr>
          <p:cNvSpPr/>
          <p:nvPr/>
        </p:nvSpPr>
        <p:spPr>
          <a:xfrm>
            <a:off x="6076233" y="4334078"/>
            <a:ext cx="70701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96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18629-FCAA-F42B-9A5B-537BDD4EB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93CE-59D0-D1DF-D0F1-1C90F238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02CE00-B8E6-3A8E-9923-B606F6DDC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290906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D63E5B1E-19AF-0E68-FEE7-F7E81ECCE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15638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smurf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smurf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private,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7BBC0C-133D-7B9E-9E4D-A9D844356A56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E77059-AD25-623C-DF9E-DCB8A6CA9841}"/>
              </a:ext>
            </a:extLst>
          </p:cNvPr>
          <p:cNvSpPr/>
          <p:nvPr/>
        </p:nvSpPr>
        <p:spPr>
          <a:xfrm>
            <a:off x="6972186" y="3900445"/>
            <a:ext cx="70701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FBA015-5F0A-1DD4-2805-3344A4088377}"/>
              </a:ext>
            </a:extLst>
          </p:cNvPr>
          <p:cNvSpPr/>
          <p:nvPr/>
        </p:nvSpPr>
        <p:spPr>
          <a:xfrm>
            <a:off x="6972185" y="4249116"/>
            <a:ext cx="70701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923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31EE-C7A4-5BFC-BAB8-A98A7A608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A408-9462-BB24-075C-87287CFC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31A2A0-7575-CB9F-38ED-D8E3F7360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01044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109DFFF-869D-6E39-64BE-FC6E076655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088207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private,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ECAD0F-F752-BDCB-E09C-ECAB2E1EEEB1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1FF3E3-6106-D12E-3656-42190D36AA30}"/>
              </a:ext>
            </a:extLst>
          </p:cNvPr>
          <p:cNvSpPr/>
          <p:nvPr/>
        </p:nvSpPr>
        <p:spPr>
          <a:xfrm>
            <a:off x="5514832" y="4637988"/>
            <a:ext cx="45720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497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A63C-B65D-3849-1659-CCE47CEE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0943"/>
            <a:ext cx="9144000" cy="589936"/>
          </a:xfrm>
        </p:spPr>
        <p:txBody>
          <a:bodyPr>
            <a:normAutofit/>
          </a:bodyPr>
          <a:lstStyle/>
          <a:p>
            <a:r>
              <a:rPr lang="en-US" sz="3200" dirty="0"/>
              <a:t>Objectives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284F-CD6D-6C1F-EAE6-DBFA068A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878"/>
            <a:ext cx="9144000" cy="5737122"/>
          </a:xfrm>
        </p:spPr>
        <p:txBody>
          <a:bodyPr>
            <a:normAutofit/>
          </a:bodyPr>
          <a:lstStyle/>
          <a:p>
            <a:r>
              <a:rPr lang="en-US" sz="2400" dirty="0"/>
              <a:t>Capturing anomalous / infrequent correlated network traffic.</a:t>
            </a:r>
          </a:p>
          <a:p>
            <a:r>
              <a:rPr lang="en-US" sz="2400" dirty="0"/>
              <a:t>Capturing anomalous network traffic, which are likely to appear together.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Example, </a:t>
            </a:r>
          </a:p>
          <a:p>
            <a:pPr marL="0" indent="0">
              <a:buNone/>
            </a:pPr>
            <a:r>
              <a:rPr lang="en-US" sz="2400" dirty="0"/>
              <a:t>{http, REJ, </a:t>
            </a:r>
            <a:r>
              <a:rPr lang="en-US" sz="2400" dirty="0" err="1"/>
              <a:t>neptune</a:t>
            </a:r>
            <a:r>
              <a:rPr lang="en-US" sz="2400" dirty="0"/>
              <a:t>} </a:t>
            </a:r>
          </a:p>
          <a:p>
            <a:pPr marL="0" indent="0">
              <a:buNone/>
            </a:pPr>
            <a:r>
              <a:rPr lang="en-US" sz="2400" dirty="0"/>
              <a:t>{</a:t>
            </a:r>
            <a:r>
              <a:rPr lang="en-US" sz="2400" dirty="0" err="1"/>
              <a:t>icmp</a:t>
            </a:r>
            <a:r>
              <a:rPr lang="en-US" sz="2400" dirty="0"/>
              <a:t>, 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{http, private}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Benefits:</a:t>
            </a:r>
          </a:p>
          <a:p>
            <a:r>
              <a:rPr lang="en-US" sz="2400" dirty="0"/>
              <a:t>Security people can take necessary steps beforehand.</a:t>
            </a:r>
          </a:p>
          <a:p>
            <a:r>
              <a:rPr lang="en-US" sz="2400" dirty="0"/>
              <a:t>Gives idea about type of attack.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075AAA7-F158-BDC6-0511-90F28158F87E}"/>
              </a:ext>
            </a:extLst>
          </p:cNvPr>
          <p:cNvSpPr/>
          <p:nvPr/>
        </p:nvSpPr>
        <p:spPr>
          <a:xfrm>
            <a:off x="2949677" y="3165987"/>
            <a:ext cx="521110" cy="156332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564B0-9CF9-53BE-F9E1-0B9642CA7860}"/>
              </a:ext>
            </a:extLst>
          </p:cNvPr>
          <p:cNvSpPr txBox="1"/>
          <p:nvPr/>
        </p:nvSpPr>
        <p:spPr>
          <a:xfrm>
            <a:off x="3736258" y="3571568"/>
            <a:ext cx="3736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Correlated anomalous / infrequent </a:t>
            </a:r>
            <a:r>
              <a:rPr lang="en-US" sz="2400" dirty="0" err="1"/>
              <a:t>itemsets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417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20C0-90E4-8BC8-76F9-528656DB7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95BE-970C-CBC5-20D3-F9FF9D20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856F7E-3902-24F1-157B-46347599E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16514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2CD91035-4550-A845-742B-48F91AA40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897328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REJ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private,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REJ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751DFA-5068-18E2-FC21-CB8209A0A894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A6F675-80C2-D847-2D22-748CA1F2EF4A}"/>
              </a:ext>
            </a:extLst>
          </p:cNvPr>
          <p:cNvSpPr/>
          <p:nvPr/>
        </p:nvSpPr>
        <p:spPr>
          <a:xfrm>
            <a:off x="6374876" y="4699159"/>
            <a:ext cx="509046" cy="3582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90844-D144-5860-BFC6-666EC6517F8D}"/>
              </a:ext>
            </a:extLst>
          </p:cNvPr>
          <p:cNvSpPr/>
          <p:nvPr/>
        </p:nvSpPr>
        <p:spPr>
          <a:xfrm>
            <a:off x="6488302" y="5026687"/>
            <a:ext cx="509047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027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B5C0C-BE09-EFEC-A8BA-B20817F9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85BA-7648-647F-D0DD-FC96027B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97A0DB-3A1F-4DF3-7254-F5DD900C2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477376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C8A26A5-4327-2AFB-87A3-26E550788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956326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neptune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private,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neptune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2012A9-3CDB-D05C-9267-71C69F589242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AA5B29-75C2-1449-9403-6B6744986C24}"/>
              </a:ext>
            </a:extLst>
          </p:cNvPr>
          <p:cNvSpPr/>
          <p:nvPr/>
        </p:nvSpPr>
        <p:spPr>
          <a:xfrm>
            <a:off x="6811120" y="4637988"/>
            <a:ext cx="942680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264C5A-EA3D-8BDB-3CAE-A6164BE066D1}"/>
              </a:ext>
            </a:extLst>
          </p:cNvPr>
          <p:cNvSpPr/>
          <p:nvPr/>
        </p:nvSpPr>
        <p:spPr>
          <a:xfrm>
            <a:off x="6938785" y="5029096"/>
            <a:ext cx="1060519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387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30FAD-1499-18FC-31EB-D847E20E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7BB5-55F6-380A-E144-8B4413DC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38222-8634-8A04-B344-EC1BC2DB4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405950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666E021-9B02-1200-1DF8-799C84CC2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923808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neptune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private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neptune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BAE906-DAFA-DB6A-7684-A511A8DCEF0E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8B31DF-BE9D-FE20-10F7-A70E7B44093F}"/>
              </a:ext>
            </a:extLst>
          </p:cNvPr>
          <p:cNvSpPr/>
          <p:nvPr/>
        </p:nvSpPr>
        <p:spPr>
          <a:xfrm>
            <a:off x="5839753" y="5041111"/>
            <a:ext cx="707011" cy="4242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376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D10AB-2DBE-8AD3-B905-54FEE2AE9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260A-C2B5-F870-C9D1-948D41FC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of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6136E8-CE5D-3032-AE21-103B37C9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847129"/>
              </p:ext>
            </p:extLst>
          </p:nvPr>
        </p:nvGraphicFramePr>
        <p:xfrm>
          <a:off x="249811" y="1411926"/>
          <a:ext cx="246510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03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1169606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7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922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7283551-E6D9-28D2-3B44-5E5384C7E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198055"/>
              </p:ext>
            </p:extLst>
          </p:nvPr>
        </p:nvGraphicFramePr>
        <p:xfrm>
          <a:off x="4444741" y="2128363"/>
          <a:ext cx="36528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95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2976691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SF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smurf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neptune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01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en-US" dirty="0"/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</a:t>
                      </a:r>
                      <a:r>
                        <a:rPr lang="en-US" dirty="0"/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neptune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9DEC4D-BCC0-0DAD-C6A3-2C2E83AF82FB}"/>
              </a:ext>
            </a:extLst>
          </p:cNvPr>
          <p:cNvSpPr txBox="1"/>
          <p:nvPr/>
        </p:nvSpPr>
        <p:spPr>
          <a:xfrm>
            <a:off x="5396845" y="1622463"/>
            <a:ext cx="24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2A54F-B438-152E-5153-D017312382FA}"/>
              </a:ext>
            </a:extLst>
          </p:cNvPr>
          <p:cNvSpPr txBox="1"/>
          <p:nvPr/>
        </p:nvSpPr>
        <p:spPr>
          <a:xfrm>
            <a:off x="2894029" y="14119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max_support</a:t>
            </a:r>
            <a:r>
              <a:rPr lang="en-US" dirty="0"/>
              <a:t> &lt; 3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10108D6-4030-2885-9D7D-C4445241A2A7}"/>
              </a:ext>
            </a:extLst>
          </p:cNvPr>
          <p:cNvSpPr/>
          <p:nvPr/>
        </p:nvSpPr>
        <p:spPr>
          <a:xfrm>
            <a:off x="2300140" y="2128363"/>
            <a:ext cx="245097" cy="25661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E2853678-173B-10EF-1436-6307D701553A}"/>
              </a:ext>
            </a:extLst>
          </p:cNvPr>
          <p:cNvSpPr/>
          <p:nvPr/>
        </p:nvSpPr>
        <p:spPr>
          <a:xfrm>
            <a:off x="2300139" y="2480820"/>
            <a:ext cx="245097" cy="25661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074CED09-C19F-6A19-5650-4B5AD6621DF1}"/>
              </a:ext>
            </a:extLst>
          </p:cNvPr>
          <p:cNvSpPr/>
          <p:nvPr/>
        </p:nvSpPr>
        <p:spPr>
          <a:xfrm>
            <a:off x="2290712" y="2844800"/>
            <a:ext cx="245097" cy="25661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9752-AB32-F11E-C6CA-0B170507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627"/>
            <a:ext cx="9144000" cy="623514"/>
          </a:xfrm>
        </p:spPr>
        <p:txBody>
          <a:bodyPr>
            <a:normAutofit/>
          </a:bodyPr>
          <a:lstStyle/>
          <a:p>
            <a:r>
              <a:rPr lang="en-US" sz="3200" dirty="0"/>
              <a:t>Ordered Items and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4400-99CB-5EEE-4548-E36BF1E7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4142"/>
            <a:ext cx="9144000" cy="5633858"/>
          </a:xfrm>
        </p:spPr>
        <p:txBody>
          <a:bodyPr>
            <a:normAutofit/>
          </a:bodyPr>
          <a:lstStyle/>
          <a:p>
            <a:r>
              <a:rPr lang="en-US" sz="2000" b="1" dirty="0"/>
              <a:t>Ordered items: </a:t>
            </a:r>
          </a:p>
          <a:p>
            <a:pPr marL="0" indent="0">
              <a:buNone/>
            </a:pPr>
            <a:r>
              <a:rPr lang="en-US" sz="2000" dirty="0" err="1"/>
              <a:t>ecr_i</a:t>
            </a:r>
            <a:r>
              <a:rPr lang="en-US" sz="2000" dirty="0"/>
              <a:t>: 2, </a:t>
            </a:r>
            <a:r>
              <a:rPr lang="en-US" sz="2000" dirty="0" err="1"/>
              <a:t>icmp</a:t>
            </a:r>
            <a:r>
              <a:rPr lang="en-US" sz="2000" dirty="0"/>
              <a:t>: 2, </a:t>
            </a:r>
            <a:r>
              <a:rPr lang="en-US" sz="2000" dirty="0" err="1"/>
              <a:t>neptune</a:t>
            </a:r>
            <a:r>
              <a:rPr lang="en-US" sz="2000" dirty="0"/>
              <a:t>: 2, REJ: 2, </a:t>
            </a:r>
            <a:r>
              <a:rPr lang="en-US" sz="2000" dirty="0" err="1"/>
              <a:t>smurf</a:t>
            </a:r>
            <a:r>
              <a:rPr lang="en-US" sz="2000" dirty="0"/>
              <a:t>: 2, private: 1, </a:t>
            </a:r>
            <a:r>
              <a:rPr lang="en-US" sz="2000" dirty="0" err="1"/>
              <a:t>tcp</a:t>
            </a:r>
            <a:r>
              <a:rPr lang="en-US" sz="2000" dirty="0"/>
              <a:t>: 1. </a:t>
            </a:r>
          </a:p>
          <a:p>
            <a:pPr marL="0" indent="0">
              <a:buNone/>
            </a:pPr>
            <a:r>
              <a:rPr lang="en-US" sz="2000" dirty="0"/>
              <a:t>[As many </a:t>
            </a:r>
            <a:r>
              <a:rPr lang="en-US" sz="2000" dirty="0" err="1"/>
              <a:t>itemsets</a:t>
            </a:r>
            <a:r>
              <a:rPr lang="en-US" sz="2000" dirty="0"/>
              <a:t> have similar support count, they are ordered alphabetically].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Ordered transactions: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7274F9-688F-AA22-5EF9-EF8D46B9C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17883"/>
              </p:ext>
            </p:extLst>
          </p:nvPr>
        </p:nvGraphicFramePr>
        <p:xfrm>
          <a:off x="1326037" y="315038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22770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45891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0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neptune,private</a:t>
                      </a:r>
                      <a:r>
                        <a:rPr lang="en-US" dirty="0"/>
                        <a:t>, REJ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2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9725-07E2-4FAF-E3E4-8F349719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 err="1"/>
              <a:t>Fp</a:t>
            </a:r>
            <a:r>
              <a:rPr lang="en-US" sz="3200" dirty="0"/>
              <a:t> Tree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D4FE-FED5-C86A-F69D-E8804C8C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400" dirty="0"/>
              <a:t>Inserting T5: {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icmp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}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5999B2-4E50-DC7F-B55B-6D548968EE34}"/>
              </a:ext>
            </a:extLst>
          </p:cNvPr>
          <p:cNvSpPr/>
          <p:nvPr/>
        </p:nvSpPr>
        <p:spPr>
          <a:xfrm>
            <a:off x="3893270" y="1772239"/>
            <a:ext cx="895546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D9A834-0C8A-0B56-EAD5-E3DCE7722BC1}"/>
              </a:ext>
            </a:extLst>
          </p:cNvPr>
          <p:cNvSpPr/>
          <p:nvPr/>
        </p:nvSpPr>
        <p:spPr>
          <a:xfrm>
            <a:off x="3831995" y="2696071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ecr_i</a:t>
            </a:r>
            <a:r>
              <a:rPr lang="en-US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7CB3EB-B2AB-7BE7-A92D-2397634814D6}"/>
              </a:ext>
            </a:extLst>
          </p:cNvPr>
          <p:cNvSpPr/>
          <p:nvPr/>
        </p:nvSpPr>
        <p:spPr>
          <a:xfrm>
            <a:off x="3831995" y="3780153"/>
            <a:ext cx="1234910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icmp</a:t>
            </a:r>
            <a:r>
              <a:rPr lang="en-US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051DA-288D-27F0-88B4-A42F1D361D81}"/>
              </a:ext>
            </a:extLst>
          </p:cNvPr>
          <p:cNvSpPr/>
          <p:nvPr/>
        </p:nvSpPr>
        <p:spPr>
          <a:xfrm>
            <a:off x="3766006" y="4872090"/>
            <a:ext cx="1366887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smurf</a:t>
            </a:r>
            <a:r>
              <a:rPr lang="en-US" dirty="0">
                <a:solidFill>
                  <a:schemeClr val="tx1"/>
                </a:solidFill>
              </a:rPr>
              <a:t>: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AD9A6-BEDA-F99D-F64F-FF798C2B7AE5}"/>
              </a:ext>
            </a:extLst>
          </p:cNvPr>
          <p:cNvCxnSpPr>
            <a:stCxn id="4" idx="4"/>
          </p:cNvCxnSpPr>
          <p:nvPr/>
        </p:nvCxnSpPr>
        <p:spPr>
          <a:xfrm>
            <a:off x="4341043" y="2243579"/>
            <a:ext cx="0" cy="452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D24FB5-0EA4-9B3B-1F4C-89BABFA7C2AA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449450" y="3266390"/>
            <a:ext cx="1" cy="513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D08F1-A615-4086-DAF9-AB197AD7D975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4449450" y="4251493"/>
            <a:ext cx="0" cy="620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49ADE3-8F71-9209-924F-C2DBFA0C1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52627"/>
              </p:ext>
            </p:extLst>
          </p:nvPr>
        </p:nvGraphicFramePr>
        <p:xfrm>
          <a:off x="5714213" y="1768971"/>
          <a:ext cx="32459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184">
                  <a:extLst>
                    <a:ext uri="{9D8B030D-6E8A-4147-A177-3AD203B41FA5}">
                      <a16:colId xmlns:a16="http://schemas.microsoft.com/office/drawing/2014/main" val="4202277015"/>
                    </a:ext>
                  </a:extLst>
                </a:gridCol>
                <a:gridCol w="2571779">
                  <a:extLst>
                    <a:ext uri="{9D8B030D-6E8A-4147-A177-3AD203B41FA5}">
                      <a16:colId xmlns:a16="http://schemas.microsoft.com/office/drawing/2014/main" val="1645891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ecr_i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icmp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smurf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0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neptune,private</a:t>
                      </a:r>
                      <a:r>
                        <a:rPr lang="en-US" dirty="0"/>
                        <a:t>, REJ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2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54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F4262-0561-B2CB-0BF9-23B4CB2FE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DFB4-31C0-6110-8235-7E826254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 err="1"/>
              <a:t>Fp</a:t>
            </a:r>
            <a:r>
              <a:rPr lang="en-US" sz="3200" dirty="0"/>
              <a:t> Tree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8BE8-F4E8-315D-8C0F-3E0B3685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400" dirty="0"/>
              <a:t>Inserting T6: {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icmp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}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932E07-441E-235D-A137-E4399EB1DF93}"/>
              </a:ext>
            </a:extLst>
          </p:cNvPr>
          <p:cNvSpPr/>
          <p:nvPr/>
        </p:nvSpPr>
        <p:spPr>
          <a:xfrm>
            <a:off x="3893270" y="1772239"/>
            <a:ext cx="895546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A9AA5A-711D-5ED1-8D6E-D0FBC63B3F34}"/>
              </a:ext>
            </a:extLst>
          </p:cNvPr>
          <p:cNvSpPr/>
          <p:nvPr/>
        </p:nvSpPr>
        <p:spPr>
          <a:xfrm>
            <a:off x="3831995" y="2696071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ecr_i</a:t>
            </a:r>
            <a:r>
              <a:rPr lang="en-US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DAFF12-0762-66C5-C94D-3B7C24E961B7}"/>
              </a:ext>
            </a:extLst>
          </p:cNvPr>
          <p:cNvSpPr/>
          <p:nvPr/>
        </p:nvSpPr>
        <p:spPr>
          <a:xfrm>
            <a:off x="3831995" y="3780153"/>
            <a:ext cx="1234910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icmp</a:t>
            </a:r>
            <a:r>
              <a:rPr lang="en-US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621FBB-14BF-D723-3627-93D178CB7C00}"/>
              </a:ext>
            </a:extLst>
          </p:cNvPr>
          <p:cNvSpPr/>
          <p:nvPr/>
        </p:nvSpPr>
        <p:spPr>
          <a:xfrm>
            <a:off x="3766006" y="4872090"/>
            <a:ext cx="1366887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smurf</a:t>
            </a:r>
            <a:r>
              <a:rPr lang="en-US" dirty="0">
                <a:solidFill>
                  <a:schemeClr val="tx1"/>
                </a:solidFill>
              </a:rPr>
              <a:t>: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FEFA8-0CEC-CA63-01CD-7E5B95B82B8D}"/>
              </a:ext>
            </a:extLst>
          </p:cNvPr>
          <p:cNvCxnSpPr>
            <a:stCxn id="4" idx="4"/>
          </p:cNvCxnSpPr>
          <p:nvPr/>
        </p:nvCxnSpPr>
        <p:spPr>
          <a:xfrm>
            <a:off x="4341043" y="2243579"/>
            <a:ext cx="0" cy="452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03AC9-8787-6C70-274C-322B9A1981DB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449450" y="3266390"/>
            <a:ext cx="1" cy="513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2B9F66-510D-ECB6-E341-860BB85C5614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4449450" y="4251493"/>
            <a:ext cx="0" cy="620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EB9430-43D1-6C25-7EDB-EB25F109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01680"/>
              </p:ext>
            </p:extLst>
          </p:nvPr>
        </p:nvGraphicFramePr>
        <p:xfrm>
          <a:off x="5406271" y="1574800"/>
          <a:ext cx="32459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184">
                  <a:extLst>
                    <a:ext uri="{9D8B030D-6E8A-4147-A177-3AD203B41FA5}">
                      <a16:colId xmlns:a16="http://schemas.microsoft.com/office/drawing/2014/main" val="4202277015"/>
                    </a:ext>
                  </a:extLst>
                </a:gridCol>
                <a:gridCol w="2571779">
                  <a:extLst>
                    <a:ext uri="{9D8B030D-6E8A-4147-A177-3AD203B41FA5}">
                      <a16:colId xmlns:a16="http://schemas.microsoft.com/office/drawing/2014/main" val="1645891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0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ecr_i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icmp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smurf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neptune,private</a:t>
                      </a:r>
                      <a:r>
                        <a:rPr lang="en-US" dirty="0"/>
                        <a:t>, REJ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2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81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2271-88EE-D6EA-2F01-FFF8DA13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904B-722D-32E0-0A43-C7B5BBDB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 err="1"/>
              <a:t>Fp</a:t>
            </a:r>
            <a:r>
              <a:rPr lang="en-US" sz="3200" dirty="0"/>
              <a:t> Tree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0008-A3D2-BFEC-2610-0F7064C9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400" dirty="0"/>
              <a:t>Inserting T7: {</a:t>
            </a:r>
            <a:r>
              <a:rPr lang="en-US" sz="2400" dirty="0" err="1"/>
              <a:t>neptune</a:t>
            </a:r>
            <a:r>
              <a:rPr lang="en-US" sz="2400" dirty="0"/>
              <a:t>, REJ, </a:t>
            </a:r>
            <a:r>
              <a:rPr lang="en-US" sz="2400" dirty="0" err="1"/>
              <a:t>tcp</a:t>
            </a:r>
            <a:r>
              <a:rPr lang="en-US" sz="2400" dirty="0"/>
              <a:t>}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6DD79E-CDB3-23FC-1AAD-8195CE3F4889}"/>
              </a:ext>
            </a:extLst>
          </p:cNvPr>
          <p:cNvSpPr/>
          <p:nvPr/>
        </p:nvSpPr>
        <p:spPr>
          <a:xfrm>
            <a:off x="3513825" y="1834883"/>
            <a:ext cx="895546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C68910-47EF-6053-BE30-282F4B0359EE}"/>
              </a:ext>
            </a:extLst>
          </p:cNvPr>
          <p:cNvSpPr/>
          <p:nvPr/>
        </p:nvSpPr>
        <p:spPr>
          <a:xfrm>
            <a:off x="2561734" y="2777563"/>
            <a:ext cx="1296186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ecr_i</a:t>
            </a:r>
            <a:r>
              <a:rPr lang="en-US" b="1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8419AA-E736-4009-E44F-0F13A6553739}"/>
              </a:ext>
            </a:extLst>
          </p:cNvPr>
          <p:cNvSpPr/>
          <p:nvPr/>
        </p:nvSpPr>
        <p:spPr>
          <a:xfrm>
            <a:off x="2561734" y="3912128"/>
            <a:ext cx="1296186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icmp</a:t>
            </a:r>
            <a:r>
              <a:rPr lang="en-US" b="1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96132A-CE79-84E6-636C-3B0CDC3D6EA1}"/>
              </a:ext>
            </a:extLst>
          </p:cNvPr>
          <p:cNvSpPr/>
          <p:nvPr/>
        </p:nvSpPr>
        <p:spPr>
          <a:xfrm>
            <a:off x="2472154" y="5088150"/>
            <a:ext cx="1475346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smurf</a:t>
            </a:r>
            <a:r>
              <a:rPr lang="en-US" b="1" dirty="0">
                <a:solidFill>
                  <a:schemeClr val="tx1"/>
                </a:solidFill>
              </a:rPr>
              <a:t>: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1A39FE-D060-B975-871E-368FC5E1ED1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09827" y="2306223"/>
            <a:ext cx="751771" cy="47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921A2-9FC3-A8E3-C7B7-F95A2E4F6F9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209827" y="3347882"/>
            <a:ext cx="0" cy="564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6BE250-E211-0018-0673-D3000CE112A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209827" y="4383468"/>
            <a:ext cx="0" cy="70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588E7DC-B5FA-952A-04D7-2269B3297095}"/>
              </a:ext>
            </a:extLst>
          </p:cNvPr>
          <p:cNvSpPr/>
          <p:nvPr/>
        </p:nvSpPr>
        <p:spPr>
          <a:xfrm>
            <a:off x="3947501" y="2683775"/>
            <a:ext cx="1714886" cy="652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neptune</a:t>
            </a:r>
            <a:r>
              <a:rPr lang="en-US" b="1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DA3244-7B8A-9F13-3E7D-662929597802}"/>
              </a:ext>
            </a:extLst>
          </p:cNvPr>
          <p:cNvSpPr/>
          <p:nvPr/>
        </p:nvSpPr>
        <p:spPr>
          <a:xfrm>
            <a:off x="4187488" y="3866748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rej</a:t>
            </a:r>
            <a:r>
              <a:rPr lang="en-US" b="1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C60E6E-BC17-38FC-857D-8AA808A4BBF5}"/>
              </a:ext>
            </a:extLst>
          </p:cNvPr>
          <p:cNvSpPr/>
          <p:nvPr/>
        </p:nvSpPr>
        <p:spPr>
          <a:xfrm>
            <a:off x="4187487" y="5006585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tcp</a:t>
            </a:r>
            <a:r>
              <a:rPr lang="en-US" b="1" dirty="0">
                <a:solidFill>
                  <a:schemeClr val="tx1"/>
                </a:solidFill>
              </a:rPr>
              <a:t>: 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6EF885-5160-B8BD-E5C7-18C4A9E86C71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3961598" y="2306223"/>
            <a:ext cx="843346" cy="377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DF5201-34BD-9894-F6BC-A145E7AE8E90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4804944" y="3336266"/>
            <a:ext cx="0" cy="530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F5764E-5F2B-283F-8FE8-D6BE80EE43F8}"/>
              </a:ext>
            </a:extLst>
          </p:cNvPr>
          <p:cNvCxnSpPr>
            <a:stCxn id="17" idx="4"/>
            <a:endCxn id="20" idx="0"/>
          </p:cNvCxnSpPr>
          <p:nvPr/>
        </p:nvCxnSpPr>
        <p:spPr>
          <a:xfrm flipH="1">
            <a:off x="4804943" y="4437067"/>
            <a:ext cx="1" cy="5695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56E9017-9DEF-1C99-DCCE-A5B62B68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97104"/>
              </p:ext>
            </p:extLst>
          </p:nvPr>
        </p:nvGraphicFramePr>
        <p:xfrm>
          <a:off x="6861929" y="845139"/>
          <a:ext cx="28523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40">
                  <a:extLst>
                    <a:ext uri="{9D8B030D-6E8A-4147-A177-3AD203B41FA5}">
                      <a16:colId xmlns:a16="http://schemas.microsoft.com/office/drawing/2014/main" val="4202277015"/>
                    </a:ext>
                  </a:extLst>
                </a:gridCol>
                <a:gridCol w="2259955">
                  <a:extLst>
                    <a:ext uri="{9D8B030D-6E8A-4147-A177-3AD203B41FA5}">
                      <a16:colId xmlns:a16="http://schemas.microsoft.com/office/drawing/2014/main" val="1645891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0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neptune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, REJ,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tcp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neptune,private</a:t>
                      </a:r>
                      <a:r>
                        <a:rPr lang="en-US" dirty="0"/>
                        <a:t>, REJ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2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0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98D33-6507-4372-B2C5-4050AAFBD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953B-B44E-3A8C-B031-4E90CD4C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 err="1"/>
              <a:t>Fp</a:t>
            </a:r>
            <a:r>
              <a:rPr lang="en-US" sz="3200" dirty="0"/>
              <a:t> Tree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6144-B209-3A70-7460-CBF96408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400" dirty="0"/>
              <a:t>Inserting T8: {</a:t>
            </a:r>
            <a:r>
              <a:rPr lang="en-US" sz="2400" dirty="0" err="1"/>
              <a:t>neptune</a:t>
            </a:r>
            <a:r>
              <a:rPr lang="en-US" sz="2400" dirty="0"/>
              <a:t>, private, REJ}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D8991A-0AFA-5B2B-0907-6B1F5A19C6D5}"/>
              </a:ext>
            </a:extLst>
          </p:cNvPr>
          <p:cNvSpPr/>
          <p:nvPr/>
        </p:nvSpPr>
        <p:spPr>
          <a:xfrm>
            <a:off x="3893270" y="1772239"/>
            <a:ext cx="895546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474009-0CA2-187A-E8CC-3EDDD564ACE3}"/>
              </a:ext>
            </a:extLst>
          </p:cNvPr>
          <p:cNvSpPr/>
          <p:nvPr/>
        </p:nvSpPr>
        <p:spPr>
          <a:xfrm>
            <a:off x="2557020" y="2706408"/>
            <a:ext cx="1305612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ecr_i</a:t>
            </a:r>
            <a:r>
              <a:rPr lang="en-US" b="1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019781-ECFE-8B6F-0A08-CCEFC04D5A64}"/>
              </a:ext>
            </a:extLst>
          </p:cNvPr>
          <p:cNvSpPr/>
          <p:nvPr/>
        </p:nvSpPr>
        <p:spPr>
          <a:xfrm>
            <a:off x="2545827" y="3901975"/>
            <a:ext cx="1305612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icmp</a:t>
            </a:r>
            <a:r>
              <a:rPr lang="en-US" b="1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53E3F8-E0BA-9D63-EB01-29D77666559C}"/>
              </a:ext>
            </a:extLst>
          </p:cNvPr>
          <p:cNvSpPr/>
          <p:nvPr/>
        </p:nvSpPr>
        <p:spPr>
          <a:xfrm>
            <a:off x="2516957" y="5107760"/>
            <a:ext cx="1376313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smurf</a:t>
            </a:r>
            <a:r>
              <a:rPr lang="en-US" b="1" dirty="0">
                <a:solidFill>
                  <a:schemeClr val="tx1"/>
                </a:solidFill>
              </a:rPr>
              <a:t>: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2AFBB2-AAED-336F-2151-6B0C1362674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09826" y="2243579"/>
            <a:ext cx="1131217" cy="462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92F3AE-C2C1-93B3-DFDB-F12B9DDE292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3198633" y="3276727"/>
            <a:ext cx="11193" cy="625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2242ED-F3BA-806E-B5E9-EDC89E399BBA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198633" y="4373315"/>
            <a:ext cx="6481" cy="734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2A76684-A153-F6F0-3625-3B6C9FFA4DCA}"/>
              </a:ext>
            </a:extLst>
          </p:cNvPr>
          <p:cNvSpPr/>
          <p:nvPr/>
        </p:nvSpPr>
        <p:spPr>
          <a:xfrm>
            <a:off x="4727928" y="2625606"/>
            <a:ext cx="1775387" cy="70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neptune</a:t>
            </a:r>
            <a:r>
              <a:rPr lang="en-US" b="1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D63701-A877-4EA2-2400-8CD21456C611}"/>
              </a:ext>
            </a:extLst>
          </p:cNvPr>
          <p:cNvSpPr/>
          <p:nvPr/>
        </p:nvSpPr>
        <p:spPr>
          <a:xfrm>
            <a:off x="5631915" y="3834437"/>
            <a:ext cx="1543663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private: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A0C55B-BF94-5292-464E-48FB3771933A}"/>
              </a:ext>
            </a:extLst>
          </p:cNvPr>
          <p:cNvSpPr/>
          <p:nvPr/>
        </p:nvSpPr>
        <p:spPr>
          <a:xfrm>
            <a:off x="5786290" y="5029240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rej</a:t>
            </a:r>
            <a:r>
              <a:rPr lang="en-US" b="1" dirty="0">
                <a:solidFill>
                  <a:schemeClr val="tx1"/>
                </a:solidFill>
              </a:rPr>
              <a:t>: 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288D02-8AD2-A2A6-DAFA-542BFA20BF37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4341043" y="2243579"/>
            <a:ext cx="1274579" cy="382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40FA40-28F4-92CD-A808-818A8BA689A8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5615622" y="3333389"/>
            <a:ext cx="788125" cy="501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B915A0-D540-0716-058C-EBE725DE9590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 flipH="1">
            <a:off x="6403746" y="4404756"/>
            <a:ext cx="1" cy="624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49118F6-E98D-B7F6-9FD4-5E200C92A7DE}"/>
              </a:ext>
            </a:extLst>
          </p:cNvPr>
          <p:cNvSpPr/>
          <p:nvPr/>
        </p:nvSpPr>
        <p:spPr>
          <a:xfrm>
            <a:off x="3932155" y="3796218"/>
            <a:ext cx="1633195" cy="6692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rej</a:t>
            </a:r>
            <a:r>
              <a:rPr lang="en-US" b="1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5AAA77-83C9-D68C-0FF4-54EE1E3E08F3}"/>
              </a:ext>
            </a:extLst>
          </p:cNvPr>
          <p:cNvSpPr/>
          <p:nvPr/>
        </p:nvSpPr>
        <p:spPr>
          <a:xfrm>
            <a:off x="4131297" y="5011784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tcp</a:t>
            </a:r>
            <a:r>
              <a:rPr lang="en-US" b="1" dirty="0">
                <a:solidFill>
                  <a:schemeClr val="tx1"/>
                </a:solidFill>
              </a:rPr>
              <a:t>: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80586-8F67-4023-BE75-0CFF663FF872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 flipH="1">
            <a:off x="4748753" y="3333389"/>
            <a:ext cx="866869" cy="462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99BCD8-3CC1-ABBE-D9CE-4673448DAB75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4748753" y="4465503"/>
            <a:ext cx="0" cy="5462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2A17E94-442E-FEC1-AB6E-81A5E3ACC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65437"/>
              </p:ext>
            </p:extLst>
          </p:nvPr>
        </p:nvGraphicFramePr>
        <p:xfrm>
          <a:off x="6337202" y="802613"/>
          <a:ext cx="30574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25">
                  <a:extLst>
                    <a:ext uri="{9D8B030D-6E8A-4147-A177-3AD203B41FA5}">
                      <a16:colId xmlns:a16="http://schemas.microsoft.com/office/drawing/2014/main" val="4202277015"/>
                    </a:ext>
                  </a:extLst>
                </a:gridCol>
                <a:gridCol w="2422402">
                  <a:extLst>
                    <a:ext uri="{9D8B030D-6E8A-4147-A177-3AD203B41FA5}">
                      <a16:colId xmlns:a16="http://schemas.microsoft.com/office/drawing/2014/main" val="1645891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0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neptune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neptune,private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, REJ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2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7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C6B2-B030-2B4D-EBA2-AB5B0556F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FE10-6A75-12DB-79D3-D67FF435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8580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Item Header Tables with Head of Node Links..(remains)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C5D6-935E-5F9F-23A1-63E1C113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0471AD-3DCE-C672-727D-1B467B82E024}"/>
              </a:ext>
            </a:extLst>
          </p:cNvPr>
          <p:cNvSpPr/>
          <p:nvPr/>
        </p:nvSpPr>
        <p:spPr>
          <a:xfrm>
            <a:off x="3893270" y="1772239"/>
            <a:ext cx="895546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5DEEB4-3B14-CE54-7216-43754FFA564B}"/>
              </a:ext>
            </a:extLst>
          </p:cNvPr>
          <p:cNvSpPr/>
          <p:nvPr/>
        </p:nvSpPr>
        <p:spPr>
          <a:xfrm>
            <a:off x="2597084" y="2714929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ecr_i</a:t>
            </a:r>
            <a:r>
              <a:rPr lang="en-US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663621-DB2E-A25F-2BEA-D522F4A58058}"/>
              </a:ext>
            </a:extLst>
          </p:cNvPr>
          <p:cNvSpPr/>
          <p:nvPr/>
        </p:nvSpPr>
        <p:spPr>
          <a:xfrm>
            <a:off x="2597084" y="3912128"/>
            <a:ext cx="1234910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icmp</a:t>
            </a:r>
            <a:r>
              <a:rPr lang="en-US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92333D-7B83-9F5C-7875-CB2F950095E6}"/>
              </a:ext>
            </a:extLst>
          </p:cNvPr>
          <p:cNvSpPr/>
          <p:nvPr/>
        </p:nvSpPr>
        <p:spPr>
          <a:xfrm>
            <a:off x="2526383" y="5107760"/>
            <a:ext cx="1366887" cy="471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smurf</a:t>
            </a:r>
            <a:r>
              <a:rPr lang="en-US" dirty="0">
                <a:solidFill>
                  <a:schemeClr val="tx1"/>
                </a:solidFill>
              </a:rPr>
              <a:t>: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40FB6-6872-04F1-251E-86F3E12BDEB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4540" y="2243579"/>
            <a:ext cx="1126503" cy="471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9922FD-5F87-B8BD-2446-72D3DD892F97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3214539" y="3285248"/>
            <a:ext cx="1" cy="626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6D1B3B-7B01-D184-2E15-8B14F1026D00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3209827" y="4383468"/>
            <a:ext cx="4712" cy="724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CE5A9EE-A839-6DEE-CFB2-C5A1A206E5C5}"/>
              </a:ext>
            </a:extLst>
          </p:cNvPr>
          <p:cNvSpPr/>
          <p:nvPr/>
        </p:nvSpPr>
        <p:spPr>
          <a:xfrm>
            <a:off x="5076336" y="2711800"/>
            <a:ext cx="1706252" cy="70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neptune</a:t>
            </a:r>
            <a:r>
              <a:rPr lang="en-US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D53619-C6D0-0D91-C5C4-14093DC650CE}"/>
              </a:ext>
            </a:extLst>
          </p:cNvPr>
          <p:cNvSpPr/>
          <p:nvPr/>
        </p:nvSpPr>
        <p:spPr>
          <a:xfrm>
            <a:off x="6622333" y="3890923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REJ: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90EB71-030D-CB30-6A32-35783F4AC6AC}"/>
              </a:ext>
            </a:extLst>
          </p:cNvPr>
          <p:cNvSpPr/>
          <p:nvPr/>
        </p:nvSpPr>
        <p:spPr>
          <a:xfrm>
            <a:off x="6627044" y="5081069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tcp</a:t>
            </a:r>
            <a:r>
              <a:rPr lang="en-US" dirty="0">
                <a:solidFill>
                  <a:schemeClr val="tx1"/>
                </a:solidFill>
              </a:rPr>
              <a:t>: 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408B0-F4C5-4FE1-99D1-2F80DDD9EB89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4341043" y="2243579"/>
            <a:ext cx="1588419" cy="46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6925A9-8F8F-8D16-3180-124F2E896B42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929462" y="3419583"/>
            <a:ext cx="1310327" cy="47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0FB2B-0834-9E4A-F6BF-77B2428E622F}"/>
              </a:ext>
            </a:extLst>
          </p:cNvPr>
          <p:cNvCxnSpPr>
            <a:stCxn id="17" idx="4"/>
            <a:endCxn id="20" idx="0"/>
          </p:cNvCxnSpPr>
          <p:nvPr/>
        </p:nvCxnSpPr>
        <p:spPr>
          <a:xfrm>
            <a:off x="7239789" y="4461242"/>
            <a:ext cx="4711" cy="619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7CFE7DA-4F0E-BE7C-DC8B-752D1D411CCB}"/>
              </a:ext>
            </a:extLst>
          </p:cNvPr>
          <p:cNvSpPr/>
          <p:nvPr/>
        </p:nvSpPr>
        <p:spPr>
          <a:xfrm>
            <a:off x="4259738" y="3912918"/>
            <a:ext cx="1633195" cy="6692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820C3A-A396-C74E-7CFB-28F0A62BE033}"/>
              </a:ext>
            </a:extLst>
          </p:cNvPr>
          <p:cNvSpPr/>
          <p:nvPr/>
        </p:nvSpPr>
        <p:spPr>
          <a:xfrm>
            <a:off x="4465950" y="4997790"/>
            <a:ext cx="1234911" cy="570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REJ: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F560C2-6459-E0C4-BFFA-384F17EFE5E6}"/>
              </a:ext>
            </a:extLst>
          </p:cNvPr>
          <p:cNvCxnSpPr>
            <a:stCxn id="16" idx="4"/>
            <a:endCxn id="14" idx="0"/>
          </p:cNvCxnSpPr>
          <p:nvPr/>
        </p:nvCxnSpPr>
        <p:spPr>
          <a:xfrm flipH="1">
            <a:off x="5076336" y="3419583"/>
            <a:ext cx="853126" cy="493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AD183A-5626-10B0-0D21-F8D264E82926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5076336" y="4582203"/>
            <a:ext cx="7070" cy="415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0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34C-9CD9-732C-E662-1BFD62A0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0463"/>
            <a:ext cx="9144000" cy="58580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Sample Transactional Cybersecurity Dataset</a:t>
            </a:r>
            <a:br>
              <a:rPr lang="en-US" sz="3200" dirty="0"/>
            </a:br>
            <a:r>
              <a:rPr lang="en-US" sz="3200" dirty="0"/>
              <a:t>(NSL-KDD)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E007B8-32E6-2D3C-AA9F-7B8E8C4BE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146626"/>
              </p:ext>
            </p:extLst>
          </p:nvPr>
        </p:nvGraphicFramePr>
        <p:xfrm>
          <a:off x="457200" y="19304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66354906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3194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http, 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http, 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3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SF,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7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SF,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SF, </a:t>
                      </a:r>
                      <a:r>
                        <a:rPr lang="en-US" dirty="0" err="1"/>
                        <a:t>smurf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0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r>
                        <a:rPr lang="en-US" dirty="0"/>
                        <a:t>, http,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http, private, REJ, </a:t>
                      </a:r>
                      <a:r>
                        <a:rPr lang="en-US" dirty="0" err="1"/>
                        <a:t>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1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C76D-A336-AF50-EF75-0FE12CA1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601971"/>
            <a:ext cx="9078012" cy="585806"/>
          </a:xfrm>
        </p:spPr>
        <p:txBody>
          <a:bodyPr>
            <a:normAutofit/>
          </a:bodyPr>
          <a:lstStyle/>
          <a:p>
            <a:r>
              <a:rPr lang="en-US" sz="3200" dirty="0"/>
              <a:t>Mining Conditional </a:t>
            </a:r>
            <a:r>
              <a:rPr lang="en-US" sz="3200" dirty="0" err="1"/>
              <a:t>Fp</a:t>
            </a:r>
            <a:r>
              <a:rPr lang="en-US" sz="3200" dirty="0"/>
              <a:t> Trees and Anomalous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C89E-3FEE-5583-DF21-14B4D87B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800" dirty="0" err="1"/>
              <a:t>tcp</a:t>
            </a:r>
            <a:r>
              <a:rPr lang="en-US" sz="2800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2EA5BA-64CD-C32D-A90D-667789FA76E5}"/>
              </a:ext>
            </a:extLst>
          </p:cNvPr>
          <p:cNvSpPr/>
          <p:nvPr/>
        </p:nvSpPr>
        <p:spPr>
          <a:xfrm>
            <a:off x="707010" y="1979630"/>
            <a:ext cx="914400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869CFF-5AC3-00BF-CF91-A59BBD2F253C}"/>
              </a:ext>
            </a:extLst>
          </p:cNvPr>
          <p:cNvSpPr/>
          <p:nvPr/>
        </p:nvSpPr>
        <p:spPr>
          <a:xfrm>
            <a:off x="202447" y="3007151"/>
            <a:ext cx="1923525" cy="67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neptune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1505C0-8871-044B-213B-69D8C56B5CAE}"/>
              </a:ext>
            </a:extLst>
          </p:cNvPr>
          <p:cNvSpPr/>
          <p:nvPr/>
        </p:nvSpPr>
        <p:spPr>
          <a:xfrm>
            <a:off x="631596" y="4157219"/>
            <a:ext cx="1065229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55B25-523A-D05E-E94D-4BCD99DDF30C}"/>
              </a:ext>
            </a:extLst>
          </p:cNvPr>
          <p:cNvSpPr/>
          <p:nvPr/>
        </p:nvSpPr>
        <p:spPr>
          <a:xfrm>
            <a:off x="580355" y="5109325"/>
            <a:ext cx="1167707" cy="5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12E292-0C7A-71B6-81C7-236A9322137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164210" y="2469824"/>
            <a:ext cx="0" cy="537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11B453-C4F0-593D-7F9A-D854381728C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164210" y="3685881"/>
            <a:ext cx="1" cy="47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55D351-1CA3-A4D6-899B-840A844E96F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164209" y="4647413"/>
            <a:ext cx="2" cy="461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455F81-51D2-8434-8E34-2BEB89B22DDD}"/>
              </a:ext>
            </a:extLst>
          </p:cNvPr>
          <p:cNvSpPr txBox="1"/>
          <p:nvPr/>
        </p:nvSpPr>
        <p:spPr>
          <a:xfrm>
            <a:off x="2354342" y="2064470"/>
            <a:ext cx="30637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pattern base:</a:t>
            </a:r>
          </a:p>
          <a:p>
            <a:r>
              <a:rPr lang="en-US" dirty="0"/>
              <a:t>(</a:t>
            </a:r>
            <a:r>
              <a:rPr lang="en-US" dirty="0" err="1"/>
              <a:t>neptune</a:t>
            </a:r>
            <a:r>
              <a:rPr lang="en-US" dirty="0"/>
              <a:t>: 1, REJ: 1)</a:t>
            </a:r>
          </a:p>
          <a:p>
            <a:endParaRPr lang="en-US" dirty="0"/>
          </a:p>
          <a:p>
            <a:r>
              <a:rPr lang="en-US" b="1" dirty="0"/>
              <a:t>Conditional </a:t>
            </a:r>
            <a:r>
              <a:rPr lang="en-US" b="1" dirty="0" err="1"/>
              <a:t>Fp</a:t>
            </a:r>
            <a:r>
              <a:rPr lang="en-US" b="1" dirty="0"/>
              <a:t> tree:</a:t>
            </a:r>
          </a:p>
          <a:p>
            <a:r>
              <a:rPr lang="en-US" dirty="0"/>
              <a:t>(</a:t>
            </a:r>
            <a:r>
              <a:rPr lang="en-US" dirty="0" err="1"/>
              <a:t>neptune</a:t>
            </a:r>
            <a:r>
              <a:rPr lang="en-US" dirty="0"/>
              <a:t>: 1, REJ: 1)</a:t>
            </a:r>
          </a:p>
          <a:p>
            <a:endParaRPr lang="en-US" dirty="0"/>
          </a:p>
          <a:p>
            <a:r>
              <a:rPr lang="en-US" b="1" dirty="0"/>
              <a:t>Anomalous patterns:</a:t>
            </a:r>
          </a:p>
          <a:p>
            <a:r>
              <a:rPr lang="en-US" dirty="0"/>
              <a:t>(</a:t>
            </a:r>
            <a:r>
              <a:rPr lang="en-US" dirty="0" err="1"/>
              <a:t>tcp</a:t>
            </a:r>
            <a:r>
              <a:rPr lang="en-US" dirty="0"/>
              <a:t>: 1),</a:t>
            </a:r>
          </a:p>
          <a:p>
            <a:r>
              <a:rPr lang="en-US" dirty="0"/>
              <a:t>(</a:t>
            </a:r>
            <a:r>
              <a:rPr lang="en-US" dirty="0" err="1"/>
              <a:t>neptune</a:t>
            </a:r>
            <a:r>
              <a:rPr lang="en-US" dirty="0"/>
              <a:t>, </a:t>
            </a:r>
            <a:r>
              <a:rPr lang="en-US" dirty="0" err="1"/>
              <a:t>tcp</a:t>
            </a:r>
            <a:r>
              <a:rPr lang="en-US" dirty="0"/>
              <a:t>: 1),</a:t>
            </a:r>
          </a:p>
          <a:p>
            <a:r>
              <a:rPr lang="en-US" dirty="0"/>
              <a:t>(REJ, </a:t>
            </a:r>
            <a:r>
              <a:rPr lang="en-US" dirty="0" err="1"/>
              <a:t>tcp</a:t>
            </a:r>
            <a:r>
              <a:rPr lang="en-US" dirty="0"/>
              <a:t>: 1),</a:t>
            </a:r>
          </a:p>
          <a:p>
            <a:r>
              <a:rPr lang="en-US" dirty="0"/>
              <a:t>(</a:t>
            </a:r>
            <a:r>
              <a:rPr lang="en-US" dirty="0" err="1"/>
              <a:t>neptune</a:t>
            </a:r>
            <a:r>
              <a:rPr lang="en-US" dirty="0"/>
              <a:t>, REJ, </a:t>
            </a:r>
            <a:r>
              <a:rPr lang="en-US" dirty="0" err="1"/>
              <a:t>tcp</a:t>
            </a:r>
            <a:r>
              <a:rPr lang="en-US" dirty="0"/>
              <a:t>: 1)</a:t>
            </a:r>
          </a:p>
        </p:txBody>
      </p:sp>
      <p:pic>
        <p:nvPicPr>
          <p:cNvPr id="19" name="Picture 18" descr="A diagram of a network&#10;&#10;Description automatically generated">
            <a:extLst>
              <a:ext uri="{FF2B5EF4-FFF2-40B4-BE49-F238E27FC236}">
                <a16:creationId xmlns:a16="http://schemas.microsoft.com/office/drawing/2014/main" id="{7844914F-C94F-EA94-8EE6-3AF5DB6A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286" y="2026170"/>
            <a:ext cx="3855940" cy="27720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5BAD763-2193-F727-7C62-C71A0F47B6E3}"/>
                  </a:ext>
                </a:extLst>
              </p14:cNvPr>
              <p14:cNvContentPartPr/>
              <p14:nvPr/>
            </p14:nvContentPartPr>
            <p14:xfrm>
              <a:off x="6870637" y="2553788"/>
              <a:ext cx="2207880" cy="2472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5BAD763-2193-F727-7C62-C71A0F47B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637" y="2535788"/>
                <a:ext cx="2243520" cy="25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858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A5B7D-93C0-A306-C66D-4B0C383BD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EA26-5BB4-7E7C-D132-EDD3BE37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601971"/>
            <a:ext cx="9078012" cy="585806"/>
          </a:xfrm>
        </p:spPr>
        <p:txBody>
          <a:bodyPr>
            <a:normAutofit/>
          </a:bodyPr>
          <a:lstStyle/>
          <a:p>
            <a:r>
              <a:rPr lang="en-US" sz="3200" dirty="0"/>
              <a:t>Mining Conditional </a:t>
            </a:r>
            <a:r>
              <a:rPr lang="en-US" sz="3200" dirty="0" err="1"/>
              <a:t>Fp</a:t>
            </a:r>
            <a:r>
              <a:rPr lang="en-US" sz="3200" dirty="0"/>
              <a:t> Trees and Anomalous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51B6-BC80-7F94-AB88-D85CAE9A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800" dirty="0" err="1"/>
              <a:t>smurf</a:t>
            </a:r>
            <a:r>
              <a:rPr lang="en-US" sz="2800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903063-8B47-6DAB-6EFB-AFA16A0A364C}"/>
              </a:ext>
            </a:extLst>
          </p:cNvPr>
          <p:cNvSpPr/>
          <p:nvPr/>
        </p:nvSpPr>
        <p:spPr>
          <a:xfrm>
            <a:off x="707010" y="1979630"/>
            <a:ext cx="914400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C2B082-A0DA-E454-984D-97FB8A074FDE}"/>
              </a:ext>
            </a:extLst>
          </p:cNvPr>
          <p:cNvSpPr/>
          <p:nvPr/>
        </p:nvSpPr>
        <p:spPr>
          <a:xfrm>
            <a:off x="259236" y="3007151"/>
            <a:ext cx="1809948" cy="67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ecr_i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14E23B-CED9-0E45-BD5F-FFD92DBCD832}"/>
              </a:ext>
            </a:extLst>
          </p:cNvPr>
          <p:cNvSpPr/>
          <p:nvPr/>
        </p:nvSpPr>
        <p:spPr>
          <a:xfrm>
            <a:off x="542041" y="4152506"/>
            <a:ext cx="1244338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icmp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7BBA24-F57E-6BB5-DFF6-5200ADC1F1DA}"/>
              </a:ext>
            </a:extLst>
          </p:cNvPr>
          <p:cNvSpPr/>
          <p:nvPr/>
        </p:nvSpPr>
        <p:spPr>
          <a:xfrm>
            <a:off x="482381" y="5137603"/>
            <a:ext cx="1357459" cy="5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smurf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CB0C85-98D4-1E0A-8993-12A5D8914DFF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164210" y="2469824"/>
            <a:ext cx="0" cy="537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E0C40D-0271-C524-A369-44EC1ADAB3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164210" y="3685881"/>
            <a:ext cx="0" cy="466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45CF2A-DF8C-B116-FD2B-21BAA290B0C5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161111" y="4642700"/>
            <a:ext cx="3099" cy="494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A421C0-2C21-633D-6D6B-C3F3FBB1B20F}"/>
              </a:ext>
            </a:extLst>
          </p:cNvPr>
          <p:cNvSpPr txBox="1"/>
          <p:nvPr/>
        </p:nvSpPr>
        <p:spPr>
          <a:xfrm>
            <a:off x="2354342" y="2064470"/>
            <a:ext cx="30637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pattern base:</a:t>
            </a:r>
          </a:p>
          <a:p>
            <a:r>
              <a:rPr lang="en-US" dirty="0"/>
              <a:t>(</a:t>
            </a:r>
            <a:r>
              <a:rPr lang="en-US" dirty="0" err="1"/>
              <a:t>ecr_i</a:t>
            </a:r>
            <a:r>
              <a:rPr lang="en-US" dirty="0"/>
              <a:t>: 2, </a:t>
            </a:r>
            <a:r>
              <a:rPr lang="en-US" dirty="0" err="1"/>
              <a:t>icmp</a:t>
            </a:r>
            <a:r>
              <a:rPr lang="en-US" dirty="0"/>
              <a:t>: 2)</a:t>
            </a:r>
          </a:p>
          <a:p>
            <a:endParaRPr lang="en-US" dirty="0"/>
          </a:p>
          <a:p>
            <a:r>
              <a:rPr lang="en-US" b="1" dirty="0"/>
              <a:t>Conditional </a:t>
            </a:r>
            <a:r>
              <a:rPr lang="en-US" b="1" dirty="0" err="1"/>
              <a:t>Fp</a:t>
            </a:r>
            <a:r>
              <a:rPr lang="en-US" b="1" dirty="0"/>
              <a:t> tree:</a:t>
            </a:r>
          </a:p>
          <a:p>
            <a:r>
              <a:rPr lang="en-US" dirty="0"/>
              <a:t>(</a:t>
            </a:r>
            <a:r>
              <a:rPr lang="en-US" dirty="0" err="1"/>
              <a:t>ecr_i</a:t>
            </a:r>
            <a:r>
              <a:rPr lang="en-US" dirty="0"/>
              <a:t>: 2, </a:t>
            </a:r>
            <a:r>
              <a:rPr lang="en-US" dirty="0" err="1"/>
              <a:t>icmp</a:t>
            </a:r>
            <a:r>
              <a:rPr lang="en-US" dirty="0"/>
              <a:t>: 2)</a:t>
            </a:r>
          </a:p>
          <a:p>
            <a:endParaRPr lang="en-US" dirty="0"/>
          </a:p>
          <a:p>
            <a:r>
              <a:rPr lang="en-US" b="1" dirty="0"/>
              <a:t>Anomalous patterns:</a:t>
            </a:r>
          </a:p>
          <a:p>
            <a:r>
              <a:rPr lang="en-US" dirty="0"/>
              <a:t>(</a:t>
            </a:r>
            <a:r>
              <a:rPr lang="en-US" dirty="0" err="1"/>
              <a:t>smurf</a:t>
            </a:r>
            <a:r>
              <a:rPr lang="en-US" dirty="0"/>
              <a:t>: 2),</a:t>
            </a:r>
          </a:p>
          <a:p>
            <a:r>
              <a:rPr lang="en-US" dirty="0"/>
              <a:t>(</a:t>
            </a:r>
            <a:r>
              <a:rPr lang="en-US" dirty="0" err="1"/>
              <a:t>ecr_i</a:t>
            </a:r>
            <a:r>
              <a:rPr lang="en-US" dirty="0"/>
              <a:t>, </a:t>
            </a:r>
            <a:r>
              <a:rPr lang="en-US" dirty="0" err="1"/>
              <a:t>smurf</a:t>
            </a:r>
            <a:r>
              <a:rPr lang="en-US" dirty="0"/>
              <a:t>: 2),</a:t>
            </a:r>
          </a:p>
          <a:p>
            <a:r>
              <a:rPr lang="en-US" dirty="0"/>
              <a:t>(</a:t>
            </a:r>
            <a:r>
              <a:rPr lang="en-US" dirty="0" err="1"/>
              <a:t>icmp</a:t>
            </a:r>
            <a:r>
              <a:rPr lang="en-US" dirty="0"/>
              <a:t>, </a:t>
            </a:r>
            <a:r>
              <a:rPr lang="en-US" dirty="0" err="1"/>
              <a:t>smurf</a:t>
            </a:r>
            <a:r>
              <a:rPr lang="en-US" dirty="0"/>
              <a:t>: 2),</a:t>
            </a:r>
          </a:p>
          <a:p>
            <a:r>
              <a:rPr lang="en-US" dirty="0"/>
              <a:t>(</a:t>
            </a:r>
            <a:r>
              <a:rPr lang="en-US" dirty="0" err="1"/>
              <a:t>ecr_i</a:t>
            </a:r>
            <a:r>
              <a:rPr lang="en-US" dirty="0"/>
              <a:t>, </a:t>
            </a:r>
            <a:r>
              <a:rPr lang="en-US" dirty="0" err="1"/>
              <a:t>icmp</a:t>
            </a:r>
            <a:r>
              <a:rPr lang="en-US" dirty="0"/>
              <a:t>, </a:t>
            </a:r>
            <a:r>
              <a:rPr lang="en-US" dirty="0" err="1"/>
              <a:t>smurf</a:t>
            </a:r>
            <a:r>
              <a:rPr lang="en-US" dirty="0"/>
              <a:t>: 2)</a:t>
            </a:r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D1C91F97-DC06-716E-3DA8-724D41A6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38" y="2077921"/>
            <a:ext cx="4106862" cy="321591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5808F44-08EA-FFDB-AA46-1B6D7CB1263E}"/>
              </a:ext>
            </a:extLst>
          </p:cNvPr>
          <p:cNvSpPr/>
          <p:nvPr/>
        </p:nvSpPr>
        <p:spPr>
          <a:xfrm>
            <a:off x="4647414" y="2524867"/>
            <a:ext cx="1739239" cy="3215919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rgbClr val="00B05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725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2C70-57C2-B754-0BB7-209BC2BCF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C66D-B27D-D9D7-D1CD-8BD7ACFF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601971"/>
            <a:ext cx="9078012" cy="585806"/>
          </a:xfrm>
        </p:spPr>
        <p:txBody>
          <a:bodyPr>
            <a:normAutofit/>
          </a:bodyPr>
          <a:lstStyle/>
          <a:p>
            <a:r>
              <a:rPr lang="en-US" sz="3200" dirty="0"/>
              <a:t>Mining Conditional </a:t>
            </a:r>
            <a:r>
              <a:rPr lang="en-US" sz="3200" dirty="0" err="1"/>
              <a:t>Fp</a:t>
            </a:r>
            <a:r>
              <a:rPr lang="en-US" sz="3200" dirty="0"/>
              <a:t> Trees and Anomalous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8A2E-B51F-03EA-87E8-232C4D4F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800" dirty="0"/>
              <a:t>REJ: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CC8FD3-6F7E-9F3E-3FD1-F94B40B4D9DF}"/>
              </a:ext>
            </a:extLst>
          </p:cNvPr>
          <p:cNvSpPr/>
          <p:nvPr/>
        </p:nvSpPr>
        <p:spPr>
          <a:xfrm>
            <a:off x="745671" y="1967845"/>
            <a:ext cx="914400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92F30E-8402-6690-7378-4658D37660D6}"/>
              </a:ext>
            </a:extLst>
          </p:cNvPr>
          <p:cNvSpPr/>
          <p:nvPr/>
        </p:nvSpPr>
        <p:spPr>
          <a:xfrm>
            <a:off x="259235" y="3007151"/>
            <a:ext cx="1887273" cy="67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neptune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B4FA72-9325-5E32-C61C-EAB1D0E054BD}"/>
              </a:ext>
            </a:extLst>
          </p:cNvPr>
          <p:cNvSpPr/>
          <p:nvPr/>
        </p:nvSpPr>
        <p:spPr>
          <a:xfrm>
            <a:off x="368714" y="4105370"/>
            <a:ext cx="1668271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private: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78FC5-FFC3-99A8-B67C-F2DD20C8B0D3}"/>
              </a:ext>
            </a:extLst>
          </p:cNvPr>
          <p:cNvSpPr/>
          <p:nvPr/>
        </p:nvSpPr>
        <p:spPr>
          <a:xfrm>
            <a:off x="524142" y="5126274"/>
            <a:ext cx="1357459" cy="5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710B8-1379-EBEB-9F21-B362C2740B6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202871" y="2458039"/>
            <a:ext cx="1" cy="549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7E3E0-E607-5569-96EA-6EE4E288C37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202850" y="3685881"/>
            <a:ext cx="22" cy="419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915FEC-7FEB-D136-B2C2-BFCAA514D29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202850" y="4595564"/>
            <a:ext cx="22" cy="530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FB467-A7C5-00F4-67C9-1D11203BC6DC}"/>
              </a:ext>
            </a:extLst>
          </p:cNvPr>
          <p:cNvSpPr txBox="1"/>
          <p:nvPr/>
        </p:nvSpPr>
        <p:spPr>
          <a:xfrm>
            <a:off x="4482444" y="4119497"/>
            <a:ext cx="3747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pattern base:</a:t>
            </a:r>
          </a:p>
          <a:p>
            <a:r>
              <a:rPr lang="en-US" dirty="0"/>
              <a:t>{(</a:t>
            </a:r>
            <a:r>
              <a:rPr lang="en-US" dirty="0" err="1"/>
              <a:t>neptune</a:t>
            </a:r>
            <a:r>
              <a:rPr lang="en-US" dirty="0"/>
              <a:t>: 1, private: 1),(neptune:1)}</a:t>
            </a:r>
          </a:p>
          <a:p>
            <a:endParaRPr lang="en-US" dirty="0"/>
          </a:p>
          <a:p>
            <a:r>
              <a:rPr lang="en-US" b="1" dirty="0"/>
              <a:t>Conditional </a:t>
            </a:r>
            <a:r>
              <a:rPr lang="en-US" b="1" dirty="0" err="1"/>
              <a:t>Fp</a:t>
            </a:r>
            <a:r>
              <a:rPr lang="en-US" b="1" dirty="0"/>
              <a:t> tree:</a:t>
            </a:r>
          </a:p>
          <a:p>
            <a:r>
              <a:rPr lang="en-US" dirty="0"/>
              <a:t>(</a:t>
            </a:r>
            <a:r>
              <a:rPr lang="en-US" dirty="0" err="1"/>
              <a:t>neptune</a:t>
            </a:r>
            <a:r>
              <a:rPr lang="en-US" dirty="0"/>
              <a:t>: 2)</a:t>
            </a:r>
          </a:p>
          <a:p>
            <a:endParaRPr lang="en-US" dirty="0"/>
          </a:p>
          <a:p>
            <a:r>
              <a:rPr lang="en-US" b="1" dirty="0"/>
              <a:t>Anomalous patterns:</a:t>
            </a:r>
          </a:p>
          <a:p>
            <a:r>
              <a:rPr lang="en-US" dirty="0"/>
              <a:t>(REJ: 2),</a:t>
            </a:r>
          </a:p>
          <a:p>
            <a:r>
              <a:rPr lang="en-US" dirty="0"/>
              <a:t>(</a:t>
            </a:r>
            <a:r>
              <a:rPr lang="en-US" dirty="0" err="1"/>
              <a:t>neptune</a:t>
            </a:r>
            <a:r>
              <a:rPr lang="en-US" dirty="0"/>
              <a:t>, REJ: 2)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FC2B03-47F2-D0A3-BDA8-C0C31ADBD778}"/>
              </a:ext>
            </a:extLst>
          </p:cNvPr>
          <p:cNvSpPr/>
          <p:nvPr/>
        </p:nvSpPr>
        <p:spPr>
          <a:xfrm>
            <a:off x="2714021" y="2006361"/>
            <a:ext cx="914400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84AB8-2540-7308-E3F9-B698C8227F48}"/>
              </a:ext>
            </a:extLst>
          </p:cNvPr>
          <p:cNvSpPr/>
          <p:nvPr/>
        </p:nvSpPr>
        <p:spPr>
          <a:xfrm>
            <a:off x="2221583" y="2999296"/>
            <a:ext cx="1887271" cy="67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neptune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C3866A-FB1A-862A-AE17-06288F9FBFBB}"/>
              </a:ext>
            </a:extLst>
          </p:cNvPr>
          <p:cNvSpPr/>
          <p:nvPr/>
        </p:nvSpPr>
        <p:spPr>
          <a:xfrm>
            <a:off x="2492491" y="4141015"/>
            <a:ext cx="1357459" cy="5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71A1C3-E302-83EA-039D-47BF9251AF0D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3165219" y="2496555"/>
            <a:ext cx="6002" cy="502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1FE1E-5C44-3050-5334-5942BED19A1F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165219" y="3678026"/>
            <a:ext cx="6002" cy="462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A diagram of a network&#10;&#10;Description automatically generated">
            <a:extLst>
              <a:ext uri="{FF2B5EF4-FFF2-40B4-BE49-F238E27FC236}">
                <a16:creationId xmlns:a16="http://schemas.microsoft.com/office/drawing/2014/main" id="{48096778-9C5E-9BBC-4E4E-65FE0657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86" y="1426780"/>
            <a:ext cx="3596172" cy="25853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D9EC92-68BA-7BCB-3864-1AD201C05337}"/>
                  </a:ext>
                </a:extLst>
              </p14:cNvPr>
              <p14:cNvContentPartPr/>
              <p14:nvPr/>
            </p14:nvContentPartPr>
            <p14:xfrm>
              <a:off x="6172597" y="1846748"/>
              <a:ext cx="2273040" cy="149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D9EC92-68BA-7BCB-3864-1AD201C053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4957" y="1828748"/>
                <a:ext cx="2308680" cy="15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519768B-3033-A362-76B7-EA48457E2BA9}"/>
                  </a:ext>
                </a:extLst>
              </p14:cNvPr>
              <p14:cNvContentPartPr/>
              <p14:nvPr/>
            </p14:nvContentPartPr>
            <p14:xfrm>
              <a:off x="6947677" y="2414828"/>
              <a:ext cx="640080" cy="319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519768B-3033-A362-76B7-EA48457E2B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29677" y="2396828"/>
                <a:ext cx="6757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4D73210-EFCC-AED1-8BFF-CDC9ADD8B6BA}"/>
                  </a:ext>
                </a:extLst>
              </p14:cNvPr>
              <p14:cNvContentPartPr/>
              <p14:nvPr/>
            </p14:nvContentPartPr>
            <p14:xfrm>
              <a:off x="5721517" y="2139788"/>
              <a:ext cx="1274400" cy="1971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4D73210-EFCC-AED1-8BFF-CDC9ADD8B6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3517" y="2121788"/>
                <a:ext cx="1310040" cy="20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3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D0E39-B057-E442-EA13-96DBE4D04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C7B8-A221-2CF8-166F-DE0DB26F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601971"/>
            <a:ext cx="9078012" cy="585806"/>
          </a:xfrm>
        </p:spPr>
        <p:txBody>
          <a:bodyPr>
            <a:normAutofit/>
          </a:bodyPr>
          <a:lstStyle/>
          <a:p>
            <a:r>
              <a:rPr lang="en-US" sz="3200" dirty="0"/>
              <a:t>Mining Conditional </a:t>
            </a:r>
            <a:r>
              <a:rPr lang="en-US" sz="3200" dirty="0" err="1"/>
              <a:t>Fp</a:t>
            </a:r>
            <a:r>
              <a:rPr lang="en-US" sz="3200" dirty="0"/>
              <a:t> Trees and Anomalous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799F-065C-9B5A-3F0C-9F37AD8A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800" dirty="0"/>
              <a:t>private: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C45CCE-4C13-4697-59B3-A04E74DE89A3}"/>
              </a:ext>
            </a:extLst>
          </p:cNvPr>
          <p:cNvSpPr/>
          <p:nvPr/>
        </p:nvSpPr>
        <p:spPr>
          <a:xfrm>
            <a:off x="707010" y="1979630"/>
            <a:ext cx="914400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3A50A3-16BB-C430-6011-FDF8F97F147A}"/>
              </a:ext>
            </a:extLst>
          </p:cNvPr>
          <p:cNvSpPr/>
          <p:nvPr/>
        </p:nvSpPr>
        <p:spPr>
          <a:xfrm>
            <a:off x="259236" y="3007151"/>
            <a:ext cx="1809948" cy="67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neptune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EB09E8-BB08-F8CB-EE73-F59C7B2B6CA0}"/>
              </a:ext>
            </a:extLst>
          </p:cNvPr>
          <p:cNvSpPr/>
          <p:nvPr/>
        </p:nvSpPr>
        <p:spPr>
          <a:xfrm>
            <a:off x="400638" y="4105370"/>
            <a:ext cx="1527143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private: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3A48EA-E46F-48BF-E247-A4725BC22B0A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164210" y="2469824"/>
            <a:ext cx="0" cy="537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DEAACD-6B04-E5FD-C992-9914CC04EBF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164210" y="3685881"/>
            <a:ext cx="0" cy="419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D5C7CA-A3B4-6F28-2136-48DBCDEB3CAE}"/>
              </a:ext>
            </a:extLst>
          </p:cNvPr>
          <p:cNvSpPr txBox="1"/>
          <p:nvPr/>
        </p:nvSpPr>
        <p:spPr>
          <a:xfrm>
            <a:off x="2328420" y="2053854"/>
            <a:ext cx="27526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pattern base:</a:t>
            </a:r>
          </a:p>
          <a:p>
            <a:r>
              <a:rPr lang="en-US" dirty="0"/>
              <a:t>(neptune:1)</a:t>
            </a:r>
          </a:p>
          <a:p>
            <a:endParaRPr lang="en-US" dirty="0"/>
          </a:p>
          <a:p>
            <a:r>
              <a:rPr lang="en-US" b="1" dirty="0"/>
              <a:t>Conditional </a:t>
            </a:r>
            <a:r>
              <a:rPr lang="en-US" b="1" dirty="0" err="1"/>
              <a:t>Fp</a:t>
            </a:r>
            <a:r>
              <a:rPr lang="en-US" b="1" dirty="0"/>
              <a:t> tree:</a:t>
            </a:r>
          </a:p>
          <a:p>
            <a:r>
              <a:rPr lang="en-US" dirty="0"/>
              <a:t>(</a:t>
            </a:r>
            <a:r>
              <a:rPr lang="en-US" dirty="0" err="1"/>
              <a:t>neptune</a:t>
            </a:r>
            <a:r>
              <a:rPr lang="en-US" dirty="0"/>
              <a:t>: 1)</a:t>
            </a:r>
          </a:p>
          <a:p>
            <a:endParaRPr lang="en-US" dirty="0"/>
          </a:p>
          <a:p>
            <a:r>
              <a:rPr lang="en-US" b="1" dirty="0"/>
              <a:t>Anomalous patterns:</a:t>
            </a:r>
          </a:p>
          <a:p>
            <a:r>
              <a:rPr lang="en-US" dirty="0"/>
              <a:t>(private: 1),</a:t>
            </a:r>
          </a:p>
          <a:p>
            <a:r>
              <a:rPr lang="en-US" dirty="0"/>
              <a:t>(</a:t>
            </a:r>
            <a:r>
              <a:rPr lang="en-US" dirty="0" err="1"/>
              <a:t>neptune</a:t>
            </a:r>
            <a:r>
              <a:rPr lang="en-US" dirty="0"/>
              <a:t>, private: 1)</a:t>
            </a:r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E1382618-B40A-35E3-A084-C036FCA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33" y="1821040"/>
            <a:ext cx="3942590" cy="30526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7E11E3-8400-5428-C87D-D4536FC8BBAA}"/>
                  </a:ext>
                </a:extLst>
              </p14:cNvPr>
              <p14:cNvContentPartPr/>
              <p14:nvPr/>
            </p14:nvContentPartPr>
            <p14:xfrm>
              <a:off x="6202477" y="2408348"/>
              <a:ext cx="2123280" cy="1730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7E11E3-8400-5428-C87D-D4536FC8BB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837" y="2390708"/>
                <a:ext cx="2158920" cy="17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190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DA5C-1B41-7821-33F5-C09AC9800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2E00-1552-07C9-632B-4DDEC614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601971"/>
            <a:ext cx="9078012" cy="585806"/>
          </a:xfrm>
        </p:spPr>
        <p:txBody>
          <a:bodyPr>
            <a:normAutofit/>
          </a:bodyPr>
          <a:lstStyle/>
          <a:p>
            <a:r>
              <a:rPr lang="en-US" sz="3200" dirty="0"/>
              <a:t>Mining Conditional </a:t>
            </a:r>
            <a:r>
              <a:rPr lang="en-US" sz="3200" dirty="0" err="1"/>
              <a:t>Fp</a:t>
            </a:r>
            <a:r>
              <a:rPr lang="en-US" sz="3200" dirty="0"/>
              <a:t> Trees and Anomalous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03A2-ED14-D6DA-7B0D-5ACB58D7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800" dirty="0" err="1"/>
              <a:t>neptune</a:t>
            </a:r>
            <a:r>
              <a:rPr lang="en-US" sz="2800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D02169-7F61-85E9-7081-5FFF860C3F02}"/>
              </a:ext>
            </a:extLst>
          </p:cNvPr>
          <p:cNvSpPr/>
          <p:nvPr/>
        </p:nvSpPr>
        <p:spPr>
          <a:xfrm>
            <a:off x="707010" y="1979630"/>
            <a:ext cx="914400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2F4E5-E0C6-61EC-7719-B3216E6C8BA0}"/>
              </a:ext>
            </a:extLst>
          </p:cNvPr>
          <p:cNvSpPr/>
          <p:nvPr/>
        </p:nvSpPr>
        <p:spPr>
          <a:xfrm>
            <a:off x="259236" y="3007151"/>
            <a:ext cx="1809948" cy="67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neptune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2AD9A2-B79F-E4F2-B58B-81571858536D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164210" y="2469824"/>
            <a:ext cx="0" cy="537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45083D-18AC-B729-1E36-585891537993}"/>
              </a:ext>
            </a:extLst>
          </p:cNvPr>
          <p:cNvSpPr txBox="1"/>
          <p:nvPr/>
        </p:nvSpPr>
        <p:spPr>
          <a:xfrm>
            <a:off x="2328420" y="2053854"/>
            <a:ext cx="2752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pattern base:</a:t>
            </a:r>
          </a:p>
          <a:p>
            <a:r>
              <a:rPr lang="en-US" dirty="0"/>
              <a:t>null</a:t>
            </a:r>
          </a:p>
          <a:p>
            <a:endParaRPr lang="en-US" dirty="0"/>
          </a:p>
          <a:p>
            <a:r>
              <a:rPr lang="en-US" b="1" dirty="0"/>
              <a:t>Conditional </a:t>
            </a:r>
            <a:r>
              <a:rPr lang="en-US" b="1" dirty="0" err="1"/>
              <a:t>Fp</a:t>
            </a:r>
            <a:r>
              <a:rPr lang="en-US" b="1" dirty="0"/>
              <a:t> tree:</a:t>
            </a:r>
          </a:p>
          <a:p>
            <a:r>
              <a:rPr lang="en-US" dirty="0"/>
              <a:t>null</a:t>
            </a:r>
          </a:p>
          <a:p>
            <a:endParaRPr lang="en-US" dirty="0"/>
          </a:p>
          <a:p>
            <a:r>
              <a:rPr lang="en-US" b="1" dirty="0"/>
              <a:t>Anomalous patterns:</a:t>
            </a:r>
          </a:p>
          <a:p>
            <a:r>
              <a:rPr lang="en-US" dirty="0"/>
              <a:t>(</a:t>
            </a:r>
            <a:r>
              <a:rPr lang="en-US" dirty="0" err="1"/>
              <a:t>neptune</a:t>
            </a:r>
            <a:r>
              <a:rPr lang="en-US" dirty="0"/>
              <a:t>: 2)</a:t>
            </a:r>
          </a:p>
        </p:txBody>
      </p:sp>
      <p:pic>
        <p:nvPicPr>
          <p:cNvPr id="8" name="Picture 7" descr="A diagram of a network&#10;&#10;Description automatically generated">
            <a:extLst>
              <a:ext uri="{FF2B5EF4-FFF2-40B4-BE49-F238E27FC236}">
                <a16:creationId xmlns:a16="http://schemas.microsoft.com/office/drawing/2014/main" id="{F766216D-8631-3349-4AD7-924FFC49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08" y="1738557"/>
            <a:ext cx="4229786" cy="304083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2F96A92-7726-9D87-7ACB-1CF034EB0F05}"/>
              </a:ext>
            </a:extLst>
          </p:cNvPr>
          <p:cNvSpPr/>
          <p:nvPr/>
        </p:nvSpPr>
        <p:spPr>
          <a:xfrm>
            <a:off x="6768445" y="2304854"/>
            <a:ext cx="1668545" cy="86726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5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CD921-68B9-317D-32FF-7D8F9C39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C697-35DC-1233-F5F4-697C6FC5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601971"/>
            <a:ext cx="9078012" cy="585806"/>
          </a:xfrm>
        </p:spPr>
        <p:txBody>
          <a:bodyPr>
            <a:normAutofit/>
          </a:bodyPr>
          <a:lstStyle/>
          <a:p>
            <a:r>
              <a:rPr lang="en-US" sz="3200" dirty="0"/>
              <a:t>Mining Conditional </a:t>
            </a:r>
            <a:r>
              <a:rPr lang="en-US" sz="3200" dirty="0" err="1"/>
              <a:t>Fp</a:t>
            </a:r>
            <a:r>
              <a:rPr lang="en-US" sz="3200" dirty="0"/>
              <a:t> Trees and Anomalous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C99A-AE12-BEB4-A46A-ECEEE699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800" dirty="0" err="1"/>
              <a:t>icmp</a:t>
            </a:r>
            <a:r>
              <a:rPr lang="en-US" sz="2800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B29E0-1CB1-31DB-6278-C24134A04238}"/>
              </a:ext>
            </a:extLst>
          </p:cNvPr>
          <p:cNvSpPr/>
          <p:nvPr/>
        </p:nvSpPr>
        <p:spPr>
          <a:xfrm>
            <a:off x="707010" y="1979630"/>
            <a:ext cx="914400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A8FDC6-E41C-3793-E4E8-0EC785C98B32}"/>
              </a:ext>
            </a:extLst>
          </p:cNvPr>
          <p:cNvSpPr/>
          <p:nvPr/>
        </p:nvSpPr>
        <p:spPr>
          <a:xfrm>
            <a:off x="259236" y="3007151"/>
            <a:ext cx="1809948" cy="67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ecr_i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A4F961-5524-7B95-CAB7-D9D43F724A9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164210" y="2469824"/>
            <a:ext cx="0" cy="537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5CF00B-2460-F5D0-3A3B-58BA1C48C3AE}"/>
              </a:ext>
            </a:extLst>
          </p:cNvPr>
          <p:cNvSpPr txBox="1"/>
          <p:nvPr/>
        </p:nvSpPr>
        <p:spPr>
          <a:xfrm>
            <a:off x="2328420" y="2053854"/>
            <a:ext cx="27526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pattern base:</a:t>
            </a:r>
          </a:p>
          <a:p>
            <a:r>
              <a:rPr lang="en-US" dirty="0"/>
              <a:t>(</a:t>
            </a:r>
            <a:r>
              <a:rPr lang="en-US" dirty="0" err="1"/>
              <a:t>ecr_i</a:t>
            </a:r>
            <a:r>
              <a:rPr lang="en-US" dirty="0"/>
              <a:t>: 2)</a:t>
            </a:r>
          </a:p>
          <a:p>
            <a:endParaRPr lang="en-US" dirty="0"/>
          </a:p>
          <a:p>
            <a:r>
              <a:rPr lang="en-US" b="1" dirty="0"/>
              <a:t>Conditional </a:t>
            </a:r>
            <a:r>
              <a:rPr lang="en-US" b="1" dirty="0" err="1"/>
              <a:t>Fp</a:t>
            </a:r>
            <a:r>
              <a:rPr lang="en-US" b="1" dirty="0"/>
              <a:t> tree:</a:t>
            </a:r>
          </a:p>
          <a:p>
            <a:r>
              <a:rPr lang="en-US" dirty="0"/>
              <a:t>(</a:t>
            </a:r>
            <a:r>
              <a:rPr lang="en-US" dirty="0" err="1"/>
              <a:t>ecr_i</a:t>
            </a:r>
            <a:r>
              <a:rPr lang="en-US" dirty="0"/>
              <a:t>: 2)</a:t>
            </a:r>
          </a:p>
          <a:p>
            <a:endParaRPr lang="en-US" dirty="0"/>
          </a:p>
          <a:p>
            <a:r>
              <a:rPr lang="en-US" b="1" dirty="0"/>
              <a:t>Anomalous patterns:</a:t>
            </a:r>
          </a:p>
          <a:p>
            <a:r>
              <a:rPr lang="en-US" dirty="0"/>
              <a:t>(</a:t>
            </a:r>
            <a:r>
              <a:rPr lang="en-US" dirty="0" err="1"/>
              <a:t>icmp</a:t>
            </a:r>
            <a:r>
              <a:rPr lang="en-US" dirty="0"/>
              <a:t>: 2),</a:t>
            </a:r>
          </a:p>
          <a:p>
            <a:r>
              <a:rPr lang="en-US" dirty="0"/>
              <a:t>(</a:t>
            </a:r>
            <a:r>
              <a:rPr lang="en-US" dirty="0" err="1"/>
              <a:t>ecr_i</a:t>
            </a:r>
            <a:r>
              <a:rPr lang="en-US" dirty="0"/>
              <a:t>, </a:t>
            </a:r>
            <a:r>
              <a:rPr lang="en-US" dirty="0" err="1"/>
              <a:t>icmp</a:t>
            </a:r>
            <a:r>
              <a:rPr lang="en-US" dirty="0"/>
              <a:t>: 2)</a:t>
            </a:r>
          </a:p>
        </p:txBody>
      </p:sp>
      <p:pic>
        <p:nvPicPr>
          <p:cNvPr id="8" name="Picture 7" descr="A diagram of a network&#10;&#10;Description automatically generated">
            <a:extLst>
              <a:ext uri="{FF2B5EF4-FFF2-40B4-BE49-F238E27FC236}">
                <a16:creationId xmlns:a16="http://schemas.microsoft.com/office/drawing/2014/main" id="{1A49BF3A-EB6A-A7FE-5768-1265B2E8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08" y="1738557"/>
            <a:ext cx="4229786" cy="30408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63638B-B16D-1EB4-A707-C96E0FB7E61B}"/>
              </a:ext>
            </a:extLst>
          </p:cNvPr>
          <p:cNvSpPr/>
          <p:nvPr/>
        </p:nvSpPr>
        <p:spPr>
          <a:xfrm>
            <a:off x="259236" y="4215269"/>
            <a:ext cx="1809948" cy="67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icmp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0A194-B4BF-3CC6-D66B-6A09F63DCA1D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164210" y="3685881"/>
            <a:ext cx="0" cy="529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55525FB-2B2B-2545-1E2A-804C8C87AF55}"/>
              </a:ext>
            </a:extLst>
          </p:cNvPr>
          <p:cNvSpPr/>
          <p:nvPr/>
        </p:nvSpPr>
        <p:spPr>
          <a:xfrm>
            <a:off x="4807670" y="2224727"/>
            <a:ext cx="1366887" cy="1828799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46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8A171-7FE1-B965-0748-B8D75F549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B2EC-1D4F-802C-8CB3-406195EF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601971"/>
            <a:ext cx="9078012" cy="585806"/>
          </a:xfrm>
        </p:spPr>
        <p:txBody>
          <a:bodyPr>
            <a:normAutofit/>
          </a:bodyPr>
          <a:lstStyle/>
          <a:p>
            <a:r>
              <a:rPr lang="en-US" sz="3200" dirty="0"/>
              <a:t>Mining Conditional </a:t>
            </a:r>
            <a:r>
              <a:rPr lang="en-US" sz="3200" dirty="0" err="1"/>
              <a:t>Fp</a:t>
            </a:r>
            <a:r>
              <a:rPr lang="en-US" sz="3200" dirty="0"/>
              <a:t> Trees and Anomalous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6A47-2995-2319-98BF-7201A68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800" dirty="0" err="1"/>
              <a:t>ecr_i</a:t>
            </a:r>
            <a:r>
              <a:rPr lang="en-US" sz="2800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B33FD-FF20-0505-36B4-5A15DC0A7BC9}"/>
              </a:ext>
            </a:extLst>
          </p:cNvPr>
          <p:cNvSpPr/>
          <p:nvPr/>
        </p:nvSpPr>
        <p:spPr>
          <a:xfrm>
            <a:off x="707010" y="1979630"/>
            <a:ext cx="914400" cy="490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99D7E0-BC65-9971-086B-5B5F8FA42500}"/>
              </a:ext>
            </a:extLst>
          </p:cNvPr>
          <p:cNvSpPr/>
          <p:nvPr/>
        </p:nvSpPr>
        <p:spPr>
          <a:xfrm>
            <a:off x="259236" y="3007151"/>
            <a:ext cx="1809948" cy="67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ecr_i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7393EA-B80D-137D-8887-CAFDB094CC66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164210" y="2469824"/>
            <a:ext cx="0" cy="537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611AAF-2C0C-7A8D-93E4-E4D67F8CE792}"/>
              </a:ext>
            </a:extLst>
          </p:cNvPr>
          <p:cNvSpPr txBox="1"/>
          <p:nvPr/>
        </p:nvSpPr>
        <p:spPr>
          <a:xfrm>
            <a:off x="2328420" y="2053854"/>
            <a:ext cx="2752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pattern base:</a:t>
            </a:r>
          </a:p>
          <a:p>
            <a:r>
              <a:rPr lang="en-US" dirty="0"/>
              <a:t>null</a:t>
            </a:r>
          </a:p>
          <a:p>
            <a:endParaRPr lang="en-US" dirty="0"/>
          </a:p>
          <a:p>
            <a:r>
              <a:rPr lang="en-US" b="1" dirty="0"/>
              <a:t>Conditional </a:t>
            </a:r>
            <a:r>
              <a:rPr lang="en-US" b="1" dirty="0" err="1"/>
              <a:t>Fp</a:t>
            </a:r>
            <a:r>
              <a:rPr lang="en-US" b="1" dirty="0"/>
              <a:t> tree:</a:t>
            </a:r>
          </a:p>
          <a:p>
            <a:r>
              <a:rPr lang="en-US" dirty="0"/>
              <a:t>null</a:t>
            </a:r>
          </a:p>
          <a:p>
            <a:endParaRPr lang="en-US" dirty="0"/>
          </a:p>
          <a:p>
            <a:r>
              <a:rPr lang="en-US" b="1" dirty="0"/>
              <a:t>Anomalous patterns:</a:t>
            </a:r>
          </a:p>
          <a:p>
            <a:r>
              <a:rPr lang="en-US" dirty="0"/>
              <a:t>(</a:t>
            </a:r>
            <a:r>
              <a:rPr lang="en-US" dirty="0" err="1"/>
              <a:t>ecr_i</a:t>
            </a:r>
            <a:r>
              <a:rPr lang="en-US" dirty="0"/>
              <a:t>: 2)</a:t>
            </a:r>
          </a:p>
        </p:txBody>
      </p:sp>
      <p:pic>
        <p:nvPicPr>
          <p:cNvPr id="8" name="Picture 7" descr="A diagram of a network&#10;&#10;Description automatically generated">
            <a:extLst>
              <a:ext uri="{FF2B5EF4-FFF2-40B4-BE49-F238E27FC236}">
                <a16:creationId xmlns:a16="http://schemas.microsoft.com/office/drawing/2014/main" id="{0B5024F3-ADE5-B5A5-3BAB-C7449CDB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08" y="1738557"/>
            <a:ext cx="4229786" cy="30408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0367E5B-886C-3497-6A08-4DFEC2592927}"/>
              </a:ext>
            </a:extLst>
          </p:cNvPr>
          <p:cNvSpPr/>
          <p:nvPr/>
        </p:nvSpPr>
        <p:spPr>
          <a:xfrm>
            <a:off x="4914214" y="2356703"/>
            <a:ext cx="1315349" cy="7258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1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BAC8-6307-BEEA-3A59-CD495287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1039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Anomalous / Infrequent </a:t>
            </a:r>
            <a:r>
              <a:rPr lang="en-US" sz="3200" dirty="0" err="1"/>
              <a:t>Itemsets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A4B8-8CD4-1489-FA4A-8FD49AD4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8352"/>
            <a:ext cx="9144000" cy="5679648"/>
          </a:xfrm>
        </p:spPr>
        <p:txBody>
          <a:bodyPr>
            <a:normAutofit/>
          </a:bodyPr>
          <a:lstStyle/>
          <a:p>
            <a:r>
              <a:rPr lang="en-US" sz="2400" dirty="0"/>
              <a:t>So, all anomalous / infrequent </a:t>
            </a:r>
            <a:r>
              <a:rPr lang="en-US" sz="2400" dirty="0" err="1"/>
              <a:t>itemsets</a:t>
            </a:r>
            <a:r>
              <a:rPr lang="en-US" sz="2400" dirty="0"/>
              <a:t> are: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(</a:t>
            </a:r>
            <a:r>
              <a:rPr lang="en-US" sz="2400" dirty="0" err="1"/>
              <a:t>ecr_i</a:t>
            </a:r>
            <a:r>
              <a:rPr lang="en-US" sz="2400" dirty="0"/>
              <a:t>: 2)					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neptune</a:t>
            </a:r>
            <a:r>
              <a:rPr lang="en-US" sz="2400" dirty="0">
                <a:solidFill>
                  <a:srgbClr val="00B050"/>
                </a:solidFill>
              </a:rPr>
              <a:t>, REJ, </a:t>
            </a:r>
            <a:r>
              <a:rPr lang="en-US" sz="2400" dirty="0" err="1">
                <a:solidFill>
                  <a:srgbClr val="00B050"/>
                </a:solidFill>
              </a:rPr>
              <a:t>tcp</a:t>
            </a:r>
            <a:r>
              <a:rPr lang="en-US" sz="2400" dirty="0">
                <a:solidFill>
                  <a:srgbClr val="00B050"/>
                </a:solidFill>
              </a:rPr>
              <a:t>: 1)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(</a:t>
            </a:r>
            <a:r>
              <a:rPr lang="en-US" sz="2400" dirty="0" err="1"/>
              <a:t>icmp</a:t>
            </a:r>
            <a:r>
              <a:rPr lang="en-US" sz="2400" dirty="0"/>
              <a:t>: 2)					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ecr_i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smurf</a:t>
            </a:r>
            <a:r>
              <a:rPr lang="en-US" sz="2400" dirty="0">
                <a:solidFill>
                  <a:srgbClr val="00B050"/>
                </a:solidFill>
              </a:rPr>
              <a:t>: 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(</a:t>
            </a:r>
            <a:r>
              <a:rPr lang="en-US" sz="2400" dirty="0" err="1"/>
              <a:t>neptune</a:t>
            </a:r>
            <a:r>
              <a:rPr lang="en-US" sz="2400" dirty="0"/>
              <a:t>: 2)			</a:t>
            </a:r>
            <a:r>
              <a:rPr lang="en-US" sz="2400" dirty="0">
                <a:solidFill>
                  <a:srgbClr val="00B050"/>
                </a:solidFill>
              </a:rPr>
              <a:t>	(</a:t>
            </a:r>
            <a:r>
              <a:rPr lang="en-US" sz="2400" dirty="0" err="1">
                <a:solidFill>
                  <a:srgbClr val="00B050"/>
                </a:solidFill>
              </a:rPr>
              <a:t>icmp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smurf</a:t>
            </a:r>
            <a:r>
              <a:rPr lang="en-US" sz="2400" dirty="0">
                <a:solidFill>
                  <a:srgbClr val="00B050"/>
                </a:solidFill>
              </a:rPr>
              <a:t>: 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(REJ: 2)						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ecr_i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icmp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smurf</a:t>
            </a:r>
            <a:r>
              <a:rPr lang="en-US" sz="2400" dirty="0">
                <a:solidFill>
                  <a:srgbClr val="00B050"/>
                </a:solidFill>
              </a:rPr>
              <a:t>: 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(</a:t>
            </a:r>
            <a:r>
              <a:rPr lang="en-US" sz="2400" dirty="0" err="1"/>
              <a:t>smurf</a:t>
            </a:r>
            <a:r>
              <a:rPr lang="en-US" sz="2400" dirty="0"/>
              <a:t>: 2)				</a:t>
            </a:r>
            <a:r>
              <a:rPr lang="en-US" sz="2400" dirty="0">
                <a:solidFill>
                  <a:srgbClr val="00B050"/>
                </a:solidFill>
              </a:rPr>
              <a:t>	(</a:t>
            </a:r>
            <a:r>
              <a:rPr lang="en-US" sz="2400" dirty="0" err="1">
                <a:solidFill>
                  <a:srgbClr val="00B050"/>
                </a:solidFill>
              </a:rPr>
              <a:t>neptune</a:t>
            </a:r>
            <a:r>
              <a:rPr lang="en-US" sz="2400" dirty="0">
                <a:solidFill>
                  <a:srgbClr val="00B050"/>
                </a:solidFill>
              </a:rPr>
              <a:t>, REJ: 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(private: 1)					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neptune</a:t>
            </a:r>
            <a:r>
              <a:rPr lang="en-US" sz="2400" dirty="0">
                <a:solidFill>
                  <a:srgbClr val="00B050"/>
                </a:solidFill>
              </a:rPr>
              <a:t>, private: 1)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(</a:t>
            </a:r>
            <a:r>
              <a:rPr lang="en-US" sz="2400" dirty="0" err="1"/>
              <a:t>tcp</a:t>
            </a:r>
            <a:r>
              <a:rPr lang="en-US" sz="2400" dirty="0"/>
              <a:t>: 1)					</a:t>
            </a:r>
            <a:r>
              <a:rPr lang="en-US" sz="2400" dirty="0">
                <a:solidFill>
                  <a:srgbClr val="00B050"/>
                </a:solidFill>
              </a:rPr>
              <a:t>	(</a:t>
            </a:r>
            <a:r>
              <a:rPr lang="en-US" sz="2400" dirty="0" err="1">
                <a:solidFill>
                  <a:srgbClr val="00B050"/>
                </a:solidFill>
              </a:rPr>
              <a:t>ecr_i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icmp</a:t>
            </a:r>
            <a:r>
              <a:rPr lang="en-US" sz="2400" dirty="0">
                <a:solidFill>
                  <a:srgbClr val="00B050"/>
                </a:solidFill>
              </a:rPr>
              <a:t>: 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neptune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tcp</a:t>
            </a:r>
            <a:r>
              <a:rPr lang="en-US" sz="2400" dirty="0">
                <a:solidFill>
                  <a:srgbClr val="00B050"/>
                </a:solidFill>
              </a:rPr>
              <a:t>: 1)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50"/>
                </a:solidFill>
              </a:rPr>
              <a:t>(REJ, </a:t>
            </a:r>
            <a:r>
              <a:rPr lang="en-US" sz="2400" dirty="0" err="1">
                <a:solidFill>
                  <a:srgbClr val="00B050"/>
                </a:solidFill>
              </a:rPr>
              <a:t>tcp</a:t>
            </a:r>
            <a:r>
              <a:rPr lang="en-US" sz="2400" dirty="0">
                <a:solidFill>
                  <a:srgbClr val="00B050"/>
                </a:solidFill>
              </a:rPr>
              <a:t>: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36D0-F777-4109-B049-36B9FC94A074}"/>
              </a:ext>
            </a:extLst>
          </p:cNvPr>
          <p:cNvSpPr txBox="1"/>
          <p:nvPr/>
        </p:nvSpPr>
        <p:spPr>
          <a:xfrm>
            <a:off x="2941163" y="5175314"/>
            <a:ext cx="538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itemsets</a:t>
            </a:r>
            <a:r>
              <a:rPr lang="en-US" dirty="0"/>
              <a:t> with size &gt; 1 are considered for all correlation tests.</a:t>
            </a:r>
          </a:p>
        </p:txBody>
      </p:sp>
    </p:spTree>
    <p:extLst>
      <p:ext uri="{BB962C8B-B14F-4D97-AF65-F5344CB8AC3E}">
        <p14:creationId xmlns:p14="http://schemas.microsoft.com/office/powerpoint/2010/main" val="3199701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31BBA-6A7D-5727-9D36-439F7786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C2D4-EA25-C248-104D-D47B7BC6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198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Anti-monotone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0047-0C8D-0251-DF37-E7DA2073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1790"/>
            <a:ext cx="9143999" cy="5736210"/>
          </a:xfrm>
        </p:spPr>
        <p:txBody>
          <a:bodyPr/>
          <a:lstStyle/>
          <a:p>
            <a:r>
              <a:rPr lang="en-US" sz="2400" dirty="0"/>
              <a:t>A property used to measure correlation between items of an itemset.</a:t>
            </a:r>
          </a:p>
          <a:p>
            <a:endParaRPr lang="en-US" sz="2400" dirty="0"/>
          </a:p>
          <a:p>
            <a:r>
              <a:rPr lang="en-US" sz="2400" dirty="0" err="1"/>
              <a:t>h_confidence</a:t>
            </a:r>
            <a:r>
              <a:rPr lang="en-US" sz="2400" dirty="0"/>
              <a:t> value of an itemset (ab) </a:t>
            </a:r>
          </a:p>
          <a:p>
            <a:pPr marL="0" indent="0">
              <a:buNone/>
            </a:pPr>
            <a:r>
              <a:rPr lang="en-US" sz="2400" dirty="0"/>
              <a:t>= support(ab) / max{support(a), support(b)},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where, support(ab) = number of times the items a and b appear together in a transactional dataset.</a:t>
            </a:r>
          </a:p>
          <a:p>
            <a:pPr marL="0" indent="0">
              <a:buNone/>
            </a:pPr>
            <a:r>
              <a:rPr lang="en-US" sz="2400" dirty="0"/>
              <a:t>and</a:t>
            </a:r>
          </a:p>
          <a:p>
            <a:pPr marL="0" indent="0">
              <a:buNone/>
            </a:pPr>
            <a:r>
              <a:rPr lang="en-US" sz="2400" dirty="0"/>
              <a:t>max{support(a), support(b)} chooses support(a), if support(a) &gt; support(b). Otherwise, it chooses support(b).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If, </a:t>
            </a:r>
            <a:r>
              <a:rPr lang="en-US" sz="2400" dirty="0" err="1"/>
              <a:t>h_confidence</a:t>
            </a:r>
            <a:r>
              <a:rPr lang="en-US" sz="2400" dirty="0"/>
              <a:t>(ab) &gt; </a:t>
            </a:r>
            <a:r>
              <a:rPr lang="en-US" sz="2400" dirty="0" err="1"/>
              <a:t>h_conf</a:t>
            </a:r>
            <a:r>
              <a:rPr lang="en-US" sz="2400" dirty="0"/>
              <a:t>. threshold, then (ab) satisfies anti-monotone property.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6974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16B1A-6205-D93E-6D93-A55C80B1F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0225-15E4-BEBF-6947-4FA3F0F8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19819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h_confidence</a:t>
            </a:r>
            <a:r>
              <a:rPr lang="en-US" sz="3200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81F5-2323-7529-028D-8BAB5482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1790"/>
            <a:ext cx="9143999" cy="57362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itemset (</a:t>
            </a:r>
            <a:r>
              <a:rPr lang="en-US" sz="2400" dirty="0" err="1"/>
              <a:t>neptune</a:t>
            </a:r>
            <a:r>
              <a:rPr lang="en-US" sz="2400" dirty="0"/>
              <a:t>, </a:t>
            </a:r>
            <a:r>
              <a:rPr lang="en-US" sz="2400" dirty="0" err="1"/>
              <a:t>tcp</a:t>
            </a:r>
            <a:r>
              <a:rPr lang="en-US" sz="2400" dirty="0"/>
              <a:t>) appears only once in a dataset.</a:t>
            </a:r>
          </a:p>
          <a:p>
            <a:pPr marL="0" indent="0">
              <a:buNone/>
            </a:pPr>
            <a:r>
              <a:rPr lang="en-US" sz="2400" dirty="0"/>
              <a:t>So, support(</a:t>
            </a:r>
            <a:r>
              <a:rPr lang="en-US" sz="2400" dirty="0" err="1"/>
              <a:t>neptune</a:t>
            </a:r>
            <a:r>
              <a:rPr lang="en-US" sz="2400" dirty="0"/>
              <a:t>, </a:t>
            </a:r>
            <a:r>
              <a:rPr lang="en-US" sz="2400" dirty="0" err="1"/>
              <a:t>tcp</a:t>
            </a:r>
            <a:r>
              <a:rPr lang="en-US" sz="2400" dirty="0"/>
              <a:t>) = 1.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Also, given that,</a:t>
            </a:r>
          </a:p>
          <a:p>
            <a:pPr marL="0" indent="0">
              <a:buNone/>
            </a:pPr>
            <a:r>
              <a:rPr lang="en-US" sz="2400" dirty="0"/>
              <a:t>support(</a:t>
            </a:r>
            <a:r>
              <a:rPr lang="en-US" sz="2400" dirty="0" err="1"/>
              <a:t>neptune</a:t>
            </a:r>
            <a:r>
              <a:rPr lang="en-US" sz="2400" dirty="0"/>
              <a:t>) = 2,</a:t>
            </a:r>
          </a:p>
          <a:p>
            <a:pPr marL="0" indent="0">
              <a:buNone/>
            </a:pPr>
            <a:r>
              <a:rPr lang="en-US" sz="2400" dirty="0"/>
              <a:t>support(</a:t>
            </a:r>
            <a:r>
              <a:rPr lang="en-US" sz="2400" dirty="0" err="1"/>
              <a:t>tcp</a:t>
            </a:r>
            <a:r>
              <a:rPr lang="en-US" sz="2400" dirty="0"/>
              <a:t>) = 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</a:t>
            </a:r>
            <a:r>
              <a:rPr lang="en-US" sz="2400" dirty="0" err="1"/>
              <a:t>h_confidence</a:t>
            </a:r>
            <a:r>
              <a:rPr lang="en-US" sz="2400" dirty="0"/>
              <a:t>(</a:t>
            </a:r>
            <a:r>
              <a:rPr lang="en-US" sz="2400" dirty="0" err="1"/>
              <a:t>neptune</a:t>
            </a:r>
            <a:r>
              <a:rPr lang="en-US" sz="2400" dirty="0"/>
              <a:t>, </a:t>
            </a:r>
            <a:r>
              <a:rPr lang="en-US" sz="2400" dirty="0" err="1"/>
              <a:t>tcp</a:t>
            </a:r>
            <a:r>
              <a:rPr lang="en-US" sz="2400" dirty="0"/>
              <a:t>) = </a:t>
            </a:r>
          </a:p>
          <a:p>
            <a:pPr marL="0" indent="0">
              <a:buNone/>
            </a:pPr>
            <a:r>
              <a:rPr lang="en-US" sz="2400" dirty="0"/>
              <a:t>		support(</a:t>
            </a:r>
            <a:r>
              <a:rPr lang="en-US" sz="2400" dirty="0" err="1"/>
              <a:t>neptune</a:t>
            </a:r>
            <a:r>
              <a:rPr lang="en-US" sz="2400" dirty="0"/>
              <a:t>, </a:t>
            </a:r>
            <a:r>
              <a:rPr lang="en-US" sz="2400" dirty="0" err="1"/>
              <a:t>tcp</a:t>
            </a:r>
            <a:r>
              <a:rPr lang="en-US" sz="2400" dirty="0"/>
              <a:t>) / max{support(</a:t>
            </a:r>
            <a:r>
              <a:rPr lang="en-US" sz="2400" dirty="0" err="1"/>
              <a:t>neptune</a:t>
            </a:r>
            <a:r>
              <a:rPr lang="en-US" sz="2400" dirty="0"/>
              <a:t>), support(</a:t>
            </a:r>
            <a:r>
              <a:rPr lang="en-US" sz="2400" dirty="0" err="1"/>
              <a:t>tcp</a:t>
            </a:r>
            <a:r>
              <a:rPr lang="en-US" sz="2400" dirty="0"/>
              <a:t>)}</a:t>
            </a:r>
          </a:p>
          <a:p>
            <a:pPr marL="0" indent="0">
              <a:buNone/>
            </a:pPr>
            <a:r>
              <a:rPr lang="en-US" sz="2400" dirty="0"/>
              <a:t>		= 1 / max{2, 1}</a:t>
            </a:r>
          </a:p>
          <a:p>
            <a:pPr marL="0" indent="0">
              <a:buNone/>
            </a:pPr>
            <a:r>
              <a:rPr lang="en-US" sz="2400" dirty="0"/>
              <a:t>		= 1 / 2</a:t>
            </a:r>
          </a:p>
          <a:p>
            <a:pPr marL="0" indent="0">
              <a:buNone/>
            </a:pPr>
            <a:r>
              <a:rPr lang="en-US" sz="2400" dirty="0"/>
              <a:t>		= 0.5</a:t>
            </a:r>
          </a:p>
        </p:txBody>
      </p:sp>
    </p:spTree>
    <p:extLst>
      <p:ext uri="{BB962C8B-B14F-4D97-AF65-F5344CB8AC3E}">
        <p14:creationId xmlns:p14="http://schemas.microsoft.com/office/powerpoint/2010/main" val="235843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34C-9CD9-732C-E662-1BFD62A0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NSL-KDD Dataset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28C1D-2977-1E6F-7C26-4B075877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Originated from KDD Cup 1999 dataset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Network traffic data from simulated computer network environment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Representative of real world cyber security scenarios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Two parts: </a:t>
            </a:r>
            <a:r>
              <a:rPr lang="en-US" sz="2200" dirty="0" err="1"/>
              <a:t>kddtrain</a:t>
            </a:r>
            <a:r>
              <a:rPr lang="en-US" sz="2200" dirty="0"/>
              <a:t>+ and </a:t>
            </a:r>
            <a:r>
              <a:rPr lang="en-US" sz="2200" dirty="0" err="1"/>
              <a:t>kddtest</a:t>
            </a:r>
            <a:r>
              <a:rPr lang="en-US" sz="2200" dirty="0"/>
              <a:t>+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42 features, 4 categorical and 38 numerical</a:t>
            </a:r>
          </a:p>
          <a:p>
            <a:endParaRPr lang="en-US" sz="2200" dirty="0"/>
          </a:p>
          <a:p>
            <a:r>
              <a:rPr lang="en-US" sz="2200" dirty="0" err="1"/>
              <a:t>Kddtrain</a:t>
            </a:r>
            <a:r>
              <a:rPr lang="en-US" sz="2200" dirty="0"/>
              <a:t>+: 125973 rows, </a:t>
            </a:r>
            <a:r>
              <a:rPr lang="en-US" sz="2200" dirty="0" err="1"/>
              <a:t>kddtest</a:t>
            </a:r>
            <a:r>
              <a:rPr lang="en-US" sz="2200" dirty="0"/>
              <a:t>+: 22544 rows.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Numerical features: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number of source bytes,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number of destination bytes,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count of failed logged in </a:t>
            </a:r>
            <a:r>
              <a:rPr lang="en-US" sz="2200" dirty="0" err="1"/>
              <a:t>attemts</a:t>
            </a:r>
            <a:r>
              <a:rPr lang="en-US" sz="2200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length of time duration of the connection etc.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156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648C1-0866-DE8F-AC4C-DB50651BC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6476-93FA-CF50-7DF8-35417BBC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198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Anomalous </a:t>
            </a:r>
            <a:r>
              <a:rPr lang="en-US" sz="3200" dirty="0" err="1"/>
              <a:t>Itemsets</a:t>
            </a:r>
            <a:r>
              <a:rPr lang="en-US" sz="3200" dirty="0"/>
              <a:t> Satisfying Anti-monotone Property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C3204-030D-4C68-8378-44E2DB769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544207"/>
              </p:ext>
            </p:extLst>
          </p:nvPr>
        </p:nvGraphicFramePr>
        <p:xfrm>
          <a:off x="457200" y="2335752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719727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179132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9509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h_confidence</a:t>
                      </a:r>
                      <a:r>
                        <a:rPr lang="en-US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 </a:t>
                      </a:r>
                      <a:r>
                        <a:rPr lang="en-US" dirty="0" err="1"/>
                        <a:t>h_confidence</a:t>
                      </a:r>
                      <a:r>
                        <a:rPr lang="en-US" dirty="0"/>
                        <a:t>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43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neptune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tcp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8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(REJ, </a:t>
                      </a:r>
                      <a:r>
                        <a:rPr lang="en-US" dirty="0" err="1"/>
                        <a:t>tcp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/ 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5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neptune</a:t>
                      </a:r>
                      <a:r>
                        <a:rPr lang="en-US" dirty="0"/>
                        <a:t>, REJ, </a:t>
                      </a:r>
                      <a:r>
                        <a:rPr lang="en-US" dirty="0" err="1"/>
                        <a:t>tcp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/ 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6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/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5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ecmp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/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38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/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3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neptune</a:t>
                      </a:r>
                      <a:r>
                        <a:rPr lang="en-US" dirty="0"/>
                        <a:t>, REJ)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/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4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neptune</a:t>
                      </a:r>
                      <a:r>
                        <a:rPr lang="en-US" dirty="0"/>
                        <a:t>, private)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/ 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/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483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A2B532-31E4-7AFF-19FC-7A3702678AEC}"/>
              </a:ext>
            </a:extLst>
          </p:cNvPr>
          <p:cNvSpPr txBox="1"/>
          <p:nvPr/>
        </p:nvSpPr>
        <p:spPr>
          <a:xfrm>
            <a:off x="457200" y="1727197"/>
            <a:ext cx="509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assume, </a:t>
            </a:r>
            <a:r>
              <a:rPr lang="en-US" sz="2000" dirty="0" err="1"/>
              <a:t>h_confidence</a:t>
            </a:r>
            <a:r>
              <a:rPr lang="en-US" sz="2000" dirty="0"/>
              <a:t> threshold = 0.6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5EDEA54-53BE-FD6B-41AC-516B9D4013DD}"/>
              </a:ext>
            </a:extLst>
          </p:cNvPr>
          <p:cNvSpPr/>
          <p:nvPr/>
        </p:nvSpPr>
        <p:spPr>
          <a:xfrm>
            <a:off x="6956981" y="2809187"/>
            <a:ext cx="245097" cy="22624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367B72E-4E8E-53B4-22E1-891E35052287}"/>
              </a:ext>
            </a:extLst>
          </p:cNvPr>
          <p:cNvSpPr/>
          <p:nvPr/>
        </p:nvSpPr>
        <p:spPr>
          <a:xfrm>
            <a:off x="6956979" y="3157978"/>
            <a:ext cx="245097" cy="22624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1F9F158-A0C6-3945-0B8C-04EAFA6420CD}"/>
              </a:ext>
            </a:extLst>
          </p:cNvPr>
          <p:cNvSpPr/>
          <p:nvPr/>
        </p:nvSpPr>
        <p:spPr>
          <a:xfrm>
            <a:off x="6956980" y="3527718"/>
            <a:ext cx="245097" cy="22624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7F13726B-602A-D59D-E719-F9FEA6879A6B}"/>
              </a:ext>
            </a:extLst>
          </p:cNvPr>
          <p:cNvSpPr/>
          <p:nvPr/>
        </p:nvSpPr>
        <p:spPr>
          <a:xfrm>
            <a:off x="6986832" y="5346569"/>
            <a:ext cx="245097" cy="22624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A1F1D140-4E43-AC5A-C9F5-0CB596AA5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0739" y="3827550"/>
            <a:ext cx="369469" cy="36946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5B3EB30-9256-86C5-BBBF-4CC52C3D2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0738" y="4176612"/>
            <a:ext cx="369469" cy="369469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05D01C1-FB10-7221-6BB3-D6DBA804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45" y="4554449"/>
            <a:ext cx="369469" cy="369469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FA12753D-25DF-31F3-6D48-3F11EEAE2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6979" y="4921619"/>
            <a:ext cx="369469" cy="369469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9B191BD6-6A5D-5F3D-9576-EAFA85A8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8227" y="5664636"/>
            <a:ext cx="369469" cy="3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06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05C9-FC55-BAB6-D7E9-2593EEC2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10392"/>
          </a:xfrm>
        </p:spPr>
        <p:txBody>
          <a:bodyPr>
            <a:noAutofit/>
          </a:bodyPr>
          <a:lstStyle/>
          <a:p>
            <a:r>
              <a:rPr lang="en-US" sz="3200" dirty="0"/>
              <a:t>Strong Affinity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7AB-F63E-4595-EEFA-682B62E4A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6376"/>
            <a:ext cx="9144000" cy="5811624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Another property to test correlation.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Two measures: cosine and </a:t>
            </a:r>
            <a:r>
              <a:rPr lang="en-US" sz="2800" dirty="0" err="1"/>
              <a:t>jaccard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Only the </a:t>
            </a:r>
            <a:r>
              <a:rPr lang="en-US" sz="2800" dirty="0" err="1"/>
              <a:t>itemsets</a:t>
            </a:r>
            <a:r>
              <a:rPr lang="en-US" sz="2800" dirty="0"/>
              <a:t> which satisfy anti-monotone property will be tested for strong affinity property.</a:t>
            </a:r>
          </a:p>
        </p:txBody>
      </p:sp>
    </p:spTree>
    <p:extLst>
      <p:ext uri="{BB962C8B-B14F-4D97-AF65-F5344CB8AC3E}">
        <p14:creationId xmlns:p14="http://schemas.microsoft.com/office/powerpoint/2010/main" val="4126859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B226-9854-8486-1929-8634481B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623514"/>
          </a:xfrm>
        </p:spPr>
        <p:txBody>
          <a:bodyPr>
            <a:normAutofit/>
          </a:bodyPr>
          <a:lstStyle/>
          <a:p>
            <a:r>
              <a:rPr lang="en-US" sz="3200" dirty="0"/>
              <a:t>Cosine and Jaccard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F246-4429-C7BC-EAB7-34690B70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25486"/>
            <a:ext cx="9143999" cy="5632514"/>
          </a:xfrm>
        </p:spPr>
        <p:txBody>
          <a:bodyPr>
            <a:normAutofit/>
          </a:bodyPr>
          <a:lstStyle/>
          <a:p>
            <a:r>
              <a:rPr lang="en-US" sz="2400" dirty="0"/>
              <a:t>An itemset (ab) satisfies the cosine rule, if cosine(ab) &gt;= </a:t>
            </a:r>
            <a:r>
              <a:rPr lang="en-US" sz="2400" dirty="0" err="1"/>
              <a:t>h_confidence</a:t>
            </a:r>
            <a:r>
              <a:rPr lang="en-US" sz="2400" dirty="0"/>
              <a:t> value(ab).</a:t>
            </a:r>
          </a:p>
          <a:p>
            <a:endParaRPr lang="en-US" sz="2400" dirty="0"/>
          </a:p>
          <a:p>
            <a:r>
              <a:rPr lang="en-US" sz="2400" dirty="0"/>
              <a:t>An itemset(ab) satisfies the </a:t>
            </a:r>
            <a:r>
              <a:rPr lang="en-US" sz="2400" dirty="0" err="1"/>
              <a:t>jaccard</a:t>
            </a:r>
            <a:r>
              <a:rPr lang="en-US" sz="2400" dirty="0"/>
              <a:t> rule, if </a:t>
            </a:r>
            <a:r>
              <a:rPr lang="en-US" sz="2400" dirty="0" err="1"/>
              <a:t>jaccard</a:t>
            </a:r>
            <a:r>
              <a:rPr lang="en-US" sz="2400" dirty="0"/>
              <a:t>(ab) &gt;= {</a:t>
            </a:r>
            <a:r>
              <a:rPr lang="en-US" sz="2400" dirty="0" err="1"/>
              <a:t>h_confidence</a:t>
            </a:r>
            <a:r>
              <a:rPr lang="en-US" sz="2400" dirty="0"/>
              <a:t> value(ab) / 2}.</a:t>
            </a:r>
          </a:p>
          <a:p>
            <a:endParaRPr lang="en-US" sz="2400" dirty="0"/>
          </a:p>
          <a:p>
            <a:r>
              <a:rPr lang="en-US" sz="2400" dirty="0"/>
              <a:t>cosine(ab) = support(ab) / </a:t>
            </a:r>
            <a:r>
              <a:rPr lang="en-US" sz="2400" dirty="0" err="1"/>
              <a:t>rootover</a:t>
            </a:r>
            <a:r>
              <a:rPr lang="en-US" sz="2400" dirty="0"/>
              <a:t>{support(a) * support(b)}</a:t>
            </a:r>
          </a:p>
          <a:p>
            <a:endParaRPr lang="en-US" sz="2400" dirty="0"/>
          </a:p>
          <a:p>
            <a:r>
              <a:rPr lang="en-US" sz="2400" dirty="0" err="1"/>
              <a:t>jaccard</a:t>
            </a:r>
            <a:r>
              <a:rPr lang="en-US" sz="2400" dirty="0"/>
              <a:t>(ab) = support(ab) / {support(a) + support(b) – support(ab)}</a:t>
            </a:r>
          </a:p>
        </p:txBody>
      </p:sp>
    </p:spTree>
    <p:extLst>
      <p:ext uri="{BB962C8B-B14F-4D97-AF65-F5344CB8AC3E}">
        <p14:creationId xmlns:p14="http://schemas.microsoft.com/office/powerpoint/2010/main" val="1139450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ED5A-09CB-6B29-F753-7A4C3765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010B-6563-D7AD-6D39-136C82A8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623514"/>
          </a:xfrm>
        </p:spPr>
        <p:txBody>
          <a:bodyPr>
            <a:normAutofit/>
          </a:bodyPr>
          <a:lstStyle/>
          <a:p>
            <a:r>
              <a:rPr lang="en-US" sz="3200" dirty="0"/>
              <a:t>Cosine and Jaccard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3E45-9566-D6D4-7A16-1FB2CAB2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25486"/>
            <a:ext cx="9143999" cy="563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itemset (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) appear twice together in the transactional dataset. </a:t>
            </a:r>
          </a:p>
          <a:p>
            <a:pPr marL="0" indent="0">
              <a:buNone/>
            </a:pPr>
            <a:r>
              <a:rPr lang="en-US" sz="2400" dirty="0"/>
              <a:t>So, support(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) = 2</a:t>
            </a:r>
          </a:p>
          <a:p>
            <a:pPr marL="0" indent="0">
              <a:buNone/>
            </a:pPr>
            <a:r>
              <a:rPr lang="en-US" sz="2400" dirty="0"/>
              <a:t>Also, support(</a:t>
            </a:r>
            <a:r>
              <a:rPr lang="en-US" sz="2400" dirty="0" err="1"/>
              <a:t>ecr_i</a:t>
            </a:r>
            <a:r>
              <a:rPr lang="en-US" sz="2400" dirty="0"/>
              <a:t>) = 2 and support(</a:t>
            </a:r>
            <a:r>
              <a:rPr lang="en-US" sz="2400" dirty="0" err="1"/>
              <a:t>smurf</a:t>
            </a:r>
            <a:r>
              <a:rPr lang="en-US" sz="2400" dirty="0"/>
              <a:t>) = 2</a:t>
            </a:r>
          </a:p>
          <a:p>
            <a:pPr marL="0" indent="0">
              <a:buNone/>
            </a:pPr>
            <a:r>
              <a:rPr lang="en-US" sz="2400" dirty="0"/>
              <a:t>So, cosine(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) = support(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) / </a:t>
            </a:r>
          </a:p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dirty="0" err="1"/>
              <a:t>rootover</a:t>
            </a:r>
            <a:r>
              <a:rPr lang="en-US" sz="2400" dirty="0"/>
              <a:t>{support(</a:t>
            </a:r>
            <a:r>
              <a:rPr lang="en-US" sz="2400" dirty="0" err="1"/>
              <a:t>ecr_i</a:t>
            </a:r>
            <a:r>
              <a:rPr lang="en-US" sz="2400" dirty="0"/>
              <a:t>) * support(</a:t>
            </a:r>
            <a:r>
              <a:rPr lang="en-US" sz="2400" dirty="0" err="1"/>
              <a:t>smurf</a:t>
            </a:r>
            <a:r>
              <a:rPr lang="en-US" sz="2400" dirty="0"/>
              <a:t>)}</a:t>
            </a:r>
          </a:p>
          <a:p>
            <a:pPr marL="0" indent="0">
              <a:buNone/>
            </a:pPr>
            <a:r>
              <a:rPr lang="en-US" sz="2400" dirty="0"/>
              <a:t>						   = 2 / </a:t>
            </a:r>
            <a:r>
              <a:rPr lang="en-US" sz="2400" dirty="0" err="1"/>
              <a:t>rootover</a:t>
            </a:r>
            <a:r>
              <a:rPr lang="en-US" sz="2400" dirty="0"/>
              <a:t>(2 * 2)</a:t>
            </a:r>
          </a:p>
          <a:p>
            <a:pPr marL="0" indent="0">
              <a:buNone/>
            </a:pPr>
            <a:r>
              <a:rPr lang="en-US" sz="2400" dirty="0"/>
              <a:t>						   = 1</a:t>
            </a:r>
          </a:p>
          <a:p>
            <a:pPr marL="0" indent="0">
              <a:buNone/>
            </a:pPr>
            <a:r>
              <a:rPr lang="en-US" sz="2400" dirty="0" err="1"/>
              <a:t>jaccard</a:t>
            </a:r>
            <a:r>
              <a:rPr lang="en-US" sz="2400" dirty="0"/>
              <a:t>(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) = support(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) / </a:t>
            </a:r>
          </a:p>
          <a:p>
            <a:pPr marL="0" indent="0">
              <a:buNone/>
            </a:pPr>
            <a:r>
              <a:rPr lang="en-US" sz="2400" dirty="0"/>
              <a:t>		{support(</a:t>
            </a:r>
            <a:r>
              <a:rPr lang="en-US" sz="2400" dirty="0" err="1"/>
              <a:t>ecr_i</a:t>
            </a:r>
            <a:r>
              <a:rPr lang="en-US" sz="2400" dirty="0"/>
              <a:t>) + support(</a:t>
            </a:r>
            <a:r>
              <a:rPr lang="en-US" sz="2400" dirty="0" err="1"/>
              <a:t>smurf</a:t>
            </a:r>
            <a:r>
              <a:rPr lang="en-US" sz="2400" dirty="0"/>
              <a:t>) – support(</a:t>
            </a:r>
            <a:r>
              <a:rPr lang="en-US" sz="2400" dirty="0" err="1"/>
              <a:t>ecr_i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)}</a:t>
            </a:r>
          </a:p>
          <a:p>
            <a:pPr marL="0" indent="0">
              <a:buNone/>
            </a:pPr>
            <a:r>
              <a:rPr lang="en-US" sz="2400" dirty="0"/>
              <a:t>					    = 2 / (2 + 2 - 2)</a:t>
            </a:r>
          </a:p>
          <a:p>
            <a:pPr marL="0" indent="0">
              <a:buNone/>
            </a:pPr>
            <a:r>
              <a:rPr lang="en-US" sz="2400" dirty="0"/>
              <a:t>					    = 1</a:t>
            </a:r>
          </a:p>
        </p:txBody>
      </p:sp>
    </p:spTree>
    <p:extLst>
      <p:ext uri="{BB962C8B-B14F-4D97-AF65-F5344CB8AC3E}">
        <p14:creationId xmlns:p14="http://schemas.microsoft.com/office/powerpoint/2010/main" val="493468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FE78-DCB9-B273-C90B-2393D926D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4621-B55E-5BC7-3931-D1A70C5A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623514"/>
          </a:xfrm>
        </p:spPr>
        <p:txBody>
          <a:bodyPr>
            <a:normAutofit/>
          </a:bodyPr>
          <a:lstStyle/>
          <a:p>
            <a:r>
              <a:rPr lang="en-US" sz="3200" dirty="0"/>
              <a:t>Cosine and Jaccard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BC0B-4CD7-0E70-6368-593D9B0B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25486"/>
            <a:ext cx="9143999" cy="563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Itemsets</a:t>
            </a:r>
            <a:r>
              <a:rPr lang="en-US" sz="2400" dirty="0"/>
              <a:t> which have more than two items in them, the average </a:t>
            </a:r>
            <a:r>
              <a:rPr lang="en-US" sz="2400" dirty="0" err="1"/>
              <a:t>jaccard</a:t>
            </a:r>
            <a:r>
              <a:rPr lang="en-US" sz="2400" dirty="0"/>
              <a:t> and cosine values have to be calculated for all pairs of items within this pattern.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example, to derive the cosine and </a:t>
            </a:r>
            <a:r>
              <a:rPr lang="en-US" sz="2400" dirty="0" err="1"/>
              <a:t>jaccard</a:t>
            </a:r>
            <a:r>
              <a:rPr lang="en-US" sz="2400" dirty="0"/>
              <a:t> value of itemset (</a:t>
            </a:r>
            <a:r>
              <a:rPr lang="en-US" sz="2400" dirty="0" err="1"/>
              <a:t>bcd</a:t>
            </a:r>
            <a:r>
              <a:rPr lang="en-US" sz="2400" dirty="0"/>
              <a:t>), first all possible pair combinations have to be derived, which are (</a:t>
            </a:r>
            <a:r>
              <a:rPr lang="en-US" sz="2400" dirty="0" err="1"/>
              <a:t>bc</a:t>
            </a:r>
            <a:r>
              <a:rPr lang="en-US" sz="2400" dirty="0"/>
              <a:t>), (cd) and (bd).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Then, cosine(</a:t>
            </a:r>
            <a:r>
              <a:rPr lang="en-US" sz="2400" dirty="0" err="1"/>
              <a:t>bc</a:t>
            </a:r>
            <a:r>
              <a:rPr lang="en-US" sz="2400" dirty="0"/>
              <a:t>), cosine(cd) and cosine(bd) have to be calculated. </a:t>
            </a:r>
          </a:p>
          <a:p>
            <a:pPr marL="0" indent="0">
              <a:buNone/>
            </a:pPr>
            <a:r>
              <a:rPr lang="en-US" sz="2400" dirty="0"/>
              <a:t>So, cosine(</a:t>
            </a:r>
            <a:r>
              <a:rPr lang="en-US" sz="2400" dirty="0" err="1"/>
              <a:t>bcd</a:t>
            </a:r>
            <a:r>
              <a:rPr lang="en-US" sz="2400" dirty="0"/>
              <a:t>) = {cosine(</a:t>
            </a:r>
            <a:r>
              <a:rPr lang="en-US" sz="2400" dirty="0" err="1"/>
              <a:t>bc</a:t>
            </a:r>
            <a:r>
              <a:rPr lang="en-US" sz="2400" dirty="0"/>
              <a:t>) + cosine(cd) + cosine(bd)} / 3.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Similarly, </a:t>
            </a:r>
            <a:r>
              <a:rPr lang="en-US" sz="2400" dirty="0" err="1"/>
              <a:t>jaccard</a:t>
            </a:r>
            <a:r>
              <a:rPr lang="en-US" sz="2400" dirty="0"/>
              <a:t>(</a:t>
            </a:r>
            <a:r>
              <a:rPr lang="en-US" sz="2400" dirty="0" err="1"/>
              <a:t>bcd</a:t>
            </a:r>
            <a:r>
              <a:rPr lang="en-US" sz="2400" dirty="0"/>
              <a:t>) = {</a:t>
            </a:r>
            <a:r>
              <a:rPr lang="en-US" sz="2400" dirty="0" err="1"/>
              <a:t>jaccard</a:t>
            </a:r>
            <a:r>
              <a:rPr lang="en-US" sz="2400" dirty="0"/>
              <a:t>(</a:t>
            </a:r>
            <a:r>
              <a:rPr lang="en-US" sz="2400" dirty="0" err="1"/>
              <a:t>bc</a:t>
            </a:r>
            <a:r>
              <a:rPr lang="en-US" sz="2400" dirty="0"/>
              <a:t>) + </a:t>
            </a:r>
            <a:r>
              <a:rPr lang="en-US" sz="2400" dirty="0" err="1"/>
              <a:t>jaccard</a:t>
            </a:r>
            <a:r>
              <a:rPr lang="en-US" sz="2400" dirty="0"/>
              <a:t>(cd) + </a:t>
            </a:r>
            <a:r>
              <a:rPr lang="en-US" sz="2400" dirty="0" err="1"/>
              <a:t>jaccard</a:t>
            </a:r>
            <a:r>
              <a:rPr lang="en-US" sz="2400" dirty="0"/>
              <a:t>(bd)} / 3.</a:t>
            </a:r>
          </a:p>
        </p:txBody>
      </p:sp>
    </p:spTree>
    <p:extLst>
      <p:ext uri="{BB962C8B-B14F-4D97-AF65-F5344CB8AC3E}">
        <p14:creationId xmlns:p14="http://schemas.microsoft.com/office/powerpoint/2010/main" val="2755227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CE94A-F208-1497-89B1-9794C1856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DFA2-BB0C-ADAB-CCD0-06720D0B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62351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Anomalous </a:t>
            </a:r>
            <a:r>
              <a:rPr lang="en-US" sz="3200" dirty="0" err="1"/>
              <a:t>Itemsets</a:t>
            </a:r>
            <a:r>
              <a:rPr lang="en-US" sz="3200" dirty="0"/>
              <a:t> Satisfying Cosine and Jaccard Rules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3E3D42-8163-5E6F-D416-AC1913930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646550"/>
              </p:ext>
            </p:extLst>
          </p:nvPr>
        </p:nvGraphicFramePr>
        <p:xfrm>
          <a:off x="235669" y="1930400"/>
          <a:ext cx="85501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112">
                  <a:extLst>
                    <a:ext uri="{9D8B030D-6E8A-4147-A177-3AD203B41FA5}">
                      <a16:colId xmlns:a16="http://schemas.microsoft.com/office/drawing/2014/main" val="901254355"/>
                    </a:ext>
                  </a:extLst>
                </a:gridCol>
                <a:gridCol w="1493648">
                  <a:extLst>
                    <a:ext uri="{9D8B030D-6E8A-4147-A177-3AD203B41FA5}">
                      <a16:colId xmlns:a16="http://schemas.microsoft.com/office/drawing/2014/main" val="4245232331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3520117771"/>
                    </a:ext>
                  </a:extLst>
                </a:gridCol>
                <a:gridCol w="1602557">
                  <a:extLst>
                    <a:ext uri="{9D8B030D-6E8A-4147-A177-3AD203B41FA5}">
                      <a16:colId xmlns:a16="http://schemas.microsoft.com/office/drawing/2014/main" val="916607677"/>
                    </a:ext>
                  </a:extLst>
                </a:gridCol>
                <a:gridCol w="1640262">
                  <a:extLst>
                    <a:ext uri="{9D8B030D-6E8A-4147-A177-3AD203B41FA5}">
                      <a16:colId xmlns:a16="http://schemas.microsoft.com/office/drawing/2014/main" val="82795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h_confidence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h_confidence</a:t>
                      </a:r>
                      <a:r>
                        <a:rPr lang="en-US" dirty="0"/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jaccard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7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&gt;=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&gt;=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&gt;=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&gt;=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smurf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&gt;=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&gt;=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6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neptune</a:t>
                      </a:r>
                      <a:r>
                        <a:rPr lang="en-US" dirty="0"/>
                        <a:t>, REJ)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&gt;=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&gt;=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ecr_i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icmp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&gt;=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&gt;=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4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831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137E-FB03-FFC9-C915-6E5ACA47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3867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Ultimate Anomalous Itemset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0EA8-BFE8-A6A1-DBF3-30675BB4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44"/>
            <a:ext cx="9144000" cy="571735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So, highly correlated anomalous / infrequent patterns are: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ecr_i</a:t>
            </a:r>
            <a:r>
              <a:rPr lang="en-US" sz="2800" dirty="0"/>
              <a:t>, </a:t>
            </a:r>
            <a:r>
              <a:rPr lang="en-US" sz="2800" dirty="0" err="1"/>
              <a:t>smurf</a:t>
            </a:r>
            <a:r>
              <a:rPr lang="en-US" sz="2800" dirty="0"/>
              <a:t>: 2)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icmp</a:t>
            </a:r>
            <a:r>
              <a:rPr lang="en-US" sz="2800" dirty="0"/>
              <a:t>, </a:t>
            </a:r>
            <a:r>
              <a:rPr lang="en-US" sz="2800" dirty="0" err="1"/>
              <a:t>smurf</a:t>
            </a:r>
            <a:r>
              <a:rPr lang="en-US" sz="2800" dirty="0"/>
              <a:t>: 2)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ecr_i</a:t>
            </a:r>
            <a:r>
              <a:rPr lang="en-US" sz="2800" dirty="0"/>
              <a:t>, </a:t>
            </a:r>
            <a:r>
              <a:rPr lang="en-US" sz="2800" dirty="0" err="1"/>
              <a:t>icmp</a:t>
            </a:r>
            <a:r>
              <a:rPr lang="en-US" sz="2800" dirty="0"/>
              <a:t>, </a:t>
            </a:r>
            <a:r>
              <a:rPr lang="en-US" sz="2800" dirty="0" err="1"/>
              <a:t>smurf</a:t>
            </a:r>
            <a:r>
              <a:rPr lang="en-US" sz="2800" dirty="0"/>
              <a:t>: 2)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neptune</a:t>
            </a:r>
            <a:r>
              <a:rPr lang="en-US" sz="2800" dirty="0"/>
              <a:t>, REJ: 2)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ecr_i</a:t>
            </a:r>
            <a:r>
              <a:rPr lang="en-US" sz="2800" dirty="0"/>
              <a:t>, </a:t>
            </a:r>
            <a:r>
              <a:rPr lang="en-US" sz="2800" dirty="0" err="1"/>
              <a:t>icmp</a:t>
            </a:r>
            <a:r>
              <a:rPr lang="en-US" sz="2800" dirty="0"/>
              <a:t>: 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29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51A5-9641-35B7-6213-39BBAABE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F238-83BF-1F3A-F611-3D0C7A00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				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1244883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7C7D-11E7-ECFB-9C7B-97BE1A32D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188B-33A1-D6CA-A134-2BFF74A2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74504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Maximum Support vs. Time and </a:t>
            </a:r>
            <a:br>
              <a:rPr lang="en-US" sz="3200" dirty="0"/>
            </a:br>
            <a:r>
              <a:rPr lang="en-US" sz="3200" dirty="0"/>
              <a:t>Memory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A021AB-FCFA-A76B-BA09-5F24F6CCF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08335"/>
              </p:ext>
            </p:extLst>
          </p:nvPr>
        </p:nvGraphicFramePr>
        <p:xfrm>
          <a:off x="0" y="1907459"/>
          <a:ext cx="4572000" cy="3500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EE3945-F376-0D19-DA20-D377C555A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793420"/>
              </p:ext>
            </p:extLst>
          </p:nvPr>
        </p:nvGraphicFramePr>
        <p:xfrm>
          <a:off x="4503174" y="1907458"/>
          <a:ext cx="4640826" cy="3500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0502E3-5E13-F2ED-AE57-3503BEC02551}"/>
              </a:ext>
            </a:extLst>
          </p:cNvPr>
          <p:cNvSpPr txBox="1"/>
          <p:nvPr/>
        </p:nvSpPr>
        <p:spPr>
          <a:xfrm>
            <a:off x="3382295" y="5614238"/>
            <a:ext cx="315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kddtrain</a:t>
            </a:r>
            <a:r>
              <a:rPr lang="en-US" sz="2000" dirty="0"/>
              <a:t>+: 125973 rows,</a:t>
            </a:r>
          </a:p>
          <a:p>
            <a:r>
              <a:rPr lang="en-US" sz="2000" dirty="0" err="1"/>
              <a:t>kddtest</a:t>
            </a:r>
            <a:r>
              <a:rPr lang="en-US" sz="2000" dirty="0"/>
              <a:t>+: 22544 rows.</a:t>
            </a:r>
          </a:p>
        </p:txBody>
      </p:sp>
    </p:spTree>
    <p:extLst>
      <p:ext uri="{BB962C8B-B14F-4D97-AF65-F5344CB8AC3E}">
        <p14:creationId xmlns:p14="http://schemas.microsoft.com/office/powerpoint/2010/main" val="439998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7C7D-11E7-ECFB-9C7B-97BE1A32D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188B-33A1-D6CA-A134-2BFF74A2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74504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Maximum Support vs. Number of Frequent </a:t>
            </a:r>
            <a:br>
              <a:rPr lang="en-US" sz="3200" dirty="0"/>
            </a:br>
            <a:r>
              <a:rPr lang="en-US" sz="3200" dirty="0"/>
              <a:t>and Infrequent </a:t>
            </a:r>
            <a:r>
              <a:rPr lang="en-US" sz="3200" dirty="0" err="1"/>
              <a:t>Itemsets</a:t>
            </a:r>
            <a:endParaRPr lang="en-US" sz="3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0A619D-F595-44CC-D0A2-E58BF708CE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302232"/>
              </p:ext>
            </p:extLst>
          </p:nvPr>
        </p:nvGraphicFramePr>
        <p:xfrm>
          <a:off x="0" y="1917289"/>
          <a:ext cx="4572000" cy="358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6C35B3-10C9-8B4D-449E-94EB6DDF6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705573"/>
              </p:ext>
            </p:extLst>
          </p:nvPr>
        </p:nvGraphicFramePr>
        <p:xfrm>
          <a:off x="4572000" y="1917290"/>
          <a:ext cx="4572000" cy="358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183D4B-289C-6A8D-34CB-EF1ABB2408F9}"/>
              </a:ext>
            </a:extLst>
          </p:cNvPr>
          <p:cNvSpPr txBox="1"/>
          <p:nvPr/>
        </p:nvSpPr>
        <p:spPr>
          <a:xfrm>
            <a:off x="3382295" y="5614238"/>
            <a:ext cx="315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kddtrain</a:t>
            </a:r>
            <a:r>
              <a:rPr lang="en-US" sz="2000" dirty="0"/>
              <a:t>+: 125973 rows,</a:t>
            </a:r>
          </a:p>
          <a:p>
            <a:r>
              <a:rPr lang="en-US" sz="2000" dirty="0" err="1"/>
              <a:t>kddtest</a:t>
            </a:r>
            <a:r>
              <a:rPr lang="en-US" sz="2000" dirty="0"/>
              <a:t>+: 22544 rows.</a:t>
            </a:r>
          </a:p>
        </p:txBody>
      </p:sp>
    </p:spTree>
    <p:extLst>
      <p:ext uri="{BB962C8B-B14F-4D97-AF65-F5344CB8AC3E}">
        <p14:creationId xmlns:p14="http://schemas.microsoft.com/office/powerpoint/2010/main" val="366082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34C-9CD9-732C-E662-1BFD62A0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NSL-KDD Dataset Sample Rows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28C1D-2977-1E6F-7C26-4B075877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0,tcp,http,SF,181,5450,0,0,0,0,0,1,0,0,0,0,0,0,0,0,0,0,8,8,0.00,0.00,0.00,0.00,1.00,0.00,0.00,9,9,1.00,0.00,0.11,0.00,0.00,0.00,0.00,0.00,normal.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0,tcp,private,REJ,0,0,0,0,0,0,0,0,0,0,0,0,0,0,0,0,0,0,111,8,0.00,0.00,1.00,1.00,0.07,0.07,0.00,255,8,0.03,0.07,0.00,0.00,0.00,0.00,1.00,1.00,neptune.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it-IT" sz="1800" dirty="0"/>
              <a:t>0,icmp,eco_i,SF,8,0,0,0,0,0,0,0,0,0,0,0,0,0,0,0,0,0,1,15,0.00,0.00,0.00,0.00,1.00,0.00,1.00,2,46,1.00,0.00,1.00,0.26,0.00,0.00,0.00,0.00,nmap.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9496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E6D4A-CB93-2F14-459E-99DA683F5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A36A-C00E-09B0-4E51-5D380154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66122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Maximum Support vs. Number of Correlated Anomalies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7BD1AC-1915-BDF5-54D4-1A2F954A4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82119"/>
              </p:ext>
            </p:extLst>
          </p:nvPr>
        </p:nvGraphicFramePr>
        <p:xfrm>
          <a:off x="1366685" y="1897626"/>
          <a:ext cx="6263148" cy="403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650C10-84EF-0EA3-4C9D-8E628324B99A}"/>
              </a:ext>
            </a:extLst>
          </p:cNvPr>
          <p:cNvSpPr txBox="1"/>
          <p:nvPr/>
        </p:nvSpPr>
        <p:spPr>
          <a:xfrm>
            <a:off x="3156153" y="1189740"/>
            <a:ext cx="315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kddtrain</a:t>
            </a:r>
            <a:r>
              <a:rPr lang="en-US" sz="2000" dirty="0"/>
              <a:t>+: 125973 rows,</a:t>
            </a:r>
          </a:p>
          <a:p>
            <a:r>
              <a:rPr lang="en-US" sz="2000" dirty="0" err="1"/>
              <a:t>kddtest</a:t>
            </a:r>
            <a:r>
              <a:rPr lang="en-US" sz="2000" dirty="0"/>
              <a:t>+: 22544 rows.</a:t>
            </a:r>
          </a:p>
        </p:txBody>
      </p:sp>
    </p:spTree>
    <p:extLst>
      <p:ext uri="{BB962C8B-B14F-4D97-AF65-F5344CB8AC3E}">
        <p14:creationId xmlns:p14="http://schemas.microsoft.com/office/powerpoint/2010/main" val="460496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137E-FB03-FFC9-C915-6E5ACA47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3867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Conclusions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0EA8-BFE8-A6A1-DBF3-30675BB4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44"/>
            <a:ext cx="9144000" cy="5717356"/>
          </a:xfrm>
        </p:spPr>
        <p:txBody>
          <a:bodyPr>
            <a:normAutofit/>
          </a:bodyPr>
          <a:lstStyle/>
          <a:p>
            <a:r>
              <a:rPr lang="en-US" sz="2400" dirty="0"/>
              <a:t>Find a way to add numerical features into account and distinguish them.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Will try to make it more time and memory efficient.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Will implement other correlation algorithms (such as, lift) and compare them with existing ones.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Will run our algorithm on other available network traffic dataset and observer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73678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EC2E-2ABB-991B-0D96-77C485FF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3334-1C1D-2FA0-A722-26BF6323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931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34C-9CD9-732C-E662-1BFD62A0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NSL-KDD Categorical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28C1D-2977-1E6F-7C26-4B075877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B6A69E-6302-0630-0750-83B386EF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65573"/>
              </p:ext>
            </p:extLst>
          </p:nvPr>
        </p:nvGraphicFramePr>
        <p:xfrm>
          <a:off x="599768" y="1471716"/>
          <a:ext cx="8121448" cy="514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362">
                  <a:extLst>
                    <a:ext uri="{9D8B030D-6E8A-4147-A177-3AD203B41FA5}">
                      <a16:colId xmlns:a16="http://schemas.microsoft.com/office/drawing/2014/main" val="2891762860"/>
                    </a:ext>
                  </a:extLst>
                </a:gridCol>
                <a:gridCol w="2030362">
                  <a:extLst>
                    <a:ext uri="{9D8B030D-6E8A-4147-A177-3AD203B41FA5}">
                      <a16:colId xmlns:a16="http://schemas.microsoft.com/office/drawing/2014/main" val="1578287985"/>
                    </a:ext>
                  </a:extLst>
                </a:gridCol>
                <a:gridCol w="2030362">
                  <a:extLst>
                    <a:ext uri="{9D8B030D-6E8A-4147-A177-3AD203B41FA5}">
                      <a16:colId xmlns:a16="http://schemas.microsoft.com/office/drawing/2014/main" val="171725092"/>
                    </a:ext>
                  </a:extLst>
                </a:gridCol>
                <a:gridCol w="2030362">
                  <a:extLst>
                    <a:ext uri="{9D8B030D-6E8A-4147-A177-3AD203B41FA5}">
                      <a16:colId xmlns:a16="http://schemas.microsoft.com/office/drawing/2014/main" val="2453352648"/>
                    </a:ext>
                  </a:extLst>
                </a:gridCol>
              </a:tblGrid>
              <a:tr h="7105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647200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r>
                        <a:rPr lang="en-US" dirty="0"/>
                        <a:t>TCP (Transmission Control Protocol)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(within organization)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(successful connection)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(no attack)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908246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r>
                        <a:rPr lang="en-US" dirty="0"/>
                        <a:t>UDP (User Datagram Protocol)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(Hypertext Transfer Protocol)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 (rejected connection)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 (Denial of Service)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306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r>
                        <a:rPr lang="en-US" dirty="0"/>
                        <a:t>ICMP (Internet Control Message Protocol)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FTP (File Transfer Protocol)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Probe (by port scanning)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593707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SMTP (Simple Mail Transfer Protocol)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R2L (unauthorized access to local networks)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77963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U2R (unauthorized access to root through software vulnerabilities)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4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6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34C-9CD9-732C-E662-1BFD62A0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NSL-KDD ‘Class’ Feature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28C1D-2977-1E6F-7C26-4B075877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400" dirty="0"/>
              <a:t>DoS: back, land, </a:t>
            </a:r>
            <a:r>
              <a:rPr lang="en-US" sz="2400" dirty="0" err="1"/>
              <a:t>neptune</a:t>
            </a:r>
            <a:r>
              <a:rPr lang="en-US" sz="2400" dirty="0"/>
              <a:t>, </a:t>
            </a:r>
            <a:r>
              <a:rPr lang="en-US" sz="2400" dirty="0" err="1"/>
              <a:t>smurf</a:t>
            </a:r>
            <a:r>
              <a:rPr lang="en-US" sz="2400" dirty="0"/>
              <a:t> etc.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Probe: </a:t>
            </a:r>
            <a:r>
              <a:rPr lang="en-US" sz="2400" dirty="0" err="1"/>
              <a:t>satan</a:t>
            </a:r>
            <a:r>
              <a:rPr lang="en-US" sz="2400" dirty="0"/>
              <a:t>, </a:t>
            </a:r>
            <a:r>
              <a:rPr lang="en-US" sz="2400" dirty="0" err="1"/>
              <a:t>ipsweep</a:t>
            </a:r>
            <a:r>
              <a:rPr lang="en-US" sz="2400" dirty="0"/>
              <a:t>, </a:t>
            </a:r>
            <a:r>
              <a:rPr lang="en-US" sz="2400" dirty="0" err="1"/>
              <a:t>nmap</a:t>
            </a:r>
            <a:r>
              <a:rPr lang="en-US" sz="2400" dirty="0"/>
              <a:t> etc.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R2L: </a:t>
            </a:r>
            <a:r>
              <a:rPr lang="en-US" sz="2400" dirty="0" err="1"/>
              <a:t>guess_password</a:t>
            </a:r>
            <a:r>
              <a:rPr lang="en-US" sz="2400" dirty="0"/>
              <a:t>, </a:t>
            </a:r>
            <a:r>
              <a:rPr lang="en-US" sz="2400" dirty="0" err="1"/>
              <a:t>imap</a:t>
            </a:r>
            <a:r>
              <a:rPr lang="en-US" sz="2400" dirty="0"/>
              <a:t>, </a:t>
            </a:r>
            <a:r>
              <a:rPr lang="en-US" sz="2400" dirty="0" err="1"/>
              <a:t>sendmail</a:t>
            </a:r>
            <a:r>
              <a:rPr lang="en-US" sz="2400" dirty="0"/>
              <a:t> etc.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U2R: </a:t>
            </a:r>
            <a:r>
              <a:rPr lang="en-US" sz="2400" dirty="0" err="1"/>
              <a:t>buffer_overflow</a:t>
            </a:r>
            <a:r>
              <a:rPr lang="en-US" sz="2400" dirty="0"/>
              <a:t>, rootkit, </a:t>
            </a:r>
            <a:r>
              <a:rPr lang="en-US" sz="2400" dirty="0" err="1"/>
              <a:t>perl</a:t>
            </a:r>
            <a:r>
              <a:rPr lang="en-US" sz="2400" dirty="0"/>
              <a:t> etc.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19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34C-9CD9-732C-E662-1BFD62A0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2"/>
            <a:ext cx="9144000" cy="585806"/>
          </a:xfrm>
        </p:spPr>
        <p:txBody>
          <a:bodyPr>
            <a:normAutofit/>
          </a:bodyPr>
          <a:lstStyle/>
          <a:p>
            <a:r>
              <a:rPr lang="en-US" sz="3200" dirty="0"/>
              <a:t>Feature Selection from NSL-KDD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28C1D-2977-1E6F-7C26-4B075877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778"/>
            <a:ext cx="9144000" cy="5670222"/>
          </a:xfrm>
        </p:spPr>
        <p:txBody>
          <a:bodyPr>
            <a:normAutofit/>
          </a:bodyPr>
          <a:lstStyle/>
          <a:p>
            <a:r>
              <a:rPr lang="en-US" sz="2400" dirty="0"/>
              <a:t>Selected categorical features only (protocol type, service, flag and class).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Deleted numerical features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Reason:</a:t>
            </a:r>
          </a:p>
          <a:p>
            <a:pPr marL="0" indent="0">
              <a:buNone/>
            </a:pPr>
            <a:r>
              <a:rPr lang="en-US" sz="2400" dirty="0"/>
              <a:t>{255, </a:t>
            </a:r>
            <a:r>
              <a:rPr lang="en-US" sz="2400" dirty="0" err="1"/>
              <a:t>tcp</a:t>
            </a:r>
            <a:r>
              <a:rPr lang="en-US" sz="2400" dirty="0"/>
              <a:t>, http, private, 145}</a:t>
            </a:r>
          </a:p>
          <a:p>
            <a:pPr marL="0" indent="0">
              <a:buNone/>
            </a:pPr>
            <a:r>
              <a:rPr lang="en-US" sz="2400" dirty="0"/>
              <a:t>{0, </a:t>
            </a:r>
            <a:r>
              <a:rPr lang="en-US" sz="2400" dirty="0" err="1"/>
              <a:t>icmp</a:t>
            </a:r>
            <a:r>
              <a:rPr lang="en-US" sz="2400" dirty="0"/>
              <a:t>, </a:t>
            </a:r>
            <a:r>
              <a:rPr lang="en-US" sz="2400" dirty="0" err="1"/>
              <a:t>ecr_i</a:t>
            </a:r>
            <a:r>
              <a:rPr lang="en-US" sz="2400" dirty="0"/>
              <a:t>, 1, </a:t>
            </a:r>
            <a:r>
              <a:rPr lang="en-US" sz="2400" dirty="0" err="1"/>
              <a:t>smurf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{476, private, REJ, 7564, </a:t>
            </a:r>
            <a:r>
              <a:rPr lang="en-US" sz="2400" dirty="0" err="1"/>
              <a:t>neptune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378AFA2-6B46-9F83-5BCD-E2B72311A181}"/>
              </a:ext>
            </a:extLst>
          </p:cNvPr>
          <p:cNvSpPr/>
          <p:nvPr/>
        </p:nvSpPr>
        <p:spPr>
          <a:xfrm>
            <a:off x="4267200" y="3618271"/>
            <a:ext cx="412955" cy="17206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9FB4B-825E-18CD-2328-FF219647AFF8}"/>
              </a:ext>
            </a:extLst>
          </p:cNvPr>
          <p:cNvSpPr txBox="1"/>
          <p:nvPr/>
        </p:nvSpPr>
        <p:spPr>
          <a:xfrm>
            <a:off x="4857135" y="4027804"/>
            <a:ext cx="3460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not be determined from which rows the numerical features are coming.</a:t>
            </a:r>
          </a:p>
        </p:txBody>
      </p:sp>
    </p:spTree>
    <p:extLst>
      <p:ext uri="{BB962C8B-B14F-4D97-AF65-F5344CB8AC3E}">
        <p14:creationId xmlns:p14="http://schemas.microsoft.com/office/powerpoint/2010/main" val="30380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03D5-B8C1-53C8-4E43-99D9E661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597564"/>
          </a:xfrm>
        </p:spPr>
        <p:txBody>
          <a:bodyPr>
            <a:normAutofit/>
          </a:bodyPr>
          <a:lstStyle/>
          <a:p>
            <a:r>
              <a:rPr lang="en-US" sz="3200" dirty="0"/>
              <a:t>Protocol Type vs. Class Count 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1317626-5A43-869B-A765-4CE54AEB5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03" y="1984367"/>
            <a:ext cx="4263787" cy="3806834"/>
          </a:xfr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E9EE047-9108-C4CB-2819-2DBA4227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10" y="1984367"/>
            <a:ext cx="4161412" cy="38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3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12966</TotalTime>
  <Words>3628</Words>
  <Application>Microsoft Office PowerPoint</Application>
  <PresentationFormat>On-screen Show (4:3)</PresentationFormat>
  <Paragraphs>922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Office Theme</vt:lpstr>
      <vt:lpstr>Correlated Anomalous Pattern Mining from Transactional Cybersecurity Dataset</vt:lpstr>
      <vt:lpstr>Objectives and Benefits</vt:lpstr>
      <vt:lpstr>Sample Transactional Cybersecurity Dataset (NSL-KDD)</vt:lpstr>
      <vt:lpstr>NSL-KDD Dataset Description</vt:lpstr>
      <vt:lpstr>NSL-KDD Dataset Sample Rows</vt:lpstr>
      <vt:lpstr>NSL-KDD Categorical Features</vt:lpstr>
      <vt:lpstr>NSL-KDD ‘Class’ Feature</vt:lpstr>
      <vt:lpstr>Feature Selection from NSL-KDD</vt:lpstr>
      <vt:lpstr>Protocol Type vs. Class Count </vt:lpstr>
      <vt:lpstr>Class vs. Flag Count </vt:lpstr>
      <vt:lpstr>Service vs. Class Count </vt:lpstr>
      <vt:lpstr>NSL-KDD Dataset</vt:lpstr>
      <vt:lpstr>Support Count of items</vt:lpstr>
      <vt:lpstr>Support Count of items</vt:lpstr>
      <vt:lpstr>Support Count of items</vt:lpstr>
      <vt:lpstr>Support Count of items</vt:lpstr>
      <vt:lpstr>Support Count of items</vt:lpstr>
      <vt:lpstr>Support Count of items</vt:lpstr>
      <vt:lpstr>Support Count of items</vt:lpstr>
      <vt:lpstr>Support Count of items</vt:lpstr>
      <vt:lpstr>Support Count of items</vt:lpstr>
      <vt:lpstr>Support Count of items</vt:lpstr>
      <vt:lpstr>Support Count of items</vt:lpstr>
      <vt:lpstr>Ordered Items and Transactions</vt:lpstr>
      <vt:lpstr>Fp Tree Building</vt:lpstr>
      <vt:lpstr>Fp Tree Building</vt:lpstr>
      <vt:lpstr>Fp Tree Building</vt:lpstr>
      <vt:lpstr>Fp Tree Building</vt:lpstr>
      <vt:lpstr>Item Header Tables with Head of Node Links..(remains)</vt:lpstr>
      <vt:lpstr>Mining Conditional Fp Trees and Anomalous Patterns</vt:lpstr>
      <vt:lpstr>Mining Conditional Fp Trees and Anomalous Patterns</vt:lpstr>
      <vt:lpstr>Mining Conditional Fp Trees and Anomalous Patterns</vt:lpstr>
      <vt:lpstr>Mining Conditional Fp Trees and Anomalous Patterns</vt:lpstr>
      <vt:lpstr>Mining Conditional Fp Trees and Anomalous Patterns</vt:lpstr>
      <vt:lpstr>Mining Conditional Fp Trees and Anomalous Patterns</vt:lpstr>
      <vt:lpstr>Mining Conditional Fp Trees and Anomalous Patterns</vt:lpstr>
      <vt:lpstr>Anomalous / Infrequent Itemsets</vt:lpstr>
      <vt:lpstr>Anti-monotone Property</vt:lpstr>
      <vt:lpstr>h_confidence example</vt:lpstr>
      <vt:lpstr>Anomalous Itemsets Satisfying Anti-monotone Property</vt:lpstr>
      <vt:lpstr>Strong Affinity Property</vt:lpstr>
      <vt:lpstr>Cosine and Jaccard Rule</vt:lpstr>
      <vt:lpstr>Cosine and Jaccard Example</vt:lpstr>
      <vt:lpstr>Cosine and Jaccard Example</vt:lpstr>
      <vt:lpstr>Anomalous Itemsets Satisfying Cosine and Jaccard Rules</vt:lpstr>
      <vt:lpstr>Ultimate Anomalous Itemset</vt:lpstr>
      <vt:lpstr>PowerPoint Presentation</vt:lpstr>
      <vt:lpstr>Maximum Support vs. Time and  Memory</vt:lpstr>
      <vt:lpstr>Maximum Support vs. Number of Frequent  and Infrequent Itemsets</vt:lpstr>
      <vt:lpstr>Maximum Support vs. Number of Correlated Anomalies</vt:lpstr>
      <vt:lpstr>Conclusions and Future Works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Maliha Momtaz</cp:lastModifiedBy>
  <cp:revision>136</cp:revision>
  <dcterms:created xsi:type="dcterms:W3CDTF">2019-12-12T13:31:42Z</dcterms:created>
  <dcterms:modified xsi:type="dcterms:W3CDTF">2024-11-14T01:51:54Z</dcterms:modified>
</cp:coreProperties>
</file>