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9144000" cy="6858000" type="screen4x3"/>
  <p:notesSz cx="7315200" cy="12344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9F38-B835-4A0E-B068-1ED4D4B4455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1543050"/>
            <a:ext cx="5553075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5940425"/>
            <a:ext cx="5851525" cy="486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C9A23-7DC4-486F-A192-D07E9E9D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E3B9-877E-4E84-BDD4-0BC831E194E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0FC6-74D2-47CC-A61A-5F5848B41DC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2249-E057-4830-BE8C-87B91F8CA7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0DD-01F9-4804-9591-7ABD2BDC4A6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716F-80A3-4DAC-979D-8C63EF11E1B6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6DB7-10FF-4FA8-A1EE-7060A5FAEA8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5862-9813-4A18-ACA6-73447157CFC6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DF08-668F-4532-971B-283B5BD3A859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5AC-0FCB-4A14-A45C-0EB1A6C8057D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506C-717E-407F-B99B-F1F28B2228CC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3E9-A5DC-44B7-AD97-7A0E87B007C5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FB9F-B313-43DF-9E50-C0BB8BDECDC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maliha.momtaz/viz/IS733_HW1_Q5_Maliha_Momtaz/Sheet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4F9D76-A884-5C25-3BAB-93AE6994FA1E}"/>
              </a:ext>
            </a:extLst>
          </p:cNvPr>
          <p:cNvSpPr txBox="1"/>
          <p:nvPr/>
        </p:nvSpPr>
        <p:spPr>
          <a:xfrm>
            <a:off x="106812" y="2284769"/>
            <a:ext cx="874058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1100" b="0" i="0" u="none" strike="noStrike" baseline="0" dirty="0">
                <a:solidFill>
                  <a:srgbClr val="000000"/>
                </a:solidFill>
              </a:rPr>
            </a:br>
            <a:r>
              <a:rPr lang="en-US" sz="1100" b="0" i="0" u="none" strike="noStrike" baseline="0" dirty="0">
                <a:solidFill>
                  <a:srgbClr val="000000"/>
                </a:solidFill>
              </a:rPr>
              <a:t>     </a:t>
            </a:r>
            <a:r>
              <a:rPr lang="en-US" sz="2800" b="1" i="0" u="none" strike="noStrike" baseline="0" dirty="0">
                <a:solidFill>
                  <a:srgbClr val="000000"/>
                </a:solidFill>
              </a:rPr>
              <a:t>Maliha Momtaz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</a:rPr>
              <a:t>Campus ID: QH77172</a:t>
            </a:r>
            <a:endParaRPr lang="en-US" sz="2800" b="1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</a:rPr>
              <a:t>IS733 Homework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054BA-459E-40C5-7A08-1AB82245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Q4.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illustrate how crime type distributions might vary from year-to-year, month-to-month, or by day-of-week aggregating across all locations.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6" name="Content Placeholder 5" descr="A graph of crime type&#10;&#10;Description automatically generated">
            <a:extLst>
              <a:ext uri="{FF2B5EF4-FFF2-40B4-BE49-F238E27FC236}">
                <a16:creationId xmlns:a16="http://schemas.microsoft.com/office/drawing/2014/main" id="{713AD5DF-64C7-53FF-6BD9-D246F2F26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86" y="1491096"/>
            <a:ext cx="5899355" cy="40652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97ABB-3909-BBBA-E7D1-F4025090E18A}"/>
              </a:ext>
            </a:extLst>
          </p:cNvPr>
          <p:cNvSpPr txBox="1"/>
          <p:nvPr/>
        </p:nvSpPr>
        <p:spPr>
          <a:xfrm>
            <a:off x="825910" y="570923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It can be assumed from the graph that, larceny was the most frequent crime in almost every year. Common assault, burglary and robbery were also quite frequent during 2014 to 2019.</a:t>
            </a:r>
          </a:p>
        </p:txBody>
      </p:sp>
    </p:spTree>
    <p:extLst>
      <p:ext uri="{BB962C8B-B14F-4D97-AF65-F5344CB8AC3E}">
        <p14:creationId xmlns:p14="http://schemas.microsoft.com/office/powerpoint/2010/main" val="32933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Q4.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illustrate how crime type distributions might vary from year-to-year, month-to-month, or by day-of-week aggregating across all locations.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A1872F4-F9CB-A4CB-09FD-24D54FCB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348" y="1491096"/>
            <a:ext cx="7206845" cy="40985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15A6F-0A91-C6BA-30DE-38FAC08D7152}"/>
              </a:ext>
            </a:extLst>
          </p:cNvPr>
          <p:cNvSpPr txBox="1"/>
          <p:nvPr/>
        </p:nvSpPr>
        <p:spPr>
          <a:xfrm>
            <a:off x="682336" y="562057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Larceny was the most frequent crime in almost every month of the year, followed by common assault and burglary. Shooting, arson, homicide occurred less frequently than other crimes.</a:t>
            </a:r>
          </a:p>
        </p:txBody>
      </p:sp>
    </p:spTree>
    <p:extLst>
      <p:ext uri="{BB962C8B-B14F-4D97-AF65-F5344CB8AC3E}">
        <p14:creationId xmlns:p14="http://schemas.microsoft.com/office/powerpoint/2010/main" val="19286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Q4.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illustrate how crime type distributions might vary from year-to-year, month-to-month, or by day-of-week aggregating across all locations.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B3745A6-B69D-285F-B1E9-708ACC58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84" y="1695985"/>
            <a:ext cx="6410632" cy="38083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E2852-BEF3-7E08-3614-C47B61FA633F}"/>
              </a:ext>
            </a:extLst>
          </p:cNvPr>
          <p:cNvSpPr txBox="1"/>
          <p:nvPr/>
        </p:nvSpPr>
        <p:spPr>
          <a:xfrm>
            <a:off x="825910" y="570923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Larceny was the most frequent crime in each day of a week. Burglary, common assault and robbery also occurred a lot. Shooting, arson, homicide were the least frequent crimes.</a:t>
            </a:r>
          </a:p>
        </p:txBody>
      </p:sp>
    </p:spTree>
    <p:extLst>
      <p:ext uri="{BB962C8B-B14F-4D97-AF65-F5344CB8AC3E}">
        <p14:creationId xmlns:p14="http://schemas.microsoft.com/office/powerpoint/2010/main" val="148442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Q5.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dashboard that allows users like Gary to explore the spatial and temporal patterns of crime. You may get inspiration from tasks 2-4, but feel free to add insights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7" name="Content Placeholder 6" descr="A graph of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EC2276F4-0AEA-0FE3-D1ED-20AC9D9A9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829" y="1403554"/>
            <a:ext cx="5653813" cy="40508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BAA28-7DF4-482D-64E5-0DBF08F5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96" y="5536701"/>
            <a:ext cx="8359864" cy="396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03B09-B0DD-9127-5B27-781E4DB6CEEA}"/>
              </a:ext>
            </a:extLst>
          </p:cNvPr>
          <p:cNvSpPr txBox="1"/>
          <p:nvPr/>
        </p:nvSpPr>
        <p:spPr>
          <a:xfrm>
            <a:off x="682335" y="593297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Larceny, common assault, </a:t>
            </a:r>
            <a:r>
              <a:rPr lang="en-US" sz="1600" i="1" dirty="0" err="1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agg</a:t>
            </a:r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. assault and burglary were more frequent than any other crimes in all the districts in Baltimore.</a:t>
            </a:r>
          </a:p>
        </p:txBody>
      </p:sp>
    </p:spTree>
    <p:extLst>
      <p:ext uri="{BB962C8B-B14F-4D97-AF65-F5344CB8AC3E}">
        <p14:creationId xmlns:p14="http://schemas.microsoft.com/office/powerpoint/2010/main" val="30550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Q5.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dashboard that allows users like Gary to explore the spatial and temporal patterns of crime. You may get inspiration from tasks 2-4, but feel free to add insights.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6" name="Content Placeholder 5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478CD12-2F24-FC83-2C31-C1FC3B2FE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20" y="1415846"/>
            <a:ext cx="5949978" cy="39146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F0A5D6-1B3C-4CF5-8765-5E49A93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09" y="5340989"/>
            <a:ext cx="8359864" cy="396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5C65D-6929-F139-B7BC-CF30F1E75D91}"/>
              </a:ext>
            </a:extLst>
          </p:cNvPr>
          <p:cNvSpPr txBox="1"/>
          <p:nvPr/>
        </p:nvSpPr>
        <p:spPr>
          <a:xfrm>
            <a:off x="682336" y="5808403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 some districts, robbery (specially street robbery) also occurred a high number of times. </a:t>
            </a:r>
          </a:p>
        </p:txBody>
      </p:sp>
    </p:spTree>
    <p:extLst>
      <p:ext uri="{BB962C8B-B14F-4D97-AF65-F5344CB8AC3E}">
        <p14:creationId xmlns:p14="http://schemas.microsoft.com/office/powerpoint/2010/main" val="267132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Q5.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dashboard that allows users like Gary to explore the spatial and temporal patterns of crime. You may get inspiration from tasks 2-4, but feel free to add insights.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7" name="Content Placeholder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6B538A0-A259-3ECB-7415-9E14AA05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444" y="1382941"/>
            <a:ext cx="5428409" cy="38773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D6DD23-DC31-5937-1F59-70AD6256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77" y="5119602"/>
            <a:ext cx="83598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Q5.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dashboard that allows users like Gary to explore the spatial and temporal patterns of crime. You may get inspiration from tasks 2-4, but feel free to add insights.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6" name="Content Placeholder 5" descr="A blue and white bar chart&#10;&#10;Description automatically generated">
            <a:extLst>
              <a:ext uri="{FF2B5EF4-FFF2-40B4-BE49-F238E27FC236}">
                <a16:creationId xmlns:a16="http://schemas.microsoft.com/office/drawing/2014/main" id="{98238FE7-BEA8-6DEC-E6BA-DF9779FF1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59" y="2175302"/>
            <a:ext cx="8229600" cy="28489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87199-BA7A-55B5-A549-792BA934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9" y="4951508"/>
            <a:ext cx="83598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Q5.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dashboard that allows users like Gary to explore the spatial and temporal patterns of crime. You may get inspiration from tasks 2-4, but feel free to add insights.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F41CA-F9DD-CCA3-2450-A25353D2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 did the graphs of questions 2, 3 and 4 using python and matplotlib. Only for Q5, I used tableau. While saving the image from tableau, it generated a long image and it was not possible to show the whole image in one slide. That’s why I broke the image into different pieces and used more than one slide to present it.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whole interactive dashboard can be seen on tableau public in this link: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https://public.tableau.com/app/profile/maliha.momtaz/viz/IS733_HW1_Q5_Maliha_Momtaz/Sheet1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61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289473" cy="633845"/>
          </a:xfrm>
        </p:spPr>
        <p:txBody>
          <a:bodyPr>
            <a:normAutofit/>
          </a:bodyPr>
          <a:lstStyle/>
          <a:p>
            <a:r>
              <a:rPr lang="en-US" sz="2000" b="1" dirty="0"/>
              <a:t>Q1.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dataset profile table that gives an overview of the dataset. 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7989-3136-D5B8-509A-08731E87CFC0}"/>
              </a:ext>
            </a:extLst>
          </p:cNvPr>
          <p:cNvSpPr txBox="1"/>
          <p:nvPr/>
        </p:nvSpPr>
        <p:spPr>
          <a:xfrm>
            <a:off x="806246" y="5101339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It can be noticed from the profile table that, the dataset has 292761 rows and 16 columns. The numeric attributes are Latitude, Location1, Longitude and </a:t>
            </a:r>
            <a:r>
              <a:rPr lang="en-US" sz="1600" i="1" dirty="0" err="1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Total_Incidents</a:t>
            </a:r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. All other variables are categorical / discrete type. Among the categorical variables, </a:t>
            </a:r>
            <a:r>
              <a:rPr lang="en-US" sz="1600" i="1" dirty="0" err="1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CrimeDate</a:t>
            </a:r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and </a:t>
            </a:r>
            <a:r>
              <a:rPr lang="en-US" sz="1600" i="1" dirty="0" err="1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CrimeTime</a:t>
            </a:r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are temporal variables. Latitude and Longitude are spatial variables.</a:t>
            </a:r>
          </a:p>
        </p:txBody>
      </p:sp>
      <p:pic>
        <p:nvPicPr>
          <p:cNvPr id="8" name="Content Placeholder 7" descr="A table of numbers with text&#10;&#10;Description automatically generated">
            <a:extLst>
              <a:ext uri="{FF2B5EF4-FFF2-40B4-BE49-F238E27FC236}">
                <a16:creationId xmlns:a16="http://schemas.microsoft.com/office/drawing/2014/main" id="{3A898D41-971C-1329-A907-69A98562B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955" y="1612490"/>
            <a:ext cx="5508587" cy="3377288"/>
          </a:xfrm>
        </p:spPr>
      </p:pic>
    </p:spTree>
    <p:extLst>
      <p:ext uri="{BB962C8B-B14F-4D97-AF65-F5344CB8AC3E}">
        <p14:creationId xmlns:p14="http://schemas.microsoft.com/office/powerpoint/2010/main" val="18668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289473" cy="63384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Q1.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dataset profile table that gives an overview of the dataset. 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(continued….) 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02D14-CF52-0D86-43B3-A5D77EF57BA4}"/>
              </a:ext>
            </a:extLst>
          </p:cNvPr>
          <p:cNvSpPr txBox="1"/>
          <p:nvPr/>
        </p:nvSpPr>
        <p:spPr>
          <a:xfrm>
            <a:off x="609600" y="5348748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“Location1” column has the highest level of missingness. The attributes with missing values 0 indicates that, the don’t have any missing values. “Latitude”, “Location” and “Longitude” have the highest number of unique values.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3C8FF3-5720-4544-2369-CFC9EC5B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474" y="1720645"/>
            <a:ext cx="6467824" cy="3367813"/>
          </a:xfrm>
        </p:spPr>
      </p:pic>
    </p:spTree>
    <p:extLst>
      <p:ext uri="{BB962C8B-B14F-4D97-AF65-F5344CB8AC3E}">
        <p14:creationId xmlns:p14="http://schemas.microsoft.com/office/powerpoint/2010/main" val="25838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289473" cy="63384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Q1.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dataset profile table that gives an overview of the dataset. 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0A84-0CD1-633C-BA1A-F814A675568E}"/>
              </a:ext>
            </a:extLst>
          </p:cNvPr>
          <p:cNvSpPr txBox="1"/>
          <p:nvPr/>
        </p:nvSpPr>
        <p:spPr>
          <a:xfrm>
            <a:off x="609600" y="534874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 this figure, the column 50% indicates to median values. It is not possible to calculate min, max or other characteristics for string type variable. That’s why, they are showing </a:t>
            </a:r>
            <a:r>
              <a:rPr lang="en-US" sz="1600" i="1" dirty="0" err="1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NaN</a:t>
            </a:r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.</a:t>
            </a:r>
          </a:p>
        </p:txBody>
      </p:sp>
      <p:pic>
        <p:nvPicPr>
          <p:cNvPr id="7" name="Content Placeholder 6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21E5B5E4-D119-41E4-56C1-5DF5A3CD0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94" y="1977257"/>
            <a:ext cx="5906012" cy="3177815"/>
          </a:xfrm>
        </p:spPr>
      </p:pic>
    </p:spTree>
    <p:extLst>
      <p:ext uri="{BB962C8B-B14F-4D97-AF65-F5344CB8AC3E}">
        <p14:creationId xmlns:p14="http://schemas.microsoft.com/office/powerpoint/2010/main" val="34102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289473" cy="63384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Q1.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dataset profile table that gives an overview of the dataset. 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(continued…)</a:t>
            </a: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81A8-4A02-DE00-F737-AF887DAB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nything surprising/strange/unique I noted from the data profile: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Ans.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There is no data in the 'Location 1' column at all. It is surprising that why is the column is even in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Q2.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describe the temporal pattern (year-to-year, monthly, and day-of-week) of the overall crime incidence aggregating from all geo-locations;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5" name="Content Placeholder 4" descr="A graph of crime evidence&#10;&#10;Description automatically generated with medium confidence">
            <a:extLst>
              <a:ext uri="{FF2B5EF4-FFF2-40B4-BE49-F238E27FC236}">
                <a16:creationId xmlns:a16="http://schemas.microsoft.com/office/drawing/2014/main" id="{5B7B4584-2DFB-0AA7-C127-21245DDA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14" y="1421482"/>
            <a:ext cx="6661851" cy="4015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7DBA0-CE5B-41BB-2D9B-146B5A7B7FDB}"/>
              </a:ext>
            </a:extLst>
          </p:cNvPr>
          <p:cNvSpPr txBox="1"/>
          <p:nvPr/>
        </p:nvSpPr>
        <p:spPr>
          <a:xfrm>
            <a:off x="796412" y="555997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From this graph, it can be said that, there is not much crime data available in the dataset for the previous years of 2013. </a:t>
            </a:r>
          </a:p>
        </p:txBody>
      </p:sp>
    </p:spTree>
    <p:extLst>
      <p:ext uri="{BB962C8B-B14F-4D97-AF65-F5344CB8AC3E}">
        <p14:creationId xmlns:p14="http://schemas.microsoft.com/office/powerpoint/2010/main" val="35144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Q2.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describe the temporal pattern (year-to-year, monthly, and day-of-week) of the overall crime incidence aggregating from all geo-locations;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(continued..)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7" name="Content Placeholder 6" descr="A graph of blue and white lines&#10;&#10;Description automatically generated">
            <a:extLst>
              <a:ext uri="{FF2B5EF4-FFF2-40B4-BE49-F238E27FC236}">
                <a16:creationId xmlns:a16="http://schemas.microsoft.com/office/drawing/2014/main" id="{EF1AB8B6-3C2B-4AA6-52A0-A485C7029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55" y="1590027"/>
            <a:ext cx="6204155" cy="36779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BBCF4-7EB8-B679-18B6-33586FC67596}"/>
              </a:ext>
            </a:extLst>
          </p:cNvPr>
          <p:cNvSpPr txBox="1"/>
          <p:nvPr/>
        </p:nvSpPr>
        <p:spPr>
          <a:xfrm>
            <a:off x="796412" y="555997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This graph shows that, most number of crimes occurred in January, July, August and October. The least number of crimes occurred in February.</a:t>
            </a:r>
          </a:p>
        </p:txBody>
      </p:sp>
    </p:spTree>
    <p:extLst>
      <p:ext uri="{BB962C8B-B14F-4D97-AF65-F5344CB8AC3E}">
        <p14:creationId xmlns:p14="http://schemas.microsoft.com/office/powerpoint/2010/main" val="291623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Q2.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series of plots to describe the temporal pattern (year-to-year, monthly, and day-of-week) of the overall crime incidence aggregating from all geo-locations;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(continued..)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6" name="Content Placeholder 5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0BFE23B-EC93-30EB-E122-FBC5529D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75" y="1398327"/>
            <a:ext cx="5633883" cy="37958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89543-2795-F732-9C95-77D829072191}"/>
              </a:ext>
            </a:extLst>
          </p:cNvPr>
          <p:cNvSpPr txBox="1"/>
          <p:nvPr/>
        </p:nvSpPr>
        <p:spPr>
          <a:xfrm>
            <a:off x="796412" y="5329088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It can be noticed that, number of crimes did not vary that much through the days of the week. Crimes occurred a little bit more on Mondays and Fridays than the other days. Crimes occurred a little bit less on Sundays.</a:t>
            </a:r>
          </a:p>
        </p:txBody>
      </p:sp>
    </p:spTree>
    <p:extLst>
      <p:ext uri="{BB962C8B-B14F-4D97-AF65-F5344CB8AC3E}">
        <p14:creationId xmlns:p14="http://schemas.microsoft.com/office/powerpoint/2010/main" val="280413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361"/>
            <a:ext cx="9289473" cy="222735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Q3.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plot describing the distribution of crime type aggregating from all geo-locations and all time periods;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000" b="0" dirty="0">
                <a:effectLst/>
              </a:rPr>
            </a:br>
            <a:b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1" dirty="0"/>
          </a:p>
        </p:txBody>
      </p:sp>
      <p:pic>
        <p:nvPicPr>
          <p:cNvPr id="7" name="Content Placeholder 6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BF500632-CEF1-488C-CA7B-39D4B98FD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12" y="1268361"/>
            <a:ext cx="7129571" cy="46688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70856-A71E-BE92-680F-FF3A126C5064}"/>
              </a:ext>
            </a:extLst>
          </p:cNvPr>
          <p:cNvSpPr txBox="1"/>
          <p:nvPr/>
        </p:nvSpPr>
        <p:spPr>
          <a:xfrm>
            <a:off x="786581" y="60270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Larceny occurred the highest number of times followed by common assault, burglary etc. The least frequent crimes were homicide, rape and arson.</a:t>
            </a:r>
          </a:p>
        </p:txBody>
      </p:sp>
    </p:spTree>
    <p:extLst>
      <p:ext uri="{BB962C8B-B14F-4D97-AF65-F5344CB8AC3E}">
        <p14:creationId xmlns:p14="http://schemas.microsoft.com/office/powerpoint/2010/main" val="105129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1098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Cavolini</vt:lpstr>
      <vt:lpstr>Office Theme</vt:lpstr>
      <vt:lpstr>PowerPoint Presentation</vt:lpstr>
      <vt:lpstr>Q1. Create a dataset profile table that gives an overview of the dataset. </vt:lpstr>
      <vt:lpstr>Q1. Create a dataset profile table that gives an overview of the dataset.  (continued….) </vt:lpstr>
      <vt:lpstr>Q1. Create a dataset profile table that gives an overview of the dataset.  (continued…)</vt:lpstr>
      <vt:lpstr>Q1. Create a dataset profile table that gives an overview of the dataset.  (continued…)</vt:lpstr>
      <vt:lpstr>Q2. Generate a series of plots to describe the temporal pattern (year-to-year, monthly, and day-of-week) of the overall crime incidence aggregating from all geo-locations;   </vt:lpstr>
      <vt:lpstr>Q2. Generate a series of plots to describe the temporal pattern (year-to-year, monthly, and day-of-week) of the overall crime incidence aggregating from all geo-locations; (continued..)   </vt:lpstr>
      <vt:lpstr>Q2. Generate a series of plots to describe the temporal pattern (year-to-year, monthly, and day-of-week) of the overall crime incidence aggregating from all geo-locations; (continued..)   </vt:lpstr>
      <vt:lpstr>Q3. Generate a plot describing the distribution of crime type aggregating from all geo-locations and all time periods;    </vt:lpstr>
      <vt:lpstr>Q4. Generate a series of plots to illustrate how crime type distributions might vary from year-to-year, month-to-month, or by day-of-week aggregating across all locations.    </vt:lpstr>
      <vt:lpstr>Q4. Generate a series of plots to illustrate how crime type distributions might vary from year-to-year, month-to-month, or by day-of-week aggregating across all locations. (continued…)    </vt:lpstr>
      <vt:lpstr>Q4. Generate a series of plots to illustrate how crime type distributions might vary from year-to-year, month-to-month, or by day-of-week aggregating across all locations. (continued…)    </vt:lpstr>
      <vt:lpstr>Q5. Design a dashboard that allows users like Gary to explore the spatial and temporal patterns of crime. You may get inspiration from tasks 2-4, but feel free to add insights    </vt:lpstr>
      <vt:lpstr>Q5. Design a dashboard that allows users like Gary to explore the spatial and temporal patterns of crime. You may get inspiration from tasks 2-4, but feel free to add insights. (continued…)    </vt:lpstr>
      <vt:lpstr>Q5. Design a dashboard that allows users like Gary to explore the spatial and temporal patterns of crime. You may get inspiration from tasks 2-4, but feel free to add insights. (continued…)    </vt:lpstr>
      <vt:lpstr>Q5. Design a dashboard that allows users like Gary to explore the spatial and temporal patterns of crime. You may get inspiration from tasks 2-4, but feel free to add insights. (continued…)    </vt:lpstr>
      <vt:lpstr>Q5. Design a dashboard that allows users like Gary to explore the spatial and temporal patterns of crime. You may get inspiration from tasks 2-4, but feel free to add insights. (continued…)    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Maliha Momtaz</cp:lastModifiedBy>
  <cp:revision>86</cp:revision>
  <dcterms:created xsi:type="dcterms:W3CDTF">2019-12-12T13:31:42Z</dcterms:created>
  <dcterms:modified xsi:type="dcterms:W3CDTF">2023-10-02T12:43:36Z</dcterms:modified>
</cp:coreProperties>
</file>