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56" r:id="rId2"/>
    <p:sldId id="304" r:id="rId3"/>
    <p:sldId id="313" r:id="rId4"/>
    <p:sldId id="314" r:id="rId5"/>
    <p:sldId id="315" r:id="rId6"/>
    <p:sldId id="317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46" r:id="rId20"/>
    <p:sldId id="333" r:id="rId21"/>
    <p:sldId id="334" r:id="rId22"/>
    <p:sldId id="335" r:id="rId23"/>
    <p:sldId id="336" r:id="rId24"/>
    <p:sldId id="337" r:id="rId25"/>
    <p:sldId id="338" r:id="rId26"/>
    <p:sldId id="343" r:id="rId27"/>
    <p:sldId id="344" r:id="rId28"/>
    <p:sldId id="339" r:id="rId29"/>
    <p:sldId id="340" r:id="rId30"/>
    <p:sldId id="345" r:id="rId31"/>
    <p:sldId id="341" r:id="rId32"/>
    <p:sldId id="342" r:id="rId33"/>
  </p:sldIdLst>
  <p:sldSz cx="10058400" cy="5715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951"/>
    <a:srgbClr val="104550"/>
    <a:srgbClr val="C511AB"/>
    <a:srgbClr val="0CCA23"/>
    <a:srgbClr val="97039B"/>
    <a:srgbClr val="7D1D3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9462" autoAdjust="0"/>
  </p:normalViewPr>
  <p:slideViewPr>
    <p:cSldViewPr>
      <p:cViewPr>
        <p:scale>
          <a:sx n="77" d="100"/>
          <a:sy n="77" d="100"/>
        </p:scale>
        <p:origin x="-960" y="-294"/>
      </p:cViewPr>
      <p:guideLst>
        <p:guide orient="horz" pos="180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99374-9F9A-4296-9ED5-C3FCF8C2944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9813" y="514350"/>
            <a:ext cx="4524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403D-9CE2-4A1F-A02D-00C3EC2E7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403D-9CE2-4A1F-A02D-00C3EC2E7F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403D-9CE2-4A1F-A02D-00C3EC2E7F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6740" y="1143000"/>
            <a:ext cx="8636813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6740" y="2690447"/>
            <a:ext cx="864016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762001"/>
            <a:ext cx="2263140" cy="434313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62001"/>
            <a:ext cx="6621780" cy="434313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87" y="1097280"/>
            <a:ext cx="854964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387" y="2253887"/>
            <a:ext cx="854964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6740"/>
            <a:ext cx="9052560" cy="952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071"/>
            <a:ext cx="444246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600071"/>
            <a:ext cx="444246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6740"/>
            <a:ext cx="905256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46040"/>
            <a:ext cx="4444207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8" y="1549798"/>
            <a:ext cx="4445953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2095500"/>
            <a:ext cx="4444207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095500"/>
            <a:ext cx="4445953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6740"/>
            <a:ext cx="913638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627"/>
            <a:ext cx="301752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4380" y="1397000"/>
            <a:ext cx="301752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32555" y="1397000"/>
            <a:ext cx="5622925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82328" y="923398"/>
            <a:ext cx="578358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04547" y="4466474"/>
            <a:ext cx="170993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980830"/>
            <a:ext cx="2434133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2357321"/>
            <a:ext cx="243078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84920" y="5296959"/>
            <a:ext cx="670560" cy="30427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34372" y="999598"/>
            <a:ext cx="5079492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478" y="4847167"/>
            <a:ext cx="10079355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19650" y="5183188"/>
            <a:ext cx="523875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478" y="-5953"/>
            <a:ext cx="10079355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19650" y="-5953"/>
            <a:ext cx="523875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2920" y="586740"/>
            <a:ext cx="905256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2920" y="1612900"/>
            <a:ext cx="905256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2920" y="5296959"/>
            <a:ext cx="234696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33700" y="5296959"/>
            <a:ext cx="368808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17280" y="5296959"/>
            <a:ext cx="8382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919" y="168673"/>
            <a:ext cx="10098603" cy="54102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4300"/>
            <a:ext cx="9753600" cy="1981200"/>
          </a:xfr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104550"/>
                </a:solidFill>
                <a:latin typeface="Times New Roman" pitchFamily="18" charset="0"/>
                <a:cs typeface="Times New Roman" pitchFamily="18" charset="0"/>
              </a:rPr>
              <a:t>CUFPR-</a:t>
            </a:r>
            <a:r>
              <a:rPr lang="en-US" sz="3600" dirty="0" smtClean="0">
                <a:solidFill>
                  <a:srgbClr val="104550"/>
                </a:solidFill>
                <a:latin typeface="Times New Roman" pitchFamily="18" charset="0"/>
                <a:cs typeface="Times New Roman" pitchFamily="18" charset="0"/>
              </a:rPr>
              <a:t> Closed Uncertain </a:t>
            </a:r>
            <a:r>
              <a:rPr lang="en-US" sz="3600" dirty="0" smtClean="0">
                <a:solidFill>
                  <a:srgbClr val="104550"/>
                </a:solidFill>
                <a:latin typeface="Times New Roman" pitchFamily="18" charset="0"/>
                <a:cs typeface="Times New Roman" pitchFamily="18" charset="0"/>
              </a:rPr>
              <a:t>Frequent Pattern mining in Running </a:t>
            </a:r>
            <a:r>
              <a:rPr lang="en-US" sz="3600" dirty="0" smtClean="0">
                <a:solidFill>
                  <a:srgbClr val="104550"/>
                </a:solidFill>
                <a:latin typeface="Times New Roman" pitchFamily="18" charset="0"/>
                <a:cs typeface="Times New Roman" pitchFamily="18" charset="0"/>
              </a:rPr>
              <a:t>Database(Based on CUFP –Tree</a:t>
            </a:r>
            <a:r>
              <a:rPr lang="en-US" sz="3600" dirty="0" smtClean="0">
                <a:solidFill>
                  <a:srgbClr val="104550"/>
                </a:solidFill>
                <a:latin typeface="Times New Roman" pitchFamily="18" charset="0"/>
                <a:cs typeface="Times New Roman" pitchFamily="18" charset="0"/>
              </a:rPr>
              <a:t> &amp; Ds-Tree)</a:t>
            </a:r>
            <a:endParaRPr lang="en-US" sz="3600" dirty="0">
              <a:solidFill>
                <a:srgbClr val="1045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3746500"/>
            <a:ext cx="8640166" cy="14605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5" name="Frame 4"/>
          <p:cNvSpPr/>
          <p:nvPr/>
        </p:nvSpPr>
        <p:spPr>
          <a:xfrm>
            <a:off x="4845084" y="2552700"/>
            <a:ext cx="4724400" cy="2908986"/>
          </a:xfrm>
          <a:prstGeom prst="frame">
            <a:avLst/>
          </a:prstGeom>
          <a:ln>
            <a:solidFill>
              <a:srgbClr val="57095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Supervised by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Mohammad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Samiullah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Lecturer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CSE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University of Dhaka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Candidates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Maliha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Momtaz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(Exam roll- 65)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Mahbuba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Maliha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Mourin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(Exam roll-69)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945880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Step 1. CUFPR </a:t>
            </a:r>
            <a:r>
              <a:rPr lang="en-US" sz="4000" dirty="0" smtClean="0">
                <a:solidFill>
                  <a:srgbClr val="C00000"/>
                </a:solidFill>
              </a:rPr>
              <a:t>tree </a:t>
            </a:r>
            <a:r>
              <a:rPr lang="en-US" sz="4000" dirty="0" smtClean="0">
                <a:solidFill>
                  <a:srgbClr val="C00000"/>
                </a:solidFill>
              </a:rPr>
              <a:t>construction…..</a:t>
            </a:r>
            <a:endParaRPr 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914400" y="800100"/>
          <a:ext cx="2971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66077"/>
                <a:gridCol w="81512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62800" y="11811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43800" y="2095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43800" y="2857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43800" y="3619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2479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2880360"/>
          <a:ext cx="4800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  <a:gridCol w="1066800"/>
                <a:gridCol w="1981200"/>
              </a:tblGrid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{.123,.855,.578}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{.675,.488}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{.256,.821,.656}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{.235,.506}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{.526,.33,.212,.335}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{.48,.92}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7505700" y="1866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0" idx="0"/>
          </p:cNvCxnSpPr>
          <p:nvPr/>
        </p:nvCxnSpPr>
        <p:spPr>
          <a:xfrm rot="5400000">
            <a:off x="7581900" y="2705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 rot="5400000">
            <a:off x="7581900" y="3467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200" y="2171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0.123: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2933700"/>
            <a:ext cx="9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0.855: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77200" y="36195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0.578: 0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>
            <a:off x="3886200" y="1562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10" idx="2"/>
          </p:cNvCxnSpPr>
          <p:nvPr/>
        </p:nvCxnSpPr>
        <p:spPr>
          <a:xfrm>
            <a:off x="3886200" y="2324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11" idx="2"/>
          </p:cNvCxnSpPr>
          <p:nvPr/>
        </p:nvCxnSpPr>
        <p:spPr>
          <a:xfrm>
            <a:off x="3886200" y="2705100"/>
            <a:ext cx="3657600" cy="1143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96000" y="1714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2476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1181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0.675:0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1943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0.488: 0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4"/>
            <a:endCxn id="19" idx="6"/>
          </p:cNvCxnSpPr>
          <p:nvPr/>
        </p:nvCxnSpPr>
        <p:spPr>
          <a:xfrm rot="5400000">
            <a:off x="6953250" y="116205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  <a:endCxn id="20" idx="0"/>
          </p:cNvCxnSpPr>
          <p:nvPr/>
        </p:nvCxnSpPr>
        <p:spPr>
          <a:xfrm rot="5400000">
            <a:off x="6096000" y="22860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>
            <a:off x="3886200" y="2019300"/>
            <a:ext cx="2133600" cy="1588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20" idx="5"/>
          </p:cNvCxnSpPr>
          <p:nvPr/>
        </p:nvCxnSpPr>
        <p:spPr>
          <a:xfrm rot="10800000">
            <a:off x="6345004" y="2866746"/>
            <a:ext cx="1198796" cy="981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73716"/>
              </p:ext>
            </p:extLst>
          </p:nvPr>
        </p:nvGraphicFramePr>
        <p:xfrm>
          <a:off x="6412965" y="2495906"/>
          <a:ext cx="1130835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83457"/>
                <a:gridCol w="6473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67897"/>
              </p:ext>
            </p:extLst>
          </p:nvPr>
        </p:nvGraphicFramePr>
        <p:xfrm>
          <a:off x="8305800" y="3314699"/>
          <a:ext cx="17526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01485"/>
                <a:gridCol w="751115"/>
              </a:tblGrid>
              <a:tr h="169425"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29332"/>
              </p:ext>
            </p:extLst>
          </p:nvPr>
        </p:nvGraphicFramePr>
        <p:xfrm>
          <a:off x="8095735" y="4252166"/>
          <a:ext cx="1627792" cy="1097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0763"/>
                <a:gridCol w="817029"/>
              </a:tblGrid>
              <a:tr h="239721"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0.071</a:t>
                      </a:r>
                      <a:endParaRPr lang="en-US" dirty="0"/>
                    </a:p>
                  </a:txBody>
                  <a:tcPr/>
                </a:tc>
              </a:tr>
              <a:tr h="238451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0.495</a:t>
                      </a:r>
                      <a:endParaRPr lang="en-US" dirty="0"/>
                    </a:p>
                  </a:txBody>
                  <a:tcPr/>
                </a:tc>
              </a:tr>
              <a:tr h="2384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8710"/>
              </p:ext>
            </p:extLst>
          </p:nvPr>
        </p:nvGraphicFramePr>
        <p:xfrm>
          <a:off x="5257800" y="4610100"/>
          <a:ext cx="3009900" cy="3708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81006"/>
                <a:gridCol w="23288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.123*.855=.105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Oval 37"/>
          <p:cNvSpPr/>
          <p:nvPr/>
        </p:nvSpPr>
        <p:spPr>
          <a:xfrm>
            <a:off x="5791200" y="5139381"/>
            <a:ext cx="1943894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similarly</a:t>
            </a:r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>
            <a:off x="6886773" y="5329881"/>
            <a:ext cx="1380927" cy="3851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4400" y="11811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 transaction comes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7" grpId="0"/>
      <p:bldP spid="28" grpId="0"/>
      <p:bldP spid="29" grpId="0"/>
      <p:bldP spid="19" grpId="0" animBg="1"/>
      <p:bldP spid="20" grpId="0" animBg="1"/>
      <p:bldP spid="22" grpId="0"/>
      <p:bldP spid="24" grpId="0"/>
      <p:bldP spid="38" grpId="0" animBg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945880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Step 1. CUFPR </a:t>
            </a:r>
            <a:r>
              <a:rPr lang="en-US" sz="4000" dirty="0" smtClean="0">
                <a:solidFill>
                  <a:srgbClr val="C00000"/>
                </a:solidFill>
              </a:rPr>
              <a:t>tree </a:t>
            </a:r>
            <a:r>
              <a:rPr lang="en-US" sz="4000" dirty="0" smtClean="0">
                <a:solidFill>
                  <a:srgbClr val="C00000"/>
                </a:solidFill>
              </a:rPr>
              <a:t>construction……..</a:t>
            </a:r>
            <a:endParaRPr 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914400" y="800100"/>
          <a:ext cx="2971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66077"/>
                <a:gridCol w="81512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62800" y="11811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43800" y="2095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43800" y="2857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43800" y="3619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2479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2880360"/>
          <a:ext cx="4800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  <a:gridCol w="1066800"/>
                <a:gridCol w="1981200"/>
              </a:tblGrid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{.123,.855,.578}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{.675,.488}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{.256,.821,.656}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{.235,.506}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{.526,.33,.212,.335}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{.48,.92}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7505700" y="1866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0" idx="0"/>
          </p:cNvCxnSpPr>
          <p:nvPr/>
        </p:nvCxnSpPr>
        <p:spPr>
          <a:xfrm rot="5400000">
            <a:off x="7581900" y="2705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 rot="5400000">
            <a:off x="7581900" y="3467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06244" y="24308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0.123+0.256 :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2933700"/>
            <a:ext cx="9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0.855: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77200" y="36195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0.578: 0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>
            <a:off x="3886200" y="1562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10" idx="2"/>
          </p:cNvCxnSpPr>
          <p:nvPr/>
        </p:nvCxnSpPr>
        <p:spPr>
          <a:xfrm>
            <a:off x="3886200" y="2324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11" idx="2"/>
          </p:cNvCxnSpPr>
          <p:nvPr/>
        </p:nvCxnSpPr>
        <p:spPr>
          <a:xfrm>
            <a:off x="3886200" y="2705100"/>
            <a:ext cx="3657600" cy="1143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96000" y="1714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2476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1181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0.675:0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1943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0.488: 0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4"/>
            <a:endCxn id="19" idx="6"/>
          </p:cNvCxnSpPr>
          <p:nvPr/>
        </p:nvCxnSpPr>
        <p:spPr>
          <a:xfrm rot="5400000">
            <a:off x="6953250" y="116205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  <a:endCxn id="20" idx="0"/>
          </p:cNvCxnSpPr>
          <p:nvPr/>
        </p:nvCxnSpPr>
        <p:spPr>
          <a:xfrm rot="5400000">
            <a:off x="6096000" y="22860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20" idx="5"/>
          </p:cNvCxnSpPr>
          <p:nvPr/>
        </p:nvCxnSpPr>
        <p:spPr>
          <a:xfrm rot="10800000">
            <a:off x="6345004" y="2866746"/>
            <a:ext cx="1198796" cy="98135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72200" y="37719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791200" y="46863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0" y="34671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0.821:0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57800" y="43053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0.656:0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9" idx="3"/>
          </p:cNvCxnSpPr>
          <p:nvPr/>
        </p:nvCxnSpPr>
        <p:spPr>
          <a:xfrm rot="5400000">
            <a:off x="6357121" y="2529424"/>
            <a:ext cx="1286155" cy="119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3"/>
          </p:cNvCxnSpPr>
          <p:nvPr/>
        </p:nvCxnSpPr>
        <p:spPr>
          <a:xfrm rot="5400000">
            <a:off x="5861821" y="4320124"/>
            <a:ext cx="524155" cy="208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9" idx="6"/>
            <a:endCxn id="32" idx="6"/>
          </p:cNvCxnSpPr>
          <p:nvPr/>
        </p:nvCxnSpPr>
        <p:spPr>
          <a:xfrm>
            <a:off x="6477000" y="1943100"/>
            <a:ext cx="76200" cy="2057400"/>
          </a:xfrm>
          <a:prstGeom prst="curvedConnector3">
            <a:avLst>
              <a:gd name="adj1" fmla="val 400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0" idx="2"/>
            <a:endCxn id="36" idx="2"/>
          </p:cNvCxnSpPr>
          <p:nvPr/>
        </p:nvCxnSpPr>
        <p:spPr>
          <a:xfrm rot="10800000" flipV="1">
            <a:off x="5791200" y="2705100"/>
            <a:ext cx="228600" cy="2209800"/>
          </a:xfrm>
          <a:prstGeom prst="curvedConnector3">
            <a:avLst>
              <a:gd name="adj1" fmla="val 20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59626"/>
              </p:ext>
            </p:extLst>
          </p:nvPr>
        </p:nvGraphicFramePr>
        <p:xfrm>
          <a:off x="6412965" y="2495906"/>
          <a:ext cx="1130835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83457"/>
                <a:gridCol w="6473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29413"/>
              </p:ext>
            </p:extLst>
          </p:nvPr>
        </p:nvGraphicFramePr>
        <p:xfrm>
          <a:off x="8458200" y="3159760"/>
          <a:ext cx="14478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063"/>
                <a:gridCol w="96973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59487"/>
              </p:ext>
            </p:extLst>
          </p:nvPr>
        </p:nvGraphicFramePr>
        <p:xfrm>
          <a:off x="8029014" y="3988832"/>
          <a:ext cx="1495168" cy="1097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54136"/>
                <a:gridCol w="841032"/>
              </a:tblGrid>
              <a:tr h="238451"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0.219</a:t>
                      </a:r>
                      <a:endParaRPr lang="en-US" dirty="0"/>
                    </a:p>
                  </a:txBody>
                  <a:tcPr/>
                </a:tc>
              </a:tr>
              <a:tr h="238451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0.495</a:t>
                      </a:r>
                      <a:endParaRPr lang="en-US" dirty="0"/>
                    </a:p>
                  </a:txBody>
                  <a:tcPr/>
                </a:tc>
              </a:tr>
              <a:tr h="2384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51950"/>
              </p:ext>
            </p:extLst>
          </p:nvPr>
        </p:nvGraphicFramePr>
        <p:xfrm>
          <a:off x="5257800" y="4653008"/>
          <a:ext cx="2977978" cy="3657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73782"/>
                <a:gridCol w="2304196"/>
              </a:tblGrid>
              <a:tr h="130435">
                <a:tc>
                  <a:txBody>
                    <a:bodyPr/>
                    <a:lstStyle/>
                    <a:p>
                      <a:r>
                        <a:rPr lang="en-US" dirty="0" smtClean="0"/>
                        <a:t>ac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.105+.256*.855=.324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flipH="1">
            <a:off x="9296400" y="2153466"/>
            <a:ext cx="297181" cy="97535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096844" y="1779032"/>
            <a:ext cx="838200" cy="3926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update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8180595" y="652461"/>
            <a:ext cx="13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 trans..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52698" y="21164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7" grpId="0"/>
      <p:bldP spid="28" grpId="0"/>
      <p:bldP spid="29" grpId="0"/>
      <p:bldP spid="19" grpId="0" animBg="1"/>
      <p:bldP spid="20" grpId="0" animBg="1"/>
      <p:bldP spid="22" grpId="0"/>
      <p:bldP spid="24" grpId="0"/>
      <p:bldP spid="32" grpId="0" animBg="1"/>
      <p:bldP spid="36" grpId="0" animBg="1"/>
      <p:bldP spid="38" grpId="0"/>
      <p:bldP spid="40" grpId="0"/>
      <p:bldP spid="3" grpId="0" animBg="1"/>
      <p:bldP spid="4" grpId="0" animBg="1"/>
      <p:bldP spid="49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945880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Step 1. CUFPR </a:t>
            </a:r>
            <a:r>
              <a:rPr lang="en-US" sz="4000" dirty="0" smtClean="0">
                <a:solidFill>
                  <a:srgbClr val="C00000"/>
                </a:solidFill>
              </a:rPr>
              <a:t>tree construction </a:t>
            </a:r>
            <a:r>
              <a:rPr lang="en-US" sz="4000" dirty="0" smtClean="0">
                <a:solidFill>
                  <a:srgbClr val="C00000"/>
                </a:solidFill>
              </a:rPr>
              <a:t>….</a:t>
            </a:r>
            <a:endParaRPr 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367345"/>
              </p:ext>
            </p:extLst>
          </p:nvPr>
        </p:nvGraphicFramePr>
        <p:xfrm>
          <a:off x="914400" y="800100"/>
          <a:ext cx="2971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66077"/>
                <a:gridCol w="81512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62800" y="11811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43800" y="2095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43800" y="2857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43800" y="3619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2479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7505700" y="1866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0" idx="0"/>
          </p:cNvCxnSpPr>
          <p:nvPr/>
        </p:nvCxnSpPr>
        <p:spPr>
          <a:xfrm rot="5400000">
            <a:off x="7581900" y="2705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 rot="5400000">
            <a:off x="7581900" y="3467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200" y="21717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0.379 :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2933700"/>
            <a:ext cx="9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0.855: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77200" y="36195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0.578: 0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>
            <a:off x="3886200" y="1562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10" idx="2"/>
          </p:cNvCxnSpPr>
          <p:nvPr/>
        </p:nvCxnSpPr>
        <p:spPr>
          <a:xfrm>
            <a:off x="3886200" y="2324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11" idx="2"/>
          </p:cNvCxnSpPr>
          <p:nvPr/>
        </p:nvCxnSpPr>
        <p:spPr>
          <a:xfrm>
            <a:off x="3886200" y="2705100"/>
            <a:ext cx="3657600" cy="1143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96000" y="1714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2476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1181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0.675:0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1943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0.488: 0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4"/>
            <a:endCxn id="19" idx="6"/>
          </p:cNvCxnSpPr>
          <p:nvPr/>
        </p:nvCxnSpPr>
        <p:spPr>
          <a:xfrm rot="5400000">
            <a:off x="6953250" y="116205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  <a:endCxn id="20" idx="0"/>
          </p:cNvCxnSpPr>
          <p:nvPr/>
        </p:nvCxnSpPr>
        <p:spPr>
          <a:xfrm rot="5400000">
            <a:off x="6096000" y="22860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>
            <a:off x="3886200" y="2019300"/>
            <a:ext cx="2133600" cy="1588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20" idx="5"/>
          </p:cNvCxnSpPr>
          <p:nvPr/>
        </p:nvCxnSpPr>
        <p:spPr>
          <a:xfrm rot="10800000">
            <a:off x="6345004" y="2866746"/>
            <a:ext cx="1198796" cy="981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72200" y="37719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791200" y="46863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0" y="34671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0.821:0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57800" y="43053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0.656:0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9" idx="3"/>
          </p:cNvCxnSpPr>
          <p:nvPr/>
        </p:nvCxnSpPr>
        <p:spPr>
          <a:xfrm rot="5400000">
            <a:off x="6357121" y="2529424"/>
            <a:ext cx="1286155" cy="119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3"/>
          </p:cNvCxnSpPr>
          <p:nvPr/>
        </p:nvCxnSpPr>
        <p:spPr>
          <a:xfrm rot="5400000">
            <a:off x="5861821" y="4320124"/>
            <a:ext cx="524155" cy="208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6477000" y="1943100"/>
            <a:ext cx="76200" cy="2057400"/>
          </a:xfrm>
          <a:prstGeom prst="curvedConnector3">
            <a:avLst>
              <a:gd name="adj1" fmla="val 400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791200" y="2705100"/>
            <a:ext cx="228600" cy="2209800"/>
          </a:xfrm>
          <a:prstGeom prst="curvedConnector3">
            <a:avLst>
              <a:gd name="adj1" fmla="val 20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81000" y="2880360"/>
          <a:ext cx="4800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  <a:gridCol w="1066800"/>
                <a:gridCol w="1981200"/>
              </a:tblGrid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{.123,.855,.578}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{.675,.488}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{.256,.821,.656}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{.235,.506}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{.526,.33,.212,.335}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{.48,.92}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51496" y="1181100"/>
            <a:ext cx="135450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t1,t2,t3=&gt;1</a:t>
            </a:r>
            <a:r>
              <a:rPr lang="en-US" baseline="30000" dirty="0" smtClean="0"/>
              <a:t>st</a:t>
            </a:r>
            <a:r>
              <a:rPr lang="en-US" dirty="0" smtClean="0"/>
              <a:t> batch complete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945880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Step 1. CUFPR </a:t>
            </a:r>
            <a:r>
              <a:rPr lang="en-US" sz="4000" dirty="0" smtClean="0">
                <a:solidFill>
                  <a:srgbClr val="C00000"/>
                </a:solidFill>
              </a:rPr>
              <a:t>tree </a:t>
            </a:r>
            <a:r>
              <a:rPr lang="en-US" sz="4000" dirty="0" smtClean="0">
                <a:solidFill>
                  <a:srgbClr val="C00000"/>
                </a:solidFill>
              </a:rPr>
              <a:t>construction…..</a:t>
            </a:r>
            <a:endParaRPr 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914400" y="800100"/>
          <a:ext cx="2971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66077"/>
                <a:gridCol w="81512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62800" y="11811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43800" y="2095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43800" y="2857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43800" y="3619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2479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2880360"/>
          <a:ext cx="4800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  <a:gridCol w="1066800"/>
                <a:gridCol w="1981200"/>
              </a:tblGrid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{.123,.855,.578}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{.675,.488}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{.256,.821,.656}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{.235,.506}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{.526,.33,.212,.335}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{.48,.92}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7505700" y="1866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0" idx="0"/>
          </p:cNvCxnSpPr>
          <p:nvPr/>
        </p:nvCxnSpPr>
        <p:spPr>
          <a:xfrm rot="5400000">
            <a:off x="7581900" y="2705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 rot="5400000">
            <a:off x="7581900" y="3467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200" y="21717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0.379 :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2933700"/>
            <a:ext cx="9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0.855: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77200" y="36195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0.578: 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096000" y="1714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2476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1225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0.675:0.235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3451" y="23241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0.488: 0.506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4"/>
            <a:endCxn id="19" idx="6"/>
          </p:cNvCxnSpPr>
          <p:nvPr/>
        </p:nvCxnSpPr>
        <p:spPr>
          <a:xfrm rot="5400000">
            <a:off x="6953250" y="116205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  <a:endCxn id="20" idx="0"/>
          </p:cNvCxnSpPr>
          <p:nvPr/>
        </p:nvCxnSpPr>
        <p:spPr>
          <a:xfrm rot="5400000">
            <a:off x="6096000" y="22860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72200" y="37719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791200" y="46863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05600" y="4193745"/>
            <a:ext cx="89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0.821:0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56597" y="49588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0.656:0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9" idx="3"/>
          </p:cNvCxnSpPr>
          <p:nvPr/>
        </p:nvCxnSpPr>
        <p:spPr>
          <a:xfrm rot="5400000">
            <a:off x="6357121" y="2529424"/>
            <a:ext cx="1286155" cy="119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3"/>
          </p:cNvCxnSpPr>
          <p:nvPr/>
        </p:nvCxnSpPr>
        <p:spPr>
          <a:xfrm rot="5400000">
            <a:off x="5861821" y="4320124"/>
            <a:ext cx="524155" cy="208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09570" y="1200665"/>
            <a:ext cx="11430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Now, 2</a:t>
            </a:r>
            <a:r>
              <a:rPr lang="en-US" baseline="30000" dirty="0" smtClean="0"/>
              <a:t>nd</a:t>
            </a:r>
            <a:r>
              <a:rPr lang="en-US" dirty="0" smtClean="0"/>
              <a:t> batch, t4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029200" y="754448"/>
            <a:ext cx="228601" cy="533400"/>
          </a:xfrm>
          <a:prstGeom prst="downArrow">
            <a:avLst/>
          </a:prstGeom>
          <a:ln>
            <a:solidFill>
              <a:srgbClr val="970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H="1">
            <a:off x="5029200" y="1790700"/>
            <a:ext cx="152400" cy="545068"/>
          </a:xfrm>
          <a:prstGeom prst="downArrow">
            <a:avLst>
              <a:gd name="adj1" fmla="val 50000"/>
              <a:gd name="adj2" fmla="val 68136"/>
            </a:avLst>
          </a:prstGeom>
          <a:solidFill>
            <a:srgbClr val="97039B"/>
          </a:solidFill>
          <a:ln>
            <a:solidFill>
              <a:srgbClr val="7D1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945880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Step 1. CUFPR </a:t>
            </a:r>
            <a:r>
              <a:rPr lang="en-US" sz="4000" dirty="0" smtClean="0">
                <a:solidFill>
                  <a:srgbClr val="C00000"/>
                </a:solidFill>
              </a:rPr>
              <a:t>tree construction </a:t>
            </a:r>
            <a:r>
              <a:rPr lang="en-US" sz="4000" dirty="0" smtClean="0">
                <a:solidFill>
                  <a:srgbClr val="C00000"/>
                </a:solidFill>
              </a:rPr>
              <a:t>……</a:t>
            </a:r>
            <a:endParaRPr 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914400" y="800100"/>
          <a:ext cx="2971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66077"/>
                <a:gridCol w="81512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62800" y="11811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43800" y="2095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43800" y="2857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43800" y="3619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2479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2880360"/>
          <a:ext cx="4800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  <a:gridCol w="1066800"/>
                <a:gridCol w="1981200"/>
              </a:tblGrid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{.123,.855,.578}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{.675,.488}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{.256,.821,.656}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{.235,.506}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{.526,.33,.212,.335}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{.48,.92}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7505700" y="1866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0" idx="0"/>
          </p:cNvCxnSpPr>
          <p:nvPr/>
        </p:nvCxnSpPr>
        <p:spPr>
          <a:xfrm rot="5400000">
            <a:off x="7581900" y="2705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 rot="5400000">
            <a:off x="7581900" y="3467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200" y="21717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0.379 : 0.526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2933700"/>
            <a:ext cx="9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0.855: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77200" y="36195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0.578: 0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>
            <a:off x="3886200" y="1562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10" idx="2"/>
          </p:cNvCxnSpPr>
          <p:nvPr/>
        </p:nvCxnSpPr>
        <p:spPr>
          <a:xfrm>
            <a:off x="3886200" y="2324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11" idx="2"/>
          </p:cNvCxnSpPr>
          <p:nvPr/>
        </p:nvCxnSpPr>
        <p:spPr>
          <a:xfrm>
            <a:off x="3886200" y="2705100"/>
            <a:ext cx="3657600" cy="1143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96000" y="1714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2476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1181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0.675:0.235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19431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0.488: 0.506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4"/>
            <a:endCxn id="19" idx="6"/>
          </p:cNvCxnSpPr>
          <p:nvPr/>
        </p:nvCxnSpPr>
        <p:spPr>
          <a:xfrm rot="5400000">
            <a:off x="6953250" y="116205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  <a:endCxn id="20" idx="0"/>
          </p:cNvCxnSpPr>
          <p:nvPr/>
        </p:nvCxnSpPr>
        <p:spPr>
          <a:xfrm rot="5400000">
            <a:off x="6096000" y="22860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>
            <a:off x="3886200" y="2019300"/>
            <a:ext cx="2133600" cy="1588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20" idx="5"/>
          </p:cNvCxnSpPr>
          <p:nvPr/>
        </p:nvCxnSpPr>
        <p:spPr>
          <a:xfrm rot="10800000">
            <a:off x="6345004" y="2866746"/>
            <a:ext cx="1198796" cy="981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72200" y="37719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791200" y="46863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0" y="34671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0.821:0.33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57800" y="43053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0.656:0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9" idx="3"/>
          </p:cNvCxnSpPr>
          <p:nvPr/>
        </p:nvCxnSpPr>
        <p:spPr>
          <a:xfrm rot="5400000">
            <a:off x="6357121" y="2529424"/>
            <a:ext cx="1286155" cy="119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3"/>
          </p:cNvCxnSpPr>
          <p:nvPr/>
        </p:nvCxnSpPr>
        <p:spPr>
          <a:xfrm rot="5400000">
            <a:off x="5861821" y="4320124"/>
            <a:ext cx="524155" cy="208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791200" y="2705100"/>
            <a:ext cx="228600" cy="2209800"/>
          </a:xfrm>
          <a:prstGeom prst="curvedConnector3">
            <a:avLst>
              <a:gd name="adj1" fmla="val 20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>
            <a:off x="6477000" y="1943100"/>
            <a:ext cx="76200" cy="2057400"/>
          </a:xfrm>
          <a:prstGeom prst="curvedConnector3">
            <a:avLst>
              <a:gd name="adj1" fmla="val 400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010400" y="42291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781800" y="50673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2" idx="5"/>
            <a:endCxn id="44" idx="2"/>
          </p:cNvCxnSpPr>
          <p:nvPr/>
        </p:nvCxnSpPr>
        <p:spPr>
          <a:xfrm rot="16200000" flipH="1">
            <a:off x="6606125" y="4053424"/>
            <a:ext cx="295555" cy="51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4"/>
            <a:endCxn id="45" idx="7"/>
          </p:cNvCxnSpPr>
          <p:nvPr/>
        </p:nvCxnSpPr>
        <p:spPr>
          <a:xfrm rot="5400000">
            <a:off x="6929975" y="4863329"/>
            <a:ext cx="447955" cy="93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67600" y="422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0:0.212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5143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0:0.335</a:t>
            </a:r>
            <a:endParaRPr lang="en-US" dirty="0"/>
          </a:p>
        </p:txBody>
      </p:sp>
      <p:cxnSp>
        <p:nvCxnSpPr>
          <p:cNvPr id="54" name="Shape 53"/>
          <p:cNvCxnSpPr>
            <a:stCxn id="10" idx="6"/>
            <a:endCxn id="44" idx="5"/>
          </p:cNvCxnSpPr>
          <p:nvPr/>
        </p:nvCxnSpPr>
        <p:spPr>
          <a:xfrm flipH="1">
            <a:off x="7335604" y="3086100"/>
            <a:ext cx="589196" cy="1533245"/>
          </a:xfrm>
          <a:prstGeom prst="curvedConnector4">
            <a:avLst>
              <a:gd name="adj1" fmla="val -38799"/>
              <a:gd name="adj2" fmla="val 119276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36" idx="4"/>
            <a:endCxn id="45" idx="2"/>
          </p:cNvCxnSpPr>
          <p:nvPr/>
        </p:nvCxnSpPr>
        <p:spPr>
          <a:xfrm rot="16200000" flipH="1">
            <a:off x="6305550" y="4819650"/>
            <a:ext cx="152400" cy="800100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0" y="13657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945880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Step 1. CUFPR </a:t>
            </a:r>
            <a:r>
              <a:rPr lang="en-US" sz="4000" dirty="0" smtClean="0">
                <a:solidFill>
                  <a:srgbClr val="C00000"/>
                </a:solidFill>
              </a:rPr>
              <a:t>tree </a:t>
            </a:r>
            <a:r>
              <a:rPr lang="en-US" sz="4000" dirty="0" smtClean="0">
                <a:solidFill>
                  <a:srgbClr val="C00000"/>
                </a:solidFill>
              </a:rPr>
              <a:t>construction……</a:t>
            </a:r>
            <a:endParaRPr 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914400" y="800100"/>
          <a:ext cx="2971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66077"/>
                <a:gridCol w="81512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62800" y="11811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43800" y="2095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43800" y="2857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43800" y="3619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2479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2880360"/>
          <a:ext cx="4800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  <a:gridCol w="1066800"/>
                <a:gridCol w="1981200"/>
              </a:tblGrid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{.123,.855,.578}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{.675,.488}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{.256,.821,.656}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{.235,.506}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{.526,.33,.212,.335}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{.48,.92}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7505700" y="1866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0" idx="0"/>
          </p:cNvCxnSpPr>
          <p:nvPr/>
        </p:nvCxnSpPr>
        <p:spPr>
          <a:xfrm rot="5400000">
            <a:off x="7581900" y="2705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 rot="5400000">
            <a:off x="7581900" y="3467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200" y="21717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0.379 : 1.006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29337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0.855: 0.92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77200" y="36195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0.578: 0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>
            <a:off x="3886200" y="1562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10" idx="2"/>
          </p:cNvCxnSpPr>
          <p:nvPr/>
        </p:nvCxnSpPr>
        <p:spPr>
          <a:xfrm>
            <a:off x="3886200" y="2324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11" idx="2"/>
          </p:cNvCxnSpPr>
          <p:nvPr/>
        </p:nvCxnSpPr>
        <p:spPr>
          <a:xfrm>
            <a:off x="3886200" y="2705100"/>
            <a:ext cx="3657600" cy="1143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96000" y="1714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2476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1181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0.675:0.235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19431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0.488: 0.506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4"/>
            <a:endCxn id="19" idx="6"/>
          </p:cNvCxnSpPr>
          <p:nvPr/>
        </p:nvCxnSpPr>
        <p:spPr>
          <a:xfrm rot="5400000">
            <a:off x="6953250" y="116205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  <a:endCxn id="20" idx="0"/>
          </p:cNvCxnSpPr>
          <p:nvPr/>
        </p:nvCxnSpPr>
        <p:spPr>
          <a:xfrm rot="5400000">
            <a:off x="6096000" y="22860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>
            <a:off x="3886200" y="2019300"/>
            <a:ext cx="2133600" cy="1588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20" idx="5"/>
          </p:cNvCxnSpPr>
          <p:nvPr/>
        </p:nvCxnSpPr>
        <p:spPr>
          <a:xfrm rot="10800000">
            <a:off x="6345004" y="2866746"/>
            <a:ext cx="1198796" cy="981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72200" y="37719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791200" y="46863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0" y="34671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0.821:0.33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57800" y="43053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0.656:0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9" idx="3"/>
          </p:cNvCxnSpPr>
          <p:nvPr/>
        </p:nvCxnSpPr>
        <p:spPr>
          <a:xfrm rot="5400000">
            <a:off x="6357121" y="2529424"/>
            <a:ext cx="1286155" cy="119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3"/>
          </p:cNvCxnSpPr>
          <p:nvPr/>
        </p:nvCxnSpPr>
        <p:spPr>
          <a:xfrm rot="5400000">
            <a:off x="5861821" y="4320124"/>
            <a:ext cx="524155" cy="208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791200" y="2705100"/>
            <a:ext cx="228600" cy="2209800"/>
          </a:xfrm>
          <a:prstGeom prst="curvedConnector3">
            <a:avLst>
              <a:gd name="adj1" fmla="val 20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>
            <a:off x="6477000" y="1943100"/>
            <a:ext cx="76200" cy="2057400"/>
          </a:xfrm>
          <a:prstGeom prst="curvedConnector3">
            <a:avLst>
              <a:gd name="adj1" fmla="val 400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010400" y="42291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781800" y="50673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2" idx="5"/>
            <a:endCxn id="44" idx="2"/>
          </p:cNvCxnSpPr>
          <p:nvPr/>
        </p:nvCxnSpPr>
        <p:spPr>
          <a:xfrm rot="16200000" flipH="1">
            <a:off x="6606125" y="4053424"/>
            <a:ext cx="295555" cy="51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4"/>
            <a:endCxn id="45" idx="7"/>
          </p:cNvCxnSpPr>
          <p:nvPr/>
        </p:nvCxnSpPr>
        <p:spPr>
          <a:xfrm rot="5400000">
            <a:off x="6929975" y="4863329"/>
            <a:ext cx="447955" cy="93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67600" y="422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0:0.212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5143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0:0.335</a:t>
            </a:r>
            <a:endParaRPr lang="en-US" dirty="0"/>
          </a:p>
        </p:txBody>
      </p:sp>
      <p:cxnSp>
        <p:nvCxnSpPr>
          <p:cNvPr id="54" name="Shape 53"/>
          <p:cNvCxnSpPr>
            <a:stCxn id="10" idx="6"/>
            <a:endCxn id="44" idx="5"/>
          </p:cNvCxnSpPr>
          <p:nvPr/>
        </p:nvCxnSpPr>
        <p:spPr>
          <a:xfrm flipH="1">
            <a:off x="7335604" y="3086100"/>
            <a:ext cx="589196" cy="1533245"/>
          </a:xfrm>
          <a:prstGeom prst="curvedConnector4">
            <a:avLst>
              <a:gd name="adj1" fmla="val -38799"/>
              <a:gd name="adj2" fmla="val 119276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36" idx="4"/>
            <a:endCxn id="45" idx="2"/>
          </p:cNvCxnSpPr>
          <p:nvPr/>
        </p:nvCxnSpPr>
        <p:spPr>
          <a:xfrm rot="16200000" flipH="1">
            <a:off x="6305550" y="4819650"/>
            <a:ext cx="152400" cy="800100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01100" y="952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945880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Step 1. CUFPR </a:t>
            </a:r>
            <a:r>
              <a:rPr lang="en-US" sz="4000" dirty="0" smtClean="0">
                <a:solidFill>
                  <a:srgbClr val="C00000"/>
                </a:solidFill>
              </a:rPr>
              <a:t>tree </a:t>
            </a:r>
            <a:r>
              <a:rPr lang="en-US" sz="4000" dirty="0" smtClean="0">
                <a:solidFill>
                  <a:srgbClr val="C00000"/>
                </a:solidFill>
              </a:rPr>
              <a:t>construction……</a:t>
            </a:r>
            <a:endParaRPr 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914400" y="800100"/>
          <a:ext cx="2971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66077"/>
                <a:gridCol w="81512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62800" y="11811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43800" y="2095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43800" y="2857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43800" y="3619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2479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7505700" y="1866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0" idx="0"/>
          </p:cNvCxnSpPr>
          <p:nvPr/>
        </p:nvCxnSpPr>
        <p:spPr>
          <a:xfrm rot="5400000">
            <a:off x="7581900" y="2705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 rot="5400000">
            <a:off x="7581900" y="3467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200" y="21717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1.385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29337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1.765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24800" y="36195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0.578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>
            <a:off x="3886200" y="1562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10" idx="2"/>
          </p:cNvCxnSpPr>
          <p:nvPr/>
        </p:nvCxnSpPr>
        <p:spPr>
          <a:xfrm>
            <a:off x="3886200" y="2324100"/>
            <a:ext cx="3657600" cy="762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11" idx="2"/>
          </p:cNvCxnSpPr>
          <p:nvPr/>
        </p:nvCxnSpPr>
        <p:spPr>
          <a:xfrm>
            <a:off x="3886200" y="2705100"/>
            <a:ext cx="3657600" cy="114300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96000" y="1714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2476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1181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0.892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19431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0.994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4"/>
            <a:endCxn id="19" idx="6"/>
          </p:cNvCxnSpPr>
          <p:nvPr/>
        </p:nvCxnSpPr>
        <p:spPr>
          <a:xfrm rot="5400000">
            <a:off x="6953250" y="116205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  <a:endCxn id="20" idx="0"/>
          </p:cNvCxnSpPr>
          <p:nvPr/>
        </p:nvCxnSpPr>
        <p:spPr>
          <a:xfrm rot="5400000">
            <a:off x="6096000" y="22860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>
            <a:off x="3886200" y="2019300"/>
            <a:ext cx="2133600" cy="1588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20" idx="5"/>
          </p:cNvCxnSpPr>
          <p:nvPr/>
        </p:nvCxnSpPr>
        <p:spPr>
          <a:xfrm rot="10800000">
            <a:off x="6345004" y="2866746"/>
            <a:ext cx="1198796" cy="981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72200" y="37719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791200" y="46863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0" y="34671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1.153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57800" y="43053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0.656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9" idx="3"/>
          </p:cNvCxnSpPr>
          <p:nvPr/>
        </p:nvCxnSpPr>
        <p:spPr>
          <a:xfrm rot="5400000">
            <a:off x="6357121" y="2529424"/>
            <a:ext cx="1286155" cy="119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3"/>
          </p:cNvCxnSpPr>
          <p:nvPr/>
        </p:nvCxnSpPr>
        <p:spPr>
          <a:xfrm rot="5400000">
            <a:off x="5861821" y="4320124"/>
            <a:ext cx="524155" cy="208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791200" y="2705100"/>
            <a:ext cx="228600" cy="2209800"/>
          </a:xfrm>
          <a:prstGeom prst="curvedConnector3">
            <a:avLst>
              <a:gd name="adj1" fmla="val 20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>
            <a:off x="6477000" y="1943100"/>
            <a:ext cx="76200" cy="2057400"/>
          </a:xfrm>
          <a:prstGeom prst="curvedConnector3">
            <a:avLst>
              <a:gd name="adj1" fmla="val 400000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010400" y="42291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781800" y="50673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2" idx="5"/>
            <a:endCxn id="44" idx="2"/>
          </p:cNvCxnSpPr>
          <p:nvPr/>
        </p:nvCxnSpPr>
        <p:spPr>
          <a:xfrm rot="16200000" flipH="1">
            <a:off x="6606125" y="4053424"/>
            <a:ext cx="295555" cy="51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4"/>
            <a:endCxn id="45" idx="7"/>
          </p:cNvCxnSpPr>
          <p:nvPr/>
        </p:nvCxnSpPr>
        <p:spPr>
          <a:xfrm rot="5400000">
            <a:off x="6929975" y="4863329"/>
            <a:ext cx="447955" cy="93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67600" y="4229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5143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0.335</a:t>
            </a:r>
            <a:endParaRPr lang="en-US" dirty="0"/>
          </a:p>
        </p:txBody>
      </p:sp>
      <p:cxnSp>
        <p:nvCxnSpPr>
          <p:cNvPr id="54" name="Shape 53"/>
          <p:cNvCxnSpPr>
            <a:stCxn id="10" idx="6"/>
            <a:endCxn id="44" idx="5"/>
          </p:cNvCxnSpPr>
          <p:nvPr/>
        </p:nvCxnSpPr>
        <p:spPr>
          <a:xfrm flipH="1">
            <a:off x="7335604" y="3086100"/>
            <a:ext cx="589196" cy="1533245"/>
          </a:xfrm>
          <a:prstGeom prst="curvedConnector4">
            <a:avLst>
              <a:gd name="adj1" fmla="val -38799"/>
              <a:gd name="adj2" fmla="val 119276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36" idx="4"/>
            <a:endCxn id="45" idx="2"/>
          </p:cNvCxnSpPr>
          <p:nvPr/>
        </p:nvCxnSpPr>
        <p:spPr>
          <a:xfrm rot="16200000" flipH="1">
            <a:off x="6305550" y="4819650"/>
            <a:ext cx="152400" cy="800100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8763000" y="293370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876800" y="3848100"/>
          <a:ext cx="1143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191000" y="247650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038600" y="4305300"/>
          <a:ext cx="1295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.776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8610600" y="3390900"/>
          <a:ext cx="1295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.801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8305800" y="4617720"/>
          <a:ext cx="1295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.244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.339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066800" y="3119120"/>
          <a:ext cx="2133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6" name="Elbow Connector 65"/>
          <p:cNvCxnSpPr>
            <a:stCxn id="20" idx="2"/>
          </p:cNvCxnSpPr>
          <p:nvPr/>
        </p:nvCxnSpPr>
        <p:spPr>
          <a:xfrm rot="10800000">
            <a:off x="5562600" y="2628900"/>
            <a:ext cx="457200" cy="76200"/>
          </a:xfrm>
          <a:prstGeom prst="bentConnector3">
            <a:avLst>
              <a:gd name="adj1" fmla="val 50000"/>
            </a:avLst>
          </a:prstGeom>
          <a:ln w="44450" cmpd="sng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>
            <a:off x="6019800" y="4000500"/>
            <a:ext cx="152400" cy="76200"/>
          </a:xfrm>
          <a:prstGeom prst="bentConnector3">
            <a:avLst>
              <a:gd name="adj1" fmla="val 50000"/>
            </a:avLst>
          </a:prstGeom>
          <a:ln w="44450" cmpd="sng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0" idx="6"/>
          </p:cNvCxnSpPr>
          <p:nvPr/>
        </p:nvCxnSpPr>
        <p:spPr>
          <a:xfrm flipV="1">
            <a:off x="7924800" y="2933700"/>
            <a:ext cx="838200" cy="152400"/>
          </a:xfrm>
          <a:prstGeom prst="bentConnector3">
            <a:avLst>
              <a:gd name="adj1" fmla="val 50000"/>
            </a:avLst>
          </a:prstGeom>
          <a:ln w="44450" cmpd="sng">
            <a:solidFill>
              <a:schemeClr val="accent4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11" idx="0"/>
          </p:cNvCxnSpPr>
          <p:nvPr/>
        </p:nvCxnSpPr>
        <p:spPr>
          <a:xfrm rot="5400000" flipH="1" flipV="1">
            <a:off x="8096250" y="3105150"/>
            <a:ext cx="152400" cy="876300"/>
          </a:xfrm>
          <a:prstGeom prst="bentConnector2">
            <a:avLst/>
          </a:prstGeom>
          <a:ln w="44450" cmpd="sng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2"/>
          </p:cNvCxnSpPr>
          <p:nvPr/>
        </p:nvCxnSpPr>
        <p:spPr>
          <a:xfrm rot="10800000">
            <a:off x="5334000" y="4686300"/>
            <a:ext cx="457200" cy="228600"/>
          </a:xfrm>
          <a:prstGeom prst="bentConnector3">
            <a:avLst>
              <a:gd name="adj1" fmla="val 50000"/>
            </a:avLst>
          </a:prstGeom>
          <a:ln w="44450" cmpd="sng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44" idx="5"/>
          </p:cNvCxnSpPr>
          <p:nvPr/>
        </p:nvCxnSpPr>
        <p:spPr>
          <a:xfrm rot="16200000" flipH="1">
            <a:off x="7787225" y="4167724"/>
            <a:ext cx="66955" cy="970196"/>
          </a:xfrm>
          <a:prstGeom prst="bentConnector4">
            <a:avLst>
              <a:gd name="adj1" fmla="val 341423"/>
              <a:gd name="adj2" fmla="val 52876"/>
            </a:avLst>
          </a:prstGeom>
          <a:ln w="44450" cmpd="sng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45" idx="3"/>
          </p:cNvCxnSpPr>
          <p:nvPr/>
        </p:nvCxnSpPr>
        <p:spPr>
          <a:xfrm rot="5400000" flipH="1">
            <a:off x="5014375" y="3634325"/>
            <a:ext cx="9245" cy="3637196"/>
          </a:xfrm>
          <a:prstGeom prst="bentConnector4">
            <a:avLst>
              <a:gd name="adj1" fmla="val -2472688"/>
              <a:gd name="adj2" fmla="val 50767"/>
            </a:avLst>
          </a:prstGeom>
          <a:ln w="44450" cmpd="sng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43600" y="8763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Exp_Arrays</a:t>
            </a:r>
            <a:r>
              <a:rPr lang="en-US" dirty="0" smtClean="0"/>
              <a:t> are created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14300"/>
            <a:ext cx="9250680" cy="12192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Step 2. Frequent </a:t>
            </a:r>
            <a:r>
              <a:rPr lang="en-US" sz="3600" dirty="0" err="1" smtClean="0">
                <a:solidFill>
                  <a:srgbClr val="C00000"/>
                </a:solidFill>
              </a:rPr>
              <a:t>itemset</a:t>
            </a:r>
            <a:r>
              <a:rPr lang="en-US" sz="3600" dirty="0" smtClean="0">
                <a:solidFill>
                  <a:srgbClr val="C00000"/>
                </a:solidFill>
              </a:rPr>
              <a:t> mining from CUFPR tree...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500"/>
            <a:ext cx="9052560" cy="4267200"/>
          </a:xfrm>
          <a:ln>
            <a:solidFill>
              <a:srgbClr val="92D05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ab</a:t>
            </a:r>
            <a:r>
              <a:rPr lang="en-US" dirty="0" smtClean="0"/>
              <a:t> =	1.596 &gt;1.2</a:t>
            </a:r>
          </a:p>
          <a:p>
            <a:r>
              <a:rPr lang="en-US" dirty="0" smtClean="0"/>
              <a:t>ad = 	0.909 + 0.464+0.801 = 2.17 &gt;1.2</a:t>
            </a:r>
          </a:p>
          <a:p>
            <a:r>
              <a:rPr lang="en-US" dirty="0" smtClean="0"/>
              <a:t>ac = 2.445 + 0.294 = 2.7386 &gt;1.2</a:t>
            </a:r>
          </a:p>
          <a:p>
            <a:r>
              <a:rPr lang="en-US" dirty="0" err="1" smtClean="0"/>
              <a:t>bd</a:t>
            </a:r>
            <a:r>
              <a:rPr lang="en-US" dirty="0" smtClean="0"/>
              <a:t> = 0.776 + 0.905+0.386 = 2.067 &gt;1.2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= 1.022 + 0.71 = 1.73&gt;1.2</a:t>
            </a:r>
          </a:p>
          <a:p>
            <a:r>
              <a:rPr lang="en-US" dirty="0" err="1" smtClean="0"/>
              <a:t>bc</a:t>
            </a:r>
            <a:r>
              <a:rPr lang="en-US" dirty="0" smtClean="0"/>
              <a:t> = 	0.244 &lt;1.2           </a:t>
            </a:r>
            <a:endParaRPr lang="en-US" dirty="0" smtClean="0"/>
          </a:p>
          <a:p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smtClean="0"/>
              <a:t>= 0.3385&lt;1.2 		</a:t>
            </a:r>
            <a:endParaRPr lang="en-US" dirty="0" smtClean="0"/>
          </a:p>
          <a:p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smtClean="0"/>
              <a:t>= 1.047 &lt;1.2	</a:t>
            </a:r>
          </a:p>
          <a:p>
            <a:r>
              <a:rPr lang="en-US" dirty="0" err="1" smtClean="0"/>
              <a:t>bcd</a:t>
            </a:r>
            <a:r>
              <a:rPr lang="en-US" dirty="0" smtClean="0"/>
              <a:t> =  0.082&lt;1.2		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acd</a:t>
            </a:r>
            <a:r>
              <a:rPr lang="en-US" dirty="0" smtClean="0"/>
              <a:t> = 1.413 + 0.984 = 2.397 &gt;1.2</a:t>
            </a:r>
          </a:p>
          <a:p>
            <a:r>
              <a:rPr lang="en-US" dirty="0" err="1" smtClean="0"/>
              <a:t>abcd</a:t>
            </a:r>
            <a:r>
              <a:rPr lang="en-US" dirty="0" smtClean="0"/>
              <a:t> = 0.1134 &lt;1.2			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4267200" y="2865738"/>
            <a:ext cx="533400" cy="381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2971800" y="3238500"/>
            <a:ext cx="533400" cy="381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3494903" y="4985951"/>
            <a:ext cx="533400" cy="381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973860" y="3928419"/>
            <a:ext cx="533400" cy="381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2972830" y="3547419"/>
            <a:ext cx="533400" cy="381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600200" y="2095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Multiply 10"/>
          <p:cNvSpPr/>
          <p:nvPr/>
        </p:nvSpPr>
        <p:spPr>
          <a:xfrm>
            <a:off x="3042852" y="4309419"/>
            <a:ext cx="533400" cy="381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14300"/>
            <a:ext cx="9250680" cy="12954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Step </a:t>
            </a:r>
            <a:r>
              <a:rPr lang="en-US" sz="4000" dirty="0">
                <a:solidFill>
                  <a:srgbClr val="C00000"/>
                </a:solidFill>
              </a:rPr>
              <a:t>2. Frequent </a:t>
            </a:r>
            <a:r>
              <a:rPr lang="en-US" sz="4000" dirty="0" err="1">
                <a:solidFill>
                  <a:srgbClr val="C00000"/>
                </a:solidFill>
              </a:rPr>
              <a:t>itemset</a:t>
            </a:r>
            <a:r>
              <a:rPr lang="en-US" sz="4000" dirty="0">
                <a:solidFill>
                  <a:srgbClr val="C00000"/>
                </a:solidFill>
              </a:rPr>
              <a:t> mining from CUFPR tree...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57300"/>
            <a:ext cx="9052560" cy="4013200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So the </a:t>
            </a:r>
            <a:r>
              <a:rPr lang="en-US" sz="2800" dirty="0" smtClean="0"/>
              <a:t>frequent </a:t>
            </a:r>
            <a:r>
              <a:rPr lang="en-US" sz="2800" dirty="0" err="1"/>
              <a:t>itemsets</a:t>
            </a:r>
            <a:r>
              <a:rPr lang="en-US" sz="2800" dirty="0"/>
              <a:t> are...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smtClean="0"/>
              <a:t>a:1.385</a:t>
            </a:r>
            <a:r>
              <a:rPr lang="en-US" dirty="0" smtClean="0"/>
              <a:t>},{</a:t>
            </a:r>
            <a:r>
              <a:rPr lang="en-US" dirty="0" smtClean="0"/>
              <a:t>b:2.316},</a:t>
            </a:r>
          </a:p>
          <a:p>
            <a:r>
              <a:rPr lang="en-US" dirty="0" smtClean="0"/>
              <a:t>{c:1.977</a:t>
            </a:r>
            <a:r>
              <a:rPr lang="en-US" dirty="0" smtClean="0"/>
              <a:t>},{</a:t>
            </a:r>
            <a:r>
              <a:rPr lang="en-US" dirty="0" smtClean="0"/>
              <a:t>d:2.563},</a:t>
            </a:r>
          </a:p>
          <a:p>
            <a:r>
              <a:rPr lang="en-US" dirty="0" smtClean="0"/>
              <a:t>{ab:1.597</a:t>
            </a:r>
            <a:r>
              <a:rPr lang="en-US" dirty="0" smtClean="0"/>
              <a:t>},{</a:t>
            </a:r>
            <a:r>
              <a:rPr lang="en-US" dirty="0" smtClean="0"/>
              <a:t>ad:3.769},</a:t>
            </a:r>
          </a:p>
          <a:p>
            <a:r>
              <a:rPr lang="en-US" dirty="0" smtClean="0"/>
              <a:t>{ac:2.738</a:t>
            </a:r>
            <a:r>
              <a:rPr lang="en-US" dirty="0" smtClean="0"/>
              <a:t>},{</a:t>
            </a:r>
            <a:r>
              <a:rPr lang="en-US" dirty="0" smtClean="0"/>
              <a:t>bd:2.067},</a:t>
            </a:r>
          </a:p>
          <a:p>
            <a:r>
              <a:rPr lang="en-US" dirty="0" smtClean="0"/>
              <a:t>{cd:1.73</a:t>
            </a:r>
            <a:r>
              <a:rPr lang="en-US" dirty="0" smtClean="0"/>
              <a:t>},{</a:t>
            </a:r>
            <a:r>
              <a:rPr lang="en-US" dirty="0" smtClean="0"/>
              <a:t>acd:2.396}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patterns are not enough information for decision making because there can be negatively associated patterns which can mislead us for analysis.</a:t>
            </a:r>
          </a:p>
          <a:p>
            <a:r>
              <a:rPr lang="en-US" dirty="0" smtClean="0"/>
              <a:t> We need to remove this spurious false positive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CCA23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Uncertain Data Stream ???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12900"/>
            <a:ext cx="9052560" cy="3911600"/>
          </a:xfrm>
        </p:spPr>
        <p:txBody>
          <a:bodyPr>
            <a:normAutofit/>
          </a:bodyPr>
          <a:lstStyle/>
          <a:p>
            <a:r>
              <a:rPr lang="en-US" dirty="0" smtClean="0"/>
              <a:t>A  continuous  sequence  of  uncertain data  elements with their existential probability generated  from  a  specified  source.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400" dirty="0" err="1" smtClean="0">
                <a:solidFill>
                  <a:srgbClr val="7030A0"/>
                </a:solidFill>
              </a:rPr>
              <a:t>i.e</a:t>
            </a:r>
            <a:r>
              <a:rPr lang="en-US" sz="2400" dirty="0" smtClean="0">
                <a:solidFill>
                  <a:srgbClr val="7030A0"/>
                </a:solidFill>
              </a:rPr>
              <a:t>,  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web clicking  stream,  </a:t>
            </a:r>
            <a:r>
              <a:rPr lang="en-US" sz="2400" dirty="0" smtClean="0">
                <a:solidFill>
                  <a:srgbClr val="7030A0"/>
                </a:solidFill>
              </a:rPr>
              <a:t>geospatial data analysis</a:t>
            </a:r>
            <a:r>
              <a:rPr lang="en-US" sz="2400" dirty="0" smtClean="0">
                <a:solidFill>
                  <a:srgbClr val="7030A0"/>
                </a:solidFill>
              </a:rPr>
              <a:t>, dynamic tracing of stock exchange data, sensor network data  </a:t>
            </a:r>
            <a:r>
              <a:rPr lang="en-US" sz="2400" dirty="0" smtClean="0">
                <a:solidFill>
                  <a:srgbClr val="7030A0"/>
                </a:solidFill>
              </a:rPr>
              <a:t>etc.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886968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Step 3. Strong </a:t>
            </a:r>
            <a:r>
              <a:rPr lang="en-US" sz="3200" dirty="0" smtClean="0">
                <a:solidFill>
                  <a:srgbClr val="C00000"/>
                </a:solidFill>
              </a:rPr>
              <a:t>affinity pattern mining from the generated frequent </a:t>
            </a:r>
            <a:r>
              <a:rPr lang="en-US" sz="3200" dirty="0" err="1" smtClean="0">
                <a:solidFill>
                  <a:srgbClr val="C00000"/>
                </a:solidFill>
              </a:rPr>
              <a:t>itemset</a:t>
            </a:r>
            <a:r>
              <a:rPr lang="en-US" sz="3200" dirty="0" err="1" smtClean="0">
                <a:solidFill>
                  <a:srgbClr val="C00000"/>
                </a:solidFill>
              </a:rPr>
              <a:t>s</a:t>
            </a:r>
            <a:r>
              <a:rPr lang="en-US" sz="3200" dirty="0" smtClean="0">
                <a:solidFill>
                  <a:srgbClr val="C00000"/>
                </a:solidFill>
              </a:rPr>
              <a:t>…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500"/>
            <a:ext cx="9052560" cy="3937000"/>
          </a:xfrm>
          <a:ln>
            <a:solidFill>
              <a:srgbClr val="92D05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Checking the strong affinity property using h-confidence measurement.</a:t>
            </a:r>
          </a:p>
          <a:p>
            <a:r>
              <a:rPr lang="en-US" dirty="0" smtClean="0"/>
              <a:t>Three </a:t>
            </a:r>
            <a:r>
              <a:rPr lang="en-US" dirty="0" smtClean="0"/>
              <a:t>important properties of h-conf. measure :</a:t>
            </a:r>
          </a:p>
          <a:p>
            <a:pPr>
              <a:buNone/>
            </a:pP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Anti-monotone property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Cross-support property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Strong affinity property</a:t>
            </a:r>
          </a:p>
          <a:p>
            <a:endParaRPr lang="en-US" dirty="0" smtClean="0"/>
          </a:p>
          <a:p>
            <a:r>
              <a:rPr lang="en-US" dirty="0" smtClean="0"/>
              <a:t>If any </a:t>
            </a:r>
            <a:r>
              <a:rPr lang="en-US" dirty="0" err="1" smtClean="0"/>
              <a:t>itemset</a:t>
            </a:r>
            <a:r>
              <a:rPr lang="en-US" dirty="0" smtClean="0"/>
              <a:t> satisfies all these 3 properties, then that </a:t>
            </a:r>
            <a:r>
              <a:rPr lang="en-US" dirty="0" err="1" smtClean="0"/>
              <a:t>itemset</a:t>
            </a:r>
            <a:r>
              <a:rPr lang="en-US" dirty="0" smtClean="0"/>
              <a:t> is a strong affinity pattern</a:t>
            </a:r>
            <a:endParaRPr 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250680" cy="14859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Step 3. Strong </a:t>
            </a:r>
            <a:r>
              <a:rPr lang="en-US" sz="3200" dirty="0" smtClean="0">
                <a:solidFill>
                  <a:srgbClr val="C00000"/>
                </a:solidFill>
              </a:rPr>
              <a:t>affinity pattern </a:t>
            </a:r>
            <a:r>
              <a:rPr lang="en-US" sz="3200" dirty="0" err="1" smtClean="0">
                <a:solidFill>
                  <a:srgbClr val="C00000"/>
                </a:solidFill>
              </a:rPr>
              <a:t>mininig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from the generated frequent </a:t>
            </a:r>
            <a:r>
              <a:rPr lang="en-US" sz="3200" dirty="0" err="1" smtClean="0">
                <a:solidFill>
                  <a:srgbClr val="C00000"/>
                </a:solidFill>
              </a:rPr>
              <a:t>itemset</a:t>
            </a:r>
            <a:r>
              <a:rPr lang="en-US" sz="3200" dirty="0" smtClean="0">
                <a:solidFill>
                  <a:srgbClr val="C00000"/>
                </a:solidFill>
              </a:rPr>
              <a:t>(</a:t>
            </a:r>
            <a:r>
              <a:rPr lang="en-US" sz="3200" dirty="0" err="1" smtClean="0">
                <a:solidFill>
                  <a:srgbClr val="C00000"/>
                </a:solidFill>
              </a:rPr>
              <a:t>i.Anti</a:t>
            </a:r>
            <a:r>
              <a:rPr lang="en-US" sz="3200" dirty="0" smtClean="0">
                <a:solidFill>
                  <a:srgbClr val="C00000"/>
                </a:solidFill>
              </a:rPr>
              <a:t>-monotone </a:t>
            </a:r>
            <a:r>
              <a:rPr lang="en-US" sz="3200" dirty="0" smtClean="0">
                <a:solidFill>
                  <a:srgbClr val="C00000"/>
                </a:solidFill>
              </a:rPr>
              <a:t>property checking)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485900"/>
          <a:ext cx="9051924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162"/>
                <a:gridCol w="4480454"/>
                <a:gridCol w="3017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h_c0nfidence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848360"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exp_sup</a:t>
                      </a: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a,d</a:t>
                      </a:r>
                      <a:r>
                        <a:rPr lang="en-US" dirty="0" smtClean="0"/>
                        <a:t>}/max{</a:t>
                      </a:r>
                      <a:r>
                        <a:rPr lang="en-US" dirty="0" err="1" smtClean="0"/>
                        <a:t>exp_sup</a:t>
                      </a:r>
                      <a:r>
                        <a:rPr lang="en-US" dirty="0" smtClean="0"/>
                        <a:t>(a),</a:t>
                      </a:r>
                      <a:r>
                        <a:rPr lang="en-US" dirty="0" err="1" smtClean="0"/>
                        <a:t>exp_sup</a:t>
                      </a:r>
                      <a:r>
                        <a:rPr lang="en-US" dirty="0" smtClean="0"/>
                        <a:t>(d)}=2.17/max(1.385,2.563)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2.736/1.977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2.067/2.563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1.73/1.977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2.96/1.977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1.596/2.316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8387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h_conf</a:t>
            </a:r>
            <a:r>
              <a:rPr lang="en-US" dirty="0" smtClean="0"/>
              <a:t> threshold is 50%, all the patterns satisfy the threshold, so nothing is pruned.</a:t>
            </a:r>
          </a:p>
          <a:p>
            <a:r>
              <a:rPr lang="en-US" dirty="0" smtClean="0"/>
              <a:t>So, all the patterns hold anti-monotone property.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9250680" cy="13716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Step 3. </a:t>
            </a:r>
            <a:r>
              <a:rPr lang="en-US" sz="3200" dirty="0" smtClean="0">
                <a:solidFill>
                  <a:srgbClr val="C00000"/>
                </a:solidFill>
              </a:rPr>
              <a:t> Strong </a:t>
            </a:r>
            <a:r>
              <a:rPr lang="en-US" sz="3200" dirty="0" smtClean="0">
                <a:solidFill>
                  <a:srgbClr val="C00000"/>
                </a:solidFill>
              </a:rPr>
              <a:t>affinity pattern mining from the generated frequent </a:t>
            </a:r>
            <a:r>
              <a:rPr lang="en-US" sz="3200" dirty="0" err="1" smtClean="0">
                <a:solidFill>
                  <a:srgbClr val="C00000"/>
                </a:solidFill>
              </a:rPr>
              <a:t>itemset</a:t>
            </a:r>
            <a:r>
              <a:rPr lang="en-US" sz="3200" dirty="0" smtClean="0">
                <a:solidFill>
                  <a:srgbClr val="C00000"/>
                </a:solidFill>
              </a:rPr>
              <a:t>(cross-support property checking)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1612900"/>
            <a:ext cx="9052560" cy="3987800"/>
          </a:xfrm>
        </p:spPr>
        <p:txBody>
          <a:bodyPr>
            <a:normAutofit/>
          </a:bodyPr>
          <a:lstStyle/>
          <a:p>
            <a:r>
              <a:rPr lang="en-US" dirty="0" smtClean="0"/>
              <a:t>Let’s take   </a:t>
            </a:r>
            <a:r>
              <a:rPr lang="en-US" dirty="0" smtClean="0"/>
              <a:t>t=&gt;</a:t>
            </a:r>
            <a:r>
              <a:rPr lang="en-US" dirty="0" smtClean="0"/>
              <a:t>	</a:t>
            </a:r>
            <a:r>
              <a:rPr lang="en-US" dirty="0" smtClean="0"/>
              <a:t>{a</a:t>
            </a:r>
            <a:r>
              <a:rPr lang="en-US" dirty="0" smtClean="0"/>
              <a:t>:.526, b:.332, c:.212, d:.</a:t>
            </a:r>
            <a:r>
              <a:rPr lang="en-US" dirty="0" smtClean="0"/>
              <a:t>335}</a:t>
            </a:r>
            <a:endParaRPr lang="en-US" dirty="0" smtClean="0"/>
          </a:p>
          <a:p>
            <a:r>
              <a:rPr lang="en-US" dirty="0" smtClean="0"/>
              <a:t>Splitting  </a:t>
            </a:r>
            <a:r>
              <a:rPr lang="en-US" dirty="0" smtClean="0"/>
              <a:t>t5=&gt;</a:t>
            </a:r>
            <a:r>
              <a:rPr lang="en-US" dirty="0" smtClean="0"/>
              <a:t>	s1 = {</a:t>
            </a:r>
            <a:r>
              <a:rPr lang="en-US" dirty="0" err="1" smtClean="0"/>
              <a:t>a,b</a:t>
            </a:r>
            <a:r>
              <a:rPr lang="en-US" dirty="0" smtClean="0"/>
              <a:t>},	s2 = {</a:t>
            </a:r>
            <a:r>
              <a:rPr lang="en-US" dirty="0" err="1" smtClean="0"/>
              <a:t>c,d</a:t>
            </a:r>
            <a:r>
              <a:rPr lang="en-US" dirty="0" smtClean="0"/>
              <a:t>}</a:t>
            </a:r>
          </a:p>
          <a:p>
            <a:r>
              <a:rPr lang="en-US" dirty="0" smtClean="0"/>
              <a:t>Upper bound = </a:t>
            </a:r>
          </a:p>
          <a:p>
            <a:pPr>
              <a:buNone/>
            </a:pPr>
            <a:r>
              <a:rPr lang="en-US" dirty="0" smtClean="0"/>
              <a:t>    max{</a:t>
            </a:r>
            <a:r>
              <a:rPr lang="en-US" dirty="0" err="1" smtClean="0"/>
              <a:t>expsup</a:t>
            </a:r>
            <a:r>
              <a:rPr lang="en-US" dirty="0" smtClean="0"/>
              <a:t>(c), </a:t>
            </a:r>
            <a:r>
              <a:rPr lang="en-US" dirty="0" err="1" smtClean="0"/>
              <a:t>expsup</a:t>
            </a:r>
            <a:r>
              <a:rPr lang="en-US" dirty="0" smtClean="0"/>
              <a:t>(d)} / min{</a:t>
            </a:r>
            <a:r>
              <a:rPr lang="en-US" dirty="0" err="1" smtClean="0"/>
              <a:t>expsup</a:t>
            </a:r>
            <a:r>
              <a:rPr lang="en-US" dirty="0" smtClean="0"/>
              <a:t>(a), </a:t>
            </a:r>
            <a:r>
              <a:rPr lang="en-US" dirty="0" err="1" smtClean="0"/>
              <a:t>expsup</a:t>
            </a:r>
            <a:r>
              <a:rPr lang="en-US" dirty="0" smtClean="0"/>
              <a:t>(b)}</a:t>
            </a:r>
          </a:p>
          <a:p>
            <a:pPr>
              <a:buNone/>
            </a:pPr>
            <a:r>
              <a:rPr lang="en-US" dirty="0" smtClean="0"/>
              <a:t>	= max(1.977, 2.5633) / min(1.385, 2.316)</a:t>
            </a:r>
          </a:p>
          <a:p>
            <a:pPr>
              <a:buNone/>
            </a:pPr>
            <a:r>
              <a:rPr lang="en-US" dirty="0" smtClean="0"/>
              <a:t>	= 2.5633 / 1.385</a:t>
            </a:r>
          </a:p>
          <a:p>
            <a:pPr>
              <a:buNone/>
            </a:pPr>
            <a:r>
              <a:rPr lang="en-US" dirty="0" smtClean="0"/>
              <a:t>	= 1.850758</a:t>
            </a:r>
          </a:p>
          <a:p>
            <a:pPr>
              <a:buNone/>
            </a:pPr>
            <a:r>
              <a:rPr lang="en-US" dirty="0" smtClean="0"/>
              <a:t>	= 185% &gt; 50%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66700"/>
            <a:ext cx="9052560" cy="1524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Step 3. Strong </a:t>
            </a:r>
            <a:r>
              <a:rPr lang="en-US" sz="3600" dirty="0" smtClean="0">
                <a:solidFill>
                  <a:srgbClr val="C00000"/>
                </a:solidFill>
              </a:rPr>
              <a:t>affinity pattern mining from the generated frequent </a:t>
            </a:r>
            <a:r>
              <a:rPr lang="en-US" sz="3600" dirty="0" err="1" smtClean="0">
                <a:solidFill>
                  <a:srgbClr val="C00000"/>
                </a:solidFill>
              </a:rPr>
              <a:t>itemset</a:t>
            </a:r>
            <a:r>
              <a:rPr lang="en-US" sz="3600" dirty="0" smtClean="0">
                <a:solidFill>
                  <a:srgbClr val="C00000"/>
                </a:solidFill>
              </a:rPr>
              <a:t>(cross-support property checking)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66900"/>
            <a:ext cx="9052560" cy="3403600"/>
          </a:xfrm>
        </p:spPr>
        <p:txBody>
          <a:bodyPr>
            <a:normAutofit/>
          </a:bodyPr>
          <a:lstStyle/>
          <a:p>
            <a:r>
              <a:rPr lang="en-US" dirty="0" smtClean="0"/>
              <a:t>Generated </a:t>
            </a:r>
            <a:r>
              <a:rPr lang="en-US" dirty="0" err="1" smtClean="0"/>
              <a:t>itemsets</a:t>
            </a:r>
            <a:r>
              <a:rPr lang="en-US" dirty="0" smtClean="0"/>
              <a:t> from s1 and s2 are {</a:t>
            </a:r>
            <a:r>
              <a:rPr lang="en-US" dirty="0" err="1" smtClean="0"/>
              <a:t>a,b</a:t>
            </a:r>
            <a:r>
              <a:rPr lang="en-US" dirty="0" smtClean="0"/>
              <a:t>}, {</a:t>
            </a:r>
            <a:r>
              <a:rPr lang="en-US" dirty="0" err="1" smtClean="0"/>
              <a:t>c,d</a:t>
            </a:r>
            <a:r>
              <a:rPr lang="en-US" dirty="0" smtClean="0"/>
              <a:t>}, {</a:t>
            </a:r>
            <a:r>
              <a:rPr lang="en-US" dirty="0" err="1" smtClean="0"/>
              <a:t>a,c</a:t>
            </a:r>
            <a:r>
              <a:rPr lang="en-US" dirty="0" smtClean="0"/>
              <a:t>}, {</a:t>
            </a:r>
            <a:r>
              <a:rPr lang="en-US" dirty="0" err="1" smtClean="0"/>
              <a:t>a,d</a:t>
            </a:r>
            <a:r>
              <a:rPr lang="en-US" dirty="0" smtClean="0"/>
              <a:t>},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b,c</a:t>
            </a:r>
            <a:r>
              <a:rPr lang="en-US" dirty="0" smtClean="0">
                <a:solidFill>
                  <a:srgbClr val="FF0000"/>
                </a:solidFill>
              </a:rPr>
              <a:t>}, </a:t>
            </a:r>
            <a:r>
              <a:rPr lang="en-US" dirty="0" smtClean="0"/>
              <a:t>{</a:t>
            </a:r>
            <a:r>
              <a:rPr lang="en-US" dirty="0" err="1" smtClean="0"/>
              <a:t>b,d</a:t>
            </a:r>
            <a:r>
              <a:rPr lang="en-US" dirty="0" smtClean="0"/>
              <a:t>},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a,b,c</a:t>
            </a:r>
            <a:r>
              <a:rPr lang="en-US" dirty="0" smtClean="0">
                <a:solidFill>
                  <a:srgbClr val="FF0000"/>
                </a:solidFill>
              </a:rPr>
              <a:t>}, {</a:t>
            </a:r>
            <a:r>
              <a:rPr lang="en-US" dirty="0" err="1" smtClean="0">
                <a:solidFill>
                  <a:srgbClr val="FF0000"/>
                </a:solidFill>
              </a:rPr>
              <a:t>a,b,d</a:t>
            </a:r>
            <a:r>
              <a:rPr lang="en-US" dirty="0" smtClean="0">
                <a:solidFill>
                  <a:srgbClr val="FF0000"/>
                </a:solidFill>
              </a:rPr>
              <a:t>}, </a:t>
            </a:r>
            <a:r>
              <a:rPr lang="en-US" dirty="0" smtClean="0"/>
              <a:t>{</a:t>
            </a:r>
            <a:r>
              <a:rPr lang="en-US" dirty="0" err="1" smtClean="0"/>
              <a:t>a,c,d</a:t>
            </a:r>
            <a:r>
              <a:rPr lang="en-US" dirty="0" smtClean="0"/>
              <a:t>},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b,c,d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a,b,c,d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(taking all possible combinations from s1 and s2)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err="1" smtClean="0"/>
              <a:t>b,c</a:t>
            </a:r>
            <a:r>
              <a:rPr lang="en-US" dirty="0" smtClean="0"/>
              <a:t>}, {</a:t>
            </a:r>
            <a:r>
              <a:rPr lang="en-US" dirty="0" err="1" smtClean="0"/>
              <a:t>a,b,c</a:t>
            </a:r>
            <a:r>
              <a:rPr lang="en-US" dirty="0" smtClean="0"/>
              <a:t>}, {</a:t>
            </a:r>
            <a:r>
              <a:rPr lang="en-US" dirty="0" err="1" smtClean="0"/>
              <a:t>a,b,d</a:t>
            </a:r>
            <a:r>
              <a:rPr lang="en-US" dirty="0" smtClean="0"/>
              <a:t>}, {</a:t>
            </a:r>
            <a:r>
              <a:rPr lang="en-US" dirty="0" err="1" smtClean="0"/>
              <a:t>b,c,d</a:t>
            </a:r>
            <a:r>
              <a:rPr lang="en-US" dirty="0" smtClean="0"/>
              <a:t>} and {</a:t>
            </a:r>
            <a:r>
              <a:rPr lang="en-US" dirty="0" err="1" smtClean="0"/>
              <a:t>a,b,c,d</a:t>
            </a:r>
            <a:r>
              <a:rPr lang="en-US" dirty="0" smtClean="0"/>
              <a:t>} are eliminated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(not frequent !!!)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14300"/>
            <a:ext cx="9052560" cy="17526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Step 3. </a:t>
            </a:r>
            <a:r>
              <a:rPr lang="en-US" sz="3200" dirty="0" smtClean="0">
                <a:solidFill>
                  <a:srgbClr val="C00000"/>
                </a:solidFill>
              </a:rPr>
              <a:t> Strong </a:t>
            </a:r>
            <a:r>
              <a:rPr lang="en-US" sz="3200" dirty="0" smtClean="0">
                <a:solidFill>
                  <a:srgbClr val="C00000"/>
                </a:solidFill>
              </a:rPr>
              <a:t>affinity pattern mining from the generated frequent </a:t>
            </a:r>
            <a:r>
              <a:rPr lang="en-US" sz="3200" dirty="0" err="1" smtClean="0">
                <a:solidFill>
                  <a:srgbClr val="C00000"/>
                </a:solidFill>
              </a:rPr>
              <a:t>itemset</a:t>
            </a:r>
            <a:r>
              <a:rPr lang="en-US" sz="3200" dirty="0" smtClean="0">
                <a:solidFill>
                  <a:srgbClr val="C00000"/>
                </a:solidFill>
              </a:rPr>
              <a:t>(cross-support property checking)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66900"/>
            <a:ext cx="9052560" cy="3848100"/>
          </a:xfrm>
        </p:spPr>
        <p:txBody>
          <a:bodyPr>
            <a:normAutofit/>
          </a:bodyPr>
          <a:lstStyle/>
          <a:p>
            <a:r>
              <a:rPr lang="en-US" dirty="0" smtClean="0"/>
              <a:t>Among the existing </a:t>
            </a:r>
            <a:r>
              <a:rPr lang="en-US" dirty="0" err="1" smtClean="0"/>
              <a:t>itemsets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h_conf</a:t>
            </a:r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 = 68.9% &gt; 185%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h_conf</a:t>
            </a:r>
            <a:r>
              <a:rPr lang="en-US" dirty="0" smtClean="0"/>
              <a:t>(</a:t>
            </a:r>
            <a:r>
              <a:rPr lang="en-US" dirty="0" err="1" smtClean="0"/>
              <a:t>cd</a:t>
            </a:r>
            <a:r>
              <a:rPr lang="en-US" dirty="0" smtClean="0"/>
              <a:t>) = 67.5% &gt; 185%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h_conf</a:t>
            </a:r>
            <a:r>
              <a:rPr lang="en-US" dirty="0" smtClean="0"/>
              <a:t>(ac) = 138% &gt; 185%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h_conf</a:t>
            </a:r>
            <a:r>
              <a:rPr lang="en-US" dirty="0" smtClean="0"/>
              <a:t>(ad) = 84.6% &gt; 185%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h_conf</a:t>
            </a:r>
            <a:r>
              <a:rPr lang="en-US" dirty="0" smtClean="0"/>
              <a:t>(</a:t>
            </a:r>
            <a:r>
              <a:rPr lang="en-US" dirty="0" err="1" smtClean="0"/>
              <a:t>bd</a:t>
            </a:r>
            <a:r>
              <a:rPr lang="en-US" dirty="0" smtClean="0"/>
              <a:t>) = 80.1% &gt; 185%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h_conf</a:t>
            </a:r>
            <a:r>
              <a:rPr lang="en-US" dirty="0" smtClean="0"/>
              <a:t>(</a:t>
            </a:r>
            <a:r>
              <a:rPr lang="en-US" dirty="0" err="1" smtClean="0"/>
              <a:t>acd</a:t>
            </a:r>
            <a:r>
              <a:rPr lang="en-US" dirty="0" smtClean="0"/>
              <a:t>) = 93.4% &gt; 185%</a:t>
            </a:r>
          </a:p>
          <a:p>
            <a:pPr>
              <a:buNone/>
            </a:pPr>
            <a:r>
              <a:rPr lang="en-US" dirty="0" smtClean="0"/>
              <a:t>	So, the </a:t>
            </a:r>
            <a:r>
              <a:rPr lang="en-US" dirty="0" err="1" smtClean="0"/>
              <a:t>itemsets</a:t>
            </a:r>
            <a:r>
              <a:rPr lang="en-US" dirty="0" smtClean="0"/>
              <a:t> satisfy the cross-support property.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6740"/>
            <a:ext cx="9052560" cy="14325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Step 3. </a:t>
            </a:r>
            <a:r>
              <a:rPr lang="en-US" sz="3200" dirty="0" smtClean="0">
                <a:solidFill>
                  <a:srgbClr val="C00000"/>
                </a:solidFill>
              </a:rPr>
              <a:t>Strong </a:t>
            </a:r>
            <a:r>
              <a:rPr lang="en-US" sz="3200" dirty="0" smtClean="0">
                <a:solidFill>
                  <a:srgbClr val="C00000"/>
                </a:solidFill>
              </a:rPr>
              <a:t>affinity pattern mining from the generated frequent </a:t>
            </a:r>
            <a:r>
              <a:rPr lang="en-US" sz="3200" dirty="0" err="1" smtClean="0">
                <a:solidFill>
                  <a:srgbClr val="C00000"/>
                </a:solidFill>
              </a:rPr>
              <a:t>itemset</a:t>
            </a:r>
            <a:r>
              <a:rPr lang="en-US" sz="3200" dirty="0" smtClean="0">
                <a:solidFill>
                  <a:srgbClr val="C00000"/>
                </a:solidFill>
              </a:rPr>
              <a:t>(strong affinity property checking)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247900"/>
            <a:ext cx="9052560" cy="3022600"/>
          </a:xfrm>
        </p:spPr>
        <p:txBody>
          <a:bodyPr/>
          <a:lstStyle/>
          <a:p>
            <a:r>
              <a:rPr lang="en-US" dirty="0" smtClean="0"/>
              <a:t>cosine(p) =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expsup</a:t>
            </a:r>
            <a:r>
              <a:rPr lang="en-US" dirty="0" smtClean="0"/>
              <a:t>{i1,i2}/</a:t>
            </a:r>
            <a:r>
              <a:rPr lang="en-US" dirty="0" err="1" smtClean="0"/>
              <a:t>rootover</a:t>
            </a:r>
            <a:r>
              <a:rPr lang="en-US" dirty="0" smtClean="0"/>
              <a:t>({</a:t>
            </a:r>
            <a:r>
              <a:rPr lang="en-US" dirty="0" err="1" smtClean="0"/>
              <a:t>expsup</a:t>
            </a:r>
            <a:r>
              <a:rPr lang="en-US" dirty="0" smtClean="0"/>
              <a:t>(i1)*</a:t>
            </a:r>
            <a:r>
              <a:rPr lang="en-US" dirty="0" err="1" smtClean="0"/>
              <a:t>expsup</a:t>
            </a:r>
            <a:r>
              <a:rPr lang="en-US" dirty="0" smtClean="0"/>
              <a:t>(i2)})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Jaccard</a:t>
            </a:r>
            <a:r>
              <a:rPr lang="en-US" dirty="0" smtClean="0"/>
              <a:t>(p) </a:t>
            </a:r>
            <a:r>
              <a:rPr lang="en-US" dirty="0" smtClean="0"/>
              <a:t>=</a:t>
            </a:r>
            <a:r>
              <a:rPr lang="en-US" dirty="0" err="1" smtClean="0"/>
              <a:t>expsup</a:t>
            </a:r>
            <a:r>
              <a:rPr lang="en-US" dirty="0" smtClean="0"/>
              <a:t>{i1,i2}/{</a:t>
            </a:r>
            <a:r>
              <a:rPr lang="en-US" dirty="0" err="1" smtClean="0"/>
              <a:t>expsup</a:t>
            </a:r>
            <a:r>
              <a:rPr lang="en-US" dirty="0" smtClean="0"/>
              <a:t>(i1)+</a:t>
            </a:r>
            <a:r>
              <a:rPr lang="en-US" dirty="0" err="1" smtClean="0"/>
              <a:t>expsup</a:t>
            </a:r>
            <a:r>
              <a:rPr lang="en-US" dirty="0" smtClean="0"/>
              <a:t>(i2)</a:t>
            </a:r>
            <a:r>
              <a:rPr lang="en-US" dirty="0" err="1" smtClean="0"/>
              <a:t>expsup</a:t>
            </a:r>
            <a:r>
              <a:rPr lang="en-US" dirty="0" smtClean="0"/>
              <a:t>(i1,i2</a:t>
            </a:r>
            <a:r>
              <a:rPr lang="en-US" dirty="0" smtClean="0"/>
              <a:t>)}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14300"/>
            <a:ext cx="9052560" cy="1905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Step 3. Strong </a:t>
            </a:r>
            <a:r>
              <a:rPr lang="en-US" sz="3200" dirty="0">
                <a:solidFill>
                  <a:srgbClr val="C00000"/>
                </a:solidFill>
              </a:rPr>
              <a:t>affinity pattern mining from the generated frequent </a:t>
            </a:r>
            <a:r>
              <a:rPr lang="en-US" sz="3200" dirty="0" err="1">
                <a:solidFill>
                  <a:srgbClr val="C00000"/>
                </a:solidFill>
              </a:rPr>
              <a:t>itemset</a:t>
            </a:r>
            <a:r>
              <a:rPr lang="en-US" sz="3200" dirty="0">
                <a:solidFill>
                  <a:srgbClr val="C00000"/>
                </a:solidFill>
              </a:rPr>
              <a:t>(strong affinity property checking)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43100"/>
            <a:ext cx="9052560" cy="3327400"/>
          </a:xfrm>
        </p:spPr>
        <p:txBody>
          <a:bodyPr>
            <a:normAutofit/>
          </a:bodyPr>
          <a:lstStyle/>
          <a:p>
            <a:r>
              <a:rPr lang="en-US" dirty="0" smtClean="0"/>
              <a:t>Cosine rule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p = {i1,i2} is a size-2  </a:t>
            </a:r>
            <a:r>
              <a:rPr lang="en-US" dirty="0" err="1" smtClean="0"/>
              <a:t>hyperclique</a:t>
            </a:r>
            <a:r>
              <a:rPr lang="en-US" dirty="0" smtClean="0"/>
              <a:t>  pattern , then cosine(p) &gt;= </a:t>
            </a:r>
            <a:r>
              <a:rPr lang="en-US" dirty="0" err="1" smtClean="0"/>
              <a:t>h_conf</a:t>
            </a:r>
            <a:r>
              <a:rPr lang="en-US" dirty="0" smtClean="0"/>
              <a:t>(p)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Jaccard</a:t>
            </a:r>
            <a:r>
              <a:rPr lang="en-US" dirty="0" smtClean="0"/>
              <a:t> rule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p = {i1,i2} is a size-2 </a:t>
            </a:r>
            <a:r>
              <a:rPr lang="en-US" dirty="0" err="1" smtClean="0"/>
              <a:t>hyperclique</a:t>
            </a:r>
            <a:r>
              <a:rPr lang="en-US" dirty="0" smtClean="0"/>
              <a:t>  pattern , then </a:t>
            </a:r>
            <a:r>
              <a:rPr lang="en-US" dirty="0" err="1" smtClean="0"/>
              <a:t>jaccard</a:t>
            </a:r>
            <a:r>
              <a:rPr lang="en-US" dirty="0" smtClean="0"/>
              <a:t>(p) &gt;= </a:t>
            </a:r>
            <a:r>
              <a:rPr lang="en-US" dirty="0" err="1" smtClean="0"/>
              <a:t>h_conf</a:t>
            </a:r>
            <a:r>
              <a:rPr lang="en-US" dirty="0" smtClean="0"/>
              <a:t>(p) /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2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66700"/>
            <a:ext cx="9052560" cy="127254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Step 3. Strong </a:t>
            </a:r>
            <a:r>
              <a:rPr lang="en-US" sz="3200" dirty="0">
                <a:solidFill>
                  <a:srgbClr val="C00000"/>
                </a:solidFill>
              </a:rPr>
              <a:t>affinity pattern mining from the generated frequent </a:t>
            </a:r>
            <a:r>
              <a:rPr lang="en-US" sz="3200" dirty="0" err="1">
                <a:solidFill>
                  <a:srgbClr val="C00000"/>
                </a:solidFill>
              </a:rPr>
              <a:t>itemset</a:t>
            </a:r>
            <a:r>
              <a:rPr lang="en-US" sz="3200" dirty="0">
                <a:solidFill>
                  <a:srgbClr val="C00000"/>
                </a:solidFill>
              </a:rPr>
              <a:t>(strong affinity property checking)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Calculation of </a:t>
            </a:r>
            <a:r>
              <a:rPr lang="en-US" dirty="0" err="1" smtClean="0"/>
              <a:t>consine</a:t>
            </a:r>
            <a:r>
              <a:rPr lang="en-US" dirty="0" smtClean="0"/>
              <a:t> and </a:t>
            </a:r>
            <a:r>
              <a:rPr lang="en-US" dirty="0" err="1" smtClean="0"/>
              <a:t>jaccard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h_conf</a:t>
            </a:r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 = 0.689 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   </a:t>
            </a:r>
            <a:r>
              <a:rPr lang="en-US" dirty="0" err="1" smtClean="0"/>
              <a:t>h_conf</a:t>
            </a:r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 / 2 = 0.344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cosine(</a:t>
            </a:r>
            <a:r>
              <a:rPr lang="en-US" dirty="0" err="1" smtClean="0"/>
              <a:t>ab</a:t>
            </a:r>
            <a:r>
              <a:rPr lang="en-US" dirty="0" smtClean="0"/>
              <a:t>) = 1.597 / </a:t>
            </a:r>
            <a:r>
              <a:rPr lang="en-US" dirty="0" err="1" smtClean="0"/>
              <a:t>sqrt</a:t>
            </a:r>
            <a:r>
              <a:rPr lang="en-US" dirty="0" smtClean="0"/>
              <a:t>(1.385 * 2.316)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 0.89168 &gt;= </a:t>
            </a:r>
            <a:r>
              <a:rPr lang="en-US" dirty="0" err="1" smtClean="0"/>
              <a:t>h_conf</a:t>
            </a:r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jaccard</a:t>
            </a:r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 = 1.597 / (1.385 + 2.316 – 1.597)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= 0.75903 &gt;= </a:t>
            </a:r>
            <a:r>
              <a:rPr lang="en-US" dirty="0" err="1" smtClean="0"/>
              <a:t>h_conf</a:t>
            </a:r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 /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9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19100"/>
            <a:ext cx="9052560" cy="13716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Step 3. Strong </a:t>
            </a:r>
            <a:r>
              <a:rPr lang="en-US" sz="3200" dirty="0" smtClean="0">
                <a:solidFill>
                  <a:srgbClr val="C00000"/>
                </a:solidFill>
              </a:rPr>
              <a:t>affinity pattern mining from the generated frequent </a:t>
            </a:r>
            <a:r>
              <a:rPr lang="en-US" sz="3200" dirty="0" err="1" smtClean="0">
                <a:solidFill>
                  <a:srgbClr val="C00000"/>
                </a:solidFill>
              </a:rPr>
              <a:t>itemset</a:t>
            </a:r>
            <a:r>
              <a:rPr lang="en-US" sz="3200" dirty="0" smtClean="0">
                <a:solidFill>
                  <a:srgbClr val="C00000"/>
                </a:solidFill>
              </a:rPr>
              <a:t>(strong affinity property checking)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215638"/>
              </p:ext>
            </p:extLst>
          </p:nvPr>
        </p:nvGraphicFramePr>
        <p:xfrm>
          <a:off x="533400" y="1866900"/>
          <a:ext cx="8640770" cy="3715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54"/>
                <a:gridCol w="1728154"/>
                <a:gridCol w="1728154"/>
                <a:gridCol w="1728154"/>
                <a:gridCol w="1728154"/>
              </a:tblGrid>
              <a:tr h="448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h_conf</a:t>
                      </a:r>
                      <a:r>
                        <a:rPr lang="en-US" dirty="0" smtClean="0"/>
                        <a:t>(p)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cosine(p)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jaccard</a:t>
                      </a:r>
                      <a:r>
                        <a:rPr lang="en-US" dirty="0" smtClean="0"/>
                        <a:t>(p)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h_conf</a:t>
                      </a:r>
                      <a:r>
                        <a:rPr lang="en-US" dirty="0" smtClean="0"/>
                        <a:t>(p)/2</a:t>
                      </a:r>
                      <a:endParaRPr lang="en-US" dirty="0"/>
                    </a:p>
                  </a:txBody>
                  <a:tcPr marL="91439" marR="91439"/>
                </a:tc>
              </a:tr>
              <a:tr h="5241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0.89168 &gt;=0.689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0.75903&gt;=.3445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0.3445 </a:t>
                      </a:r>
                      <a:endParaRPr lang="en-US" dirty="0"/>
                    </a:p>
                  </a:txBody>
                  <a:tcPr marL="91439" marR="91439"/>
                </a:tc>
              </a:tr>
              <a:tr h="448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0.76854&gt;=0.675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0.61566&gt;=.3375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0.3375</a:t>
                      </a:r>
                      <a:endParaRPr lang="en-US" dirty="0"/>
                    </a:p>
                  </a:txBody>
                  <a:tcPr marL="91439" marR="91439"/>
                </a:tc>
              </a:tr>
              <a:tr h="448698"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1.65465&gt;=1.38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4.38782&gt;=.69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 marL="91439" marR="91439"/>
                </a:tc>
              </a:tr>
              <a:tr h="448698"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0.846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2.00045&lt;=0.864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21.05587&gt;=.423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0.423</a:t>
                      </a:r>
                      <a:endParaRPr lang="en-US" dirty="0"/>
                    </a:p>
                  </a:txBody>
                  <a:tcPr marL="91439" marR="91439"/>
                </a:tc>
              </a:tr>
              <a:tr h="448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bd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0.801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0.84839&gt;=0.801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0.73506&gt;=.4005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0.4005</a:t>
                      </a:r>
                      <a:endParaRPr lang="en-US" dirty="0"/>
                    </a:p>
                  </a:txBody>
                  <a:tcPr marL="91439" marR="91439"/>
                </a:tc>
              </a:tr>
              <a:tr h="448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acd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0.934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0.90445&lt;=0.934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0.67895&gt;=.467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0.467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6740"/>
            <a:ext cx="9052560" cy="13563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Step 3. Strong </a:t>
            </a:r>
            <a:r>
              <a:rPr lang="en-US" sz="3200" dirty="0" smtClean="0">
                <a:solidFill>
                  <a:srgbClr val="C00000"/>
                </a:solidFill>
              </a:rPr>
              <a:t>affinity pattern mining from the generated frequent </a:t>
            </a:r>
            <a:r>
              <a:rPr lang="en-US" sz="3200" dirty="0" err="1" smtClean="0">
                <a:solidFill>
                  <a:srgbClr val="C00000"/>
                </a:solidFill>
              </a:rPr>
              <a:t>itemset</a:t>
            </a:r>
            <a:r>
              <a:rPr lang="en-US" sz="3200" dirty="0" smtClean="0">
                <a:solidFill>
                  <a:srgbClr val="C00000"/>
                </a:solidFill>
              </a:rPr>
              <a:t>(strong affinity property checking)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019300"/>
            <a:ext cx="9052560" cy="325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above table, the </a:t>
            </a:r>
            <a:r>
              <a:rPr lang="en-US" dirty="0" err="1" smtClean="0"/>
              <a:t>itemsets</a:t>
            </a:r>
            <a:r>
              <a:rPr lang="en-US" dirty="0" smtClean="0"/>
              <a:t> {</a:t>
            </a:r>
            <a:r>
              <a:rPr lang="en-US" dirty="0" err="1" smtClean="0"/>
              <a:t>a,d</a:t>
            </a:r>
            <a:r>
              <a:rPr lang="en-US" dirty="0" smtClean="0"/>
              <a:t>} and {</a:t>
            </a:r>
            <a:r>
              <a:rPr lang="en-US" dirty="0" err="1" smtClean="0"/>
              <a:t>a,c,d</a:t>
            </a:r>
            <a:r>
              <a:rPr lang="en-US" dirty="0" smtClean="0"/>
              <a:t>} doesn’t satisfy cosine rule.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So, {</a:t>
            </a:r>
            <a:r>
              <a:rPr lang="en-US" dirty="0" err="1" smtClean="0">
                <a:solidFill>
                  <a:srgbClr val="FF0000"/>
                </a:solidFill>
              </a:rPr>
              <a:t>a,d</a:t>
            </a:r>
            <a:r>
              <a:rPr lang="en-US" dirty="0" smtClean="0">
                <a:solidFill>
                  <a:srgbClr val="FF0000"/>
                </a:solidFill>
              </a:rPr>
              <a:t>} and {</a:t>
            </a:r>
            <a:r>
              <a:rPr lang="en-US" dirty="0" err="1" smtClean="0">
                <a:solidFill>
                  <a:srgbClr val="FF0000"/>
                </a:solidFill>
              </a:rPr>
              <a:t>a,c,d</a:t>
            </a:r>
            <a:r>
              <a:rPr lang="en-US" dirty="0" smtClean="0">
                <a:solidFill>
                  <a:srgbClr val="FF0000"/>
                </a:solidFill>
              </a:rPr>
              <a:t>} will be eliminated.</a:t>
            </a:r>
          </a:p>
          <a:p>
            <a:endParaRPr lang="en-US" dirty="0" smtClean="0"/>
          </a:p>
          <a:p>
            <a:r>
              <a:rPr lang="en-US" dirty="0" smtClean="0"/>
              <a:t>So, the final </a:t>
            </a:r>
            <a:r>
              <a:rPr lang="en-US" dirty="0" err="1" smtClean="0"/>
              <a:t>itemsets</a:t>
            </a:r>
            <a:r>
              <a:rPr lang="en-US" dirty="0" smtClean="0"/>
              <a:t> are,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{</a:t>
            </a:r>
            <a:r>
              <a:rPr lang="en-US" dirty="0" err="1" smtClean="0">
                <a:solidFill>
                  <a:srgbClr val="7030A0"/>
                </a:solidFill>
              </a:rPr>
              <a:t>a,b</a:t>
            </a:r>
            <a:r>
              <a:rPr lang="en-US" dirty="0" smtClean="0">
                <a:solidFill>
                  <a:srgbClr val="7030A0"/>
                </a:solidFill>
              </a:rPr>
              <a:t>}, {</a:t>
            </a:r>
            <a:r>
              <a:rPr lang="en-US" dirty="0" err="1" smtClean="0">
                <a:solidFill>
                  <a:srgbClr val="7030A0"/>
                </a:solidFill>
              </a:rPr>
              <a:t>c,d</a:t>
            </a:r>
            <a:r>
              <a:rPr lang="en-US" dirty="0" smtClean="0">
                <a:solidFill>
                  <a:srgbClr val="7030A0"/>
                </a:solidFill>
              </a:rPr>
              <a:t>}, {</a:t>
            </a:r>
            <a:r>
              <a:rPr lang="en-US" dirty="0" err="1" smtClean="0">
                <a:solidFill>
                  <a:srgbClr val="7030A0"/>
                </a:solidFill>
              </a:rPr>
              <a:t>a,c</a:t>
            </a:r>
            <a:r>
              <a:rPr lang="en-US" dirty="0" smtClean="0">
                <a:solidFill>
                  <a:srgbClr val="7030A0"/>
                </a:solidFill>
              </a:rPr>
              <a:t>}, {</a:t>
            </a:r>
            <a:r>
              <a:rPr lang="en-US" dirty="0" err="1" smtClean="0">
                <a:solidFill>
                  <a:srgbClr val="7030A0"/>
                </a:solidFill>
              </a:rPr>
              <a:t>b,d</a:t>
            </a:r>
            <a:r>
              <a:rPr lang="en-US" dirty="0" smtClean="0">
                <a:solidFill>
                  <a:srgbClr val="7030A0"/>
                </a:solidFill>
              </a:rPr>
              <a:t>}.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6740"/>
            <a:ext cx="9052560" cy="22707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Our </a:t>
            </a:r>
            <a:r>
              <a:rPr lang="en-US" sz="3600" dirty="0" smtClean="0">
                <a:solidFill>
                  <a:srgbClr val="C00000"/>
                </a:solidFill>
              </a:rPr>
              <a:t>Research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wa</a:t>
            </a:r>
            <a:r>
              <a:rPr lang="en-US" sz="3600" dirty="0" smtClean="0">
                <a:solidFill>
                  <a:srgbClr val="C00000"/>
                </a:solidFill>
              </a:rPr>
              <a:t>s </a:t>
            </a:r>
            <a:r>
              <a:rPr lang="en-US" sz="3600" dirty="0" smtClean="0">
                <a:solidFill>
                  <a:srgbClr val="C00000"/>
                </a:solidFill>
              </a:rPr>
              <a:t>to </a:t>
            </a:r>
            <a:r>
              <a:rPr lang="en-US" sz="3600" dirty="0" smtClean="0">
                <a:solidFill>
                  <a:srgbClr val="C00000"/>
                </a:solidFill>
              </a:rPr>
              <a:t>mine closed </a:t>
            </a:r>
            <a:r>
              <a:rPr lang="en-US" sz="3600" dirty="0" smtClean="0">
                <a:solidFill>
                  <a:srgbClr val="C00000"/>
                </a:solidFill>
              </a:rPr>
              <a:t>frequent </a:t>
            </a:r>
            <a:r>
              <a:rPr lang="en-US" sz="3600" dirty="0" err="1" smtClean="0">
                <a:solidFill>
                  <a:srgbClr val="C00000"/>
                </a:solidFill>
              </a:rPr>
              <a:t>itemsets</a:t>
            </a:r>
            <a:r>
              <a:rPr lang="en-US" sz="3600" dirty="0" smtClean="0">
                <a:solidFill>
                  <a:srgbClr val="C00000"/>
                </a:solidFill>
              </a:rPr>
              <a:t> from these data sources and mine strong affinity </a:t>
            </a:r>
            <a:r>
              <a:rPr lang="en-US" sz="3600" dirty="0" smtClean="0">
                <a:solidFill>
                  <a:srgbClr val="C00000"/>
                </a:solidFill>
              </a:rPr>
              <a:t>patterns.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324100"/>
            <a:ext cx="905256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Steps of our research….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080054" y="2857499"/>
            <a:ext cx="5791200" cy="685800"/>
          </a:xfrm>
          <a:prstGeom prst="homePlat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Buiding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tree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strcuture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(CUFPR-Tree)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276600" y="3702907"/>
            <a:ext cx="5791200" cy="754793"/>
          </a:xfrm>
          <a:prstGeom prst="homePlat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Mining Frequent patterns from the tree.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114800" y="4686300"/>
            <a:ext cx="5791200" cy="754793"/>
          </a:xfrm>
          <a:prstGeom prst="homePlat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Mining Affinity patterns from the discovered frequent patterns to remove spurious false positive patterns.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6740"/>
            <a:ext cx="9052560" cy="89916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			</a:t>
            </a:r>
            <a:r>
              <a:rPr lang="en-US" sz="4400" b="1" dirty="0" smtClean="0">
                <a:solidFill>
                  <a:srgbClr val="C00000"/>
                </a:solidFill>
              </a:rPr>
              <a:t>	Comparison </a:t>
            </a:r>
            <a:endParaRPr lang="en-US" sz="44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20336"/>
              </p:ext>
            </p:extLst>
          </p:nvPr>
        </p:nvGraphicFramePr>
        <p:xfrm>
          <a:off x="503238" y="1866901"/>
          <a:ext cx="9051924" cy="277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308"/>
                <a:gridCol w="3017308"/>
                <a:gridCol w="3017308"/>
              </a:tblGrid>
              <a:tr h="7619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Frequent Patterns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Strong Affinity Patterns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Filtering Percentage</a:t>
                      </a:r>
                      <a:endParaRPr lang="en-US" sz="2000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{a:1.385},{b:2.316},</a:t>
                      </a:r>
                    </a:p>
                    <a:p>
                      <a:r>
                        <a:rPr lang="en-US" b="1" dirty="0" smtClean="0"/>
                        <a:t>{c:1.977},{d:2.563},</a:t>
                      </a:r>
                    </a:p>
                    <a:p>
                      <a:r>
                        <a:rPr lang="en-US" b="1" dirty="0" smtClean="0"/>
                        <a:t>{ab:1.597},{ad:3.769},</a:t>
                      </a:r>
                    </a:p>
                    <a:p>
                      <a:r>
                        <a:rPr lang="en-US" b="1" dirty="0" smtClean="0"/>
                        <a:t>{ac:2.738},{bd:2.067},</a:t>
                      </a:r>
                    </a:p>
                    <a:p>
                      <a:r>
                        <a:rPr lang="en-US" b="1" dirty="0" smtClean="0"/>
                        <a:t>{cd:1.73},{acd:2.396}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{a:1.385},{b:2.316},</a:t>
                      </a:r>
                    </a:p>
                    <a:p>
                      <a:r>
                        <a:rPr lang="en-US" b="1" dirty="0" smtClean="0"/>
                        <a:t>{c:1.977},{d:2.563},</a:t>
                      </a:r>
                    </a:p>
                    <a:p>
                      <a:r>
                        <a:rPr lang="en-US" b="1" dirty="0" smtClean="0"/>
                        <a:t>{ab:1.597},{ac:2.738},</a:t>
                      </a:r>
                    </a:p>
                    <a:p>
                      <a:r>
                        <a:rPr lang="en-US" b="1" dirty="0" smtClean="0"/>
                        <a:t>{bd:2.067},{cd:1.73}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Our algorithm helps to mine correlated patterns in uncertain stream. And these patterns help us a lot in real life decision making.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4">
              <a:buNone/>
            </a:pPr>
            <a:r>
              <a:rPr lang="en-US" sz="4400" dirty="0" smtClean="0"/>
              <a:t>			</a:t>
            </a:r>
            <a:r>
              <a:rPr lang="en-US" sz="4800" dirty="0" smtClean="0">
                <a:solidFill>
                  <a:schemeClr val="accent3"/>
                </a:solidFill>
              </a:rPr>
              <a:t>Thank You !!!!</a:t>
            </a:r>
            <a:endParaRPr lang="en-US" sz="4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Here we go </a:t>
            </a:r>
            <a:r>
              <a:rPr lang="en-US" dirty="0" smtClean="0">
                <a:solidFill>
                  <a:srgbClr val="C00000"/>
                </a:solidFill>
              </a:rPr>
              <a:t>with our CUFPR!!!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643210"/>
              </p:ext>
            </p:extLst>
          </p:nvPr>
        </p:nvGraphicFramePr>
        <p:xfrm>
          <a:off x="503238" y="1612900"/>
          <a:ext cx="9051923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96"/>
                <a:gridCol w="1190066"/>
                <a:gridCol w="3463234"/>
                <a:gridCol w="36535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r>
                        <a:rPr lang="en-US" baseline="0" dirty="0" smtClean="0"/>
                        <a:t> with their existential probability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 0.123,  c: 0.855,  d: 0.578</a:t>
                      </a:r>
                      <a:endParaRPr lang="en-US" dirty="0"/>
                    </a:p>
                  </a:txBody>
                  <a:tcPr marL="91439" marR="91439"/>
                </a:tc>
                <a:tc rowSpan="9"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a:0.0001,b:657</a:t>
                      </a:r>
                      <a:r>
                        <a:rPr lang="en-US" dirty="0" smtClean="0"/>
                        <a:t>,  d:.488</a:t>
                      </a:r>
                      <a:endParaRPr lang="en-US" dirty="0"/>
                    </a:p>
                  </a:txBody>
                  <a:tcPr marL="91439" marR="91439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a:0.256,  b:0.821,  d:0.656</a:t>
                      </a:r>
                      <a:endParaRPr lang="en-US" dirty="0"/>
                    </a:p>
                  </a:txBody>
                  <a:tcPr marL="91439" marR="91439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a:0.00001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b:0.235,  d:0.506</a:t>
                      </a:r>
                      <a:endParaRPr lang="en-US" dirty="0"/>
                    </a:p>
                  </a:txBody>
                  <a:tcPr marL="91439" marR="91439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a:0.526,  b:0.332,  c:0.212,  d:0.335</a:t>
                      </a:r>
                      <a:endParaRPr lang="en-US" dirty="0"/>
                    </a:p>
                  </a:txBody>
                  <a:tcPr marL="91439" marR="91439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a:0.48,  c:0.91</a:t>
                      </a:r>
                      <a:endParaRPr lang="en-US" dirty="0"/>
                    </a:p>
                  </a:txBody>
                  <a:tcPr marL="91439" marR="91439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t7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a:0.713,  b:0.675,  c:0.875</a:t>
                      </a:r>
                      <a:endParaRPr lang="en-US" dirty="0"/>
                    </a:p>
                  </a:txBody>
                  <a:tcPr marL="91439" marR="91439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t8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a:0.121</a:t>
                      </a:r>
                      <a:endParaRPr lang="en-US" dirty="0"/>
                    </a:p>
                  </a:txBody>
                  <a:tcPr marL="91439" marR="91439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t9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a:0.236,  c:0.588</a:t>
                      </a:r>
                      <a:endParaRPr lang="en-US" dirty="0"/>
                    </a:p>
                  </a:txBody>
                  <a:tcPr marL="91439" marR="91439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3" name="Right Brace 2"/>
          <p:cNvSpPr/>
          <p:nvPr/>
        </p:nvSpPr>
        <p:spPr>
          <a:xfrm>
            <a:off x="5943600" y="2247900"/>
            <a:ext cx="990600" cy="2209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086600" y="3306462"/>
            <a:ext cx="990600" cy="2209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3200" y="27051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Window  1=&gt;1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Data 		        Stream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273034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Window  2=&gt;2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Data         Stream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Step 1. CUFPR-Tree </a:t>
            </a:r>
            <a:r>
              <a:rPr lang="en-US" sz="3600" dirty="0" smtClean="0">
                <a:solidFill>
                  <a:srgbClr val="C00000"/>
                </a:solidFill>
              </a:rPr>
              <a:t>construction </a:t>
            </a:r>
            <a:r>
              <a:rPr lang="en-US" sz="3600" dirty="0" smtClean="0">
                <a:solidFill>
                  <a:srgbClr val="C00000"/>
                </a:solidFill>
              </a:rPr>
              <a:t>….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+ 2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batch  =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data stream.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So, 1</a:t>
            </a:r>
            <a:r>
              <a:rPr lang="en-US" baseline="30000" dirty="0" smtClean="0"/>
              <a:t>st</a:t>
            </a:r>
            <a:r>
              <a:rPr lang="en-US" dirty="0" smtClean="0"/>
              <a:t> data stream contains 6 transactions.</a:t>
            </a:r>
          </a:p>
          <a:p>
            <a:endParaRPr lang="en-US" dirty="0" smtClean="0"/>
          </a:p>
          <a:p>
            <a:r>
              <a:rPr lang="en-US" dirty="0" smtClean="0"/>
              <a:t>Let, minimum support confidence = 20%                                                                					   </a:t>
            </a:r>
            <a:r>
              <a:rPr lang="en-US" dirty="0" smtClean="0"/>
              <a:t> </a:t>
            </a:r>
            <a:r>
              <a:rPr lang="en-US" dirty="0" smtClean="0"/>
              <a:t>=0.2</a:t>
            </a:r>
          </a:p>
          <a:p>
            <a:r>
              <a:rPr lang="en-US" dirty="0" smtClean="0"/>
              <a:t>So, </a:t>
            </a:r>
            <a:r>
              <a:rPr lang="en-US" dirty="0" err="1" smtClean="0"/>
              <a:t>min_sup</a:t>
            </a:r>
            <a:r>
              <a:rPr lang="en-US" dirty="0" smtClean="0"/>
              <a:t> </a:t>
            </a:r>
            <a:r>
              <a:rPr lang="en-US" dirty="0" smtClean="0"/>
              <a:t>count for 1</a:t>
            </a:r>
            <a:r>
              <a:rPr lang="en-US" baseline="30000" dirty="0" smtClean="0"/>
              <a:t>st</a:t>
            </a:r>
            <a:r>
              <a:rPr lang="en-US" dirty="0" smtClean="0"/>
              <a:t> data stream = 6 * 0.2</a:t>
            </a:r>
          </a:p>
          <a:p>
            <a:pPr>
              <a:buNone/>
            </a:pPr>
            <a:r>
              <a:rPr lang="en-US" dirty="0" smtClean="0"/>
              <a:t>							</a:t>
            </a:r>
            <a:r>
              <a:rPr lang="en-US" dirty="0" smtClean="0"/>
              <a:t>= </a:t>
            </a:r>
            <a:r>
              <a:rPr lang="en-US" dirty="0" smtClean="0"/>
              <a:t>1.2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Step 1. CUFPR-Tree construction…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count for items in 1</a:t>
            </a:r>
            <a:r>
              <a:rPr lang="en-US" baseline="30000" dirty="0" smtClean="0"/>
              <a:t>st</a:t>
            </a:r>
            <a:r>
              <a:rPr lang="en-US" dirty="0" smtClean="0"/>
              <a:t> data stream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So “</a:t>
            </a:r>
            <a:r>
              <a:rPr lang="en-US" dirty="0" smtClean="0">
                <a:solidFill>
                  <a:srgbClr val="FF0000"/>
                </a:solidFill>
              </a:rPr>
              <a:t>no rearranging of items </a:t>
            </a:r>
            <a:r>
              <a:rPr lang="en-US" dirty="0" smtClean="0"/>
              <a:t>”…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42293"/>
              </p:ext>
            </p:extLst>
          </p:nvPr>
        </p:nvGraphicFramePr>
        <p:xfrm>
          <a:off x="1219200" y="2324100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Step 1. CUFPR-Tree construction….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</a:t>
            </a:r>
            <a:r>
              <a:rPr lang="en-US" dirty="0" smtClean="0"/>
              <a:t>support count for </a:t>
            </a:r>
            <a:r>
              <a:rPr lang="en-US" dirty="0" smtClean="0"/>
              <a:t>each item in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data stream :</a:t>
            </a:r>
          </a:p>
          <a:p>
            <a:r>
              <a:rPr lang="en-US" dirty="0" smtClean="0"/>
              <a:t>a = .123 + </a:t>
            </a:r>
            <a:r>
              <a:rPr lang="en-US" dirty="0" smtClean="0"/>
              <a:t>.0001+0.256 </a:t>
            </a:r>
            <a:r>
              <a:rPr lang="en-US" dirty="0" smtClean="0"/>
              <a:t>+ .526 </a:t>
            </a:r>
            <a:r>
              <a:rPr lang="en-US" dirty="0" smtClean="0"/>
              <a:t>+0.00001+ </a:t>
            </a:r>
            <a:r>
              <a:rPr lang="en-US" dirty="0" smtClean="0"/>
              <a:t>.48 </a:t>
            </a:r>
            <a:r>
              <a:rPr lang="en-US" dirty="0" smtClean="0"/>
              <a:t>= </a:t>
            </a:r>
            <a:r>
              <a:rPr lang="en-US" dirty="0" smtClean="0"/>
              <a:t>1.385 &gt;1.2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b = .675 + .821+ .506+0.332=2.316&gt;1.2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 = .855+ 0.212 + 0.91= 1.977 &gt; 1.2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d = .578 + .488+ .656+0.506+0.335 =2.5633&gt;1.2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So “</a:t>
            </a: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smtClean="0">
                <a:solidFill>
                  <a:srgbClr val="FF0000"/>
                </a:solidFill>
              </a:rPr>
              <a:t>pruning</a:t>
            </a:r>
            <a:r>
              <a:rPr lang="en-US" dirty="0" smtClean="0"/>
              <a:t>” of any item…</a:t>
            </a:r>
            <a:endParaRPr 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9525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Step 1. CUFPR </a:t>
            </a:r>
            <a:r>
              <a:rPr lang="en-US" sz="4000" dirty="0" smtClean="0">
                <a:solidFill>
                  <a:srgbClr val="C00000"/>
                </a:solidFill>
              </a:rPr>
              <a:t>tree </a:t>
            </a:r>
            <a:r>
              <a:rPr lang="en-US" sz="4000" dirty="0" smtClean="0">
                <a:solidFill>
                  <a:srgbClr val="C00000"/>
                </a:solidFill>
              </a:rPr>
              <a:t>construction…</a:t>
            </a:r>
            <a:endParaRPr 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895600" y="1257301"/>
          <a:ext cx="6477000" cy="428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67"/>
                <a:gridCol w="1199529"/>
                <a:gridCol w="4383504"/>
              </a:tblGrid>
              <a:tr h="697968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r>
                        <a:rPr lang="en-US" baseline="0" dirty="0" smtClean="0"/>
                        <a:t> with their existential probability</a:t>
                      </a:r>
                      <a:endParaRPr lang="en-US" dirty="0"/>
                    </a:p>
                  </a:txBody>
                  <a:tcPr/>
                </a:tc>
              </a:tr>
              <a:tr h="39883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 0.123, c: 0.855,  d: 0.578</a:t>
                      </a:r>
                      <a:endParaRPr lang="en-US" dirty="0"/>
                    </a:p>
                  </a:txBody>
                  <a:tcPr/>
                </a:tc>
              </a:tr>
              <a:tr h="398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b:657,d:.488</a:t>
                      </a:r>
                      <a:endParaRPr lang="en-US" dirty="0"/>
                    </a:p>
                  </a:txBody>
                  <a:tcPr/>
                </a:tc>
              </a:tr>
              <a:tr h="398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a:0.256,b:0.821,d:0.656</a:t>
                      </a:r>
                      <a:endParaRPr lang="en-US" dirty="0"/>
                    </a:p>
                  </a:txBody>
                  <a:tcPr/>
                </a:tc>
              </a:tr>
              <a:tr h="39883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b:0.235,d:0.506</a:t>
                      </a:r>
                      <a:endParaRPr lang="en-US" dirty="0"/>
                    </a:p>
                  </a:txBody>
                  <a:tcPr/>
                </a:tc>
              </a:tr>
              <a:tr h="398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a:0.526,b:0.332,c:212,d:0.335</a:t>
                      </a:r>
                      <a:endParaRPr lang="en-US" dirty="0"/>
                    </a:p>
                  </a:txBody>
                  <a:tcPr/>
                </a:tc>
              </a:tr>
              <a:tr h="398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a:0.48,c:0.91</a:t>
                      </a:r>
                      <a:endParaRPr lang="en-US" dirty="0"/>
                    </a:p>
                  </a:txBody>
                  <a:tcPr/>
                </a:tc>
              </a:tr>
              <a:tr h="39883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a:0.713,b:0.0.675,c:0.875</a:t>
                      </a:r>
                      <a:endParaRPr lang="en-US" dirty="0"/>
                    </a:p>
                  </a:txBody>
                  <a:tcPr/>
                </a:tc>
              </a:tr>
              <a:tr h="398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a:0.0.121</a:t>
                      </a:r>
                      <a:endParaRPr lang="en-US" dirty="0"/>
                    </a:p>
                  </a:txBody>
                  <a:tcPr/>
                </a:tc>
              </a:tr>
              <a:tr h="398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a:0.236,c:0.588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1828800" y="2019300"/>
            <a:ext cx="883919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23241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data stream (1+2)batch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945880" cy="7239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Step 1. </a:t>
            </a:r>
            <a:r>
              <a:rPr lang="en-US" sz="4000" dirty="0" smtClean="0">
                <a:solidFill>
                  <a:srgbClr val="C00000"/>
                </a:solidFill>
              </a:rPr>
              <a:t> CUFPR </a:t>
            </a:r>
            <a:r>
              <a:rPr lang="en-US" sz="4000" dirty="0" smtClean="0">
                <a:solidFill>
                  <a:srgbClr val="C00000"/>
                </a:solidFill>
              </a:rPr>
              <a:t>tree construction </a:t>
            </a:r>
            <a:r>
              <a:rPr lang="en-US" sz="4000" dirty="0" smtClean="0">
                <a:solidFill>
                  <a:srgbClr val="C00000"/>
                </a:solidFill>
              </a:rPr>
              <a:t>…….</a:t>
            </a:r>
            <a:endParaRPr 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914400" y="800100"/>
          <a:ext cx="2971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66077"/>
                <a:gridCol w="815123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1101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62800" y="11811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43800" y="2095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43800" y="2857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43800" y="36195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2479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2880360"/>
          <a:ext cx="4800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  <a:gridCol w="1066800"/>
                <a:gridCol w="1981200"/>
              </a:tblGrid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expCount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{.123,.855,.578}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{.675,.488}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{.256,.821,.656}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b,d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{.235,.506}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a,b,c,d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{.526,.33,.212,.335}</a:t>
                      </a:r>
                      <a:endParaRPr lang="en-US" dirty="0"/>
                    </a:p>
                  </a:txBody>
                  <a:tcPr/>
                </a:tc>
              </a:tr>
              <a:tr h="2841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a,c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{.48,.92}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7505700" y="1866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0" idx="0"/>
          </p:cNvCxnSpPr>
          <p:nvPr/>
        </p:nvCxnSpPr>
        <p:spPr>
          <a:xfrm rot="5400000">
            <a:off x="7581900" y="2705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 rot="5400000">
            <a:off x="7581900" y="34671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200" y="2171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0.123: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2933700"/>
            <a:ext cx="9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0.855: 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60724" y="37860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0.578: 0</a:t>
            </a:r>
            <a:endParaRPr lang="en-US" dirty="0"/>
          </a:p>
        </p:txBody>
      </p:sp>
      <p:cxnSp>
        <p:nvCxnSpPr>
          <p:cNvPr id="31" name="Curved Connector 30"/>
          <p:cNvCxnSpPr>
            <a:endCxn id="9" idx="2"/>
          </p:cNvCxnSpPr>
          <p:nvPr/>
        </p:nvCxnSpPr>
        <p:spPr>
          <a:xfrm>
            <a:off x="3886200" y="1562100"/>
            <a:ext cx="36576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10" idx="2"/>
          </p:cNvCxnSpPr>
          <p:nvPr/>
        </p:nvCxnSpPr>
        <p:spPr>
          <a:xfrm>
            <a:off x="3886200" y="2324100"/>
            <a:ext cx="36576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11" idx="2"/>
          </p:cNvCxnSpPr>
          <p:nvPr/>
        </p:nvCxnSpPr>
        <p:spPr>
          <a:xfrm>
            <a:off x="3886200" y="2705100"/>
            <a:ext cx="3657600" cy="114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4105"/>
              </p:ext>
            </p:extLst>
          </p:nvPr>
        </p:nvGraphicFramePr>
        <p:xfrm>
          <a:off x="8159725" y="3420320"/>
          <a:ext cx="1898675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5940"/>
                <a:gridCol w="1362735"/>
              </a:tblGrid>
              <a:tr h="316468"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70781"/>
              </p:ext>
            </p:extLst>
          </p:nvPr>
        </p:nvGraphicFramePr>
        <p:xfrm>
          <a:off x="8513805" y="4249185"/>
          <a:ext cx="1495168" cy="1097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54136"/>
                <a:gridCol w="841032"/>
              </a:tblGrid>
              <a:tr h="238451">
                <a:tc>
                  <a:txBody>
                    <a:bodyPr/>
                    <a:lstStyle/>
                    <a:p>
                      <a:r>
                        <a:rPr lang="en-US" dirty="0" smtClean="0"/>
                        <a:t>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0.071</a:t>
                      </a:r>
                      <a:endParaRPr lang="en-US" dirty="0"/>
                    </a:p>
                  </a:txBody>
                  <a:tcPr/>
                </a:tc>
              </a:tr>
              <a:tr h="238451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0.495</a:t>
                      </a:r>
                      <a:endParaRPr lang="en-US" dirty="0"/>
                    </a:p>
                  </a:txBody>
                  <a:tcPr/>
                </a:tc>
              </a:tr>
              <a:tr h="2384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70155"/>
              </p:ext>
            </p:extLst>
          </p:nvPr>
        </p:nvGraphicFramePr>
        <p:xfrm>
          <a:off x="5721178" y="4610100"/>
          <a:ext cx="2667000" cy="3708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03422"/>
                <a:gridCol w="20635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.123*.855=.105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826211" y="5286426"/>
            <a:ext cx="1943894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similarly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68497" y="910957"/>
            <a:ext cx="138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 transaction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7770105" y="5286426"/>
            <a:ext cx="698392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7" grpId="0"/>
      <p:bldP spid="28" grpId="0"/>
      <p:bldP spid="29" grpId="0"/>
      <p:bldP spid="7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5062</TotalTime>
  <Words>1942</Words>
  <Application>Microsoft Office PowerPoint</Application>
  <PresentationFormat>Custom</PresentationFormat>
  <Paragraphs>770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CUFPR- Closed Uncertain Frequent Pattern mining in Running Database(Based on CUFP –Tree &amp; Ds-Tree)</vt:lpstr>
      <vt:lpstr>Uncertain Data Stream ??? </vt:lpstr>
      <vt:lpstr>Our Research was to mine closed frequent itemsets from these data sources and mine strong affinity patterns. </vt:lpstr>
      <vt:lpstr>Here we go with our CUFPR!!!</vt:lpstr>
      <vt:lpstr>Step 1. CUFPR-Tree construction ….</vt:lpstr>
      <vt:lpstr>Step 1. CUFPR-Tree construction…</vt:lpstr>
      <vt:lpstr>Step 1. CUFPR-Tree construction….</vt:lpstr>
      <vt:lpstr>Step 1. CUFPR tree construction…</vt:lpstr>
      <vt:lpstr>Step 1.  CUFPR tree construction …….</vt:lpstr>
      <vt:lpstr>Step 1. CUFPR tree construction…..</vt:lpstr>
      <vt:lpstr>Step 1. CUFPR tree construction……..</vt:lpstr>
      <vt:lpstr>Step 1. CUFPR tree construction ….</vt:lpstr>
      <vt:lpstr>Step 1. CUFPR tree construction…..</vt:lpstr>
      <vt:lpstr>Step 1. CUFPR tree construction ……</vt:lpstr>
      <vt:lpstr>Step 1. CUFPR tree construction……</vt:lpstr>
      <vt:lpstr>Step 1. CUFPR tree construction……</vt:lpstr>
      <vt:lpstr>Step 2. Frequent itemset mining from CUFPR tree...</vt:lpstr>
      <vt:lpstr>Step 2. Frequent itemset mining from CUFPR tree... </vt:lpstr>
      <vt:lpstr>But….</vt:lpstr>
      <vt:lpstr>Step 3. Strong affinity pattern mining from the generated frequent itemsets…</vt:lpstr>
      <vt:lpstr>Step 3. Strong affinity pattern mininig from the generated frequent itemset(i.Anti-monotone property checking)</vt:lpstr>
      <vt:lpstr>Step 3.  Strong affinity pattern mining from the generated frequent itemset(cross-support property checking)</vt:lpstr>
      <vt:lpstr>Step 3. Strong affinity pattern mining from the generated frequent itemset(cross-support property checking)</vt:lpstr>
      <vt:lpstr>Step 3.  Strong affinity pattern mining from the generated frequent itemset(cross-support property checking)</vt:lpstr>
      <vt:lpstr>Step 3. Strong affinity pattern mining from the generated frequent itemset(strong affinity property checking)</vt:lpstr>
      <vt:lpstr>Step 3. Strong affinity pattern mining from the generated frequent itemset(strong affinity property checking)</vt:lpstr>
      <vt:lpstr>Step 3. Strong affinity pattern mining from the generated frequent itemset(strong affinity property checking)</vt:lpstr>
      <vt:lpstr>Step 3. Strong affinity pattern mining from the generated frequent itemset(strong affinity property checking)</vt:lpstr>
      <vt:lpstr>Step 3. Strong affinity pattern mining from the generated frequent itemset(strong affinity property checking)</vt:lpstr>
      <vt:lpstr>    Comparison </vt:lpstr>
      <vt:lpstr>Conclusion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FP- Growth</dc:title>
  <dc:creator>Student</dc:creator>
  <cp:lastModifiedBy>mourin</cp:lastModifiedBy>
  <cp:revision>672</cp:revision>
  <dcterms:created xsi:type="dcterms:W3CDTF">2006-08-16T00:00:00Z</dcterms:created>
  <dcterms:modified xsi:type="dcterms:W3CDTF">2015-03-10T13:51:28Z</dcterms:modified>
</cp:coreProperties>
</file>