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0"/>
  </p:notesMasterIdLst>
  <p:sldIdLst>
    <p:sldId id="256" r:id="rId2"/>
    <p:sldId id="682" r:id="rId3"/>
    <p:sldId id="561" r:id="rId4"/>
    <p:sldId id="641" r:id="rId5"/>
    <p:sldId id="643" r:id="rId6"/>
    <p:sldId id="644" r:id="rId7"/>
    <p:sldId id="645" r:id="rId8"/>
    <p:sldId id="677" r:id="rId9"/>
    <p:sldId id="562" r:id="rId10"/>
    <p:sldId id="564" r:id="rId11"/>
    <p:sldId id="646" r:id="rId12"/>
    <p:sldId id="647" r:id="rId13"/>
    <p:sldId id="570" r:id="rId14"/>
    <p:sldId id="571" r:id="rId15"/>
    <p:sldId id="572" r:id="rId16"/>
    <p:sldId id="573" r:id="rId17"/>
    <p:sldId id="574" r:id="rId18"/>
    <p:sldId id="372" r:id="rId19"/>
    <p:sldId id="316" r:id="rId20"/>
    <p:sldId id="373" r:id="rId21"/>
    <p:sldId id="318" r:id="rId22"/>
    <p:sldId id="319" r:id="rId23"/>
    <p:sldId id="320" r:id="rId24"/>
    <p:sldId id="461" r:id="rId25"/>
    <p:sldId id="462" r:id="rId26"/>
    <p:sldId id="463" r:id="rId27"/>
    <p:sldId id="464" r:id="rId28"/>
    <p:sldId id="465" r:id="rId29"/>
    <p:sldId id="467" r:id="rId30"/>
    <p:sldId id="649" r:id="rId31"/>
    <p:sldId id="382" r:id="rId32"/>
    <p:sldId id="383" r:id="rId33"/>
    <p:sldId id="384" r:id="rId34"/>
    <p:sldId id="385" r:id="rId35"/>
    <p:sldId id="386" r:id="rId36"/>
    <p:sldId id="485" r:id="rId37"/>
    <p:sldId id="545" r:id="rId38"/>
    <p:sldId id="546" r:id="rId39"/>
    <p:sldId id="547" r:id="rId40"/>
    <p:sldId id="548" r:id="rId41"/>
    <p:sldId id="549" r:id="rId42"/>
    <p:sldId id="550" r:id="rId43"/>
    <p:sldId id="551" r:id="rId44"/>
    <p:sldId id="560" r:id="rId45"/>
    <p:sldId id="648" r:id="rId46"/>
    <p:sldId id="650" r:id="rId47"/>
    <p:sldId id="474" r:id="rId48"/>
    <p:sldId id="480" r:id="rId49"/>
    <p:sldId id="482" r:id="rId50"/>
    <p:sldId id="483" r:id="rId51"/>
    <p:sldId id="484" r:id="rId52"/>
    <p:sldId id="496" r:id="rId53"/>
    <p:sldId id="552" r:id="rId54"/>
    <p:sldId id="553" r:id="rId55"/>
    <p:sldId id="554" r:id="rId56"/>
    <p:sldId id="555" r:id="rId57"/>
    <p:sldId id="556" r:id="rId58"/>
    <p:sldId id="557" r:id="rId59"/>
    <p:sldId id="558" r:id="rId60"/>
    <p:sldId id="559" r:id="rId61"/>
    <p:sldId id="620" r:id="rId62"/>
    <p:sldId id="621" r:id="rId63"/>
    <p:sldId id="622" r:id="rId64"/>
    <p:sldId id="623" r:id="rId65"/>
    <p:sldId id="624" r:id="rId66"/>
    <p:sldId id="625" r:id="rId67"/>
    <p:sldId id="626" r:id="rId68"/>
    <p:sldId id="627" r:id="rId69"/>
    <p:sldId id="628" r:id="rId70"/>
    <p:sldId id="629" r:id="rId71"/>
    <p:sldId id="630" r:id="rId72"/>
    <p:sldId id="631" r:id="rId73"/>
    <p:sldId id="632" r:id="rId74"/>
    <p:sldId id="633" r:id="rId75"/>
    <p:sldId id="634" r:id="rId76"/>
    <p:sldId id="656" r:id="rId77"/>
    <p:sldId id="653" r:id="rId78"/>
    <p:sldId id="686" r:id="rId79"/>
    <p:sldId id="687" r:id="rId80"/>
    <p:sldId id="678" r:id="rId81"/>
    <p:sldId id="679" r:id="rId82"/>
    <p:sldId id="680" r:id="rId83"/>
    <p:sldId id="681" r:id="rId84"/>
    <p:sldId id="654" r:id="rId85"/>
    <p:sldId id="655" r:id="rId86"/>
    <p:sldId id="659" r:id="rId87"/>
    <p:sldId id="661" r:id="rId88"/>
    <p:sldId id="663" r:id="rId89"/>
    <p:sldId id="664" r:id="rId90"/>
    <p:sldId id="665" r:id="rId91"/>
    <p:sldId id="666" r:id="rId92"/>
    <p:sldId id="667" r:id="rId93"/>
    <p:sldId id="638" r:id="rId94"/>
    <p:sldId id="639" r:id="rId95"/>
    <p:sldId id="675" r:id="rId96"/>
    <p:sldId id="676" r:id="rId97"/>
    <p:sldId id="683" r:id="rId98"/>
    <p:sldId id="440" r:id="rId99"/>
  </p:sldIdLst>
  <p:sldSz cx="12619038" cy="6400800"/>
  <p:notesSz cx="6858000" cy="9144000"/>
  <p:defaultTextStyle>
    <a:defPPr>
      <a:defRPr lang="en-US"/>
    </a:defPPr>
    <a:lvl1pPr marL="0" algn="l" defTabSz="777213" rtl="0" eaLnBrk="1" latinLnBrk="0" hangingPunct="1">
      <a:defRPr sz="1600" kern="1200">
        <a:solidFill>
          <a:schemeClr val="tx1"/>
        </a:solidFill>
        <a:latin typeface="+mn-lt"/>
        <a:ea typeface="+mn-ea"/>
        <a:cs typeface="+mn-cs"/>
      </a:defRPr>
    </a:lvl1pPr>
    <a:lvl2pPr marL="388606" algn="l" defTabSz="777213" rtl="0" eaLnBrk="1" latinLnBrk="0" hangingPunct="1">
      <a:defRPr sz="1600" kern="1200">
        <a:solidFill>
          <a:schemeClr val="tx1"/>
        </a:solidFill>
        <a:latin typeface="+mn-lt"/>
        <a:ea typeface="+mn-ea"/>
        <a:cs typeface="+mn-cs"/>
      </a:defRPr>
    </a:lvl2pPr>
    <a:lvl3pPr marL="777213" algn="l" defTabSz="777213" rtl="0" eaLnBrk="1" latinLnBrk="0" hangingPunct="1">
      <a:defRPr sz="1600" kern="1200">
        <a:solidFill>
          <a:schemeClr val="tx1"/>
        </a:solidFill>
        <a:latin typeface="+mn-lt"/>
        <a:ea typeface="+mn-ea"/>
        <a:cs typeface="+mn-cs"/>
      </a:defRPr>
    </a:lvl3pPr>
    <a:lvl4pPr marL="1165819" algn="l" defTabSz="777213" rtl="0" eaLnBrk="1" latinLnBrk="0" hangingPunct="1">
      <a:defRPr sz="1600" kern="1200">
        <a:solidFill>
          <a:schemeClr val="tx1"/>
        </a:solidFill>
        <a:latin typeface="+mn-lt"/>
        <a:ea typeface="+mn-ea"/>
        <a:cs typeface="+mn-cs"/>
      </a:defRPr>
    </a:lvl4pPr>
    <a:lvl5pPr marL="1554426" algn="l" defTabSz="777213" rtl="0" eaLnBrk="1" latinLnBrk="0" hangingPunct="1">
      <a:defRPr sz="1600" kern="1200">
        <a:solidFill>
          <a:schemeClr val="tx1"/>
        </a:solidFill>
        <a:latin typeface="+mn-lt"/>
        <a:ea typeface="+mn-ea"/>
        <a:cs typeface="+mn-cs"/>
      </a:defRPr>
    </a:lvl5pPr>
    <a:lvl6pPr marL="1943033" algn="l" defTabSz="777213" rtl="0" eaLnBrk="1" latinLnBrk="0" hangingPunct="1">
      <a:defRPr sz="1600" kern="1200">
        <a:solidFill>
          <a:schemeClr val="tx1"/>
        </a:solidFill>
        <a:latin typeface="+mn-lt"/>
        <a:ea typeface="+mn-ea"/>
        <a:cs typeface="+mn-cs"/>
      </a:defRPr>
    </a:lvl6pPr>
    <a:lvl7pPr marL="2331638" algn="l" defTabSz="777213" rtl="0" eaLnBrk="1" latinLnBrk="0" hangingPunct="1">
      <a:defRPr sz="1600" kern="1200">
        <a:solidFill>
          <a:schemeClr val="tx1"/>
        </a:solidFill>
        <a:latin typeface="+mn-lt"/>
        <a:ea typeface="+mn-ea"/>
        <a:cs typeface="+mn-cs"/>
      </a:defRPr>
    </a:lvl7pPr>
    <a:lvl8pPr marL="2720245" algn="l" defTabSz="777213" rtl="0" eaLnBrk="1" latinLnBrk="0" hangingPunct="1">
      <a:defRPr sz="1600" kern="1200">
        <a:solidFill>
          <a:schemeClr val="tx1"/>
        </a:solidFill>
        <a:latin typeface="+mn-lt"/>
        <a:ea typeface="+mn-ea"/>
        <a:cs typeface="+mn-cs"/>
      </a:defRPr>
    </a:lvl8pPr>
    <a:lvl9pPr marL="3108851" algn="l" defTabSz="777213"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p15:clr>
            <a:srgbClr val="A4A3A4"/>
          </p15:clr>
        </p15:guide>
        <p15:guide id="2" pos="39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414" y="78"/>
      </p:cViewPr>
      <p:guideLst>
        <p:guide orient="horz" pos="2016"/>
        <p:guide pos="39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time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time'!$D$5</c:f>
              <c:strCache>
                <c:ptCount val="1"/>
                <c:pt idx="0">
                  <c:v>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time'!$C$6:$C$11</c:f>
              <c:numCache>
                <c:formatCode>General</c:formatCode>
                <c:ptCount val="6"/>
                <c:pt idx="0">
                  <c:v>7</c:v>
                </c:pt>
                <c:pt idx="1">
                  <c:v>8</c:v>
                </c:pt>
                <c:pt idx="2">
                  <c:v>9</c:v>
                </c:pt>
                <c:pt idx="3">
                  <c:v>10</c:v>
                </c:pt>
                <c:pt idx="4">
                  <c:v>11</c:v>
                </c:pt>
                <c:pt idx="5">
                  <c:v>12</c:v>
                </c:pt>
              </c:numCache>
            </c:numRef>
          </c:xVal>
          <c:yVal>
            <c:numRef>
              <c:f>'minsup vs time'!$D$6:$D$11</c:f>
              <c:numCache>
                <c:formatCode>General</c:formatCode>
                <c:ptCount val="6"/>
                <c:pt idx="0">
                  <c:v>1.643</c:v>
                </c:pt>
                <c:pt idx="1">
                  <c:v>1.5580000000000001</c:v>
                </c:pt>
                <c:pt idx="2">
                  <c:v>1.4810000000000001</c:v>
                </c:pt>
                <c:pt idx="3">
                  <c:v>1.421</c:v>
                </c:pt>
                <c:pt idx="4">
                  <c:v>1.363</c:v>
                </c:pt>
                <c:pt idx="5">
                  <c:v>1.3180000000000001</c:v>
                </c:pt>
              </c:numCache>
            </c:numRef>
          </c:yVal>
          <c:smooth val="1"/>
        </c:ser>
        <c:dLbls>
          <c:showLegendKey val="0"/>
          <c:showVal val="0"/>
          <c:showCatName val="0"/>
          <c:showSerName val="0"/>
          <c:showPercent val="0"/>
          <c:showBubbleSize val="0"/>
        </c:dLbls>
        <c:axId val="273184768"/>
        <c:axId val="273173792"/>
      </c:scatterChart>
      <c:valAx>
        <c:axId val="2731847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73792"/>
        <c:crosses val="autoZero"/>
        <c:crossBetween val="midCat"/>
      </c:valAx>
      <c:valAx>
        <c:axId val="27317379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8476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memory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memory'!$D$5</c:f>
              <c:strCache>
                <c:ptCount val="1"/>
                <c:pt idx="0">
                  <c:v>memory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memory'!$C$6:$C$11</c:f>
              <c:numCache>
                <c:formatCode>General</c:formatCode>
                <c:ptCount val="6"/>
                <c:pt idx="0">
                  <c:v>30</c:v>
                </c:pt>
                <c:pt idx="1">
                  <c:v>35</c:v>
                </c:pt>
                <c:pt idx="2">
                  <c:v>40</c:v>
                </c:pt>
                <c:pt idx="3">
                  <c:v>45</c:v>
                </c:pt>
                <c:pt idx="4">
                  <c:v>50</c:v>
                </c:pt>
                <c:pt idx="5">
                  <c:v>55</c:v>
                </c:pt>
              </c:numCache>
            </c:numRef>
          </c:xVal>
          <c:yVal>
            <c:numRef>
              <c:f>'minsup vs memory'!$D$6:$D$11</c:f>
              <c:numCache>
                <c:formatCode>General</c:formatCode>
                <c:ptCount val="6"/>
                <c:pt idx="0">
                  <c:v>5.9664099999999998</c:v>
                </c:pt>
                <c:pt idx="1">
                  <c:v>5.5542600000000002</c:v>
                </c:pt>
                <c:pt idx="2">
                  <c:v>5.2625099999999998</c:v>
                </c:pt>
                <c:pt idx="3">
                  <c:v>5.1241599999999998</c:v>
                </c:pt>
                <c:pt idx="4">
                  <c:v>5.0234300000000003</c:v>
                </c:pt>
                <c:pt idx="5">
                  <c:v>5.0000600000000004</c:v>
                </c:pt>
              </c:numCache>
            </c:numRef>
          </c:yVal>
          <c:smooth val="1"/>
        </c:ser>
        <c:dLbls>
          <c:showLegendKey val="0"/>
          <c:showVal val="0"/>
          <c:showCatName val="0"/>
          <c:showSerName val="0"/>
          <c:showPercent val="0"/>
          <c:showBubbleSize val="0"/>
        </c:dLbls>
        <c:axId val="273207504"/>
        <c:axId val="273203976"/>
      </c:scatterChart>
      <c:valAx>
        <c:axId val="2732075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03976"/>
        <c:crosses val="autoZero"/>
        <c:crossBetween val="midCat"/>
      </c:valAx>
      <c:valAx>
        <c:axId val="2732039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memory(MB)</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075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time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time'!$D$5</c:f>
              <c:strCache>
                <c:ptCount val="1"/>
                <c:pt idx="0">
                  <c:v>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time'!$C$6:$C$11</c:f>
              <c:numCache>
                <c:formatCode>General</c:formatCode>
                <c:ptCount val="6"/>
                <c:pt idx="0">
                  <c:v>30</c:v>
                </c:pt>
                <c:pt idx="1">
                  <c:v>35</c:v>
                </c:pt>
                <c:pt idx="2">
                  <c:v>40</c:v>
                </c:pt>
                <c:pt idx="3">
                  <c:v>45</c:v>
                </c:pt>
                <c:pt idx="4">
                  <c:v>50</c:v>
                </c:pt>
                <c:pt idx="5">
                  <c:v>55</c:v>
                </c:pt>
              </c:numCache>
            </c:numRef>
          </c:xVal>
          <c:yVal>
            <c:numRef>
              <c:f>'minsup vs time'!$D$6:$D$11</c:f>
              <c:numCache>
                <c:formatCode>General</c:formatCode>
                <c:ptCount val="6"/>
                <c:pt idx="0">
                  <c:v>10.686</c:v>
                </c:pt>
                <c:pt idx="1">
                  <c:v>10.37</c:v>
                </c:pt>
                <c:pt idx="2">
                  <c:v>10.162000000000001</c:v>
                </c:pt>
                <c:pt idx="3">
                  <c:v>9.984</c:v>
                </c:pt>
                <c:pt idx="4">
                  <c:v>9.8529999999999998</c:v>
                </c:pt>
                <c:pt idx="5">
                  <c:v>9.6460000000000008</c:v>
                </c:pt>
              </c:numCache>
            </c:numRef>
          </c:yVal>
          <c:smooth val="1"/>
        </c:ser>
        <c:dLbls>
          <c:showLegendKey val="0"/>
          <c:showVal val="0"/>
          <c:showCatName val="0"/>
          <c:showSerName val="0"/>
          <c:showPercent val="0"/>
          <c:showBubbleSize val="0"/>
        </c:dLbls>
        <c:axId val="273204760"/>
        <c:axId val="273205544"/>
      </c:scatterChart>
      <c:valAx>
        <c:axId val="2732047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05544"/>
        <c:crosses val="autoZero"/>
        <c:crossBetween val="midCat"/>
      </c:valAx>
      <c:valAx>
        <c:axId val="273205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047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memory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memory'!$D$5</c:f>
              <c:strCache>
                <c:ptCount val="1"/>
                <c:pt idx="0">
                  <c:v>memory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memory'!$C$6:$C$11</c:f>
              <c:numCache>
                <c:formatCode>General</c:formatCode>
                <c:ptCount val="6"/>
                <c:pt idx="0">
                  <c:v>30</c:v>
                </c:pt>
                <c:pt idx="1">
                  <c:v>35</c:v>
                </c:pt>
                <c:pt idx="2">
                  <c:v>40</c:v>
                </c:pt>
                <c:pt idx="3">
                  <c:v>45</c:v>
                </c:pt>
                <c:pt idx="4">
                  <c:v>50</c:v>
                </c:pt>
                <c:pt idx="5">
                  <c:v>55</c:v>
                </c:pt>
              </c:numCache>
            </c:numRef>
          </c:xVal>
          <c:yVal>
            <c:numRef>
              <c:f>'minsup vs memory'!$D$6:$D$11</c:f>
              <c:numCache>
                <c:formatCode>General</c:formatCode>
                <c:ptCount val="6"/>
                <c:pt idx="0">
                  <c:v>18.546900000000001</c:v>
                </c:pt>
                <c:pt idx="1">
                  <c:v>18.446300000000001</c:v>
                </c:pt>
                <c:pt idx="2">
                  <c:v>18.334700000000002</c:v>
                </c:pt>
                <c:pt idx="3">
                  <c:v>18.215399999999999</c:v>
                </c:pt>
                <c:pt idx="4">
                  <c:v>18.151900000000001</c:v>
                </c:pt>
                <c:pt idx="5">
                  <c:v>18.1248</c:v>
                </c:pt>
              </c:numCache>
            </c:numRef>
          </c:yVal>
          <c:smooth val="1"/>
        </c:ser>
        <c:dLbls>
          <c:showLegendKey val="0"/>
          <c:showVal val="0"/>
          <c:showCatName val="0"/>
          <c:showSerName val="0"/>
          <c:showPercent val="0"/>
          <c:showBubbleSize val="0"/>
        </c:dLbls>
        <c:axId val="273207896"/>
        <c:axId val="273208288"/>
      </c:scatterChart>
      <c:valAx>
        <c:axId val="2732078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08288"/>
        <c:crosses val="autoZero"/>
        <c:crossBetween val="midCat"/>
      </c:valAx>
      <c:valAx>
        <c:axId val="273208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memory(MB)</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078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time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time'!$D$5</c:f>
              <c:strCache>
                <c:ptCount val="1"/>
                <c:pt idx="0">
                  <c:v>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time'!$C$6:$C$11</c:f>
              <c:numCache>
                <c:formatCode>General</c:formatCode>
                <c:ptCount val="6"/>
                <c:pt idx="0">
                  <c:v>30</c:v>
                </c:pt>
                <c:pt idx="1">
                  <c:v>35</c:v>
                </c:pt>
                <c:pt idx="2">
                  <c:v>40</c:v>
                </c:pt>
                <c:pt idx="3">
                  <c:v>45</c:v>
                </c:pt>
                <c:pt idx="4">
                  <c:v>50</c:v>
                </c:pt>
                <c:pt idx="5">
                  <c:v>55</c:v>
                </c:pt>
              </c:numCache>
            </c:numRef>
          </c:xVal>
          <c:yVal>
            <c:numRef>
              <c:f>'minsup vs time'!$D$6:$D$11</c:f>
              <c:numCache>
                <c:formatCode>General</c:formatCode>
                <c:ptCount val="6"/>
                <c:pt idx="0">
                  <c:v>1.6539999999999999</c:v>
                </c:pt>
                <c:pt idx="1">
                  <c:v>1.3939999999999999</c:v>
                </c:pt>
                <c:pt idx="2">
                  <c:v>1.1339999999999999</c:v>
                </c:pt>
                <c:pt idx="3">
                  <c:v>0.94599999999999995</c:v>
                </c:pt>
                <c:pt idx="4">
                  <c:v>0.77300000000000002</c:v>
                </c:pt>
                <c:pt idx="5">
                  <c:v>0.53200000000000003</c:v>
                </c:pt>
              </c:numCache>
            </c:numRef>
          </c:yVal>
          <c:smooth val="1"/>
        </c:ser>
        <c:dLbls>
          <c:showLegendKey val="0"/>
          <c:showVal val="0"/>
          <c:showCatName val="0"/>
          <c:showSerName val="0"/>
          <c:showPercent val="0"/>
          <c:showBubbleSize val="0"/>
        </c:dLbls>
        <c:axId val="273216520"/>
        <c:axId val="273214168"/>
      </c:scatterChart>
      <c:valAx>
        <c:axId val="2732165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14168"/>
        <c:crosses val="autoZero"/>
        <c:crossBetween val="midCat"/>
      </c:valAx>
      <c:valAx>
        <c:axId val="273214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165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memory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memory'!$D$5</c:f>
              <c:strCache>
                <c:ptCount val="1"/>
                <c:pt idx="0">
                  <c:v>memory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memory'!$C$6:$C$11</c:f>
              <c:numCache>
                <c:formatCode>General</c:formatCode>
                <c:ptCount val="6"/>
                <c:pt idx="0">
                  <c:v>30</c:v>
                </c:pt>
                <c:pt idx="1">
                  <c:v>35</c:v>
                </c:pt>
                <c:pt idx="2">
                  <c:v>40</c:v>
                </c:pt>
                <c:pt idx="3">
                  <c:v>45</c:v>
                </c:pt>
                <c:pt idx="4">
                  <c:v>50</c:v>
                </c:pt>
                <c:pt idx="5">
                  <c:v>55</c:v>
                </c:pt>
              </c:numCache>
            </c:numRef>
          </c:xVal>
          <c:yVal>
            <c:numRef>
              <c:f>'minsup vs memory'!$D$6:$D$11</c:f>
              <c:numCache>
                <c:formatCode>General</c:formatCode>
                <c:ptCount val="6"/>
                <c:pt idx="0">
                  <c:v>5.0898399999999997</c:v>
                </c:pt>
                <c:pt idx="1">
                  <c:v>4.8462300000000003</c:v>
                </c:pt>
                <c:pt idx="2">
                  <c:v>4.6642799999999998</c:v>
                </c:pt>
                <c:pt idx="3">
                  <c:v>4.5958600000000001</c:v>
                </c:pt>
                <c:pt idx="4">
                  <c:v>4.5820299999999996</c:v>
                </c:pt>
                <c:pt idx="5">
                  <c:v>4.5664100000000003</c:v>
                </c:pt>
              </c:numCache>
            </c:numRef>
          </c:yVal>
          <c:smooth val="1"/>
        </c:ser>
        <c:dLbls>
          <c:showLegendKey val="0"/>
          <c:showVal val="0"/>
          <c:showCatName val="0"/>
          <c:showSerName val="0"/>
          <c:showPercent val="0"/>
          <c:showBubbleSize val="0"/>
        </c:dLbls>
        <c:axId val="273214560"/>
        <c:axId val="273214952"/>
      </c:scatterChart>
      <c:valAx>
        <c:axId val="27321456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14952"/>
        <c:crosses val="autoZero"/>
        <c:crossBetween val="midCat"/>
      </c:valAx>
      <c:valAx>
        <c:axId val="273214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memory(MB)</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145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time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time'!$D$5</c:f>
              <c:strCache>
                <c:ptCount val="1"/>
                <c:pt idx="0">
                  <c:v>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time'!$C$6:$C$11</c:f>
              <c:numCache>
                <c:formatCode>General</c:formatCode>
                <c:ptCount val="6"/>
                <c:pt idx="0">
                  <c:v>30</c:v>
                </c:pt>
                <c:pt idx="1">
                  <c:v>35</c:v>
                </c:pt>
                <c:pt idx="2">
                  <c:v>40</c:v>
                </c:pt>
                <c:pt idx="3">
                  <c:v>45</c:v>
                </c:pt>
                <c:pt idx="4">
                  <c:v>50</c:v>
                </c:pt>
                <c:pt idx="5">
                  <c:v>55</c:v>
                </c:pt>
              </c:numCache>
            </c:numRef>
          </c:xVal>
          <c:yVal>
            <c:numRef>
              <c:f>'minsup vs time'!$D$6:$D$11</c:f>
              <c:numCache>
                <c:formatCode>General</c:formatCode>
                <c:ptCount val="6"/>
                <c:pt idx="0">
                  <c:v>10.73</c:v>
                </c:pt>
                <c:pt idx="1">
                  <c:v>10.41</c:v>
                </c:pt>
                <c:pt idx="2">
                  <c:v>10.265000000000001</c:v>
                </c:pt>
                <c:pt idx="3">
                  <c:v>10.157</c:v>
                </c:pt>
                <c:pt idx="4">
                  <c:v>10.084</c:v>
                </c:pt>
                <c:pt idx="5">
                  <c:v>10.016999999999999</c:v>
                </c:pt>
              </c:numCache>
            </c:numRef>
          </c:yVal>
          <c:smooth val="1"/>
        </c:ser>
        <c:dLbls>
          <c:showLegendKey val="0"/>
          <c:showVal val="0"/>
          <c:showCatName val="0"/>
          <c:showSerName val="0"/>
          <c:showPercent val="0"/>
          <c:showBubbleSize val="0"/>
        </c:dLbls>
        <c:axId val="273215344"/>
        <c:axId val="273212600"/>
      </c:scatterChart>
      <c:valAx>
        <c:axId val="27321534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12600"/>
        <c:crosses val="autoZero"/>
        <c:crossBetween val="midCat"/>
      </c:valAx>
      <c:valAx>
        <c:axId val="273212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1534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memory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memory'!$D$5</c:f>
              <c:strCache>
                <c:ptCount val="1"/>
                <c:pt idx="0">
                  <c:v>memory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memory'!$C$6:$C$11</c:f>
              <c:numCache>
                <c:formatCode>General</c:formatCode>
                <c:ptCount val="6"/>
                <c:pt idx="0">
                  <c:v>30</c:v>
                </c:pt>
                <c:pt idx="1">
                  <c:v>35</c:v>
                </c:pt>
                <c:pt idx="2">
                  <c:v>40</c:v>
                </c:pt>
                <c:pt idx="3">
                  <c:v>45</c:v>
                </c:pt>
                <c:pt idx="4">
                  <c:v>50</c:v>
                </c:pt>
                <c:pt idx="5">
                  <c:v>55</c:v>
                </c:pt>
              </c:numCache>
            </c:numRef>
          </c:xVal>
          <c:yVal>
            <c:numRef>
              <c:f>'minsup vs memory'!$D$6:$D$11</c:f>
              <c:numCache>
                <c:formatCode>General</c:formatCode>
                <c:ptCount val="6"/>
                <c:pt idx="0">
                  <c:v>18.925799999999999</c:v>
                </c:pt>
                <c:pt idx="1">
                  <c:v>18.796900000000001</c:v>
                </c:pt>
                <c:pt idx="2">
                  <c:v>18.546399999999998</c:v>
                </c:pt>
                <c:pt idx="3">
                  <c:v>18.265799999999999</c:v>
                </c:pt>
                <c:pt idx="4">
                  <c:v>18.1281</c:v>
                </c:pt>
                <c:pt idx="5">
                  <c:v>18.052600000000002</c:v>
                </c:pt>
              </c:numCache>
            </c:numRef>
          </c:yVal>
          <c:smooth val="1"/>
        </c:ser>
        <c:dLbls>
          <c:showLegendKey val="0"/>
          <c:showVal val="0"/>
          <c:showCatName val="0"/>
          <c:showSerName val="0"/>
          <c:showPercent val="0"/>
          <c:showBubbleSize val="0"/>
        </c:dLbls>
        <c:axId val="273217696"/>
        <c:axId val="273217304"/>
      </c:scatterChart>
      <c:valAx>
        <c:axId val="273217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17304"/>
        <c:crosses val="autoZero"/>
        <c:crossBetween val="midCat"/>
      </c:valAx>
      <c:valAx>
        <c:axId val="2732173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memory(MB)</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176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memory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memory'!$D$5</c:f>
              <c:strCache>
                <c:ptCount val="1"/>
                <c:pt idx="0">
                  <c:v>memory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memory'!$C$6:$C$11</c:f>
              <c:numCache>
                <c:formatCode>General</c:formatCode>
                <c:ptCount val="6"/>
                <c:pt idx="0">
                  <c:v>7</c:v>
                </c:pt>
                <c:pt idx="1">
                  <c:v>8</c:v>
                </c:pt>
                <c:pt idx="2">
                  <c:v>9</c:v>
                </c:pt>
                <c:pt idx="3">
                  <c:v>10</c:v>
                </c:pt>
                <c:pt idx="4">
                  <c:v>11</c:v>
                </c:pt>
                <c:pt idx="5">
                  <c:v>12</c:v>
                </c:pt>
              </c:numCache>
            </c:numRef>
          </c:xVal>
          <c:yVal>
            <c:numRef>
              <c:f>'minsup vs memory'!$D$6:$D$11</c:f>
              <c:numCache>
                <c:formatCode>General</c:formatCode>
                <c:ptCount val="6"/>
                <c:pt idx="0">
                  <c:v>5.5625</c:v>
                </c:pt>
                <c:pt idx="1">
                  <c:v>5.4916999999999998</c:v>
                </c:pt>
                <c:pt idx="2">
                  <c:v>5.4440600000000003</c:v>
                </c:pt>
                <c:pt idx="3">
                  <c:v>5.4140600000000001</c:v>
                </c:pt>
                <c:pt idx="4">
                  <c:v>5.3871900000000004</c:v>
                </c:pt>
                <c:pt idx="5">
                  <c:v>5.3671899999999999</c:v>
                </c:pt>
              </c:numCache>
            </c:numRef>
          </c:yVal>
          <c:smooth val="1"/>
        </c:ser>
        <c:dLbls>
          <c:showLegendKey val="0"/>
          <c:showVal val="0"/>
          <c:showCatName val="0"/>
          <c:showSerName val="0"/>
          <c:showPercent val="0"/>
          <c:showBubbleSize val="0"/>
        </c:dLbls>
        <c:axId val="273173008"/>
        <c:axId val="273179280"/>
      </c:scatterChart>
      <c:valAx>
        <c:axId val="2731730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79280"/>
        <c:crosses val="autoZero"/>
        <c:crossBetween val="midCat"/>
      </c:valAx>
      <c:valAx>
        <c:axId val="2731792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memory(MB)</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730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time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time'!$D$5</c:f>
              <c:strCache>
                <c:ptCount val="1"/>
                <c:pt idx="0">
                  <c:v>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time'!$C$6:$C$11</c:f>
              <c:numCache>
                <c:formatCode>General</c:formatCode>
                <c:ptCount val="6"/>
                <c:pt idx="0">
                  <c:v>1</c:v>
                </c:pt>
                <c:pt idx="1">
                  <c:v>2</c:v>
                </c:pt>
                <c:pt idx="2">
                  <c:v>3</c:v>
                </c:pt>
                <c:pt idx="3">
                  <c:v>4</c:v>
                </c:pt>
                <c:pt idx="4">
                  <c:v>5</c:v>
                </c:pt>
                <c:pt idx="5">
                  <c:v>6</c:v>
                </c:pt>
              </c:numCache>
            </c:numRef>
          </c:xVal>
          <c:yVal>
            <c:numRef>
              <c:f>'minsup vs time'!$D$6:$D$11</c:f>
              <c:numCache>
                <c:formatCode>General</c:formatCode>
                <c:ptCount val="6"/>
                <c:pt idx="0">
                  <c:v>10.414999999999999</c:v>
                </c:pt>
                <c:pt idx="1">
                  <c:v>10.208</c:v>
                </c:pt>
                <c:pt idx="2">
                  <c:v>10.071</c:v>
                </c:pt>
                <c:pt idx="3">
                  <c:v>9.9339999999999993</c:v>
                </c:pt>
                <c:pt idx="4">
                  <c:v>9.8119999999999994</c:v>
                </c:pt>
                <c:pt idx="5">
                  <c:v>9.7309999999999999</c:v>
                </c:pt>
              </c:numCache>
            </c:numRef>
          </c:yVal>
          <c:smooth val="1"/>
        </c:ser>
        <c:dLbls>
          <c:showLegendKey val="0"/>
          <c:showVal val="0"/>
          <c:showCatName val="0"/>
          <c:showSerName val="0"/>
          <c:showPercent val="0"/>
          <c:showBubbleSize val="0"/>
        </c:dLbls>
        <c:axId val="273182808"/>
        <c:axId val="273177320"/>
      </c:scatterChart>
      <c:valAx>
        <c:axId val="27318280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77320"/>
        <c:crosses val="autoZero"/>
        <c:crossBetween val="midCat"/>
      </c:valAx>
      <c:valAx>
        <c:axId val="2731773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8280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memory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memory'!$D$5</c:f>
              <c:strCache>
                <c:ptCount val="1"/>
                <c:pt idx="0">
                  <c:v>memory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memory'!$C$6:$C$11</c:f>
              <c:numCache>
                <c:formatCode>General</c:formatCode>
                <c:ptCount val="6"/>
                <c:pt idx="0">
                  <c:v>1</c:v>
                </c:pt>
                <c:pt idx="1">
                  <c:v>2</c:v>
                </c:pt>
                <c:pt idx="2">
                  <c:v>3</c:v>
                </c:pt>
                <c:pt idx="3">
                  <c:v>4</c:v>
                </c:pt>
                <c:pt idx="4">
                  <c:v>5</c:v>
                </c:pt>
                <c:pt idx="5">
                  <c:v>6</c:v>
                </c:pt>
              </c:numCache>
            </c:numRef>
          </c:xVal>
          <c:yVal>
            <c:numRef>
              <c:f>'minsup vs memory'!$D$6:$D$11</c:f>
              <c:numCache>
                <c:formatCode>General</c:formatCode>
                <c:ptCount val="6"/>
                <c:pt idx="0">
                  <c:v>21.8398</c:v>
                </c:pt>
                <c:pt idx="1">
                  <c:v>21.476600000000001</c:v>
                </c:pt>
                <c:pt idx="2">
                  <c:v>21.167400000000001</c:v>
                </c:pt>
                <c:pt idx="3">
                  <c:v>20.9086</c:v>
                </c:pt>
                <c:pt idx="4">
                  <c:v>20.808599999999998</c:v>
                </c:pt>
                <c:pt idx="5">
                  <c:v>20.808599999999998</c:v>
                </c:pt>
              </c:numCache>
            </c:numRef>
          </c:yVal>
          <c:smooth val="1"/>
        </c:ser>
        <c:dLbls>
          <c:showLegendKey val="0"/>
          <c:showVal val="0"/>
          <c:showCatName val="0"/>
          <c:showSerName val="0"/>
          <c:showPercent val="0"/>
          <c:showBubbleSize val="0"/>
        </c:dLbls>
        <c:axId val="273183200"/>
        <c:axId val="273172616"/>
      </c:scatterChart>
      <c:valAx>
        <c:axId val="2731832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72616"/>
        <c:crosses val="autoZero"/>
        <c:crossBetween val="midCat"/>
      </c:valAx>
      <c:valAx>
        <c:axId val="2731726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memory(MB)</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832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time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time'!$D$5</c:f>
              <c:strCache>
                <c:ptCount val="1"/>
                <c:pt idx="0">
                  <c:v>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time'!$C$6:$C$11</c:f>
              <c:numCache>
                <c:formatCode>General</c:formatCode>
                <c:ptCount val="6"/>
                <c:pt idx="0">
                  <c:v>7</c:v>
                </c:pt>
                <c:pt idx="1">
                  <c:v>8</c:v>
                </c:pt>
                <c:pt idx="2">
                  <c:v>9</c:v>
                </c:pt>
                <c:pt idx="3">
                  <c:v>10</c:v>
                </c:pt>
                <c:pt idx="4">
                  <c:v>11</c:v>
                </c:pt>
                <c:pt idx="5">
                  <c:v>12</c:v>
                </c:pt>
              </c:numCache>
            </c:numRef>
          </c:xVal>
          <c:yVal>
            <c:numRef>
              <c:f>'minsup vs time'!$D$6:$D$11</c:f>
              <c:numCache>
                <c:formatCode>General</c:formatCode>
                <c:ptCount val="6"/>
                <c:pt idx="0">
                  <c:v>2.6840000000000002</c:v>
                </c:pt>
                <c:pt idx="1">
                  <c:v>2.25</c:v>
                </c:pt>
                <c:pt idx="2">
                  <c:v>2.0259999999999998</c:v>
                </c:pt>
                <c:pt idx="3">
                  <c:v>1.8089999999999999</c:v>
                </c:pt>
                <c:pt idx="4">
                  <c:v>1.645</c:v>
                </c:pt>
                <c:pt idx="5">
                  <c:v>1.524</c:v>
                </c:pt>
              </c:numCache>
            </c:numRef>
          </c:yVal>
          <c:smooth val="1"/>
        </c:ser>
        <c:dLbls>
          <c:showLegendKey val="0"/>
          <c:showVal val="0"/>
          <c:showCatName val="0"/>
          <c:showSerName val="0"/>
          <c:showPercent val="0"/>
          <c:showBubbleSize val="0"/>
        </c:dLbls>
        <c:axId val="273188688"/>
        <c:axId val="273197312"/>
      </c:scatterChart>
      <c:valAx>
        <c:axId val="2731886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97312"/>
        <c:crosses val="autoZero"/>
        <c:crossBetween val="midCat"/>
      </c:valAx>
      <c:valAx>
        <c:axId val="273197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886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memory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memory'!$D$5</c:f>
              <c:strCache>
                <c:ptCount val="1"/>
                <c:pt idx="0">
                  <c:v>memory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memory'!$C$6:$C$11</c:f>
              <c:numCache>
                <c:formatCode>General</c:formatCode>
                <c:ptCount val="6"/>
                <c:pt idx="0">
                  <c:v>7</c:v>
                </c:pt>
                <c:pt idx="1">
                  <c:v>8</c:v>
                </c:pt>
                <c:pt idx="2">
                  <c:v>9</c:v>
                </c:pt>
                <c:pt idx="3">
                  <c:v>10</c:v>
                </c:pt>
                <c:pt idx="4">
                  <c:v>11</c:v>
                </c:pt>
                <c:pt idx="5">
                  <c:v>12</c:v>
                </c:pt>
              </c:numCache>
            </c:numRef>
          </c:xVal>
          <c:yVal>
            <c:numRef>
              <c:f>'minsup vs memory'!$D$6:$D$11</c:f>
              <c:numCache>
                <c:formatCode>General</c:formatCode>
                <c:ptCount val="6"/>
                <c:pt idx="0">
                  <c:v>5.4960899999999997</c:v>
                </c:pt>
                <c:pt idx="1">
                  <c:v>5.4484899999999996</c:v>
                </c:pt>
                <c:pt idx="2">
                  <c:v>5.42056</c:v>
                </c:pt>
                <c:pt idx="3">
                  <c:v>5.4085299999999998</c:v>
                </c:pt>
                <c:pt idx="4">
                  <c:v>5.4023399999999997</c:v>
                </c:pt>
                <c:pt idx="5">
                  <c:v>5.4023399999999997</c:v>
                </c:pt>
              </c:numCache>
            </c:numRef>
          </c:yVal>
          <c:smooth val="1"/>
        </c:ser>
        <c:dLbls>
          <c:showLegendKey val="0"/>
          <c:showVal val="0"/>
          <c:showCatName val="0"/>
          <c:showSerName val="0"/>
          <c:showPercent val="0"/>
          <c:showBubbleSize val="0"/>
        </c:dLbls>
        <c:axId val="273193392"/>
        <c:axId val="273196920"/>
      </c:scatterChart>
      <c:valAx>
        <c:axId val="2731933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96920"/>
        <c:crosses val="autoZero"/>
        <c:crossBetween val="midCat"/>
      </c:valAx>
      <c:valAx>
        <c:axId val="273196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memory(MB)</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933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a:t>
            </a:r>
            <a:r>
              <a:rPr lang="en-US" baseline="0"/>
              <a:t> vs </a:t>
            </a:r>
            <a:r>
              <a:rPr lang="en-US"/>
              <a:t>time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time'!$D$5</c:f>
              <c:strCache>
                <c:ptCount val="1"/>
                <c:pt idx="0">
                  <c:v>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time'!$C$6:$C$11</c:f>
              <c:numCache>
                <c:formatCode>General</c:formatCode>
                <c:ptCount val="6"/>
                <c:pt idx="0">
                  <c:v>1</c:v>
                </c:pt>
                <c:pt idx="1">
                  <c:v>2</c:v>
                </c:pt>
                <c:pt idx="2">
                  <c:v>3</c:v>
                </c:pt>
                <c:pt idx="3">
                  <c:v>4</c:v>
                </c:pt>
                <c:pt idx="4">
                  <c:v>5</c:v>
                </c:pt>
                <c:pt idx="5">
                  <c:v>6</c:v>
                </c:pt>
              </c:numCache>
            </c:numRef>
          </c:xVal>
          <c:yVal>
            <c:numRef>
              <c:f>'minsup vs time'!$D$6:$D$11</c:f>
              <c:numCache>
                <c:formatCode>General</c:formatCode>
                <c:ptCount val="6"/>
                <c:pt idx="0">
                  <c:v>10.595000000000001</c:v>
                </c:pt>
                <c:pt idx="1">
                  <c:v>10.321999999999999</c:v>
                </c:pt>
                <c:pt idx="2">
                  <c:v>10.116</c:v>
                </c:pt>
                <c:pt idx="3">
                  <c:v>9.9250000000000007</c:v>
                </c:pt>
                <c:pt idx="4">
                  <c:v>9.7460000000000004</c:v>
                </c:pt>
                <c:pt idx="5">
                  <c:v>9.7129999999999992</c:v>
                </c:pt>
              </c:numCache>
            </c:numRef>
          </c:yVal>
          <c:smooth val="1"/>
        </c:ser>
        <c:dLbls>
          <c:showLegendKey val="0"/>
          <c:showVal val="0"/>
          <c:showCatName val="0"/>
          <c:showSerName val="0"/>
          <c:showPercent val="0"/>
          <c:showBubbleSize val="0"/>
        </c:dLbls>
        <c:axId val="273187904"/>
        <c:axId val="273189864"/>
      </c:scatterChart>
      <c:valAx>
        <c:axId val="273187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89864"/>
        <c:crosses val="autoZero"/>
        <c:crossBetween val="midCat"/>
      </c:valAx>
      <c:valAx>
        <c:axId val="2731898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8790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memory</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memory'!$D$5</c:f>
              <c:strCache>
                <c:ptCount val="1"/>
                <c:pt idx="0">
                  <c:v>memory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memory'!$C$6:$C$11</c:f>
              <c:numCache>
                <c:formatCode>General</c:formatCode>
                <c:ptCount val="6"/>
                <c:pt idx="0">
                  <c:v>1</c:v>
                </c:pt>
                <c:pt idx="1">
                  <c:v>2</c:v>
                </c:pt>
                <c:pt idx="2">
                  <c:v>3</c:v>
                </c:pt>
                <c:pt idx="3">
                  <c:v>4</c:v>
                </c:pt>
                <c:pt idx="4">
                  <c:v>5</c:v>
                </c:pt>
                <c:pt idx="5">
                  <c:v>6</c:v>
                </c:pt>
              </c:numCache>
            </c:numRef>
          </c:xVal>
          <c:yVal>
            <c:numRef>
              <c:f>'minsup vs memory'!$D$6:$D$11</c:f>
              <c:numCache>
                <c:formatCode>General</c:formatCode>
                <c:ptCount val="6"/>
                <c:pt idx="0">
                  <c:v>21.308599999999998</c:v>
                </c:pt>
                <c:pt idx="1">
                  <c:v>21.084700000000002</c:v>
                </c:pt>
                <c:pt idx="2">
                  <c:v>20.914200000000001</c:v>
                </c:pt>
                <c:pt idx="3">
                  <c:v>20.8203</c:v>
                </c:pt>
                <c:pt idx="4">
                  <c:v>20.805599999999998</c:v>
                </c:pt>
                <c:pt idx="5">
                  <c:v>20.8047</c:v>
                </c:pt>
              </c:numCache>
            </c:numRef>
          </c:yVal>
          <c:smooth val="1"/>
        </c:ser>
        <c:dLbls>
          <c:showLegendKey val="0"/>
          <c:showVal val="0"/>
          <c:showCatName val="0"/>
          <c:showSerName val="0"/>
          <c:showPercent val="0"/>
          <c:showBubbleSize val="0"/>
        </c:dLbls>
        <c:axId val="273200448"/>
        <c:axId val="273198488"/>
      </c:scatterChart>
      <c:valAx>
        <c:axId val="2732004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98488"/>
        <c:crosses val="autoZero"/>
        <c:crossBetween val="midCat"/>
      </c:valAx>
      <c:valAx>
        <c:axId val="2731984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memory(MB)</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004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minsup vs time</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'minsup vs time'!$D$5</c:f>
              <c:strCache>
                <c:ptCount val="1"/>
                <c:pt idx="0">
                  <c:v>time</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'minsup vs time'!$C$6:$C$11</c:f>
              <c:numCache>
                <c:formatCode>General</c:formatCode>
                <c:ptCount val="6"/>
                <c:pt idx="0">
                  <c:v>30</c:v>
                </c:pt>
                <c:pt idx="1">
                  <c:v>35</c:v>
                </c:pt>
                <c:pt idx="2">
                  <c:v>40</c:v>
                </c:pt>
                <c:pt idx="3">
                  <c:v>45</c:v>
                </c:pt>
                <c:pt idx="4">
                  <c:v>50</c:v>
                </c:pt>
                <c:pt idx="5">
                  <c:v>55</c:v>
                </c:pt>
              </c:numCache>
            </c:numRef>
          </c:xVal>
          <c:yVal>
            <c:numRef>
              <c:f>'minsup vs time'!$D$6:$D$11</c:f>
              <c:numCache>
                <c:formatCode>General</c:formatCode>
                <c:ptCount val="6"/>
                <c:pt idx="0">
                  <c:v>1.722</c:v>
                </c:pt>
                <c:pt idx="1">
                  <c:v>1.55</c:v>
                </c:pt>
                <c:pt idx="2">
                  <c:v>1.3740000000000001</c:v>
                </c:pt>
                <c:pt idx="3">
                  <c:v>1.3080000000000001</c:v>
                </c:pt>
                <c:pt idx="4">
                  <c:v>1.2709999999999999</c:v>
                </c:pt>
                <c:pt idx="5">
                  <c:v>1.2509999999999999</c:v>
                </c:pt>
              </c:numCache>
            </c:numRef>
          </c:yVal>
          <c:smooth val="1"/>
        </c:ser>
        <c:dLbls>
          <c:showLegendKey val="0"/>
          <c:showVal val="0"/>
          <c:showCatName val="0"/>
          <c:showSerName val="0"/>
          <c:showPercent val="0"/>
          <c:showBubbleSize val="0"/>
        </c:dLbls>
        <c:axId val="273202016"/>
        <c:axId val="273199272"/>
      </c:scatterChart>
      <c:valAx>
        <c:axId val="2732020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minsup(%)</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199272"/>
        <c:crosses val="autoZero"/>
        <c:crossBetween val="midCat"/>
      </c:valAx>
      <c:valAx>
        <c:axId val="273199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time(sec)</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32020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CFB2AA-C1BA-4973-8923-E80F22E471D4}" type="datetimeFigureOut">
              <a:rPr lang="en-US" smtClean="0"/>
              <a:pPr/>
              <a:t>9/21/2017</a:t>
            </a:fld>
            <a:endParaRPr lang="en-US"/>
          </a:p>
        </p:txBody>
      </p:sp>
      <p:sp>
        <p:nvSpPr>
          <p:cNvPr id="4" name="Slide Image Placeholder 3"/>
          <p:cNvSpPr>
            <a:spLocks noGrp="1" noRot="1" noChangeAspect="1"/>
          </p:cNvSpPr>
          <p:nvPr>
            <p:ph type="sldImg" idx="2"/>
          </p:nvPr>
        </p:nvSpPr>
        <p:spPr>
          <a:xfrm>
            <a:off x="49213" y="685800"/>
            <a:ext cx="67595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764B58-A5BE-4F35-93CC-B242B7935D61}" type="slidenum">
              <a:rPr lang="en-US" smtClean="0"/>
              <a:pPr/>
              <a:t>‹#›</a:t>
            </a:fld>
            <a:endParaRPr lang="en-US"/>
          </a:p>
        </p:txBody>
      </p:sp>
    </p:spTree>
    <p:extLst>
      <p:ext uri="{BB962C8B-B14F-4D97-AF65-F5344CB8AC3E}">
        <p14:creationId xmlns:p14="http://schemas.microsoft.com/office/powerpoint/2010/main" val="1129151269"/>
      </p:ext>
    </p:extLst>
  </p:cSld>
  <p:clrMap bg1="lt1" tx1="dk1" bg2="lt2" tx2="dk2" accent1="accent1" accent2="accent2" accent3="accent3" accent4="accent4" accent5="accent5" accent6="accent6" hlink="hlink" folHlink="folHlink"/>
  <p:notesStyle>
    <a:lvl1pPr marL="0" algn="l" defTabSz="777213" rtl="0" eaLnBrk="1" latinLnBrk="0" hangingPunct="1">
      <a:defRPr sz="1000" kern="1200">
        <a:solidFill>
          <a:schemeClr val="tx1"/>
        </a:solidFill>
        <a:latin typeface="+mn-lt"/>
        <a:ea typeface="+mn-ea"/>
        <a:cs typeface="+mn-cs"/>
      </a:defRPr>
    </a:lvl1pPr>
    <a:lvl2pPr marL="388606" algn="l" defTabSz="777213" rtl="0" eaLnBrk="1" latinLnBrk="0" hangingPunct="1">
      <a:defRPr sz="1000" kern="1200">
        <a:solidFill>
          <a:schemeClr val="tx1"/>
        </a:solidFill>
        <a:latin typeface="+mn-lt"/>
        <a:ea typeface="+mn-ea"/>
        <a:cs typeface="+mn-cs"/>
      </a:defRPr>
    </a:lvl2pPr>
    <a:lvl3pPr marL="777213" algn="l" defTabSz="777213" rtl="0" eaLnBrk="1" latinLnBrk="0" hangingPunct="1">
      <a:defRPr sz="1000" kern="1200">
        <a:solidFill>
          <a:schemeClr val="tx1"/>
        </a:solidFill>
        <a:latin typeface="+mn-lt"/>
        <a:ea typeface="+mn-ea"/>
        <a:cs typeface="+mn-cs"/>
      </a:defRPr>
    </a:lvl3pPr>
    <a:lvl4pPr marL="1165819" algn="l" defTabSz="777213" rtl="0" eaLnBrk="1" latinLnBrk="0" hangingPunct="1">
      <a:defRPr sz="1000" kern="1200">
        <a:solidFill>
          <a:schemeClr val="tx1"/>
        </a:solidFill>
        <a:latin typeface="+mn-lt"/>
        <a:ea typeface="+mn-ea"/>
        <a:cs typeface="+mn-cs"/>
      </a:defRPr>
    </a:lvl4pPr>
    <a:lvl5pPr marL="1554426" algn="l" defTabSz="777213" rtl="0" eaLnBrk="1" latinLnBrk="0" hangingPunct="1">
      <a:defRPr sz="1000" kern="1200">
        <a:solidFill>
          <a:schemeClr val="tx1"/>
        </a:solidFill>
        <a:latin typeface="+mn-lt"/>
        <a:ea typeface="+mn-ea"/>
        <a:cs typeface="+mn-cs"/>
      </a:defRPr>
    </a:lvl5pPr>
    <a:lvl6pPr marL="1943033" algn="l" defTabSz="777213" rtl="0" eaLnBrk="1" latinLnBrk="0" hangingPunct="1">
      <a:defRPr sz="1000" kern="1200">
        <a:solidFill>
          <a:schemeClr val="tx1"/>
        </a:solidFill>
        <a:latin typeface="+mn-lt"/>
        <a:ea typeface="+mn-ea"/>
        <a:cs typeface="+mn-cs"/>
      </a:defRPr>
    </a:lvl6pPr>
    <a:lvl7pPr marL="2331638" algn="l" defTabSz="777213" rtl="0" eaLnBrk="1" latinLnBrk="0" hangingPunct="1">
      <a:defRPr sz="1000" kern="1200">
        <a:solidFill>
          <a:schemeClr val="tx1"/>
        </a:solidFill>
        <a:latin typeface="+mn-lt"/>
        <a:ea typeface="+mn-ea"/>
        <a:cs typeface="+mn-cs"/>
      </a:defRPr>
    </a:lvl7pPr>
    <a:lvl8pPr marL="2720245" algn="l" defTabSz="777213" rtl="0" eaLnBrk="1" latinLnBrk="0" hangingPunct="1">
      <a:defRPr sz="1000" kern="1200">
        <a:solidFill>
          <a:schemeClr val="tx1"/>
        </a:solidFill>
        <a:latin typeface="+mn-lt"/>
        <a:ea typeface="+mn-ea"/>
        <a:cs typeface="+mn-cs"/>
      </a:defRPr>
    </a:lvl8pPr>
    <a:lvl9pPr marL="3108851" algn="l" defTabSz="777213"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213" y="685800"/>
            <a:ext cx="67595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764B58-A5BE-4F35-93CC-B242B7935D61}" type="slidenum">
              <a:rPr lang="en-US" smtClean="0"/>
              <a:pPr/>
              <a:t>28</a:t>
            </a:fld>
            <a:endParaRPr lang="en-US"/>
          </a:p>
        </p:txBody>
      </p:sp>
    </p:spTree>
    <p:extLst>
      <p:ext uri="{BB962C8B-B14F-4D97-AF65-F5344CB8AC3E}">
        <p14:creationId xmlns:p14="http://schemas.microsoft.com/office/powerpoint/2010/main" val="272891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213" y="685800"/>
            <a:ext cx="67595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764B58-A5BE-4F35-93CC-B242B7935D61}" type="slidenum">
              <a:rPr lang="en-US" smtClean="0"/>
              <a:pPr/>
              <a:t>29</a:t>
            </a:fld>
            <a:endParaRPr lang="en-US"/>
          </a:p>
        </p:txBody>
      </p:sp>
    </p:spTree>
    <p:extLst>
      <p:ext uri="{BB962C8B-B14F-4D97-AF65-F5344CB8AC3E}">
        <p14:creationId xmlns:p14="http://schemas.microsoft.com/office/powerpoint/2010/main" val="1770351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213" y="685800"/>
            <a:ext cx="6759575" cy="3429000"/>
          </a:xfrm>
        </p:spPr>
      </p:sp>
      <p:sp>
        <p:nvSpPr>
          <p:cNvPr id="3" name="Notes Placeholder 2"/>
          <p:cNvSpPr>
            <a:spLocks noGrp="1"/>
          </p:cNvSpPr>
          <p:nvPr>
            <p:ph type="body" idx="1"/>
          </p:nvPr>
        </p:nvSpPr>
        <p:spPr/>
        <p:txBody>
          <a:bodyPr>
            <a:normAutofit/>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00764B58-A5BE-4F35-93CC-B242B7935D61}" type="slidenum">
              <a:rPr lang="en-US" smtClean="0"/>
              <a:pPr/>
              <a:t>33</a:t>
            </a:fld>
            <a:endParaRPr lang="en-US"/>
          </a:p>
        </p:txBody>
      </p:sp>
    </p:spTree>
    <p:extLst>
      <p:ext uri="{BB962C8B-B14F-4D97-AF65-F5344CB8AC3E}">
        <p14:creationId xmlns:p14="http://schemas.microsoft.com/office/powerpoint/2010/main" val="1310772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213" y="685800"/>
            <a:ext cx="6759575" cy="3429000"/>
          </a:xfrm>
        </p:spPr>
      </p:sp>
      <p:sp>
        <p:nvSpPr>
          <p:cNvPr id="3" name="Notes Placeholder 2"/>
          <p:cNvSpPr>
            <a:spLocks noGrp="1"/>
          </p:cNvSpPr>
          <p:nvPr>
            <p:ph type="body" idx="1"/>
          </p:nvPr>
        </p:nvSpPr>
        <p:spPr/>
        <p:txBody>
          <a:bodyPr>
            <a:normAutofit/>
          </a:bodyPr>
          <a:lstStyle/>
          <a:p>
            <a:r>
              <a:rPr lang="en-US" dirty="0" smtClean="0"/>
              <a:t>,</a:t>
            </a:r>
            <a:endParaRPr lang="en-US" dirty="0"/>
          </a:p>
        </p:txBody>
      </p:sp>
      <p:sp>
        <p:nvSpPr>
          <p:cNvPr id="4" name="Slide Number Placeholder 3"/>
          <p:cNvSpPr>
            <a:spLocks noGrp="1"/>
          </p:cNvSpPr>
          <p:nvPr>
            <p:ph type="sldNum" sz="quarter" idx="10"/>
          </p:nvPr>
        </p:nvSpPr>
        <p:spPr/>
        <p:txBody>
          <a:bodyPr/>
          <a:lstStyle/>
          <a:p>
            <a:fld id="{00764B58-A5BE-4F35-93CC-B242B7935D61}" type="slidenum">
              <a:rPr lang="en-US" smtClean="0"/>
              <a:pPr/>
              <a:t>49</a:t>
            </a:fld>
            <a:endParaRPr lang="en-US"/>
          </a:p>
        </p:txBody>
      </p:sp>
    </p:spTree>
    <p:extLst>
      <p:ext uri="{BB962C8B-B14F-4D97-AF65-F5344CB8AC3E}">
        <p14:creationId xmlns:p14="http://schemas.microsoft.com/office/powerpoint/2010/main" val="283702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213" y="685800"/>
            <a:ext cx="67595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764B58-A5BE-4F35-93CC-B242B7935D61}" type="slidenum">
              <a:rPr lang="en-US" smtClean="0"/>
              <a:pPr/>
              <a:t>71</a:t>
            </a:fld>
            <a:endParaRPr lang="en-US"/>
          </a:p>
        </p:txBody>
      </p:sp>
    </p:spTree>
    <p:extLst>
      <p:ext uri="{BB962C8B-B14F-4D97-AF65-F5344CB8AC3E}">
        <p14:creationId xmlns:p14="http://schemas.microsoft.com/office/powerpoint/2010/main" val="3960604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213" y="685800"/>
            <a:ext cx="67595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764B58-A5BE-4F35-93CC-B242B7935D61}" type="slidenum">
              <a:rPr lang="en-US" smtClean="0"/>
              <a:pPr/>
              <a:t>72</a:t>
            </a:fld>
            <a:endParaRPr lang="en-US"/>
          </a:p>
        </p:txBody>
      </p:sp>
    </p:spTree>
    <p:extLst>
      <p:ext uri="{BB962C8B-B14F-4D97-AF65-F5344CB8AC3E}">
        <p14:creationId xmlns:p14="http://schemas.microsoft.com/office/powerpoint/2010/main" val="3661242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9213" y="685800"/>
            <a:ext cx="6759575"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0764B58-A5BE-4F35-93CC-B242B7935D61}" type="slidenum">
              <a:rPr lang="en-US" smtClean="0"/>
              <a:pPr/>
              <a:t>73</a:t>
            </a:fld>
            <a:endParaRPr lang="en-US"/>
          </a:p>
        </p:txBody>
      </p:sp>
    </p:spTree>
    <p:extLst>
      <p:ext uri="{BB962C8B-B14F-4D97-AF65-F5344CB8AC3E}">
        <p14:creationId xmlns:p14="http://schemas.microsoft.com/office/powerpoint/2010/main" val="316111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36124" y="1280161"/>
            <a:ext cx="10835548" cy="1706880"/>
          </a:xfrm>
          <a:ln>
            <a:noFill/>
          </a:ln>
        </p:spPr>
        <p:txBody>
          <a:bodyPr vert="horz" tIns="0" rIns="15544"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8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36126" y="3013301"/>
            <a:ext cx="10839753" cy="1635760"/>
          </a:xfrm>
        </p:spPr>
        <p:txBody>
          <a:bodyPr lIns="0" rIns="15544"/>
          <a:lstStyle>
            <a:lvl1pPr marL="0" marR="38862" indent="0" algn="r">
              <a:buNone/>
              <a:defRPr>
                <a:solidFill>
                  <a:schemeClr val="tx1"/>
                </a:solidFill>
              </a:defRPr>
            </a:lvl1pPr>
            <a:lvl2pPr marL="388606" indent="0" algn="ctr">
              <a:buNone/>
            </a:lvl2pPr>
            <a:lvl3pPr marL="777213" indent="0" algn="ctr">
              <a:buNone/>
            </a:lvl3pPr>
            <a:lvl4pPr marL="1165819" indent="0" algn="ctr">
              <a:buNone/>
            </a:lvl4pPr>
            <a:lvl5pPr marL="1554426" indent="0" algn="ctr">
              <a:buNone/>
            </a:lvl5pPr>
            <a:lvl6pPr marL="1943033" indent="0" algn="ctr">
              <a:buNone/>
            </a:lvl6pPr>
            <a:lvl7pPr marL="2331638" indent="0" algn="ctr">
              <a:buNone/>
            </a:lvl7pPr>
            <a:lvl8pPr marL="2720245" indent="0" algn="ctr">
              <a:buNone/>
            </a:lvl8pPr>
            <a:lvl9pPr marL="3108851"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9/21/2017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8804" y="853452"/>
            <a:ext cx="2839284" cy="486431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30953" y="853452"/>
            <a:ext cx="8307533" cy="486431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31905" y="1228959"/>
            <a:ext cx="10726182" cy="127162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48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31905" y="2524362"/>
            <a:ext cx="10726182" cy="1409064"/>
          </a:xfrm>
        </p:spPr>
        <p:txBody>
          <a:bodyPr lIns="38862" rIns="38862" anchor="t"/>
          <a:lstStyle>
            <a:lvl1pPr marL="0" indent="0">
              <a:buNone/>
              <a:defRPr sz="1900">
                <a:solidFill>
                  <a:schemeClr val="tx1"/>
                </a:solidFill>
              </a:defRPr>
            </a:lvl1pPr>
            <a:lvl2pPr>
              <a:buNone/>
              <a:defRPr sz="1600">
                <a:solidFill>
                  <a:schemeClr val="tx1">
                    <a:tint val="75000"/>
                  </a:schemeClr>
                </a:solidFill>
              </a:defRPr>
            </a:lvl2pPr>
            <a:lvl3pPr>
              <a:buNone/>
              <a:defRPr sz="1400">
                <a:solidFill>
                  <a:schemeClr val="tx1">
                    <a:tint val="75000"/>
                  </a:schemeClr>
                </a:solidFill>
              </a:defRPr>
            </a:lvl3pPr>
            <a:lvl4pPr>
              <a:buNone/>
              <a:defRPr sz="1200">
                <a:solidFill>
                  <a:schemeClr val="tx1">
                    <a:tint val="75000"/>
                  </a:schemeClr>
                </a:solidFill>
              </a:defRPr>
            </a:lvl4pPr>
            <a:lvl5pPr>
              <a:buNone/>
              <a:defRPr sz="12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10668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30952" y="1792089"/>
            <a:ext cx="5573408" cy="4139185"/>
          </a:xfrm>
        </p:spPr>
        <p:txBody>
          <a:bodyPr/>
          <a:lstStyle>
            <a:lvl1pPr>
              <a:defRPr sz="2200"/>
            </a:lvl1pPr>
            <a:lvl2pPr>
              <a:defRPr sz="2000"/>
            </a:lvl2pPr>
            <a:lvl3pPr>
              <a:defRPr sz="17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414678" y="1792089"/>
            <a:ext cx="5573408" cy="4139185"/>
          </a:xfrm>
        </p:spPr>
        <p:txBody>
          <a:bodyPr/>
          <a:lstStyle>
            <a:lvl1pPr>
              <a:defRPr sz="2200"/>
            </a:lvl1pPr>
            <a:lvl2pPr>
              <a:defRPr sz="2000"/>
            </a:lvl2pPr>
            <a:lvl3pPr>
              <a:defRPr sz="17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1066800"/>
          </a:xfrm>
        </p:spPr>
        <p:txBody>
          <a:bodyPr tIns="38862"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30971" y="1731567"/>
            <a:ext cx="5575601" cy="615396"/>
          </a:xfrm>
        </p:spPr>
        <p:txBody>
          <a:bodyPr lIns="38862" tIns="0" rIns="38862" bIns="0" anchor="ctr">
            <a:noAutofit/>
          </a:bodyPr>
          <a:lstStyle>
            <a:lvl1pPr marL="0" indent="0">
              <a:buNone/>
              <a:defRPr sz="2000" b="1" cap="none" baseline="0">
                <a:solidFill>
                  <a:schemeClr val="tx2"/>
                </a:solidFill>
                <a:effectLst/>
              </a:defRPr>
            </a:lvl1pPr>
            <a:lvl2pPr>
              <a:buNone/>
              <a:defRPr sz="1700" b="1"/>
            </a:lvl2pPr>
            <a:lvl3pPr>
              <a:buNone/>
              <a:defRPr sz="1600" b="1"/>
            </a:lvl3pPr>
            <a:lvl4pPr>
              <a:buNone/>
              <a:defRPr sz="1400" b="1"/>
            </a:lvl4pPr>
            <a:lvl5pPr>
              <a:buNone/>
              <a:defRPr sz="14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410317" y="1735779"/>
            <a:ext cx="5577789" cy="611188"/>
          </a:xfrm>
        </p:spPr>
        <p:txBody>
          <a:bodyPr lIns="38862" tIns="0" rIns="38862" bIns="0" anchor="ctr"/>
          <a:lstStyle>
            <a:lvl1pPr marL="0" indent="0">
              <a:buNone/>
              <a:defRPr sz="2000" b="1" cap="none" baseline="0">
                <a:solidFill>
                  <a:schemeClr val="tx2"/>
                </a:solidFill>
                <a:effectLst/>
              </a:defRPr>
            </a:lvl1pPr>
            <a:lvl2pPr>
              <a:buNone/>
              <a:defRPr sz="1700" b="1"/>
            </a:lvl2pPr>
            <a:lvl3pPr>
              <a:buNone/>
              <a:defRPr sz="1600" b="1"/>
            </a:lvl3pPr>
            <a:lvl4pPr>
              <a:buNone/>
              <a:defRPr sz="1400" b="1"/>
            </a:lvl4pPr>
            <a:lvl5pPr>
              <a:buNone/>
              <a:defRPr sz="14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30971" y="2346969"/>
            <a:ext cx="5575601" cy="3589338"/>
          </a:xfrm>
        </p:spPr>
        <p:txBody>
          <a:bodyPr tIns="0"/>
          <a:lstStyle>
            <a:lvl1pPr>
              <a:defRPr sz="1900"/>
            </a:lvl1pPr>
            <a:lvl2pPr>
              <a:defRPr sz="1700"/>
            </a:lvl2pPr>
            <a:lvl3pPr>
              <a:defRPr sz="1600"/>
            </a:lvl3pPr>
            <a:lvl4pPr>
              <a:defRPr sz="1400"/>
            </a:lvl4pPr>
            <a:lvl5pPr>
              <a:defRPr sz="1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410317" y="2346969"/>
            <a:ext cx="5577789" cy="3589338"/>
          </a:xfrm>
        </p:spPr>
        <p:txBody>
          <a:bodyPr tIns="0"/>
          <a:lstStyle>
            <a:lvl1pPr>
              <a:defRPr sz="1900"/>
            </a:lvl1pPr>
            <a:lvl2pPr>
              <a:defRPr sz="1700"/>
            </a:lvl2pPr>
            <a:lvl3pPr>
              <a:defRPr sz="1600"/>
            </a:lvl3pPr>
            <a:lvl4pPr>
              <a:defRPr sz="1400"/>
            </a:lvl4pPr>
            <a:lvl5pPr>
              <a:defRPr sz="1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30957" y="657150"/>
            <a:ext cx="11462293" cy="1066800"/>
          </a:xfrm>
        </p:spPr>
        <p:txBody>
          <a:bodyPr vert="horz" tIns="38862"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43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6432" y="480066"/>
            <a:ext cx="3785712" cy="1084581"/>
          </a:xfrm>
        </p:spPr>
        <p:txBody>
          <a:bodyPr lIns="0" anchor="b">
            <a:noAutofit/>
          </a:bodyPr>
          <a:lstStyle>
            <a:lvl1pPr algn="l" rtl="0">
              <a:spcBef>
                <a:spcPct val="0"/>
              </a:spcBef>
              <a:buNone/>
              <a:defRPr sz="22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46432" y="1564653"/>
            <a:ext cx="3785712" cy="4267199"/>
          </a:xfrm>
        </p:spPr>
        <p:txBody>
          <a:bodyPr lIns="15544" rIns="15544"/>
          <a:lstStyle>
            <a:lvl1pPr marL="0" indent="0" algn="l">
              <a:buNone/>
              <a:defRPr sz="1200"/>
            </a:lvl1pPr>
            <a:lvl2pPr indent="0" algn="l">
              <a:buNone/>
              <a:defRPr sz="1000"/>
            </a:lvl2pPr>
            <a:lvl3pPr indent="0" algn="l">
              <a:buNone/>
              <a:defRPr sz="900"/>
            </a:lvl3pPr>
            <a:lvl4pPr indent="0" algn="l">
              <a:buNone/>
              <a:defRPr sz="800"/>
            </a:lvl4pPr>
            <a:lvl5pPr indent="0" algn="l">
              <a:buNone/>
              <a:defRPr sz="8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33706" y="1564653"/>
            <a:ext cx="7054393" cy="4267199"/>
          </a:xfrm>
        </p:spPr>
        <p:txBody>
          <a:bodyPr tIns="0"/>
          <a:lstStyle>
            <a:lvl1pPr>
              <a:defRPr sz="2400"/>
            </a:lvl1pPr>
            <a:lvl2pPr>
              <a:defRPr sz="2200"/>
            </a:lvl2pPr>
            <a:lvl3pPr>
              <a:defRPr sz="2000"/>
            </a:lvl3pPr>
            <a:lvl4pPr>
              <a:defRPr sz="17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368853" y="1034207"/>
            <a:ext cx="7255947" cy="384048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77721" tIns="38862" rIns="77721" bIns="38862" rtlCol="0" anchor="ctr"/>
          <a:lstStyle/>
          <a:p>
            <a:pPr algn="ctr" eaLnBrk="1" latinLnBrk="0" hangingPunct="1"/>
            <a:endParaRPr kumimoji="0" lang="en-US"/>
          </a:p>
        </p:txBody>
      </p:sp>
      <p:sp>
        <p:nvSpPr>
          <p:cNvPr id="12" name="Right Triangle 11"/>
          <p:cNvSpPr/>
          <p:nvPr/>
        </p:nvSpPr>
        <p:spPr>
          <a:xfrm rot="420000" flipV="1">
            <a:off x="11045998" y="5002458"/>
            <a:ext cx="214524" cy="1450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77721" tIns="38862" rIns="77721" bIns="38862" rtlCol="0" anchor="ctr"/>
          <a:lstStyle/>
          <a:p>
            <a:pPr algn="ctr" eaLnBrk="1" latinLnBrk="0" hangingPunct="1"/>
            <a:endParaRPr kumimoji="0" lang="en-US"/>
          </a:p>
        </p:txBody>
      </p:sp>
      <p:sp>
        <p:nvSpPr>
          <p:cNvPr id="2" name="Title 1"/>
          <p:cNvSpPr>
            <a:spLocks noGrp="1"/>
          </p:cNvSpPr>
          <p:nvPr>
            <p:ph type="title"/>
          </p:nvPr>
        </p:nvSpPr>
        <p:spPr>
          <a:xfrm>
            <a:off x="841283" y="1098548"/>
            <a:ext cx="3053808" cy="1477113"/>
          </a:xfrm>
        </p:spPr>
        <p:txBody>
          <a:bodyPr vert="horz" lIns="38862" tIns="38862" rIns="38862" bIns="38862" anchor="b"/>
          <a:lstStyle>
            <a:lvl1pPr algn="l">
              <a:buNone/>
              <a:defRPr sz="17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41270" y="2640201"/>
            <a:ext cx="3049601" cy="2034032"/>
          </a:xfrm>
        </p:spPr>
        <p:txBody>
          <a:bodyPr lIns="54405" rIns="38862" bIns="38862" anchor="t"/>
          <a:lstStyle>
            <a:lvl1pPr marL="0" indent="0" algn="l">
              <a:spcBef>
                <a:spcPts val="213"/>
              </a:spcBef>
              <a:buFontTx/>
              <a:buNone/>
              <a:defRPr sz="1100"/>
            </a:lvl1pPr>
            <a:lvl2pPr>
              <a:defRPr sz="1000"/>
            </a:lvl2pPr>
            <a:lvl3pPr>
              <a:defRPr sz="900"/>
            </a:lvl3pPr>
            <a:lvl4pPr>
              <a:defRPr sz="800"/>
            </a:lvl4pPr>
            <a:lvl5pPr>
              <a:defRPr sz="8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1146819" y="5932622"/>
            <a:ext cx="841269" cy="34078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4810515" y="1119574"/>
            <a:ext cx="6372614" cy="3669793"/>
          </a:xfrm>
          <a:prstGeom prst="rect">
            <a:avLst/>
          </a:prstGeom>
          <a:solidFill>
            <a:schemeClr val="bg2"/>
          </a:solidFill>
          <a:ln w="3000" cap="rnd">
            <a:solidFill>
              <a:srgbClr val="C0C0C0"/>
            </a:solidFill>
            <a:round/>
          </a:ln>
          <a:effectLst/>
        </p:spPr>
        <p:txBody>
          <a:bodyPr/>
          <a:lstStyle>
            <a:lvl1pPr marL="0" indent="0">
              <a:buNone/>
              <a:defRPr sz="2700"/>
            </a:lvl1pPr>
          </a:lstStyle>
          <a:p>
            <a:r>
              <a:rPr kumimoji="0" lang="en-US" smtClean="0"/>
              <a:t>Click icon to add picture</a:t>
            </a:r>
            <a:endParaRPr kumimoji="0" lang="en-US" dirty="0"/>
          </a:p>
        </p:txBody>
      </p:sp>
      <p:sp>
        <p:nvSpPr>
          <p:cNvPr id="10" name="Freeform 9"/>
          <p:cNvSpPr>
            <a:spLocks/>
          </p:cNvSpPr>
          <p:nvPr/>
        </p:nvSpPr>
        <p:spPr bwMode="auto">
          <a:xfrm flipV="1">
            <a:off x="-13143" y="5428850"/>
            <a:ext cx="12645328" cy="97197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77721" tIns="38862" rIns="77721" bIns="38862"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6046629" y="5805194"/>
            <a:ext cx="6572416" cy="595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77721" tIns="38862" rIns="77721" bIns="38862"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3143" y="-6662"/>
            <a:ext cx="12645328" cy="971973"/>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77721" tIns="38862" rIns="77721" bIns="38862"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6046629" y="-6662"/>
            <a:ext cx="6572416" cy="595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77721" tIns="38862" rIns="77721" bIns="38862"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30956" y="657150"/>
            <a:ext cx="11357135" cy="1066800"/>
          </a:xfrm>
          <a:prstGeom prst="rect">
            <a:avLst/>
          </a:prstGeom>
        </p:spPr>
        <p:txBody>
          <a:bodyPr vert="horz" lIns="0" tIns="38862"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30956" y="1806448"/>
            <a:ext cx="11357135" cy="4096512"/>
          </a:xfrm>
          <a:prstGeom prst="rect">
            <a:avLst/>
          </a:prstGeom>
        </p:spPr>
        <p:txBody>
          <a:bodyPr vert="horz" lIns="77721" tIns="38862" rIns="77721" bIns="38862">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30952" y="5932622"/>
            <a:ext cx="2944442" cy="340785"/>
          </a:xfrm>
          <a:prstGeom prst="rect">
            <a:avLst/>
          </a:prstGeom>
        </p:spPr>
        <p:txBody>
          <a:bodyPr vert="horz" lIns="0" tIns="0" rIns="0" bIns="0" anchor="b"/>
          <a:lstStyle>
            <a:lvl1pPr algn="l" eaLnBrk="1" latinLnBrk="0" hangingPunct="1">
              <a:defRPr kumimoji="0" sz="1000">
                <a:solidFill>
                  <a:schemeClr val="tx2">
                    <a:shade val="90000"/>
                  </a:schemeClr>
                </a:solidFill>
              </a:defRPr>
            </a:lvl1pPr>
          </a:lstStyle>
          <a:p>
            <a:fld id="{1D8BD707-D9CF-40AE-B4C6-C98DA3205C09}" type="datetimeFigureOut">
              <a:rPr lang="en-US" smtClean="0"/>
              <a:pPr/>
              <a:t>9/21/2017</a:t>
            </a:fld>
            <a:endParaRPr lang="en-US"/>
          </a:p>
        </p:txBody>
      </p:sp>
      <p:sp>
        <p:nvSpPr>
          <p:cNvPr id="22" name="Footer Placeholder 21"/>
          <p:cNvSpPr>
            <a:spLocks noGrp="1"/>
          </p:cNvSpPr>
          <p:nvPr>
            <p:ph type="ftr" sz="quarter" idx="3"/>
          </p:nvPr>
        </p:nvSpPr>
        <p:spPr>
          <a:xfrm>
            <a:off x="3680557" y="5932622"/>
            <a:ext cx="4626981" cy="340785"/>
          </a:xfrm>
          <a:prstGeom prst="rect">
            <a:avLst/>
          </a:prstGeom>
        </p:spPr>
        <p:txBody>
          <a:bodyPr vert="horz" lIns="0" tIns="0" rIns="0" bIns="0" anchor="b"/>
          <a:lstStyle>
            <a:lvl1pPr algn="l" eaLnBrk="1" latinLnBrk="0" hangingPunct="1">
              <a:defRPr kumimoji="0" sz="10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936500" y="5932622"/>
            <a:ext cx="1051587" cy="340785"/>
          </a:xfrm>
          <a:prstGeom prst="rect">
            <a:avLst/>
          </a:prstGeom>
        </p:spPr>
        <p:txBody>
          <a:bodyPr vert="horz" lIns="0" tIns="0" rIns="0" bIns="0" anchor="b"/>
          <a:lstStyle>
            <a:lvl1pPr algn="r" eaLnBrk="1" latinLnBrk="0" hangingPunct="1">
              <a:defRPr kumimoji="0" sz="10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26239" y="188921"/>
            <a:ext cx="12669476" cy="605945"/>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b="0" kern="1200">
          <a:ln>
            <a:noFill/>
          </a:ln>
          <a:solidFill>
            <a:schemeClr val="tx2"/>
          </a:solidFill>
          <a:effectLst/>
          <a:latin typeface="+mj-lt"/>
          <a:ea typeface="+mj-ea"/>
          <a:cs typeface="+mj-cs"/>
        </a:defRPr>
      </a:lvl1pPr>
    </p:titleStyle>
    <p:bodyStyle>
      <a:lvl1pPr marL="233164" indent="-233164" algn="l" rtl="0" eaLnBrk="1" latinLnBrk="0" hangingPunct="1">
        <a:spcBef>
          <a:spcPct val="20000"/>
        </a:spcBef>
        <a:buClr>
          <a:schemeClr val="accent3"/>
        </a:buClr>
        <a:buSzPct val="95000"/>
        <a:buFont typeface="Wingdings 2"/>
        <a:buChar char=""/>
        <a:defRPr kumimoji="0" sz="2200" kern="1200">
          <a:solidFill>
            <a:schemeClr val="tx1"/>
          </a:solidFill>
          <a:latin typeface="+mn-lt"/>
          <a:ea typeface="+mn-ea"/>
          <a:cs typeface="+mn-cs"/>
        </a:defRPr>
      </a:lvl1pPr>
      <a:lvl2pPr marL="544049" indent="-209847" algn="l" rtl="0" eaLnBrk="1" latinLnBrk="0" hangingPunct="1">
        <a:spcBef>
          <a:spcPct val="20000"/>
        </a:spcBef>
        <a:buClr>
          <a:schemeClr val="accent1"/>
        </a:buClr>
        <a:buSzPct val="85000"/>
        <a:buFont typeface="Wingdings 2"/>
        <a:buChar char=""/>
        <a:defRPr kumimoji="0" sz="2000" kern="1200">
          <a:solidFill>
            <a:schemeClr val="tx1"/>
          </a:solidFill>
          <a:latin typeface="+mn-lt"/>
          <a:ea typeface="+mn-ea"/>
          <a:cs typeface="+mn-cs"/>
        </a:defRPr>
      </a:lvl2pPr>
      <a:lvl3pPr marL="777213" indent="-209847" algn="l" rtl="0" eaLnBrk="1" latinLnBrk="0" hangingPunct="1">
        <a:spcBef>
          <a:spcPct val="20000"/>
        </a:spcBef>
        <a:buClr>
          <a:schemeClr val="accent2"/>
        </a:buClr>
        <a:buSzPct val="70000"/>
        <a:buFont typeface="Wingdings 2"/>
        <a:buChar char=""/>
        <a:defRPr kumimoji="0" sz="1800" kern="1200">
          <a:solidFill>
            <a:schemeClr val="tx1"/>
          </a:solidFill>
          <a:latin typeface="+mn-lt"/>
          <a:ea typeface="+mn-ea"/>
          <a:cs typeface="+mn-cs"/>
        </a:defRPr>
      </a:lvl3pPr>
      <a:lvl4pPr marL="1010376" indent="-178759" algn="l" rtl="0" eaLnBrk="1" latinLnBrk="0" hangingPunct="1">
        <a:spcBef>
          <a:spcPct val="20000"/>
        </a:spcBef>
        <a:buClr>
          <a:schemeClr val="accent3"/>
        </a:buClr>
        <a:buSzPct val="65000"/>
        <a:buFont typeface="Wingdings 2"/>
        <a:buChar char=""/>
        <a:defRPr kumimoji="0" sz="1700" kern="1200">
          <a:solidFill>
            <a:schemeClr val="tx1"/>
          </a:solidFill>
          <a:latin typeface="+mn-lt"/>
          <a:ea typeface="+mn-ea"/>
          <a:cs typeface="+mn-cs"/>
        </a:defRPr>
      </a:lvl4pPr>
      <a:lvl5pPr marL="1243541" indent="-178759" algn="l" rtl="0" eaLnBrk="1" latinLnBrk="0" hangingPunct="1">
        <a:spcBef>
          <a:spcPct val="20000"/>
        </a:spcBef>
        <a:buClr>
          <a:schemeClr val="accent4"/>
        </a:buClr>
        <a:buSzPct val="65000"/>
        <a:buFont typeface="Wingdings 2"/>
        <a:buChar char=""/>
        <a:defRPr kumimoji="0" sz="1700" kern="1200">
          <a:solidFill>
            <a:schemeClr val="tx1"/>
          </a:solidFill>
          <a:latin typeface="+mn-lt"/>
          <a:ea typeface="+mn-ea"/>
          <a:cs typeface="+mn-cs"/>
        </a:defRPr>
      </a:lvl5pPr>
      <a:lvl6pPr marL="1476704" indent="-178759" algn="l" rtl="0" eaLnBrk="1" latinLnBrk="0" hangingPunct="1">
        <a:spcBef>
          <a:spcPct val="20000"/>
        </a:spcBef>
        <a:buClr>
          <a:schemeClr val="accent5"/>
        </a:buClr>
        <a:buSzPct val="80000"/>
        <a:buFont typeface="Wingdings 2"/>
        <a:buChar char=""/>
        <a:defRPr kumimoji="0" sz="1600" kern="1200">
          <a:solidFill>
            <a:schemeClr val="tx1"/>
          </a:solidFill>
          <a:latin typeface="+mn-lt"/>
          <a:ea typeface="+mn-ea"/>
          <a:cs typeface="+mn-cs"/>
        </a:defRPr>
      </a:lvl6pPr>
      <a:lvl7pPr marL="1632147" indent="-155442" algn="l" rtl="0" eaLnBrk="1" latinLnBrk="0" hangingPunct="1">
        <a:spcBef>
          <a:spcPct val="20000"/>
        </a:spcBef>
        <a:buClr>
          <a:schemeClr val="accent6"/>
        </a:buClr>
        <a:buSzPct val="80000"/>
        <a:buFont typeface="Wingdings 2"/>
        <a:buChar char=""/>
        <a:defRPr kumimoji="0" sz="1400" kern="1200" baseline="0">
          <a:solidFill>
            <a:schemeClr val="tx1"/>
          </a:solidFill>
          <a:latin typeface="+mn-lt"/>
          <a:ea typeface="+mn-ea"/>
          <a:cs typeface="+mn-cs"/>
        </a:defRPr>
      </a:lvl7pPr>
      <a:lvl8pPr marL="1865311" indent="-155442" algn="l" rtl="0" eaLnBrk="1" latinLnBrk="0" hangingPunct="1">
        <a:spcBef>
          <a:spcPct val="20000"/>
        </a:spcBef>
        <a:buClr>
          <a:schemeClr val="tx2"/>
        </a:buClr>
        <a:buChar char="•"/>
        <a:defRPr kumimoji="0" sz="1400" kern="1200">
          <a:solidFill>
            <a:schemeClr val="tx1"/>
          </a:solidFill>
          <a:latin typeface="+mn-lt"/>
          <a:ea typeface="+mn-ea"/>
          <a:cs typeface="+mn-cs"/>
        </a:defRPr>
      </a:lvl8pPr>
      <a:lvl9pPr marL="2098475" indent="-155442" algn="l" rtl="0" eaLnBrk="1" latinLnBrk="0" hangingPunct="1">
        <a:spcBef>
          <a:spcPct val="20000"/>
        </a:spcBef>
        <a:buClr>
          <a:schemeClr val="tx2"/>
        </a:buClr>
        <a:buFontTx/>
        <a:buChar char="•"/>
        <a:defRPr kumimoji="0" sz="12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88606" algn="l" rtl="0" eaLnBrk="1" latinLnBrk="0" hangingPunct="1">
        <a:defRPr kumimoji="0" kern="1200">
          <a:solidFill>
            <a:schemeClr val="tx1"/>
          </a:solidFill>
          <a:latin typeface="+mn-lt"/>
          <a:ea typeface="+mn-ea"/>
          <a:cs typeface="+mn-cs"/>
        </a:defRPr>
      </a:lvl2pPr>
      <a:lvl3pPr marL="777213" algn="l" rtl="0" eaLnBrk="1" latinLnBrk="0" hangingPunct="1">
        <a:defRPr kumimoji="0" kern="1200">
          <a:solidFill>
            <a:schemeClr val="tx1"/>
          </a:solidFill>
          <a:latin typeface="+mn-lt"/>
          <a:ea typeface="+mn-ea"/>
          <a:cs typeface="+mn-cs"/>
        </a:defRPr>
      </a:lvl3pPr>
      <a:lvl4pPr marL="1165819" algn="l" rtl="0" eaLnBrk="1" latinLnBrk="0" hangingPunct="1">
        <a:defRPr kumimoji="0" kern="1200">
          <a:solidFill>
            <a:schemeClr val="tx1"/>
          </a:solidFill>
          <a:latin typeface="+mn-lt"/>
          <a:ea typeface="+mn-ea"/>
          <a:cs typeface="+mn-cs"/>
        </a:defRPr>
      </a:lvl4pPr>
      <a:lvl5pPr marL="1554426" algn="l" rtl="0" eaLnBrk="1" latinLnBrk="0" hangingPunct="1">
        <a:defRPr kumimoji="0" kern="1200">
          <a:solidFill>
            <a:schemeClr val="tx1"/>
          </a:solidFill>
          <a:latin typeface="+mn-lt"/>
          <a:ea typeface="+mn-ea"/>
          <a:cs typeface="+mn-cs"/>
        </a:defRPr>
      </a:lvl5pPr>
      <a:lvl6pPr marL="1943033" algn="l" rtl="0" eaLnBrk="1" latinLnBrk="0" hangingPunct="1">
        <a:defRPr kumimoji="0" kern="1200">
          <a:solidFill>
            <a:schemeClr val="tx1"/>
          </a:solidFill>
          <a:latin typeface="+mn-lt"/>
          <a:ea typeface="+mn-ea"/>
          <a:cs typeface="+mn-cs"/>
        </a:defRPr>
      </a:lvl6pPr>
      <a:lvl7pPr marL="2331638" algn="l" rtl="0" eaLnBrk="1" latinLnBrk="0" hangingPunct="1">
        <a:defRPr kumimoji="0" kern="1200">
          <a:solidFill>
            <a:schemeClr val="tx1"/>
          </a:solidFill>
          <a:latin typeface="+mn-lt"/>
          <a:ea typeface="+mn-ea"/>
          <a:cs typeface="+mn-cs"/>
        </a:defRPr>
      </a:lvl7pPr>
      <a:lvl8pPr marL="2720245" algn="l" rtl="0" eaLnBrk="1" latinLnBrk="0" hangingPunct="1">
        <a:defRPr kumimoji="0" kern="1200">
          <a:solidFill>
            <a:schemeClr val="tx1"/>
          </a:solidFill>
          <a:latin typeface="+mn-lt"/>
          <a:ea typeface="+mn-ea"/>
          <a:cs typeface="+mn-cs"/>
        </a:defRPr>
      </a:lvl8pPr>
      <a:lvl9pPr marL="3108851"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514600"/>
            <a:ext cx="11580085" cy="3124200"/>
          </a:xfrm>
        </p:spPr>
        <p:txBody>
          <a:bodyPr>
            <a:normAutofit/>
          </a:bodyPr>
          <a:lstStyle/>
          <a:p>
            <a:r>
              <a:rPr lang="en-US" dirty="0" smtClean="0"/>
              <a:t>Presented by,</a:t>
            </a:r>
          </a:p>
          <a:p>
            <a:r>
              <a:rPr lang="en-US" dirty="0" err="1" smtClean="0"/>
              <a:t>Maliha</a:t>
            </a:r>
            <a:r>
              <a:rPr lang="en-US" dirty="0" smtClean="0"/>
              <a:t> </a:t>
            </a:r>
            <a:r>
              <a:rPr lang="en-US" dirty="0" err="1" smtClean="0"/>
              <a:t>Momtaz</a:t>
            </a:r>
            <a:r>
              <a:rPr lang="en-US" dirty="0" smtClean="0"/>
              <a:t>,</a:t>
            </a:r>
          </a:p>
          <a:p>
            <a:r>
              <a:rPr lang="en-US" dirty="0" smtClean="0"/>
              <a:t>Roll : RK-1113,</a:t>
            </a:r>
          </a:p>
          <a:p>
            <a:r>
              <a:rPr lang="en-US" dirty="0" smtClean="0"/>
              <a:t>Session : 2014 – 15                                                                                  </a:t>
            </a:r>
          </a:p>
        </p:txBody>
      </p:sp>
      <p:sp>
        <p:nvSpPr>
          <p:cNvPr id="4" name="Title 3"/>
          <p:cNvSpPr>
            <a:spLocks noGrp="1"/>
          </p:cNvSpPr>
          <p:nvPr>
            <p:ph type="ctrTitle"/>
          </p:nvPr>
        </p:nvSpPr>
        <p:spPr>
          <a:xfrm>
            <a:off x="744536" y="1600200"/>
            <a:ext cx="10835548" cy="1524000"/>
          </a:xfrm>
        </p:spPr>
        <p:txBody>
          <a:bodyPr>
            <a:normAutofit fontScale="90000"/>
          </a:bodyPr>
          <a:lstStyle/>
          <a:p>
            <a:r>
              <a:rPr lang="en-US" dirty="0" smtClean="0"/>
              <a:t>Maximal and Closed Frequent </a:t>
            </a:r>
            <a:r>
              <a:rPr lang="en-US" dirty="0" err="1" smtClean="0"/>
              <a:t>Itemsets</a:t>
            </a:r>
            <a:r>
              <a:rPr lang="en-US" dirty="0" smtClean="0"/>
              <a:t> Mining From Uncertain Database and Data Stream </a:t>
            </a:r>
            <a:br>
              <a:rPr lang="en-US" dirty="0" smtClean="0"/>
            </a:br>
            <a:r>
              <a:rPr lang="en-US" dirty="0" smtClean="0"/>
              <a:t> </a:t>
            </a:r>
            <a:endParaRPr lang="en-US" dirty="0"/>
          </a:p>
        </p:txBody>
      </p:sp>
      <p:sp>
        <p:nvSpPr>
          <p:cNvPr id="2" name="TextBox 1"/>
          <p:cNvSpPr txBox="1"/>
          <p:nvPr/>
        </p:nvSpPr>
        <p:spPr>
          <a:xfrm>
            <a:off x="1127919" y="4322618"/>
            <a:ext cx="3429000" cy="1323439"/>
          </a:xfrm>
          <a:prstGeom prst="rect">
            <a:avLst/>
          </a:prstGeom>
          <a:noFill/>
        </p:spPr>
        <p:txBody>
          <a:bodyPr wrap="square" rtlCol="0">
            <a:spAutoFit/>
          </a:bodyPr>
          <a:lstStyle/>
          <a:p>
            <a:r>
              <a:rPr lang="en-US" sz="2000" dirty="0" smtClean="0"/>
              <a:t>Supervised by,</a:t>
            </a:r>
          </a:p>
          <a:p>
            <a:r>
              <a:rPr lang="en-US" sz="2000" dirty="0" smtClean="0"/>
              <a:t>Mr. Abu Ahmed </a:t>
            </a:r>
            <a:r>
              <a:rPr lang="en-US" sz="2000" dirty="0" err="1" smtClean="0"/>
              <a:t>Ferdaus</a:t>
            </a:r>
            <a:r>
              <a:rPr lang="en-US" sz="2000" dirty="0" smtClean="0"/>
              <a:t>,</a:t>
            </a:r>
          </a:p>
          <a:p>
            <a:r>
              <a:rPr lang="en-US" sz="2000" dirty="0"/>
              <a:t>Associate </a:t>
            </a:r>
            <a:r>
              <a:rPr lang="en-US" sz="2000" dirty="0" smtClean="0"/>
              <a:t>Professor, CSEDU.</a:t>
            </a:r>
            <a:endParaRPr lang="en-US" sz="2000" dirty="0"/>
          </a:p>
          <a:p>
            <a:endParaRPr lang="en-US" sz="2000" dirty="0" smtClean="0"/>
          </a:p>
        </p:txBody>
      </p:sp>
      <p:sp>
        <p:nvSpPr>
          <p:cNvPr id="5" name="TextBox 4"/>
          <p:cNvSpPr txBox="1"/>
          <p:nvPr/>
        </p:nvSpPr>
        <p:spPr>
          <a:xfrm>
            <a:off x="6919119" y="4343400"/>
            <a:ext cx="4800600" cy="1015663"/>
          </a:xfrm>
          <a:prstGeom prst="rect">
            <a:avLst/>
          </a:prstGeom>
          <a:noFill/>
        </p:spPr>
        <p:txBody>
          <a:bodyPr wrap="square" rtlCol="0">
            <a:spAutoFit/>
          </a:bodyPr>
          <a:lstStyle/>
          <a:p>
            <a:r>
              <a:rPr lang="en-US" sz="2000" dirty="0" smtClean="0"/>
              <a:t>Special thanks to,</a:t>
            </a:r>
          </a:p>
          <a:p>
            <a:r>
              <a:rPr lang="en-US" sz="2000" dirty="0"/>
              <a:t>Professor Dr. Chowdhury </a:t>
            </a:r>
            <a:r>
              <a:rPr lang="en-US" sz="2000" dirty="0" err="1"/>
              <a:t>Farhan</a:t>
            </a:r>
            <a:r>
              <a:rPr lang="en-US" sz="2000" dirty="0"/>
              <a:t> </a:t>
            </a:r>
            <a:r>
              <a:rPr lang="en-US" sz="2000" dirty="0" smtClean="0"/>
              <a:t>Ahmed,</a:t>
            </a:r>
          </a:p>
          <a:p>
            <a:r>
              <a:rPr lang="en-US" sz="2000" dirty="0" smtClean="0"/>
              <a:t>CSEDU.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Motivation and problem definition :</a:t>
            </a:r>
          </a:p>
          <a:p>
            <a:pPr marL="0" indent="0">
              <a:buNone/>
            </a:pPr>
            <a:endParaRPr lang="en-US" dirty="0" smtClean="0"/>
          </a:p>
          <a:p>
            <a:pPr marL="0" indent="0" algn="just">
              <a:buNone/>
            </a:pPr>
            <a:r>
              <a:rPr lang="en-US" dirty="0"/>
              <a:t>	</a:t>
            </a:r>
          </a:p>
        </p:txBody>
      </p:sp>
      <p:sp>
        <p:nvSpPr>
          <p:cNvPr id="4" name="Oval 3"/>
          <p:cNvSpPr/>
          <p:nvPr/>
        </p:nvSpPr>
        <p:spPr>
          <a:xfrm>
            <a:off x="4480719" y="1806448"/>
            <a:ext cx="4343400" cy="444195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p:cNvSpPr/>
          <p:nvPr/>
        </p:nvSpPr>
        <p:spPr>
          <a:xfrm>
            <a:off x="5318919" y="3048000"/>
            <a:ext cx="2667000" cy="2854960"/>
          </a:xfrm>
          <a:prstGeom prst="ellipse">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a:off x="5928519" y="4191000"/>
            <a:ext cx="1447800" cy="1447800"/>
          </a:xfrm>
          <a:prstGeom prst="ellipse">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5928519" y="2209800"/>
            <a:ext cx="1600200" cy="584775"/>
          </a:xfrm>
          <a:prstGeom prst="rect">
            <a:avLst/>
          </a:prstGeom>
          <a:noFill/>
        </p:spPr>
        <p:txBody>
          <a:bodyPr wrap="square" rtlCol="0">
            <a:spAutoFit/>
          </a:bodyPr>
          <a:lstStyle/>
          <a:p>
            <a:r>
              <a:rPr lang="en-US" dirty="0" smtClean="0"/>
              <a:t>Frequent </a:t>
            </a:r>
            <a:r>
              <a:rPr lang="en-US" dirty="0" err="1" smtClean="0"/>
              <a:t>Itemsets</a:t>
            </a:r>
            <a:endParaRPr lang="en-US" dirty="0"/>
          </a:p>
        </p:txBody>
      </p:sp>
      <p:sp>
        <p:nvSpPr>
          <p:cNvPr id="8" name="TextBox 7"/>
          <p:cNvSpPr txBox="1"/>
          <p:nvPr/>
        </p:nvSpPr>
        <p:spPr>
          <a:xfrm>
            <a:off x="5928519" y="3442649"/>
            <a:ext cx="1828800" cy="584775"/>
          </a:xfrm>
          <a:prstGeom prst="rect">
            <a:avLst/>
          </a:prstGeom>
          <a:noFill/>
        </p:spPr>
        <p:txBody>
          <a:bodyPr wrap="square" rtlCol="0">
            <a:spAutoFit/>
          </a:bodyPr>
          <a:lstStyle/>
          <a:p>
            <a:r>
              <a:rPr lang="en-US" dirty="0" smtClean="0"/>
              <a:t>Closed Frequent </a:t>
            </a:r>
            <a:r>
              <a:rPr lang="en-US" dirty="0" err="1" smtClean="0"/>
              <a:t>Itemsets</a:t>
            </a:r>
            <a:endParaRPr lang="en-US" dirty="0"/>
          </a:p>
        </p:txBody>
      </p:sp>
      <p:sp>
        <p:nvSpPr>
          <p:cNvPr id="9" name="TextBox 8"/>
          <p:cNvSpPr txBox="1"/>
          <p:nvPr/>
        </p:nvSpPr>
        <p:spPr>
          <a:xfrm>
            <a:off x="6157119" y="4660104"/>
            <a:ext cx="1600200" cy="830997"/>
          </a:xfrm>
          <a:prstGeom prst="rect">
            <a:avLst/>
          </a:prstGeom>
          <a:noFill/>
        </p:spPr>
        <p:txBody>
          <a:bodyPr wrap="square" rtlCol="0">
            <a:spAutoFit/>
          </a:bodyPr>
          <a:lstStyle/>
          <a:p>
            <a:r>
              <a:rPr lang="en-US" dirty="0" smtClean="0"/>
              <a:t>Maximal Frequent </a:t>
            </a:r>
            <a:r>
              <a:rPr lang="en-US" dirty="0" err="1" smtClean="0"/>
              <a:t>Itemsets</a:t>
            </a:r>
            <a:endParaRPr lang="en-US" dirty="0"/>
          </a:p>
        </p:txBody>
      </p:sp>
      <p:cxnSp>
        <p:nvCxnSpPr>
          <p:cNvPr id="12" name="Straight Arrow Connector 11"/>
          <p:cNvCxnSpPr/>
          <p:nvPr/>
        </p:nvCxnSpPr>
        <p:spPr>
          <a:xfrm>
            <a:off x="7223919" y="4876800"/>
            <a:ext cx="228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9586119" y="4419600"/>
            <a:ext cx="2895600" cy="1071501"/>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Only contain the supports of maximal frequent </a:t>
            </a:r>
            <a:r>
              <a:rPr lang="en-US" dirty="0" err="1" smtClean="0"/>
              <a:t>itemsets</a:t>
            </a:r>
            <a:r>
              <a:rPr lang="en-US" dirty="0" smtClean="0"/>
              <a:t>. Support of frequent subsets are not found.</a:t>
            </a:r>
            <a:endParaRPr lang="en-US" dirty="0"/>
          </a:p>
        </p:txBody>
      </p:sp>
      <p:cxnSp>
        <p:nvCxnSpPr>
          <p:cNvPr id="15" name="Straight Arrow Connector 14"/>
          <p:cNvCxnSpPr/>
          <p:nvPr/>
        </p:nvCxnSpPr>
        <p:spPr>
          <a:xfrm>
            <a:off x="7223919" y="3352800"/>
            <a:ext cx="2209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9586119" y="2794575"/>
            <a:ext cx="2895600" cy="1232849"/>
          </a:xfrm>
          <a:prstGeom prst="round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Contain complete </a:t>
            </a:r>
            <a:r>
              <a:rPr lang="en-US" dirty="0" err="1" smtClean="0"/>
              <a:t>informations</a:t>
            </a:r>
            <a:r>
              <a:rPr lang="en-US" dirty="0" smtClean="0"/>
              <a:t> regarding frequent </a:t>
            </a:r>
            <a:r>
              <a:rPr lang="en-US" dirty="0" err="1" smtClean="0"/>
              <a:t>itemsets</a:t>
            </a:r>
            <a:r>
              <a:rPr lang="en-US" dirty="0" smtClean="0"/>
              <a:t>.</a:t>
            </a:r>
            <a:endParaRPr lang="en-US" dirty="0"/>
          </a:p>
        </p:txBody>
      </p:sp>
      <p:sp>
        <p:nvSpPr>
          <p:cNvPr id="17" name="Rounded Rectangle 16"/>
          <p:cNvSpPr/>
          <p:nvPr/>
        </p:nvSpPr>
        <p:spPr>
          <a:xfrm>
            <a:off x="0" y="2300885"/>
            <a:ext cx="4404519" cy="1434151"/>
          </a:xfrm>
          <a:prstGeom prst="roundRect">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t>
            </a:r>
            <a:r>
              <a:rPr lang="en-US" dirty="0" smtClean="0"/>
              <a:t>o. of frequent </a:t>
            </a:r>
            <a:r>
              <a:rPr lang="en-US" dirty="0" err="1" smtClean="0"/>
              <a:t>itemsets</a:t>
            </a:r>
            <a:r>
              <a:rPr lang="en-US" dirty="0" smtClean="0"/>
              <a:t> &gt; </a:t>
            </a:r>
          </a:p>
          <a:p>
            <a:pPr algn="ctr"/>
            <a:r>
              <a:rPr lang="en-US" dirty="0"/>
              <a:t>n</a:t>
            </a:r>
            <a:r>
              <a:rPr lang="en-US" dirty="0" smtClean="0"/>
              <a:t>o. of closed frequent </a:t>
            </a:r>
            <a:r>
              <a:rPr lang="en-US" dirty="0" err="1" smtClean="0"/>
              <a:t>itemsets</a:t>
            </a:r>
            <a:r>
              <a:rPr lang="en-US" dirty="0" smtClean="0"/>
              <a:t> &gt;</a:t>
            </a:r>
          </a:p>
          <a:p>
            <a:pPr algn="ctr"/>
            <a:r>
              <a:rPr lang="en-US" dirty="0"/>
              <a:t>n</a:t>
            </a:r>
            <a:r>
              <a:rPr lang="en-US" dirty="0" smtClean="0"/>
              <a:t>o. of maximal frequent </a:t>
            </a:r>
            <a:r>
              <a:rPr lang="en-US" dirty="0" err="1" smtClean="0"/>
              <a:t>itemsets</a:t>
            </a:r>
            <a:endParaRPr lang="en-US" dirty="0"/>
          </a:p>
        </p:txBody>
      </p:sp>
      <p:sp>
        <p:nvSpPr>
          <p:cNvPr id="10" name="Regular Pentagon 9"/>
          <p:cNvSpPr/>
          <p:nvPr/>
        </p:nvSpPr>
        <p:spPr>
          <a:xfrm>
            <a:off x="0" y="4027424"/>
            <a:ext cx="4556919" cy="2373376"/>
          </a:xfrm>
          <a:prstGeom prst="pentagon">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Time &amp; memory for frequent </a:t>
            </a:r>
            <a:r>
              <a:rPr lang="en-US" dirty="0" err="1" smtClean="0"/>
              <a:t>itemsets</a:t>
            </a:r>
            <a:r>
              <a:rPr lang="en-US" dirty="0" smtClean="0"/>
              <a:t> &gt; time &amp; memory for closed frequent </a:t>
            </a:r>
            <a:r>
              <a:rPr lang="en-US" dirty="0" err="1" smtClean="0"/>
              <a:t>itemsets</a:t>
            </a:r>
            <a:r>
              <a:rPr lang="en-US" dirty="0" smtClean="0"/>
              <a:t>&gt;time &amp; memory for maximal frequent </a:t>
            </a:r>
            <a:r>
              <a:rPr lang="en-US" dirty="0" err="1" smtClean="0"/>
              <a:t>itemsets</a:t>
            </a:r>
            <a:endParaRPr lang="en-US" dirty="0"/>
          </a:p>
        </p:txBody>
      </p:sp>
      <p:cxnSp>
        <p:nvCxnSpPr>
          <p:cNvPr id="14" name="Straight Arrow Connector 13"/>
          <p:cNvCxnSpPr/>
          <p:nvPr/>
        </p:nvCxnSpPr>
        <p:spPr>
          <a:xfrm>
            <a:off x="2270919" y="3735036"/>
            <a:ext cx="0" cy="227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0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866850"/>
          </a:xfrm>
        </p:spPr>
        <p:txBody>
          <a:bodyPr/>
          <a:lstStyle/>
          <a:p>
            <a:r>
              <a:rPr lang="en-US" dirty="0" smtClean="0"/>
              <a:t>Motivation</a:t>
            </a:r>
            <a:endParaRPr lang="en-US" dirty="0"/>
          </a:p>
        </p:txBody>
      </p:sp>
      <p:sp>
        <p:nvSpPr>
          <p:cNvPr id="3" name="Content Placeholder 2"/>
          <p:cNvSpPr>
            <a:spLocks noGrp="1"/>
          </p:cNvSpPr>
          <p:nvPr>
            <p:ph idx="1"/>
          </p:nvPr>
        </p:nvSpPr>
        <p:spPr>
          <a:xfrm>
            <a:off x="630956" y="1524000"/>
            <a:ext cx="11988082" cy="4495800"/>
          </a:xfrm>
        </p:spPr>
        <p:txBody>
          <a:bodyPr/>
          <a:lstStyle/>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84076191"/>
              </p:ext>
            </p:extLst>
          </p:nvPr>
        </p:nvGraphicFramePr>
        <p:xfrm>
          <a:off x="1127919" y="2895600"/>
          <a:ext cx="2514600" cy="2595880"/>
        </p:xfrm>
        <a:graphic>
          <a:graphicData uri="http://schemas.openxmlformats.org/drawingml/2006/table">
            <a:tbl>
              <a:tblPr firstRow="1" bandRow="1">
                <a:tableStyleId>{5C22544A-7EE6-4342-B048-85BDC9FD1C3A}</a:tableStyleId>
              </a:tblPr>
              <a:tblGrid>
                <a:gridCol w="610241"/>
                <a:gridCol w="1904359"/>
              </a:tblGrid>
              <a:tr h="370840">
                <a:tc>
                  <a:txBody>
                    <a:bodyPr/>
                    <a:lstStyle/>
                    <a:p>
                      <a:r>
                        <a:rPr lang="en-US" dirty="0" smtClean="0"/>
                        <a:t>TID</a:t>
                      </a:r>
                      <a:endParaRPr lang="en-US" dirty="0"/>
                    </a:p>
                  </a:txBody>
                  <a:tcPr/>
                </a:tc>
                <a:tc>
                  <a:txBody>
                    <a:bodyPr/>
                    <a:lstStyle/>
                    <a:p>
                      <a:r>
                        <a:rPr lang="en-US" dirty="0" smtClean="0"/>
                        <a:t>items</a:t>
                      </a:r>
                      <a:endParaRPr lang="en-US" dirty="0"/>
                    </a:p>
                  </a:txBody>
                  <a:tcPr/>
                </a:tc>
              </a:tr>
              <a:tr h="370840">
                <a:tc>
                  <a:txBody>
                    <a:bodyPr/>
                    <a:lstStyle/>
                    <a:p>
                      <a:r>
                        <a:rPr lang="en-US" dirty="0" smtClean="0"/>
                        <a:t>t1</a:t>
                      </a:r>
                      <a:endParaRPr lang="en-US" dirty="0"/>
                    </a:p>
                  </a:txBody>
                  <a:tcPr/>
                </a:tc>
                <a:tc>
                  <a:txBody>
                    <a:bodyPr/>
                    <a:lstStyle/>
                    <a:p>
                      <a:r>
                        <a:rPr lang="en-US" dirty="0" smtClean="0"/>
                        <a:t>a, b, c, e</a:t>
                      </a:r>
                      <a:endParaRPr lang="en-US" dirty="0"/>
                    </a:p>
                  </a:txBody>
                  <a:tcPr/>
                </a:tc>
              </a:tr>
              <a:tr h="370840">
                <a:tc>
                  <a:txBody>
                    <a:bodyPr/>
                    <a:lstStyle/>
                    <a:p>
                      <a:r>
                        <a:rPr lang="en-US" dirty="0" smtClean="0"/>
                        <a:t>t2</a:t>
                      </a:r>
                      <a:endParaRPr lang="en-US" dirty="0"/>
                    </a:p>
                  </a:txBody>
                  <a:tcPr/>
                </a:tc>
                <a:tc>
                  <a:txBody>
                    <a:bodyPr/>
                    <a:lstStyle/>
                    <a:p>
                      <a:r>
                        <a:rPr lang="en-US" dirty="0" smtClean="0"/>
                        <a:t>a,</a:t>
                      </a:r>
                      <a:r>
                        <a:rPr lang="en-US" baseline="0" dirty="0" smtClean="0"/>
                        <a:t> c, d, e</a:t>
                      </a:r>
                      <a:endParaRPr lang="en-US" dirty="0"/>
                    </a:p>
                  </a:txBody>
                  <a:tcPr/>
                </a:tc>
              </a:tr>
              <a:tr h="370840">
                <a:tc>
                  <a:txBody>
                    <a:bodyPr/>
                    <a:lstStyle/>
                    <a:p>
                      <a:r>
                        <a:rPr lang="en-US" dirty="0" smtClean="0"/>
                        <a:t>t3</a:t>
                      </a:r>
                      <a:endParaRPr lang="en-US" dirty="0"/>
                    </a:p>
                  </a:txBody>
                  <a:tcPr/>
                </a:tc>
                <a:tc>
                  <a:txBody>
                    <a:bodyPr/>
                    <a:lstStyle/>
                    <a:p>
                      <a:r>
                        <a:rPr lang="en-US" dirty="0" smtClean="0"/>
                        <a:t>b,</a:t>
                      </a:r>
                      <a:r>
                        <a:rPr lang="en-US" baseline="0" dirty="0" smtClean="0"/>
                        <a:t> c, e</a:t>
                      </a:r>
                      <a:endParaRPr lang="en-US" dirty="0"/>
                    </a:p>
                  </a:txBody>
                  <a:tcPr/>
                </a:tc>
              </a:tr>
              <a:tr h="370840">
                <a:tc>
                  <a:txBody>
                    <a:bodyPr/>
                    <a:lstStyle/>
                    <a:p>
                      <a:r>
                        <a:rPr lang="en-US" dirty="0" smtClean="0"/>
                        <a:t>t4</a:t>
                      </a:r>
                      <a:endParaRPr lang="en-US" dirty="0"/>
                    </a:p>
                  </a:txBody>
                  <a:tcPr/>
                </a:tc>
                <a:tc>
                  <a:txBody>
                    <a:bodyPr/>
                    <a:lstStyle/>
                    <a:p>
                      <a:r>
                        <a:rPr lang="en-US" dirty="0" smtClean="0"/>
                        <a:t>a,</a:t>
                      </a:r>
                      <a:r>
                        <a:rPr lang="en-US" baseline="0" dirty="0" smtClean="0"/>
                        <a:t> c, d, e</a:t>
                      </a:r>
                      <a:endParaRPr lang="en-US" dirty="0"/>
                    </a:p>
                  </a:txBody>
                  <a:tcPr/>
                </a:tc>
              </a:tr>
              <a:tr h="370840">
                <a:tc>
                  <a:txBody>
                    <a:bodyPr/>
                    <a:lstStyle/>
                    <a:p>
                      <a:r>
                        <a:rPr lang="en-US" dirty="0" smtClean="0"/>
                        <a:t>t5</a:t>
                      </a:r>
                      <a:endParaRPr lang="en-US" dirty="0"/>
                    </a:p>
                  </a:txBody>
                  <a:tcPr/>
                </a:tc>
                <a:tc>
                  <a:txBody>
                    <a:bodyPr/>
                    <a:lstStyle/>
                    <a:p>
                      <a:r>
                        <a:rPr lang="en-US" dirty="0" smtClean="0"/>
                        <a:t>c,</a:t>
                      </a:r>
                      <a:r>
                        <a:rPr lang="en-US" baseline="0" dirty="0" smtClean="0"/>
                        <a:t> d, e</a:t>
                      </a:r>
                      <a:endParaRPr lang="en-US" dirty="0"/>
                    </a:p>
                  </a:txBody>
                  <a:tcPr/>
                </a:tc>
              </a:tr>
              <a:tr h="370840">
                <a:tc>
                  <a:txBody>
                    <a:bodyPr/>
                    <a:lstStyle/>
                    <a:p>
                      <a:r>
                        <a:rPr lang="en-US" dirty="0" smtClean="0"/>
                        <a:t>t6</a:t>
                      </a:r>
                      <a:endParaRPr lang="en-US" dirty="0"/>
                    </a:p>
                  </a:txBody>
                  <a:tcPr/>
                </a:tc>
                <a:tc>
                  <a:txBody>
                    <a:bodyPr/>
                    <a:lstStyle/>
                    <a:p>
                      <a:r>
                        <a:rPr lang="en-US" dirty="0" smtClean="0"/>
                        <a:t>a,</a:t>
                      </a:r>
                      <a:r>
                        <a:rPr lang="en-US" baseline="0" dirty="0" smtClean="0"/>
                        <a:t> d, e</a:t>
                      </a:r>
                      <a:endParaRPr lang="en-US"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827946183"/>
              </p:ext>
            </p:extLst>
          </p:nvPr>
        </p:nvGraphicFramePr>
        <p:xfrm>
          <a:off x="4709319" y="2971800"/>
          <a:ext cx="3962400" cy="2595880"/>
        </p:xfrm>
        <a:graphic>
          <a:graphicData uri="http://schemas.openxmlformats.org/drawingml/2006/table">
            <a:tbl>
              <a:tblPr firstRow="1" bandRow="1">
                <a:tableStyleId>{5C22544A-7EE6-4342-B048-85BDC9FD1C3A}</a:tableStyleId>
              </a:tblPr>
              <a:tblGrid>
                <a:gridCol w="961591"/>
                <a:gridCol w="3000809"/>
              </a:tblGrid>
              <a:tr h="370840">
                <a:tc>
                  <a:txBody>
                    <a:bodyPr/>
                    <a:lstStyle/>
                    <a:p>
                      <a:r>
                        <a:rPr lang="en-US" dirty="0" smtClean="0"/>
                        <a:t>TID</a:t>
                      </a:r>
                      <a:endParaRPr lang="en-US" dirty="0"/>
                    </a:p>
                  </a:txBody>
                  <a:tcPr/>
                </a:tc>
                <a:tc>
                  <a:txBody>
                    <a:bodyPr/>
                    <a:lstStyle/>
                    <a:p>
                      <a:r>
                        <a:rPr lang="en-US" dirty="0" smtClean="0"/>
                        <a:t>items</a:t>
                      </a:r>
                      <a:endParaRPr lang="en-US" dirty="0"/>
                    </a:p>
                  </a:txBody>
                  <a:tcPr/>
                </a:tc>
              </a:tr>
              <a:tr h="370840">
                <a:tc>
                  <a:txBody>
                    <a:bodyPr/>
                    <a:lstStyle/>
                    <a:p>
                      <a:r>
                        <a:rPr lang="en-US" dirty="0" smtClean="0"/>
                        <a:t>t1</a:t>
                      </a:r>
                      <a:endParaRPr lang="en-US" dirty="0"/>
                    </a:p>
                  </a:txBody>
                  <a:tcPr/>
                </a:tc>
                <a:tc>
                  <a:txBody>
                    <a:bodyPr/>
                    <a:lstStyle/>
                    <a:p>
                      <a:r>
                        <a:rPr lang="en-US" dirty="0" smtClean="0"/>
                        <a:t>a:0.56, b:0.34, c:0.25, e:0.73</a:t>
                      </a:r>
                      <a:endParaRPr lang="en-US" dirty="0"/>
                    </a:p>
                  </a:txBody>
                  <a:tcPr/>
                </a:tc>
              </a:tr>
              <a:tr h="370840">
                <a:tc>
                  <a:txBody>
                    <a:bodyPr/>
                    <a:lstStyle/>
                    <a:p>
                      <a:r>
                        <a:rPr lang="en-US" dirty="0" smtClean="0"/>
                        <a:t>t2</a:t>
                      </a:r>
                      <a:endParaRPr lang="en-US" dirty="0"/>
                    </a:p>
                  </a:txBody>
                  <a:tcPr/>
                </a:tc>
                <a:tc>
                  <a:txBody>
                    <a:bodyPr/>
                    <a:lstStyle/>
                    <a:p>
                      <a:r>
                        <a:rPr lang="en-US" dirty="0" smtClean="0"/>
                        <a:t>a:0.45,</a:t>
                      </a:r>
                      <a:r>
                        <a:rPr lang="en-US" baseline="0" dirty="0" smtClean="0"/>
                        <a:t> c:0.18, d:0.48, e:0.33</a:t>
                      </a:r>
                      <a:endParaRPr lang="en-US" dirty="0"/>
                    </a:p>
                  </a:txBody>
                  <a:tcPr/>
                </a:tc>
              </a:tr>
              <a:tr h="370840">
                <a:tc>
                  <a:txBody>
                    <a:bodyPr/>
                    <a:lstStyle/>
                    <a:p>
                      <a:r>
                        <a:rPr lang="en-US" dirty="0" smtClean="0"/>
                        <a:t>t3</a:t>
                      </a:r>
                      <a:endParaRPr lang="en-US" dirty="0"/>
                    </a:p>
                  </a:txBody>
                  <a:tcPr/>
                </a:tc>
                <a:tc>
                  <a:txBody>
                    <a:bodyPr/>
                    <a:lstStyle/>
                    <a:p>
                      <a:r>
                        <a:rPr lang="en-US" dirty="0" smtClean="0"/>
                        <a:t>b:0.26,</a:t>
                      </a:r>
                      <a:r>
                        <a:rPr lang="en-US" baseline="0" dirty="0" smtClean="0"/>
                        <a:t> c:0.74, e:0.65</a:t>
                      </a:r>
                      <a:endParaRPr lang="en-US" dirty="0"/>
                    </a:p>
                  </a:txBody>
                  <a:tcPr/>
                </a:tc>
              </a:tr>
              <a:tr h="370840">
                <a:tc>
                  <a:txBody>
                    <a:bodyPr/>
                    <a:lstStyle/>
                    <a:p>
                      <a:r>
                        <a:rPr lang="en-US" dirty="0" smtClean="0"/>
                        <a:t>t4</a:t>
                      </a:r>
                      <a:endParaRPr lang="en-US" dirty="0"/>
                    </a:p>
                  </a:txBody>
                  <a:tcPr/>
                </a:tc>
                <a:tc>
                  <a:txBody>
                    <a:bodyPr/>
                    <a:lstStyle/>
                    <a:p>
                      <a:r>
                        <a:rPr lang="en-US" dirty="0" smtClean="0"/>
                        <a:t>a:0.82,</a:t>
                      </a:r>
                      <a:r>
                        <a:rPr lang="en-US" baseline="0" dirty="0" smtClean="0"/>
                        <a:t> c:0.38, d:0.53, e:0.17</a:t>
                      </a:r>
                      <a:endParaRPr lang="en-US" dirty="0"/>
                    </a:p>
                  </a:txBody>
                  <a:tcPr/>
                </a:tc>
              </a:tr>
              <a:tr h="370840">
                <a:tc>
                  <a:txBody>
                    <a:bodyPr/>
                    <a:lstStyle/>
                    <a:p>
                      <a:r>
                        <a:rPr lang="en-US" dirty="0" smtClean="0"/>
                        <a:t>t5</a:t>
                      </a:r>
                      <a:endParaRPr lang="en-US" dirty="0"/>
                    </a:p>
                  </a:txBody>
                  <a:tcPr/>
                </a:tc>
                <a:tc>
                  <a:txBody>
                    <a:bodyPr/>
                    <a:lstStyle/>
                    <a:p>
                      <a:r>
                        <a:rPr lang="en-US" dirty="0" smtClean="0"/>
                        <a:t>c:0.38,</a:t>
                      </a:r>
                      <a:r>
                        <a:rPr lang="en-US" baseline="0" dirty="0" smtClean="0"/>
                        <a:t> d:0.72, e:0.48</a:t>
                      </a:r>
                      <a:endParaRPr lang="en-US" dirty="0"/>
                    </a:p>
                  </a:txBody>
                  <a:tcPr/>
                </a:tc>
              </a:tr>
              <a:tr h="370840">
                <a:tc>
                  <a:txBody>
                    <a:bodyPr/>
                    <a:lstStyle/>
                    <a:p>
                      <a:r>
                        <a:rPr lang="en-US" dirty="0" smtClean="0"/>
                        <a:t>t6</a:t>
                      </a:r>
                      <a:endParaRPr lang="en-US" dirty="0"/>
                    </a:p>
                  </a:txBody>
                  <a:tcPr/>
                </a:tc>
                <a:tc>
                  <a:txBody>
                    <a:bodyPr/>
                    <a:lstStyle/>
                    <a:p>
                      <a:r>
                        <a:rPr lang="en-US" dirty="0" smtClean="0"/>
                        <a:t>a:0.43,</a:t>
                      </a:r>
                      <a:r>
                        <a:rPr lang="en-US" baseline="0" dirty="0" smtClean="0"/>
                        <a:t> d:0.73, e:0.29</a:t>
                      </a:r>
                      <a:endParaRPr lang="en-US" dirty="0"/>
                    </a:p>
                  </a:txBody>
                  <a:tcPr/>
                </a:tc>
              </a:tr>
            </a:tbl>
          </a:graphicData>
        </a:graphic>
      </p:graphicFrame>
      <p:sp>
        <p:nvSpPr>
          <p:cNvPr id="5" name="Rounded Rectangle 4"/>
          <p:cNvSpPr/>
          <p:nvPr/>
        </p:nvSpPr>
        <p:spPr>
          <a:xfrm>
            <a:off x="1204119" y="2057400"/>
            <a:ext cx="23622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Certain Database</a:t>
            </a:r>
            <a:endParaRPr lang="en-US" dirty="0"/>
          </a:p>
        </p:txBody>
      </p:sp>
      <p:sp>
        <p:nvSpPr>
          <p:cNvPr id="13" name="Rounded Rectangle 12"/>
          <p:cNvSpPr/>
          <p:nvPr/>
        </p:nvSpPr>
        <p:spPr>
          <a:xfrm>
            <a:off x="5415005" y="2060650"/>
            <a:ext cx="2362200" cy="381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Uncertain Database</a:t>
            </a:r>
            <a:endParaRPr lang="en-US" dirty="0"/>
          </a:p>
        </p:txBody>
      </p:sp>
      <p:cxnSp>
        <p:nvCxnSpPr>
          <p:cNvPr id="15" name="Straight Arrow Connector 14"/>
          <p:cNvCxnSpPr/>
          <p:nvPr/>
        </p:nvCxnSpPr>
        <p:spPr>
          <a:xfrm>
            <a:off x="2385219" y="24384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p:cNvCxnSpPr>
          <p:nvPr/>
        </p:nvCxnSpPr>
        <p:spPr>
          <a:xfrm>
            <a:off x="6596105" y="2441650"/>
            <a:ext cx="0" cy="30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rapezoid 19"/>
          <p:cNvSpPr/>
          <p:nvPr/>
        </p:nvSpPr>
        <p:spPr>
          <a:xfrm>
            <a:off x="8958305" y="1905000"/>
            <a:ext cx="3523414" cy="2667000"/>
          </a:xfrm>
          <a:prstGeom prst="trapezoid">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Challenges: </a:t>
            </a:r>
          </a:p>
          <a:p>
            <a:pPr algn="ctr"/>
            <a:r>
              <a:rPr lang="en-US" dirty="0" smtClean="0"/>
              <a:t>It’s difficult to mine closed frequent </a:t>
            </a:r>
            <a:r>
              <a:rPr lang="en-US" dirty="0" err="1" smtClean="0"/>
              <a:t>itemsets</a:t>
            </a:r>
            <a:r>
              <a:rPr lang="en-US" dirty="0" smtClean="0"/>
              <a:t> from uncertain database. As there is less possibility of finding a superset of an item/</a:t>
            </a:r>
            <a:r>
              <a:rPr lang="en-US" dirty="0" err="1" smtClean="0"/>
              <a:t>itemset</a:t>
            </a:r>
            <a:r>
              <a:rPr lang="en-US" dirty="0" smtClean="0"/>
              <a:t> with same probability. </a:t>
            </a:r>
            <a:endParaRPr lang="en-US" dirty="0"/>
          </a:p>
        </p:txBody>
      </p:sp>
    </p:spTree>
    <p:extLst>
      <p:ext uri="{BB962C8B-B14F-4D97-AF65-F5344CB8AC3E}">
        <p14:creationId xmlns:p14="http://schemas.microsoft.com/office/powerpoint/2010/main" val="3754814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638250"/>
          </a:xfrm>
        </p:spPr>
        <p:txBody>
          <a:bodyPr>
            <a:normAutofit fontScale="90000"/>
          </a:bodyPr>
          <a:lstStyle/>
          <a:p>
            <a:r>
              <a:rPr lang="en-US" dirty="0" smtClean="0"/>
              <a:t>Motivation</a:t>
            </a:r>
            <a:endParaRPr lang="en-US" dirty="0"/>
          </a:p>
        </p:txBody>
      </p:sp>
      <p:sp>
        <p:nvSpPr>
          <p:cNvPr id="4" name="Diamond 3"/>
          <p:cNvSpPr/>
          <p:nvPr/>
        </p:nvSpPr>
        <p:spPr>
          <a:xfrm>
            <a:off x="4785519" y="2819400"/>
            <a:ext cx="2971800" cy="213360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Objectives</a:t>
            </a:r>
            <a:endParaRPr lang="en-US" dirty="0"/>
          </a:p>
        </p:txBody>
      </p:sp>
      <p:sp>
        <p:nvSpPr>
          <p:cNvPr id="5" name="Trapezoid 4"/>
          <p:cNvSpPr/>
          <p:nvPr/>
        </p:nvSpPr>
        <p:spPr>
          <a:xfrm>
            <a:off x="1356519" y="2895600"/>
            <a:ext cx="3429000" cy="2286000"/>
          </a:xfrm>
          <a:prstGeom prst="trapezoid">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To propose a way to mine maximal frequent </a:t>
            </a:r>
            <a:r>
              <a:rPr lang="en-US" dirty="0" err="1"/>
              <a:t>itemsets</a:t>
            </a:r>
            <a:r>
              <a:rPr lang="en-US" dirty="0"/>
              <a:t> from the tree.</a:t>
            </a:r>
          </a:p>
        </p:txBody>
      </p:sp>
      <p:sp>
        <p:nvSpPr>
          <p:cNvPr id="8" name="Trapezoid 7"/>
          <p:cNvSpPr/>
          <p:nvPr/>
        </p:nvSpPr>
        <p:spPr>
          <a:xfrm>
            <a:off x="8290719" y="2819400"/>
            <a:ext cx="3352800" cy="2362200"/>
          </a:xfrm>
          <a:prstGeom prst="trapezoid">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 propose a way to mine closed frequent </a:t>
            </a:r>
            <a:r>
              <a:rPr lang="en-US" dirty="0" err="1" smtClean="0"/>
              <a:t>itemsets</a:t>
            </a:r>
            <a:r>
              <a:rPr lang="en-US" dirty="0" smtClean="0"/>
              <a:t> from the tree.</a:t>
            </a:r>
            <a:endParaRPr lang="en-US" dirty="0"/>
          </a:p>
        </p:txBody>
      </p:sp>
      <p:sp>
        <p:nvSpPr>
          <p:cNvPr id="10" name="Content Placeholder 9"/>
          <p:cNvSpPr>
            <a:spLocks noGrp="1"/>
          </p:cNvSpPr>
          <p:nvPr>
            <p:ph idx="1"/>
          </p:nvPr>
        </p:nvSpPr>
        <p:spPr>
          <a:xfrm>
            <a:off x="630956" y="1295400"/>
            <a:ext cx="11357135" cy="4607560"/>
          </a:xfrm>
        </p:spPr>
        <p:txBody>
          <a:bodyPr/>
          <a:lstStyle/>
          <a:p>
            <a:endParaRPr lang="en-US" dirty="0"/>
          </a:p>
        </p:txBody>
      </p:sp>
      <p:sp>
        <p:nvSpPr>
          <p:cNvPr id="11" name="Rounded Rectangle 10"/>
          <p:cNvSpPr/>
          <p:nvPr/>
        </p:nvSpPr>
        <p:spPr>
          <a:xfrm>
            <a:off x="4937923" y="1539950"/>
            <a:ext cx="2743200" cy="99060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From uncertain database and data stream.</a:t>
            </a:r>
            <a:endParaRPr lang="en-US" dirty="0"/>
          </a:p>
        </p:txBody>
      </p:sp>
      <p:cxnSp>
        <p:nvCxnSpPr>
          <p:cNvPr id="13" name="Straight Arrow Connector 12"/>
          <p:cNvCxnSpPr/>
          <p:nvPr/>
        </p:nvCxnSpPr>
        <p:spPr>
          <a:xfrm flipH="1">
            <a:off x="3642519" y="2035250"/>
            <a:ext cx="1143000" cy="631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797082" y="2035250"/>
            <a:ext cx="1560437" cy="506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6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a:xfrm>
            <a:off x="960279" y="1806448"/>
            <a:ext cx="10698480" cy="4441952"/>
          </a:xfrm>
        </p:spPr>
        <p:txBody>
          <a:bodyPr>
            <a:normAutofit/>
          </a:bodyPr>
          <a:lstStyle/>
          <a:p>
            <a:r>
              <a:rPr lang="en-US" dirty="0" smtClean="0"/>
              <a:t>Background knowledge :</a:t>
            </a:r>
          </a:p>
          <a:p>
            <a:pPr marL="0" indent="0">
              <a:buNone/>
            </a:pPr>
            <a:r>
              <a:rPr lang="en-US" dirty="0"/>
              <a:t> </a:t>
            </a:r>
            <a:r>
              <a:rPr lang="en-US" dirty="0" smtClean="0"/>
              <a:t>   </a:t>
            </a:r>
            <a:r>
              <a:rPr lang="en-US" dirty="0" err="1" smtClean="0"/>
              <a:t>i</a:t>
            </a:r>
            <a:r>
              <a:rPr lang="en-US" dirty="0" smtClean="0"/>
              <a:t>) </a:t>
            </a:r>
            <a:r>
              <a:rPr lang="en-US" dirty="0" smtClean="0"/>
              <a:t>Basic</a:t>
            </a:r>
            <a:r>
              <a:rPr lang="en-US" dirty="0" smtClean="0"/>
              <a:t> algorithms done on mining </a:t>
            </a:r>
            <a:r>
              <a:rPr lang="en-US" dirty="0" smtClean="0"/>
              <a:t>frequent </a:t>
            </a:r>
            <a:r>
              <a:rPr lang="en-US" dirty="0" err="1" smtClean="0"/>
              <a:t>itemsets</a:t>
            </a:r>
            <a:r>
              <a:rPr lang="en-US" dirty="0" smtClean="0"/>
              <a:t> from certain </a:t>
            </a:r>
            <a:endParaRPr lang="en-US" dirty="0" smtClean="0"/>
          </a:p>
          <a:p>
            <a:pPr marL="0" indent="0">
              <a:buNone/>
            </a:pPr>
            <a:r>
              <a:rPr lang="en-US" dirty="0" smtClean="0"/>
              <a:t>       database</a:t>
            </a:r>
            <a:r>
              <a:rPr lang="en-US" dirty="0" smtClean="0"/>
              <a:t>:</a:t>
            </a:r>
          </a:p>
          <a:p>
            <a:pPr marL="0" indent="0">
              <a:buNone/>
            </a:pPr>
            <a:r>
              <a:rPr lang="en-US" dirty="0"/>
              <a:t>	</a:t>
            </a:r>
          </a:p>
        </p:txBody>
      </p:sp>
      <p:sp>
        <p:nvSpPr>
          <p:cNvPr id="4" name="Rounded Rectangle 3"/>
          <p:cNvSpPr/>
          <p:nvPr/>
        </p:nvSpPr>
        <p:spPr>
          <a:xfrm>
            <a:off x="2499519" y="3352800"/>
            <a:ext cx="2667000" cy="1295400"/>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Apriori</a:t>
            </a:r>
            <a:r>
              <a:rPr lang="en-US" dirty="0" smtClean="0"/>
              <a:t> </a:t>
            </a:r>
            <a:r>
              <a:rPr lang="en-US" dirty="0" smtClean="0"/>
              <a:t>Algorithm[1]</a:t>
            </a:r>
            <a:endParaRPr lang="en-US" dirty="0"/>
          </a:p>
        </p:txBody>
      </p:sp>
      <p:sp>
        <p:nvSpPr>
          <p:cNvPr id="5" name="Rounded Rectangle 4"/>
          <p:cNvSpPr/>
          <p:nvPr/>
        </p:nvSpPr>
        <p:spPr>
          <a:xfrm>
            <a:off x="7079139" y="3352800"/>
            <a:ext cx="2667000" cy="1295400"/>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Fp</a:t>
            </a:r>
            <a:r>
              <a:rPr lang="en-US" dirty="0" smtClean="0"/>
              <a:t> Growth </a:t>
            </a:r>
            <a:r>
              <a:rPr lang="en-US" dirty="0" smtClean="0"/>
              <a:t>Algorithm[2]</a:t>
            </a:r>
            <a:endParaRPr lang="en-US" dirty="0"/>
          </a:p>
        </p:txBody>
      </p:sp>
      <p:cxnSp>
        <p:nvCxnSpPr>
          <p:cNvPr id="7" name="Straight Arrow Connector 6"/>
          <p:cNvCxnSpPr/>
          <p:nvPr/>
        </p:nvCxnSpPr>
        <p:spPr>
          <a:xfrm>
            <a:off x="5395119" y="40005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166519" y="5181600"/>
            <a:ext cx="1912620" cy="338554"/>
          </a:xfrm>
          <a:prstGeom prst="rect">
            <a:avLst/>
          </a:prstGeom>
          <a:noFill/>
        </p:spPr>
        <p:txBody>
          <a:bodyPr wrap="square" rtlCol="0">
            <a:spAutoFit/>
          </a:bodyPr>
          <a:lstStyle/>
          <a:p>
            <a:r>
              <a:rPr lang="en-US" dirty="0"/>
              <a:t> </a:t>
            </a:r>
            <a:r>
              <a:rPr lang="en-US" dirty="0" smtClean="0"/>
              <a:t>      Evolution</a:t>
            </a:r>
            <a:endParaRPr lang="en-US" dirty="0"/>
          </a:p>
        </p:txBody>
      </p:sp>
      <p:sp>
        <p:nvSpPr>
          <p:cNvPr id="6" name="Oval 5"/>
          <p:cNvSpPr/>
          <p:nvPr/>
        </p:nvSpPr>
        <p:spPr>
          <a:xfrm>
            <a:off x="9433720" y="533400"/>
            <a:ext cx="3185318" cy="3276600"/>
          </a:xfrm>
          <a:prstGeom prst="ellipse">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Limitations :</a:t>
            </a:r>
          </a:p>
          <a:p>
            <a:pPr marL="285750" indent="-285750" algn="ctr">
              <a:buFont typeface="Arial" panose="020B0604020202020204" pitchFamily="34" charset="0"/>
              <a:buChar char="•"/>
            </a:pPr>
            <a:r>
              <a:rPr lang="en-US" dirty="0" smtClean="0"/>
              <a:t>They </a:t>
            </a:r>
            <a:r>
              <a:rPr lang="en-US" dirty="0" smtClean="0"/>
              <a:t>don’t work for uncertain database and data stream</a:t>
            </a:r>
            <a:r>
              <a:rPr lang="en-US" dirty="0" smtClean="0"/>
              <a:t>.</a:t>
            </a:r>
          </a:p>
          <a:p>
            <a:pPr algn="ctr"/>
            <a:endParaRPr lang="en-US" dirty="0" smtClean="0"/>
          </a:p>
          <a:p>
            <a:pPr marL="285750" indent="-285750" algn="ctr">
              <a:buFont typeface="Arial" panose="020B0604020202020204" pitchFamily="34" charset="0"/>
              <a:buChar char="•"/>
            </a:pPr>
            <a:r>
              <a:rPr lang="en-US" dirty="0" smtClean="0"/>
              <a:t> </a:t>
            </a:r>
            <a:r>
              <a:rPr lang="en-US" dirty="0" smtClean="0"/>
              <a:t>Maximal and Closed uncertain frequent </a:t>
            </a:r>
            <a:r>
              <a:rPr lang="en-US" dirty="0" err="1" smtClean="0"/>
              <a:t>itemsets</a:t>
            </a:r>
            <a:r>
              <a:rPr lang="en-US" dirty="0" smtClean="0"/>
              <a:t> can not be mined from them either.</a:t>
            </a:r>
            <a:endParaRPr lang="en-US" dirty="0"/>
          </a:p>
        </p:txBody>
      </p:sp>
      <p:cxnSp>
        <p:nvCxnSpPr>
          <p:cNvPr id="16" name="Straight Arrow Connector 15"/>
          <p:cNvCxnSpPr/>
          <p:nvPr/>
        </p:nvCxnSpPr>
        <p:spPr>
          <a:xfrm flipH="1">
            <a:off x="7604919" y="1806448"/>
            <a:ext cx="1828800" cy="86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702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a:xfrm>
            <a:off x="960279" y="1806448"/>
            <a:ext cx="10698480" cy="4441952"/>
          </a:xfrm>
        </p:spPr>
        <p:txBody>
          <a:bodyPr>
            <a:normAutofit/>
          </a:bodyPr>
          <a:lstStyle/>
          <a:p>
            <a:r>
              <a:rPr lang="en-US" dirty="0" smtClean="0"/>
              <a:t>Background knowledge :</a:t>
            </a:r>
          </a:p>
          <a:p>
            <a:pPr marL="0" indent="0">
              <a:buNone/>
            </a:pPr>
            <a:r>
              <a:rPr lang="en-US" dirty="0"/>
              <a:t> </a:t>
            </a:r>
            <a:r>
              <a:rPr lang="en-US" dirty="0" smtClean="0"/>
              <a:t>   ii) </a:t>
            </a:r>
            <a:r>
              <a:rPr lang="en-US" dirty="0" smtClean="0"/>
              <a:t>Basic algorithms done on mining </a:t>
            </a:r>
            <a:r>
              <a:rPr lang="en-US" dirty="0" smtClean="0"/>
              <a:t>frequent </a:t>
            </a:r>
            <a:r>
              <a:rPr lang="en-US" dirty="0" err="1" smtClean="0"/>
              <a:t>itemsets</a:t>
            </a:r>
            <a:r>
              <a:rPr lang="en-US" dirty="0" smtClean="0"/>
              <a:t> from </a:t>
            </a:r>
            <a:endParaRPr lang="en-US" dirty="0" smtClean="0"/>
          </a:p>
          <a:p>
            <a:pPr marL="0" indent="0">
              <a:buNone/>
            </a:pPr>
            <a:r>
              <a:rPr lang="en-US" dirty="0" smtClean="0"/>
              <a:t>         uncertain </a:t>
            </a:r>
            <a:r>
              <a:rPr lang="en-US" dirty="0" smtClean="0"/>
              <a:t>database:</a:t>
            </a:r>
          </a:p>
          <a:p>
            <a:pPr marL="0" indent="0">
              <a:buNone/>
            </a:pPr>
            <a:r>
              <a:rPr lang="en-US" dirty="0"/>
              <a:t>	</a:t>
            </a:r>
          </a:p>
        </p:txBody>
      </p:sp>
      <p:sp>
        <p:nvSpPr>
          <p:cNvPr id="4" name="Rounded Rectangle 3"/>
          <p:cNvSpPr/>
          <p:nvPr/>
        </p:nvSpPr>
        <p:spPr>
          <a:xfrm>
            <a:off x="3309938" y="3505200"/>
            <a:ext cx="1905000" cy="990600"/>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UF tree </a:t>
            </a:r>
            <a:r>
              <a:rPr lang="en-US" dirty="0" smtClean="0"/>
              <a:t>[10]</a:t>
            </a:r>
            <a:endParaRPr lang="en-US" dirty="0" smtClean="0"/>
          </a:p>
          <a:p>
            <a:pPr algn="ctr"/>
            <a:r>
              <a:rPr lang="en-US" dirty="0" smtClean="0"/>
              <a:t>(</a:t>
            </a:r>
            <a:r>
              <a:rPr lang="en-US" dirty="0" err="1" smtClean="0"/>
              <a:t>fp</a:t>
            </a:r>
            <a:r>
              <a:rPr lang="en-US" dirty="0" smtClean="0"/>
              <a:t> based)</a:t>
            </a:r>
            <a:endParaRPr lang="en-US" dirty="0"/>
          </a:p>
        </p:txBody>
      </p:sp>
      <p:sp>
        <p:nvSpPr>
          <p:cNvPr id="5" name="Rounded Rectangle 4"/>
          <p:cNvSpPr/>
          <p:nvPr/>
        </p:nvSpPr>
        <p:spPr>
          <a:xfrm>
            <a:off x="6195219" y="3505200"/>
            <a:ext cx="1905000" cy="990600"/>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UFP </a:t>
            </a:r>
            <a:r>
              <a:rPr lang="en-US" dirty="0" smtClean="0"/>
              <a:t>tree[11]</a:t>
            </a:r>
            <a:endParaRPr lang="en-US" dirty="0" smtClean="0"/>
          </a:p>
          <a:p>
            <a:pPr algn="ctr"/>
            <a:r>
              <a:rPr lang="en-US" dirty="0" smtClean="0"/>
              <a:t>(</a:t>
            </a:r>
            <a:r>
              <a:rPr lang="en-US" dirty="0" err="1" smtClean="0"/>
              <a:t>fp</a:t>
            </a:r>
            <a:r>
              <a:rPr lang="en-US" dirty="0" smtClean="0"/>
              <a:t> based)</a:t>
            </a:r>
            <a:endParaRPr lang="en-US" dirty="0"/>
          </a:p>
        </p:txBody>
      </p:sp>
      <p:sp>
        <p:nvSpPr>
          <p:cNvPr id="6" name="Rounded Rectangle 5"/>
          <p:cNvSpPr/>
          <p:nvPr/>
        </p:nvSpPr>
        <p:spPr>
          <a:xfrm>
            <a:off x="9205119" y="3505200"/>
            <a:ext cx="1905000" cy="990600"/>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PUF </a:t>
            </a:r>
            <a:r>
              <a:rPr lang="en-US" dirty="0" smtClean="0"/>
              <a:t>tree[12] </a:t>
            </a:r>
            <a:endParaRPr lang="en-US" dirty="0" smtClean="0"/>
          </a:p>
          <a:p>
            <a:pPr algn="ctr"/>
            <a:r>
              <a:rPr lang="en-US" dirty="0" smtClean="0"/>
              <a:t>(</a:t>
            </a:r>
            <a:r>
              <a:rPr lang="en-US" dirty="0" err="1" smtClean="0"/>
              <a:t>fp</a:t>
            </a:r>
            <a:r>
              <a:rPr lang="en-US" dirty="0" smtClean="0"/>
              <a:t> based)</a:t>
            </a:r>
            <a:endParaRPr lang="en-US" dirty="0"/>
          </a:p>
        </p:txBody>
      </p:sp>
      <p:cxnSp>
        <p:nvCxnSpPr>
          <p:cNvPr id="8" name="Straight Arrow Connector 7"/>
          <p:cNvCxnSpPr/>
          <p:nvPr/>
        </p:nvCxnSpPr>
        <p:spPr>
          <a:xfrm>
            <a:off x="5299869" y="4000500"/>
            <a:ext cx="70485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290719" y="4000500"/>
            <a:ext cx="6096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518319" y="3505200"/>
            <a:ext cx="1905000" cy="990600"/>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a:t>
            </a:r>
            <a:r>
              <a:rPr lang="en-US" dirty="0" err="1" smtClean="0"/>
              <a:t>Apriori</a:t>
            </a:r>
            <a:r>
              <a:rPr lang="en-US" dirty="0" smtClean="0"/>
              <a:t>[14]</a:t>
            </a:r>
            <a:endParaRPr lang="en-US" dirty="0" smtClean="0"/>
          </a:p>
          <a:p>
            <a:pPr algn="ctr"/>
            <a:r>
              <a:rPr lang="en-US" dirty="0" smtClean="0"/>
              <a:t>(</a:t>
            </a:r>
            <a:r>
              <a:rPr lang="en-US" dirty="0" err="1" smtClean="0"/>
              <a:t>Apriori</a:t>
            </a:r>
            <a:r>
              <a:rPr lang="en-US" dirty="0" smtClean="0"/>
              <a:t> based)</a:t>
            </a:r>
            <a:endParaRPr lang="en-US" dirty="0"/>
          </a:p>
        </p:txBody>
      </p:sp>
      <p:cxnSp>
        <p:nvCxnSpPr>
          <p:cNvPr id="16" name="Straight Arrow Connector 15"/>
          <p:cNvCxnSpPr/>
          <p:nvPr/>
        </p:nvCxnSpPr>
        <p:spPr>
          <a:xfrm>
            <a:off x="2594769" y="4014724"/>
            <a:ext cx="609600" cy="0"/>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861719" y="4953000"/>
            <a:ext cx="2133600" cy="338554"/>
          </a:xfrm>
          <a:prstGeom prst="rect">
            <a:avLst/>
          </a:prstGeom>
          <a:noFill/>
        </p:spPr>
        <p:txBody>
          <a:bodyPr wrap="square" rtlCol="0">
            <a:spAutoFit/>
          </a:bodyPr>
          <a:lstStyle/>
          <a:p>
            <a:r>
              <a:rPr lang="en-US" dirty="0"/>
              <a:t> </a:t>
            </a:r>
            <a:r>
              <a:rPr lang="en-US" dirty="0" smtClean="0"/>
              <a:t>     Evolution</a:t>
            </a:r>
            <a:endParaRPr lang="en-US" dirty="0"/>
          </a:p>
        </p:txBody>
      </p:sp>
      <p:sp>
        <p:nvSpPr>
          <p:cNvPr id="12" name="Oval 11"/>
          <p:cNvSpPr/>
          <p:nvPr/>
        </p:nvSpPr>
        <p:spPr>
          <a:xfrm>
            <a:off x="9433720" y="657150"/>
            <a:ext cx="3185318" cy="2765552"/>
          </a:xfrm>
          <a:prstGeom prst="ellips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Limitations :</a:t>
            </a:r>
          </a:p>
          <a:p>
            <a:pPr marL="285750" indent="-285750" algn="ctr">
              <a:buFont typeface="Arial" panose="020B0604020202020204" pitchFamily="34" charset="0"/>
              <a:buChar char="•"/>
            </a:pPr>
            <a:r>
              <a:rPr lang="en-US" dirty="0" smtClean="0"/>
              <a:t>They </a:t>
            </a:r>
            <a:r>
              <a:rPr lang="en-US" dirty="0" smtClean="0"/>
              <a:t>don’t work for uncertain data stream. </a:t>
            </a:r>
            <a:endParaRPr lang="en-US" dirty="0" smtClean="0"/>
          </a:p>
          <a:p>
            <a:pPr algn="ctr"/>
            <a:endParaRPr lang="en-US" dirty="0" smtClean="0"/>
          </a:p>
          <a:p>
            <a:pPr marL="285750" indent="-285750" algn="ctr">
              <a:buFont typeface="Arial" panose="020B0604020202020204" pitchFamily="34" charset="0"/>
              <a:buChar char="•"/>
            </a:pPr>
            <a:r>
              <a:rPr lang="en-US" dirty="0" smtClean="0"/>
              <a:t>W</a:t>
            </a:r>
            <a:r>
              <a:rPr lang="en-US" dirty="0" smtClean="0"/>
              <a:t>e </a:t>
            </a:r>
            <a:r>
              <a:rPr lang="en-US" dirty="0" smtClean="0"/>
              <a:t>can not mine maximal and closed </a:t>
            </a:r>
            <a:r>
              <a:rPr lang="en-US" dirty="0" err="1" smtClean="0"/>
              <a:t>itemsets</a:t>
            </a:r>
            <a:r>
              <a:rPr lang="en-US" dirty="0" smtClean="0"/>
              <a:t> from them.</a:t>
            </a:r>
            <a:endParaRPr lang="en-US" dirty="0"/>
          </a:p>
        </p:txBody>
      </p:sp>
      <p:cxnSp>
        <p:nvCxnSpPr>
          <p:cNvPr id="22" name="Straight Arrow Connector 21"/>
          <p:cNvCxnSpPr/>
          <p:nvPr/>
        </p:nvCxnSpPr>
        <p:spPr>
          <a:xfrm flipH="1">
            <a:off x="7300119" y="1806448"/>
            <a:ext cx="2133600" cy="1012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32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a:xfrm>
            <a:off x="960279" y="1806448"/>
            <a:ext cx="10698480" cy="4441952"/>
          </a:xfrm>
        </p:spPr>
        <p:txBody>
          <a:bodyPr>
            <a:normAutofit/>
          </a:bodyPr>
          <a:lstStyle/>
          <a:p>
            <a:r>
              <a:rPr lang="en-US" dirty="0" smtClean="0"/>
              <a:t>Background knowledge :</a:t>
            </a:r>
          </a:p>
          <a:p>
            <a:pPr marL="0" indent="0">
              <a:buNone/>
            </a:pPr>
            <a:r>
              <a:rPr lang="en-US" dirty="0"/>
              <a:t> </a:t>
            </a:r>
            <a:r>
              <a:rPr lang="en-US" dirty="0" smtClean="0"/>
              <a:t>   ii) </a:t>
            </a:r>
            <a:r>
              <a:rPr lang="en-US" dirty="0" smtClean="0"/>
              <a:t>Basic algorithms done on mining </a:t>
            </a:r>
            <a:r>
              <a:rPr lang="en-US" dirty="0" smtClean="0"/>
              <a:t>maximal frequent </a:t>
            </a:r>
            <a:r>
              <a:rPr lang="en-US" dirty="0" err="1" smtClean="0"/>
              <a:t>itemsets</a:t>
            </a:r>
            <a:r>
              <a:rPr lang="en-US" dirty="0" smtClean="0"/>
              <a:t> </a:t>
            </a:r>
            <a:endParaRPr lang="en-US" dirty="0" smtClean="0"/>
          </a:p>
          <a:p>
            <a:pPr marL="0" indent="0">
              <a:buNone/>
            </a:pPr>
            <a:r>
              <a:rPr lang="en-US" dirty="0"/>
              <a:t> </a:t>
            </a:r>
            <a:r>
              <a:rPr lang="en-US" dirty="0" smtClean="0"/>
              <a:t>        </a:t>
            </a:r>
            <a:r>
              <a:rPr lang="en-US" dirty="0" smtClean="0"/>
              <a:t>from </a:t>
            </a:r>
            <a:r>
              <a:rPr lang="en-US" dirty="0" smtClean="0"/>
              <a:t>certain database:</a:t>
            </a:r>
          </a:p>
          <a:p>
            <a:pPr marL="0" indent="0">
              <a:buNone/>
            </a:pPr>
            <a:r>
              <a:rPr lang="en-US" dirty="0"/>
              <a:t>	</a:t>
            </a:r>
          </a:p>
          <a:p>
            <a:pPr marL="0" indent="0">
              <a:buNone/>
            </a:pPr>
            <a:endParaRPr lang="en-US" dirty="0"/>
          </a:p>
        </p:txBody>
      </p:sp>
      <p:sp>
        <p:nvSpPr>
          <p:cNvPr id="4" name="Rounded Rectangle 3"/>
          <p:cNvSpPr/>
          <p:nvPr/>
        </p:nvSpPr>
        <p:spPr>
          <a:xfrm>
            <a:off x="960279" y="3505200"/>
            <a:ext cx="1767840" cy="83820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MAXMINER[15]</a:t>
            </a:r>
            <a:endParaRPr lang="en-US" dirty="0" smtClean="0"/>
          </a:p>
          <a:p>
            <a:pPr algn="ctr"/>
            <a:r>
              <a:rPr lang="en-US" dirty="0" smtClean="0"/>
              <a:t>(</a:t>
            </a:r>
            <a:r>
              <a:rPr lang="en-US" dirty="0" err="1" smtClean="0"/>
              <a:t>Apriori</a:t>
            </a:r>
            <a:r>
              <a:rPr lang="en-US" dirty="0" smtClean="0"/>
              <a:t> based)</a:t>
            </a:r>
            <a:endParaRPr lang="en-US" dirty="0"/>
          </a:p>
        </p:txBody>
      </p:sp>
      <p:sp>
        <p:nvSpPr>
          <p:cNvPr id="5" name="Rounded Rectangle 4"/>
          <p:cNvSpPr/>
          <p:nvPr/>
        </p:nvSpPr>
        <p:spPr>
          <a:xfrm>
            <a:off x="2956719" y="3505200"/>
            <a:ext cx="2161123" cy="83820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DEPTHPROJECT[16]</a:t>
            </a:r>
            <a:endParaRPr lang="en-US" dirty="0" smtClean="0"/>
          </a:p>
          <a:p>
            <a:pPr algn="ctr"/>
            <a:r>
              <a:rPr lang="en-US" dirty="0" smtClean="0"/>
              <a:t>(</a:t>
            </a:r>
            <a:r>
              <a:rPr lang="en-US" dirty="0" err="1" smtClean="0"/>
              <a:t>Apriori</a:t>
            </a:r>
            <a:r>
              <a:rPr lang="en-US" dirty="0" smtClean="0"/>
              <a:t> based)</a:t>
            </a:r>
            <a:endParaRPr lang="en-US" dirty="0"/>
          </a:p>
        </p:txBody>
      </p:sp>
      <p:sp>
        <p:nvSpPr>
          <p:cNvPr id="6" name="Rounded Rectangle 5"/>
          <p:cNvSpPr/>
          <p:nvPr/>
        </p:nvSpPr>
        <p:spPr>
          <a:xfrm>
            <a:off x="5384602" y="3505200"/>
            <a:ext cx="1600200" cy="83820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MAFIA[3]</a:t>
            </a:r>
            <a:endParaRPr lang="en-US" dirty="0" smtClean="0"/>
          </a:p>
          <a:p>
            <a:pPr algn="ctr"/>
            <a:r>
              <a:rPr lang="en-US" dirty="0" smtClean="0"/>
              <a:t>(</a:t>
            </a:r>
            <a:r>
              <a:rPr lang="en-US" dirty="0" err="1" smtClean="0"/>
              <a:t>Apriori</a:t>
            </a:r>
            <a:r>
              <a:rPr lang="en-US" dirty="0" smtClean="0"/>
              <a:t> based)</a:t>
            </a:r>
            <a:endParaRPr lang="en-US" dirty="0"/>
          </a:p>
        </p:txBody>
      </p:sp>
      <p:sp>
        <p:nvSpPr>
          <p:cNvPr id="7" name="Rounded Rectangle 6"/>
          <p:cNvSpPr/>
          <p:nvPr/>
        </p:nvSpPr>
        <p:spPr>
          <a:xfrm>
            <a:off x="7373422" y="3505200"/>
            <a:ext cx="1600200" cy="83820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GenMax</a:t>
            </a:r>
            <a:r>
              <a:rPr lang="en-US" dirty="0" smtClean="0"/>
              <a:t>[17]</a:t>
            </a:r>
            <a:endParaRPr lang="en-US" dirty="0" smtClean="0"/>
          </a:p>
          <a:p>
            <a:pPr algn="ctr"/>
            <a:r>
              <a:rPr lang="en-US" dirty="0" smtClean="0"/>
              <a:t>(</a:t>
            </a:r>
            <a:r>
              <a:rPr lang="en-US" dirty="0" err="1" smtClean="0"/>
              <a:t>Apriori</a:t>
            </a:r>
            <a:r>
              <a:rPr lang="en-US" dirty="0" smtClean="0"/>
              <a:t> based)</a:t>
            </a:r>
            <a:endParaRPr lang="en-US" dirty="0"/>
          </a:p>
        </p:txBody>
      </p:sp>
      <p:sp>
        <p:nvSpPr>
          <p:cNvPr id="8" name="Rounded Rectangle 7"/>
          <p:cNvSpPr/>
          <p:nvPr/>
        </p:nvSpPr>
        <p:spPr>
          <a:xfrm>
            <a:off x="9556215" y="3505200"/>
            <a:ext cx="1600200" cy="838200"/>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FpMax</a:t>
            </a:r>
            <a:r>
              <a:rPr lang="en-US" dirty="0" smtClean="0"/>
              <a:t>[9]</a:t>
            </a:r>
            <a:endParaRPr lang="en-US" dirty="0" smtClean="0"/>
          </a:p>
          <a:p>
            <a:pPr algn="ctr"/>
            <a:r>
              <a:rPr lang="en-US" dirty="0" smtClean="0"/>
              <a:t>(</a:t>
            </a:r>
            <a:r>
              <a:rPr lang="en-US" dirty="0" err="1" smtClean="0"/>
              <a:t>Fp</a:t>
            </a:r>
            <a:r>
              <a:rPr lang="en-US" dirty="0" smtClean="0"/>
              <a:t> based)</a:t>
            </a:r>
            <a:endParaRPr lang="en-US" dirty="0"/>
          </a:p>
        </p:txBody>
      </p:sp>
      <p:cxnSp>
        <p:nvCxnSpPr>
          <p:cNvPr id="10" name="Straight Arrow Connector 9"/>
          <p:cNvCxnSpPr>
            <a:stCxn id="4" idx="3"/>
          </p:cNvCxnSpPr>
          <p:nvPr/>
        </p:nvCxnSpPr>
        <p:spPr>
          <a:xfrm flipV="1">
            <a:off x="2728119" y="3911600"/>
            <a:ext cx="228600"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6" idx="1"/>
          </p:cNvCxnSpPr>
          <p:nvPr/>
        </p:nvCxnSpPr>
        <p:spPr>
          <a:xfrm>
            <a:off x="5090319" y="3911600"/>
            <a:ext cx="29428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992422" y="39116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052719" y="39243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61719" y="4953000"/>
            <a:ext cx="2133600" cy="338554"/>
          </a:xfrm>
          <a:prstGeom prst="rect">
            <a:avLst/>
          </a:prstGeom>
          <a:noFill/>
        </p:spPr>
        <p:txBody>
          <a:bodyPr wrap="square" rtlCol="0">
            <a:spAutoFit/>
          </a:bodyPr>
          <a:lstStyle/>
          <a:p>
            <a:r>
              <a:rPr lang="en-US" dirty="0"/>
              <a:t> </a:t>
            </a:r>
            <a:r>
              <a:rPr lang="en-US" dirty="0" smtClean="0"/>
              <a:t>     Evolution</a:t>
            </a:r>
            <a:endParaRPr lang="en-US" dirty="0"/>
          </a:p>
        </p:txBody>
      </p:sp>
      <p:sp>
        <p:nvSpPr>
          <p:cNvPr id="15" name="Oval 14"/>
          <p:cNvSpPr/>
          <p:nvPr/>
        </p:nvSpPr>
        <p:spPr>
          <a:xfrm>
            <a:off x="9052719" y="679502"/>
            <a:ext cx="3429000" cy="2590800"/>
          </a:xfrm>
          <a:prstGeom prst="ellipse">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Limitations :</a:t>
            </a:r>
          </a:p>
          <a:p>
            <a:pPr marL="285750" indent="-285750" algn="ctr">
              <a:buFont typeface="Arial" panose="020B0604020202020204" pitchFamily="34" charset="0"/>
              <a:buChar char="•"/>
            </a:pPr>
            <a:r>
              <a:rPr lang="en-US" dirty="0" smtClean="0"/>
              <a:t>They </a:t>
            </a:r>
            <a:r>
              <a:rPr lang="en-US" dirty="0" smtClean="0"/>
              <a:t>don’t work for uncertain database or data stream. </a:t>
            </a:r>
            <a:endParaRPr lang="en-US" dirty="0" smtClean="0"/>
          </a:p>
          <a:p>
            <a:pPr algn="ctr"/>
            <a:endParaRPr lang="en-US" dirty="0" smtClean="0"/>
          </a:p>
          <a:p>
            <a:pPr marL="285750" indent="-285750" algn="ctr">
              <a:buFont typeface="Arial" panose="020B0604020202020204" pitchFamily="34" charset="0"/>
              <a:buChar char="•"/>
            </a:pPr>
            <a:r>
              <a:rPr lang="en-US" dirty="0" smtClean="0"/>
              <a:t>W</a:t>
            </a:r>
            <a:r>
              <a:rPr lang="en-US" dirty="0" smtClean="0"/>
              <a:t>e </a:t>
            </a:r>
            <a:r>
              <a:rPr lang="en-US" dirty="0" smtClean="0"/>
              <a:t>can not mine closed frequent </a:t>
            </a:r>
            <a:r>
              <a:rPr lang="en-US" dirty="0" err="1" smtClean="0"/>
              <a:t>itemsets</a:t>
            </a:r>
            <a:r>
              <a:rPr lang="en-US" dirty="0" smtClean="0"/>
              <a:t> from them.</a:t>
            </a:r>
            <a:endParaRPr lang="en-US" dirty="0"/>
          </a:p>
        </p:txBody>
      </p:sp>
      <p:cxnSp>
        <p:nvCxnSpPr>
          <p:cNvPr id="16" name="Straight Arrow Connector 15"/>
          <p:cNvCxnSpPr/>
          <p:nvPr/>
        </p:nvCxnSpPr>
        <p:spPr>
          <a:xfrm flipH="1">
            <a:off x="8290719" y="2057400"/>
            <a:ext cx="682903"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09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a:xfrm>
            <a:off x="960279" y="1806448"/>
            <a:ext cx="10698480" cy="4441952"/>
          </a:xfrm>
        </p:spPr>
        <p:txBody>
          <a:bodyPr>
            <a:normAutofit/>
          </a:bodyPr>
          <a:lstStyle/>
          <a:p>
            <a:r>
              <a:rPr lang="en-US" dirty="0" smtClean="0"/>
              <a:t>Background knowledge :</a:t>
            </a:r>
          </a:p>
          <a:p>
            <a:pPr marL="0" indent="0">
              <a:buNone/>
            </a:pPr>
            <a:r>
              <a:rPr lang="en-US" dirty="0"/>
              <a:t> </a:t>
            </a:r>
            <a:r>
              <a:rPr lang="en-US" dirty="0" smtClean="0"/>
              <a:t>   ii) </a:t>
            </a:r>
            <a:r>
              <a:rPr lang="en-US" dirty="0" smtClean="0"/>
              <a:t>Basic algorithms don on mining </a:t>
            </a:r>
            <a:r>
              <a:rPr lang="en-US" dirty="0" smtClean="0"/>
              <a:t>closed frequent </a:t>
            </a:r>
            <a:r>
              <a:rPr lang="en-US" dirty="0" err="1" smtClean="0"/>
              <a:t>itemsets</a:t>
            </a:r>
            <a:r>
              <a:rPr lang="en-US" dirty="0" smtClean="0"/>
              <a:t> </a:t>
            </a:r>
            <a:endParaRPr lang="en-US" dirty="0" smtClean="0"/>
          </a:p>
          <a:p>
            <a:pPr marL="0" indent="0">
              <a:buNone/>
            </a:pPr>
            <a:r>
              <a:rPr lang="en-US" dirty="0"/>
              <a:t> </a:t>
            </a:r>
            <a:r>
              <a:rPr lang="en-US" dirty="0" smtClean="0"/>
              <a:t>        </a:t>
            </a:r>
            <a:r>
              <a:rPr lang="en-US" dirty="0" smtClean="0"/>
              <a:t>from </a:t>
            </a:r>
            <a:r>
              <a:rPr lang="en-US" dirty="0" smtClean="0"/>
              <a:t>certain database:</a:t>
            </a:r>
          </a:p>
          <a:p>
            <a:pPr marL="0" indent="0">
              <a:buNone/>
            </a:pPr>
            <a:r>
              <a:rPr lang="en-US" dirty="0"/>
              <a:t>	</a:t>
            </a:r>
          </a:p>
        </p:txBody>
      </p:sp>
      <p:sp>
        <p:nvSpPr>
          <p:cNvPr id="4" name="Rounded Rectangle 3"/>
          <p:cNvSpPr/>
          <p:nvPr/>
        </p:nvSpPr>
        <p:spPr>
          <a:xfrm>
            <a:off x="1051719" y="3581400"/>
            <a:ext cx="1676400" cy="914400"/>
          </a:xfrm>
          <a:prstGeom prst="round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Closet[6]</a:t>
            </a:r>
            <a:endParaRPr lang="en-US" dirty="0" smtClean="0"/>
          </a:p>
          <a:p>
            <a:pPr algn="ctr"/>
            <a:r>
              <a:rPr lang="en-US" dirty="0" smtClean="0"/>
              <a:t>(</a:t>
            </a:r>
            <a:r>
              <a:rPr lang="en-US" dirty="0" err="1" smtClean="0"/>
              <a:t>apriori</a:t>
            </a:r>
            <a:r>
              <a:rPr lang="en-US" dirty="0" smtClean="0"/>
              <a:t> based)</a:t>
            </a:r>
            <a:endParaRPr lang="en-US" dirty="0"/>
          </a:p>
        </p:txBody>
      </p:sp>
      <p:sp>
        <p:nvSpPr>
          <p:cNvPr id="5" name="Rounded Rectangle 4"/>
          <p:cNvSpPr/>
          <p:nvPr/>
        </p:nvSpPr>
        <p:spPr>
          <a:xfrm>
            <a:off x="3756819" y="3581400"/>
            <a:ext cx="1638300" cy="914400"/>
          </a:xfrm>
          <a:prstGeom prst="round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Charm[7]</a:t>
            </a:r>
            <a:endParaRPr lang="en-US" dirty="0" smtClean="0"/>
          </a:p>
          <a:p>
            <a:pPr algn="ctr"/>
            <a:r>
              <a:rPr lang="en-US" dirty="0" smtClean="0"/>
              <a:t>(</a:t>
            </a:r>
            <a:r>
              <a:rPr lang="en-US" dirty="0" err="1" smtClean="0"/>
              <a:t>apriori</a:t>
            </a:r>
            <a:r>
              <a:rPr lang="en-US" dirty="0" smtClean="0"/>
              <a:t> based)</a:t>
            </a:r>
            <a:endParaRPr lang="en-US" dirty="0"/>
          </a:p>
        </p:txBody>
      </p:sp>
      <p:sp>
        <p:nvSpPr>
          <p:cNvPr id="6" name="Rounded Rectangle 5"/>
          <p:cNvSpPr/>
          <p:nvPr/>
        </p:nvSpPr>
        <p:spPr>
          <a:xfrm>
            <a:off x="6491288" y="3581400"/>
            <a:ext cx="1524000" cy="914400"/>
          </a:xfrm>
          <a:prstGeom prst="round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Closet</a:t>
            </a:r>
            <a:r>
              <a:rPr lang="en-US" dirty="0" smtClean="0"/>
              <a:t>+[8]</a:t>
            </a:r>
            <a:endParaRPr lang="en-US" dirty="0" smtClean="0"/>
          </a:p>
          <a:p>
            <a:pPr algn="ctr"/>
            <a:r>
              <a:rPr lang="en-US" dirty="0" smtClean="0"/>
              <a:t>(</a:t>
            </a:r>
            <a:r>
              <a:rPr lang="en-US" dirty="0" err="1" smtClean="0"/>
              <a:t>fp</a:t>
            </a:r>
            <a:r>
              <a:rPr lang="en-US" dirty="0" smtClean="0"/>
              <a:t> based)</a:t>
            </a:r>
            <a:endParaRPr lang="en-US" dirty="0"/>
          </a:p>
        </p:txBody>
      </p:sp>
      <p:sp>
        <p:nvSpPr>
          <p:cNvPr id="7" name="Rounded Rectangle 6"/>
          <p:cNvSpPr/>
          <p:nvPr/>
        </p:nvSpPr>
        <p:spPr>
          <a:xfrm>
            <a:off x="9281319" y="3581400"/>
            <a:ext cx="1524000" cy="914400"/>
          </a:xfrm>
          <a:prstGeom prst="round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FpClose</a:t>
            </a:r>
            <a:r>
              <a:rPr lang="en-US" dirty="0" smtClean="0"/>
              <a:t>[9]</a:t>
            </a:r>
            <a:endParaRPr lang="en-US" dirty="0" smtClean="0"/>
          </a:p>
          <a:p>
            <a:pPr algn="ctr"/>
            <a:r>
              <a:rPr lang="en-US" dirty="0" smtClean="0"/>
              <a:t>(</a:t>
            </a:r>
            <a:r>
              <a:rPr lang="en-US" dirty="0" err="1" smtClean="0"/>
              <a:t>fp</a:t>
            </a:r>
            <a:r>
              <a:rPr lang="en-US" dirty="0" smtClean="0"/>
              <a:t> based)</a:t>
            </a:r>
            <a:endParaRPr lang="en-US" dirty="0"/>
          </a:p>
        </p:txBody>
      </p:sp>
      <p:cxnSp>
        <p:nvCxnSpPr>
          <p:cNvPr id="9" name="Straight Arrow Connector 8"/>
          <p:cNvCxnSpPr/>
          <p:nvPr/>
        </p:nvCxnSpPr>
        <p:spPr>
          <a:xfrm>
            <a:off x="2880519" y="4038600"/>
            <a:ext cx="68580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8290719" y="4038600"/>
            <a:ext cx="68580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623719" y="4038600"/>
            <a:ext cx="68580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61719" y="4953000"/>
            <a:ext cx="2133600" cy="338554"/>
          </a:xfrm>
          <a:prstGeom prst="rect">
            <a:avLst/>
          </a:prstGeom>
          <a:noFill/>
        </p:spPr>
        <p:txBody>
          <a:bodyPr wrap="square" rtlCol="0">
            <a:spAutoFit/>
          </a:bodyPr>
          <a:lstStyle/>
          <a:p>
            <a:r>
              <a:rPr lang="en-US" dirty="0"/>
              <a:t> </a:t>
            </a:r>
            <a:r>
              <a:rPr lang="en-US" dirty="0" smtClean="0"/>
              <a:t>     Evolution</a:t>
            </a:r>
            <a:endParaRPr lang="en-US" dirty="0"/>
          </a:p>
        </p:txBody>
      </p:sp>
      <p:sp>
        <p:nvSpPr>
          <p:cNvPr id="13" name="Oval 12"/>
          <p:cNvSpPr/>
          <p:nvPr/>
        </p:nvSpPr>
        <p:spPr>
          <a:xfrm>
            <a:off x="9052719" y="679502"/>
            <a:ext cx="3429000" cy="2590800"/>
          </a:xfrm>
          <a:prstGeom prst="ellipse">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Limitations :</a:t>
            </a:r>
          </a:p>
          <a:p>
            <a:pPr marL="285750" indent="-285750" algn="ctr">
              <a:buFont typeface="Arial" panose="020B0604020202020204" pitchFamily="34" charset="0"/>
              <a:buChar char="•"/>
            </a:pPr>
            <a:r>
              <a:rPr lang="en-US" dirty="0" smtClean="0"/>
              <a:t>They </a:t>
            </a:r>
            <a:r>
              <a:rPr lang="en-US" dirty="0" smtClean="0"/>
              <a:t>don’t work for uncertain database or data stream. </a:t>
            </a:r>
            <a:endParaRPr lang="en-US" dirty="0" smtClean="0"/>
          </a:p>
          <a:p>
            <a:pPr algn="ctr"/>
            <a:endParaRPr lang="en-US" dirty="0" smtClean="0"/>
          </a:p>
          <a:p>
            <a:pPr marL="285750" indent="-285750" algn="ctr">
              <a:buFont typeface="Arial" panose="020B0604020202020204" pitchFamily="34" charset="0"/>
              <a:buChar char="•"/>
            </a:pPr>
            <a:r>
              <a:rPr lang="en-US" dirty="0" smtClean="0"/>
              <a:t>W</a:t>
            </a:r>
            <a:r>
              <a:rPr lang="en-US" dirty="0" smtClean="0"/>
              <a:t>e </a:t>
            </a:r>
            <a:r>
              <a:rPr lang="en-US" dirty="0" smtClean="0"/>
              <a:t>can not mine maximal frequent </a:t>
            </a:r>
            <a:r>
              <a:rPr lang="en-US" dirty="0" err="1" smtClean="0"/>
              <a:t>itemsets</a:t>
            </a:r>
            <a:r>
              <a:rPr lang="en-US" dirty="0" smtClean="0"/>
              <a:t> from them.</a:t>
            </a:r>
            <a:endParaRPr lang="en-US" dirty="0"/>
          </a:p>
        </p:txBody>
      </p:sp>
      <p:cxnSp>
        <p:nvCxnSpPr>
          <p:cNvPr id="14" name="Straight Arrow Connector 13"/>
          <p:cNvCxnSpPr/>
          <p:nvPr/>
        </p:nvCxnSpPr>
        <p:spPr>
          <a:xfrm flipH="1">
            <a:off x="7833519" y="1981200"/>
            <a:ext cx="1143000" cy="1289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6723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lstStyle/>
          <a:p>
            <a:r>
              <a:rPr lang="en-US" dirty="0" smtClean="0"/>
              <a:t>Existing works and limitations of existing works :</a:t>
            </a:r>
          </a:p>
          <a:p>
            <a:pPr marL="0" indent="0">
              <a:buNone/>
            </a:pPr>
            <a:endParaRPr lang="en-US" dirty="0" smtClean="0"/>
          </a:p>
          <a:p>
            <a:pPr marL="0" indent="0">
              <a:buNone/>
            </a:pPr>
            <a:r>
              <a:rPr lang="en-US" dirty="0"/>
              <a:t>	</a:t>
            </a:r>
            <a:r>
              <a:rPr lang="en-US" dirty="0" smtClean="0"/>
              <a:t>There is no existing work on this topic. </a:t>
            </a:r>
            <a:r>
              <a:rPr lang="en-US" dirty="0"/>
              <a:t>To our knowledge, no works have been done on mining maximal and closed frequent </a:t>
            </a:r>
            <a:r>
              <a:rPr lang="en-US" dirty="0" err="1"/>
              <a:t>itemsets</a:t>
            </a:r>
            <a:r>
              <a:rPr lang="en-US" dirty="0"/>
              <a:t> from </a:t>
            </a:r>
            <a:r>
              <a:rPr lang="en-US" dirty="0" smtClean="0"/>
              <a:t>uncertain database and uncertain </a:t>
            </a:r>
            <a:r>
              <a:rPr lang="en-US" dirty="0"/>
              <a:t>data stream yet. </a:t>
            </a:r>
            <a:endParaRPr lang="en-US" dirty="0" smtClean="0"/>
          </a:p>
          <a:p>
            <a:pPr marL="0" indent="0">
              <a:buNone/>
            </a:pPr>
            <a:r>
              <a:rPr lang="en-US" dirty="0"/>
              <a:t>	</a:t>
            </a:r>
          </a:p>
        </p:txBody>
      </p:sp>
    </p:spTree>
    <p:extLst>
      <p:ext uri="{BB962C8B-B14F-4D97-AF65-F5344CB8AC3E}">
        <p14:creationId xmlns:p14="http://schemas.microsoft.com/office/powerpoint/2010/main" val="210087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TextBox 4"/>
          <p:cNvSpPr txBox="1"/>
          <p:nvPr/>
        </p:nvSpPr>
        <p:spPr>
          <a:xfrm>
            <a:off x="1051719" y="2905974"/>
            <a:ext cx="10802662" cy="2277547"/>
          </a:xfrm>
          <a:prstGeom prst="rect">
            <a:avLst/>
          </a:prstGeom>
          <a:noFill/>
        </p:spPr>
        <p:txBody>
          <a:bodyPr wrap="square" rtlCol="0">
            <a:spAutoFit/>
          </a:bodyPr>
          <a:lstStyle/>
          <a:p>
            <a:r>
              <a:rPr lang="en-US" dirty="0" smtClean="0"/>
              <a:t>	</a:t>
            </a:r>
            <a:r>
              <a:rPr lang="en-US" sz="4400" dirty="0" smtClean="0">
                <a:solidFill>
                  <a:srgbClr val="0070C0"/>
                </a:solidFill>
              </a:rPr>
              <a:t>Maximal uncertain frequent </a:t>
            </a:r>
            <a:r>
              <a:rPr lang="en-US" sz="4400" dirty="0" err="1" smtClean="0">
                <a:solidFill>
                  <a:srgbClr val="0070C0"/>
                </a:solidFill>
              </a:rPr>
              <a:t>itemset</a:t>
            </a:r>
            <a:r>
              <a:rPr lang="en-US" sz="4400" dirty="0" smtClean="0">
                <a:solidFill>
                  <a:srgbClr val="0070C0"/>
                </a:solidFill>
              </a:rPr>
              <a:t> 	   		mining from uncertain database</a:t>
            </a:r>
          </a:p>
          <a:p>
            <a:r>
              <a:rPr lang="en-US" sz="5400" dirty="0">
                <a:solidFill>
                  <a:schemeClr val="accent2"/>
                </a:solidFill>
              </a:rPr>
              <a:t>	</a:t>
            </a:r>
            <a:r>
              <a:rPr lang="en-US" sz="5400" dirty="0" smtClean="0">
                <a:solidFill>
                  <a:schemeClr val="accent2"/>
                </a:solidFill>
              </a:rPr>
              <a:t>			MUFI tree</a:t>
            </a:r>
            <a:endParaRPr lang="en-US" sz="5400" dirty="0">
              <a:solidFill>
                <a:schemeClr val="accen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196" y="266700"/>
            <a:ext cx="11357135" cy="1066800"/>
          </a:xfrm>
        </p:spPr>
        <p:txBody>
          <a:bodyPr>
            <a:normAutofit fontScale="90000"/>
          </a:bodyPr>
          <a:lstStyle/>
          <a:p>
            <a:r>
              <a:rPr lang="en-US" dirty="0" smtClean="0"/>
              <a:t>Maximal Uncertain Frequent </a:t>
            </a:r>
            <a:r>
              <a:rPr lang="en-US" dirty="0" err="1" smtClean="0"/>
              <a:t>Itemset</a:t>
            </a:r>
            <a:r>
              <a:rPr lang="en-US" dirty="0" smtClean="0"/>
              <a:t> Tree</a:t>
            </a:r>
            <a:br>
              <a:rPr lang="en-US" dirty="0" smtClean="0"/>
            </a:br>
            <a:r>
              <a:rPr lang="en-US" dirty="0" smtClean="0"/>
              <a:t>(MUFI tree) Construction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Let’s assume the following database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11773592"/>
              </p:ext>
            </p:extLst>
          </p:nvPr>
        </p:nvGraphicFramePr>
        <p:xfrm>
          <a:off x="2118519" y="2590800"/>
          <a:ext cx="8317093" cy="3352797"/>
        </p:xfrm>
        <a:graphic>
          <a:graphicData uri="http://schemas.openxmlformats.org/drawingml/2006/table">
            <a:tbl>
              <a:tblPr firstRow="1" bandRow="1">
                <a:tableStyleId>{5C22544A-7EE6-4342-B048-85BDC9FD1C3A}</a:tableStyleId>
              </a:tblPr>
              <a:tblGrid>
                <a:gridCol w="963031"/>
                <a:gridCol w="7354062"/>
              </a:tblGrid>
              <a:tr h="478971">
                <a:tc>
                  <a:txBody>
                    <a:bodyPr/>
                    <a:lstStyle/>
                    <a:p>
                      <a:r>
                        <a:rPr lang="en-US" sz="2100" dirty="0" smtClean="0"/>
                        <a:t>TID</a:t>
                      </a:r>
                      <a:endParaRPr lang="en-US" sz="2100" dirty="0"/>
                    </a:p>
                  </a:txBody>
                  <a:tcPr marL="114718" marR="114718" marT="53340" marB="53340"/>
                </a:tc>
                <a:tc>
                  <a:txBody>
                    <a:bodyPr/>
                    <a:lstStyle/>
                    <a:p>
                      <a:r>
                        <a:rPr lang="en-US" sz="2100" dirty="0" smtClean="0"/>
                        <a:t>Items with </a:t>
                      </a:r>
                      <a:r>
                        <a:rPr lang="en-US" sz="2100" baseline="0" dirty="0" smtClean="0"/>
                        <a:t> existential probability</a:t>
                      </a:r>
                      <a:endParaRPr lang="en-US" sz="2100" dirty="0"/>
                    </a:p>
                  </a:txBody>
                  <a:tcPr marL="114718" marR="114718" marT="53340" marB="53340"/>
                </a:tc>
              </a:tr>
              <a:tr h="478971">
                <a:tc>
                  <a:txBody>
                    <a:bodyPr/>
                    <a:lstStyle/>
                    <a:p>
                      <a:r>
                        <a:rPr lang="en-US" sz="2100" dirty="0" smtClean="0"/>
                        <a:t>t1</a:t>
                      </a:r>
                      <a:endParaRPr lang="en-US" sz="2100" dirty="0"/>
                    </a:p>
                  </a:txBody>
                  <a:tcPr marL="114718" marR="114718" marT="53340" marB="53340"/>
                </a:tc>
                <a:tc>
                  <a:txBody>
                    <a:bodyPr/>
                    <a:lstStyle/>
                    <a:p>
                      <a:r>
                        <a:rPr lang="en-US" sz="2100" dirty="0" smtClean="0"/>
                        <a:t>a</a:t>
                      </a:r>
                      <a:r>
                        <a:rPr lang="en-US" sz="2100" baseline="0" dirty="0" smtClean="0"/>
                        <a:t> : 0.465, c : 0.855, d : 0.578, e : 0.498</a:t>
                      </a:r>
                      <a:endParaRPr lang="en-US" sz="2100" dirty="0"/>
                    </a:p>
                  </a:txBody>
                  <a:tcPr marL="114718" marR="114718" marT="53340" marB="53340"/>
                </a:tc>
              </a:tr>
              <a:tr h="478971">
                <a:tc>
                  <a:txBody>
                    <a:bodyPr/>
                    <a:lstStyle/>
                    <a:p>
                      <a:r>
                        <a:rPr lang="en-US" sz="2100" dirty="0" smtClean="0"/>
                        <a:t>t2</a:t>
                      </a:r>
                      <a:endParaRPr lang="en-US" sz="2100" dirty="0"/>
                    </a:p>
                  </a:txBody>
                  <a:tcPr marL="114718" marR="114718" marT="53340" marB="53340"/>
                </a:tc>
                <a:tc>
                  <a:txBody>
                    <a:bodyPr/>
                    <a:lstStyle/>
                    <a:p>
                      <a:r>
                        <a:rPr lang="en-US" sz="2100" dirty="0" smtClean="0"/>
                        <a:t>b</a:t>
                      </a:r>
                      <a:r>
                        <a:rPr lang="en-US" sz="2100" baseline="0" dirty="0" smtClean="0"/>
                        <a:t> : 0.657, d : 0.488, e : 0.745</a:t>
                      </a:r>
                      <a:endParaRPr lang="en-US" sz="2100" dirty="0"/>
                    </a:p>
                  </a:txBody>
                  <a:tcPr marL="114718" marR="114718" marT="53340" marB="53340"/>
                </a:tc>
              </a:tr>
              <a:tr h="478971">
                <a:tc>
                  <a:txBody>
                    <a:bodyPr/>
                    <a:lstStyle/>
                    <a:p>
                      <a:r>
                        <a:rPr lang="en-US" sz="2100" dirty="0" smtClean="0"/>
                        <a:t>t3</a:t>
                      </a:r>
                      <a:endParaRPr lang="en-US" sz="2100" dirty="0"/>
                    </a:p>
                  </a:txBody>
                  <a:tcPr marL="114718" marR="114718" marT="53340" marB="53340"/>
                </a:tc>
                <a:tc>
                  <a:txBody>
                    <a:bodyPr/>
                    <a:lstStyle/>
                    <a:p>
                      <a:r>
                        <a:rPr lang="en-US" sz="2100" dirty="0" smtClean="0"/>
                        <a:t>a : 0.454, b : 0.821, d : 0.656, f : 0.113</a:t>
                      </a:r>
                      <a:endParaRPr lang="en-US" sz="2100" dirty="0"/>
                    </a:p>
                  </a:txBody>
                  <a:tcPr marL="114718" marR="114718" marT="53340" marB="53340"/>
                </a:tc>
              </a:tr>
              <a:tr h="478971">
                <a:tc>
                  <a:txBody>
                    <a:bodyPr/>
                    <a:lstStyle/>
                    <a:p>
                      <a:r>
                        <a:rPr lang="en-US" sz="2100" dirty="0" smtClean="0"/>
                        <a:t>t4</a:t>
                      </a:r>
                      <a:endParaRPr lang="en-US" sz="2100" dirty="0"/>
                    </a:p>
                  </a:txBody>
                  <a:tcPr marL="114718" marR="114718" marT="53340" marB="53340"/>
                </a:tc>
                <a:tc>
                  <a:txBody>
                    <a:bodyPr/>
                    <a:lstStyle/>
                    <a:p>
                      <a:r>
                        <a:rPr lang="en-US" sz="2100" dirty="0" smtClean="0"/>
                        <a:t>b</a:t>
                      </a:r>
                      <a:r>
                        <a:rPr lang="en-US" sz="2100" baseline="0" dirty="0" smtClean="0"/>
                        <a:t> : 0.432, d : 0.506, e : 0.898</a:t>
                      </a:r>
                      <a:endParaRPr lang="en-US" sz="2100" dirty="0"/>
                    </a:p>
                  </a:txBody>
                  <a:tcPr marL="114718" marR="114718" marT="53340" marB="53340"/>
                </a:tc>
              </a:tr>
              <a:tr h="478971">
                <a:tc>
                  <a:txBody>
                    <a:bodyPr/>
                    <a:lstStyle/>
                    <a:p>
                      <a:r>
                        <a:rPr lang="en-US" sz="2100" dirty="0" smtClean="0"/>
                        <a:t>t5</a:t>
                      </a:r>
                      <a:endParaRPr lang="en-US" sz="2100" dirty="0"/>
                    </a:p>
                  </a:txBody>
                  <a:tcPr marL="114718" marR="114718" marT="53340" marB="53340"/>
                </a:tc>
                <a:tc>
                  <a:txBody>
                    <a:bodyPr/>
                    <a:lstStyle/>
                    <a:p>
                      <a:r>
                        <a:rPr lang="en-US" sz="2100" baseline="0" dirty="0" smtClean="0"/>
                        <a:t>b : 0.332, c : 0.212, d : 0.335</a:t>
                      </a:r>
                      <a:endParaRPr lang="en-US" sz="2100" dirty="0"/>
                    </a:p>
                  </a:txBody>
                  <a:tcPr marL="114718" marR="114718" marT="53340" marB="53340"/>
                </a:tc>
              </a:tr>
              <a:tr h="478971">
                <a:tc>
                  <a:txBody>
                    <a:bodyPr/>
                    <a:lstStyle/>
                    <a:p>
                      <a:r>
                        <a:rPr lang="en-US" sz="2100" dirty="0" smtClean="0"/>
                        <a:t>t6</a:t>
                      </a:r>
                      <a:endParaRPr lang="en-US" sz="2100" dirty="0"/>
                    </a:p>
                  </a:txBody>
                  <a:tcPr marL="114718" marR="114718" marT="53340" marB="53340"/>
                </a:tc>
                <a:tc>
                  <a:txBody>
                    <a:bodyPr/>
                    <a:lstStyle/>
                    <a:p>
                      <a:r>
                        <a:rPr lang="en-US" sz="2100" dirty="0" smtClean="0"/>
                        <a:t>a</a:t>
                      </a:r>
                      <a:r>
                        <a:rPr lang="en-US" sz="2100" baseline="0" dirty="0" smtClean="0"/>
                        <a:t> : 0.48, c : 0.91, e : 0.698</a:t>
                      </a:r>
                      <a:endParaRPr lang="en-US" sz="2100" dirty="0"/>
                    </a:p>
                  </a:txBody>
                  <a:tcPr marL="114718" marR="114718" marT="53340" marB="5334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4758205"/>
              </p:ext>
            </p:extLst>
          </p:nvPr>
        </p:nvGraphicFramePr>
        <p:xfrm>
          <a:off x="3871119" y="1723950"/>
          <a:ext cx="4550644" cy="4389120"/>
        </p:xfrm>
        <a:graphic>
          <a:graphicData uri="http://schemas.openxmlformats.org/drawingml/2006/table">
            <a:tbl>
              <a:tblPr firstRow="1" bandRow="1">
                <a:tableStyleId>{5C22544A-7EE6-4342-B048-85BDC9FD1C3A}</a:tableStyleId>
              </a:tblPr>
              <a:tblGrid>
                <a:gridCol w="4550644"/>
              </a:tblGrid>
              <a:tr h="289560">
                <a:tc>
                  <a:txBody>
                    <a:bodyPr/>
                    <a:lstStyle/>
                    <a:p>
                      <a:r>
                        <a:rPr lang="en-US" dirty="0" smtClean="0"/>
                        <a:t>Contents</a:t>
                      </a:r>
                      <a:endParaRPr lang="en-US" dirty="0"/>
                    </a:p>
                  </a:txBody>
                  <a:tcPr/>
                </a:tc>
              </a:tr>
              <a:tr h="332052">
                <a:tc>
                  <a:txBody>
                    <a:bodyPr/>
                    <a:lstStyle/>
                    <a:p>
                      <a:r>
                        <a:rPr lang="en-US" dirty="0" smtClean="0"/>
                        <a:t>Introduction</a:t>
                      </a:r>
                      <a:endParaRPr lang="en-US" dirty="0"/>
                    </a:p>
                  </a:txBody>
                  <a:tcPr/>
                </a:tc>
              </a:tr>
              <a:tr h="332052">
                <a:tc>
                  <a:txBody>
                    <a:bodyPr/>
                    <a:lstStyle/>
                    <a:p>
                      <a:r>
                        <a:rPr lang="en-US" dirty="0" smtClean="0"/>
                        <a:t>Our proposal</a:t>
                      </a:r>
                      <a:endParaRPr lang="en-US" dirty="0"/>
                    </a:p>
                  </a:txBody>
                  <a:tcPr/>
                </a:tc>
              </a:tr>
              <a:tr h="332052">
                <a:tc>
                  <a:txBody>
                    <a:bodyPr/>
                    <a:lstStyle/>
                    <a:p>
                      <a:r>
                        <a:rPr lang="en-US" dirty="0" smtClean="0"/>
                        <a:t>Motivation</a:t>
                      </a:r>
                      <a:endParaRPr lang="en-US" dirty="0"/>
                    </a:p>
                  </a:txBody>
                  <a:tcPr/>
                </a:tc>
              </a:tr>
              <a:tr h="332052">
                <a:tc>
                  <a:txBody>
                    <a:bodyPr/>
                    <a:lstStyle/>
                    <a:p>
                      <a:r>
                        <a:rPr lang="en-US" dirty="0" smtClean="0"/>
                        <a:t>Related works</a:t>
                      </a:r>
                      <a:endParaRPr lang="en-US" dirty="0"/>
                    </a:p>
                  </a:txBody>
                  <a:tcPr/>
                </a:tc>
              </a:tr>
              <a:tr h="332052">
                <a:tc>
                  <a:txBody>
                    <a:bodyPr/>
                    <a:lstStyle/>
                    <a:p>
                      <a:r>
                        <a:rPr lang="en-US" dirty="0" smtClean="0"/>
                        <a:t>MUFI tree</a:t>
                      </a:r>
                      <a:endParaRPr lang="en-US" dirty="0"/>
                    </a:p>
                  </a:txBody>
                  <a:tcPr/>
                </a:tc>
              </a:tr>
              <a:tr h="332052">
                <a:tc>
                  <a:txBody>
                    <a:bodyPr/>
                    <a:lstStyle/>
                    <a:p>
                      <a:r>
                        <a:rPr lang="en-US" dirty="0" smtClean="0"/>
                        <a:t>CUFI tree</a:t>
                      </a:r>
                      <a:endParaRPr lang="en-US" dirty="0"/>
                    </a:p>
                  </a:txBody>
                  <a:tcPr/>
                </a:tc>
              </a:tr>
              <a:tr h="332052">
                <a:tc>
                  <a:txBody>
                    <a:bodyPr/>
                    <a:lstStyle/>
                    <a:p>
                      <a:r>
                        <a:rPr lang="en-US" dirty="0" smtClean="0"/>
                        <a:t>MUFIS tree</a:t>
                      </a:r>
                      <a:endParaRPr lang="en-US" dirty="0"/>
                    </a:p>
                  </a:txBody>
                  <a:tcPr/>
                </a:tc>
              </a:tr>
              <a:tr h="332052">
                <a:tc>
                  <a:txBody>
                    <a:bodyPr/>
                    <a:lstStyle/>
                    <a:p>
                      <a:r>
                        <a:rPr lang="en-US" dirty="0" smtClean="0"/>
                        <a:t>CUFIS tree</a:t>
                      </a:r>
                      <a:endParaRPr lang="en-US" dirty="0"/>
                    </a:p>
                  </a:txBody>
                  <a:tcPr/>
                </a:tc>
              </a:tr>
              <a:tr h="332052">
                <a:tc>
                  <a:txBody>
                    <a:bodyPr/>
                    <a:lstStyle/>
                    <a:p>
                      <a:r>
                        <a:rPr lang="en-US" dirty="0" smtClean="0"/>
                        <a:t>Experimental Results</a:t>
                      </a:r>
                      <a:endParaRPr lang="en-US" dirty="0"/>
                    </a:p>
                  </a:txBody>
                  <a:tcPr/>
                </a:tc>
              </a:tr>
              <a:tr h="332052">
                <a:tc>
                  <a:txBody>
                    <a:bodyPr/>
                    <a:lstStyle/>
                    <a:p>
                      <a:r>
                        <a:rPr lang="en-US" dirty="0" smtClean="0"/>
                        <a:t>Conclusion</a:t>
                      </a:r>
                      <a:endParaRPr lang="en-US" dirty="0"/>
                    </a:p>
                  </a:txBody>
                  <a:tcPr/>
                </a:tc>
              </a:tr>
              <a:tr h="332052">
                <a:tc>
                  <a:txBody>
                    <a:bodyPr/>
                    <a:lstStyle/>
                    <a:p>
                      <a:r>
                        <a:rPr lang="en-US" dirty="0" smtClean="0"/>
                        <a:t>References</a:t>
                      </a:r>
                      <a:endParaRPr lang="en-US" dirty="0"/>
                    </a:p>
                  </a:txBody>
                  <a:tcPr/>
                </a:tc>
              </a:tr>
            </a:tbl>
          </a:graphicData>
        </a:graphic>
      </p:graphicFrame>
    </p:spTree>
    <p:extLst>
      <p:ext uri="{BB962C8B-B14F-4D97-AF65-F5344CB8AC3E}">
        <p14:creationId xmlns:p14="http://schemas.microsoft.com/office/powerpoint/2010/main" val="466255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Maximal Uncertain Frequent </a:t>
            </a:r>
            <a:r>
              <a:rPr lang="en-US" sz="4000" dirty="0" err="1" smtClean="0"/>
              <a:t>Itemset</a:t>
            </a:r>
            <a:r>
              <a:rPr lang="en-US" sz="4000" dirty="0" smtClean="0"/>
              <a:t> Tree</a:t>
            </a:r>
            <a:br>
              <a:rPr lang="en-US" sz="4000" dirty="0" smtClean="0"/>
            </a:br>
            <a:r>
              <a:rPr lang="en-US" sz="4000" dirty="0" smtClean="0"/>
              <a:t>(MUFI tree) Construction</a:t>
            </a:r>
            <a:endParaRPr lang="en-US" sz="4000" dirty="0"/>
          </a:p>
        </p:txBody>
      </p:sp>
      <p:sp>
        <p:nvSpPr>
          <p:cNvPr id="3" name="Content Placeholder 2"/>
          <p:cNvSpPr>
            <a:spLocks noGrp="1"/>
          </p:cNvSpPr>
          <p:nvPr>
            <p:ph idx="1"/>
          </p:nvPr>
        </p:nvSpPr>
        <p:spPr>
          <a:xfrm>
            <a:off x="630956" y="1806448"/>
            <a:ext cx="11357135" cy="4594352"/>
          </a:xfrm>
        </p:spPr>
        <p:txBody>
          <a:bodyPr>
            <a:normAutofit/>
          </a:bodyPr>
          <a:lstStyle/>
          <a:p>
            <a:pPr marL="0" indent="0">
              <a:buNone/>
            </a:pPr>
            <a:endParaRPr lang="en-US" sz="2600" dirty="0" smtClean="0"/>
          </a:p>
          <a:p>
            <a:r>
              <a:rPr lang="en-US" sz="2600" dirty="0" smtClean="0"/>
              <a:t>Let, minimum support threshold = 4%                                                                          					        </a:t>
            </a:r>
          </a:p>
          <a:p>
            <a:pPr>
              <a:buNone/>
            </a:pPr>
            <a:r>
              <a:rPr lang="en-US" sz="2600" dirty="0" smtClean="0"/>
              <a:t>						     = 0.04</a:t>
            </a:r>
          </a:p>
          <a:p>
            <a:r>
              <a:rPr lang="en-US" sz="2600" dirty="0" smtClean="0"/>
              <a:t>So, </a:t>
            </a:r>
            <a:r>
              <a:rPr lang="en-US" sz="2600" dirty="0" err="1" smtClean="0"/>
              <a:t>minsup</a:t>
            </a:r>
            <a:r>
              <a:rPr lang="en-US" sz="2600" dirty="0" smtClean="0"/>
              <a:t> count for 1</a:t>
            </a:r>
            <a:r>
              <a:rPr lang="en-US" sz="2600" baseline="30000" dirty="0" smtClean="0"/>
              <a:t>st</a:t>
            </a:r>
            <a:r>
              <a:rPr lang="en-US" sz="2600" dirty="0" smtClean="0"/>
              <a:t> data stream = number of transactions *</a:t>
            </a:r>
          </a:p>
          <a:p>
            <a:pPr marL="0" indent="0">
              <a:buNone/>
            </a:pPr>
            <a:r>
              <a:rPr lang="en-US" sz="2600" dirty="0"/>
              <a:t>	</a:t>
            </a:r>
            <a:r>
              <a:rPr lang="en-US" sz="2600" dirty="0" smtClean="0"/>
              <a:t>					 minimum support threshold</a:t>
            </a:r>
            <a:endParaRPr lang="en-US" sz="2200" dirty="0" smtClean="0"/>
          </a:p>
          <a:p>
            <a:pPr marL="0" indent="0">
              <a:buNone/>
            </a:pPr>
            <a:r>
              <a:rPr lang="en-US" sz="2600" dirty="0"/>
              <a:t>	</a:t>
            </a:r>
            <a:r>
              <a:rPr lang="en-US" sz="2600" dirty="0" smtClean="0"/>
              <a:t>				         = 6 * 0.04</a:t>
            </a:r>
          </a:p>
          <a:p>
            <a:pPr>
              <a:buNone/>
            </a:pPr>
            <a:r>
              <a:rPr lang="en-US" sz="2600" dirty="0" smtClean="0"/>
              <a:t>						         = 0.24</a:t>
            </a:r>
          </a:p>
          <a:p>
            <a:r>
              <a:rPr lang="en-US" sz="2600" dirty="0" smtClean="0"/>
              <a:t>Closed range(</a:t>
            </a:r>
            <a:r>
              <a:rPr lang="en-US" sz="2600" dirty="0" err="1" smtClean="0"/>
              <a:t>cr</a:t>
            </a:r>
            <a:r>
              <a:rPr lang="en-US" sz="2600" dirty="0" smtClean="0"/>
              <a:t>) = 0.40</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p:txBody>
          <a:bodyPr>
            <a:normAutofit/>
          </a:bodyPr>
          <a:lstStyle/>
          <a:p>
            <a:r>
              <a:rPr lang="en-US" dirty="0" err="1" smtClean="0"/>
              <a:t>expSup</a:t>
            </a:r>
            <a:r>
              <a:rPr lang="en-US" dirty="0" smtClean="0"/>
              <a:t> of each item is calculated and ordered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0863856"/>
              </p:ext>
            </p:extLst>
          </p:nvPr>
        </p:nvGraphicFramePr>
        <p:xfrm>
          <a:off x="860389" y="2844815"/>
          <a:ext cx="3154760" cy="3028529"/>
        </p:xfrm>
        <a:graphic>
          <a:graphicData uri="http://schemas.openxmlformats.org/drawingml/2006/table">
            <a:tbl>
              <a:tblPr firstRow="1" bandRow="1">
                <a:tableStyleId>{5C22544A-7EE6-4342-B048-85BDC9FD1C3A}</a:tableStyleId>
              </a:tblPr>
              <a:tblGrid>
                <a:gridCol w="860389"/>
                <a:gridCol w="2294371"/>
              </a:tblGrid>
              <a:tr h="432647">
                <a:tc>
                  <a:txBody>
                    <a:bodyPr/>
                    <a:lstStyle/>
                    <a:p>
                      <a:r>
                        <a:rPr lang="en-US" sz="2100" dirty="0" smtClean="0"/>
                        <a:t>item</a:t>
                      </a:r>
                      <a:endParaRPr lang="en-US" sz="2100" dirty="0"/>
                    </a:p>
                  </a:txBody>
                  <a:tcPr marL="114718" marR="114718" marT="53340" marB="53340"/>
                </a:tc>
                <a:tc>
                  <a:txBody>
                    <a:bodyPr/>
                    <a:lstStyle/>
                    <a:p>
                      <a:r>
                        <a:rPr lang="en-US" sz="2100" dirty="0" err="1" smtClean="0"/>
                        <a:t>expSup</a:t>
                      </a:r>
                      <a:endParaRPr lang="en-US" sz="2100" dirty="0"/>
                    </a:p>
                  </a:txBody>
                  <a:tcPr marL="114718" marR="114718" marT="53340" marB="53340"/>
                </a:tc>
              </a:tr>
              <a:tr h="432647">
                <a:tc>
                  <a:txBody>
                    <a:bodyPr/>
                    <a:lstStyle/>
                    <a:p>
                      <a:r>
                        <a:rPr lang="en-US" sz="2100" dirty="0" smtClean="0"/>
                        <a:t>a</a:t>
                      </a:r>
                      <a:endParaRPr lang="en-US" sz="2100" dirty="0"/>
                    </a:p>
                  </a:txBody>
                  <a:tcPr marL="114718" marR="114718" marT="53340" marB="53340"/>
                </a:tc>
                <a:tc>
                  <a:txBody>
                    <a:bodyPr/>
                    <a:lstStyle/>
                    <a:p>
                      <a:r>
                        <a:rPr lang="en-US" sz="2100" dirty="0" smtClean="0"/>
                        <a:t>1.399</a:t>
                      </a:r>
                      <a:endParaRPr lang="en-US" sz="2100" dirty="0"/>
                    </a:p>
                  </a:txBody>
                  <a:tcPr marL="114718" marR="114718" marT="53340" marB="53340"/>
                </a:tc>
              </a:tr>
              <a:tr h="432647">
                <a:tc>
                  <a:txBody>
                    <a:bodyPr/>
                    <a:lstStyle/>
                    <a:p>
                      <a:r>
                        <a:rPr lang="en-US" sz="2100" dirty="0" smtClean="0"/>
                        <a:t>b</a:t>
                      </a:r>
                      <a:endParaRPr lang="en-US" sz="2100" dirty="0"/>
                    </a:p>
                  </a:txBody>
                  <a:tcPr marL="114718" marR="114718" marT="53340" marB="53340"/>
                </a:tc>
                <a:tc>
                  <a:txBody>
                    <a:bodyPr/>
                    <a:lstStyle/>
                    <a:p>
                      <a:r>
                        <a:rPr lang="en-US" sz="2100" dirty="0" smtClean="0"/>
                        <a:t>2.242</a:t>
                      </a:r>
                      <a:endParaRPr lang="en-US" sz="2100" dirty="0"/>
                    </a:p>
                  </a:txBody>
                  <a:tcPr marL="114718" marR="114718" marT="53340" marB="53340"/>
                </a:tc>
              </a:tr>
              <a:tr h="432647">
                <a:tc>
                  <a:txBody>
                    <a:bodyPr/>
                    <a:lstStyle/>
                    <a:p>
                      <a:r>
                        <a:rPr lang="en-US" sz="2100" dirty="0" smtClean="0"/>
                        <a:t>c</a:t>
                      </a:r>
                      <a:endParaRPr lang="en-US" sz="2100" dirty="0"/>
                    </a:p>
                  </a:txBody>
                  <a:tcPr marL="114718" marR="114718" marT="53340" marB="53340"/>
                </a:tc>
                <a:tc>
                  <a:txBody>
                    <a:bodyPr/>
                    <a:lstStyle/>
                    <a:p>
                      <a:r>
                        <a:rPr lang="en-US" sz="2100" dirty="0" smtClean="0"/>
                        <a:t>1.977</a:t>
                      </a:r>
                      <a:endParaRPr lang="en-US" sz="2100" dirty="0"/>
                    </a:p>
                  </a:txBody>
                  <a:tcPr marL="114718" marR="114718" marT="53340" marB="53340"/>
                </a:tc>
              </a:tr>
              <a:tr h="432647">
                <a:tc>
                  <a:txBody>
                    <a:bodyPr/>
                    <a:lstStyle/>
                    <a:p>
                      <a:r>
                        <a:rPr lang="en-US" sz="2100" dirty="0" smtClean="0"/>
                        <a:t>d</a:t>
                      </a:r>
                      <a:endParaRPr lang="en-US" sz="2100" dirty="0"/>
                    </a:p>
                  </a:txBody>
                  <a:tcPr marL="114718" marR="114718" marT="53340" marB="53340"/>
                </a:tc>
                <a:tc>
                  <a:txBody>
                    <a:bodyPr/>
                    <a:lstStyle/>
                    <a:p>
                      <a:r>
                        <a:rPr lang="en-US" sz="2100" dirty="0" smtClean="0"/>
                        <a:t>2.563</a:t>
                      </a:r>
                      <a:endParaRPr lang="en-US" sz="2100" dirty="0"/>
                    </a:p>
                  </a:txBody>
                  <a:tcPr marL="114718" marR="114718" marT="53340" marB="53340"/>
                </a:tc>
              </a:tr>
              <a:tr h="432647">
                <a:tc>
                  <a:txBody>
                    <a:bodyPr/>
                    <a:lstStyle/>
                    <a:p>
                      <a:r>
                        <a:rPr lang="en-US" sz="2100" dirty="0" smtClean="0"/>
                        <a:t>e</a:t>
                      </a:r>
                      <a:endParaRPr lang="en-US" sz="2100" dirty="0"/>
                    </a:p>
                  </a:txBody>
                  <a:tcPr marL="114718" marR="114718" marT="53340" marB="53340"/>
                </a:tc>
                <a:tc>
                  <a:txBody>
                    <a:bodyPr/>
                    <a:lstStyle/>
                    <a:p>
                      <a:r>
                        <a:rPr lang="en-US" sz="2100" dirty="0" smtClean="0"/>
                        <a:t>2.839</a:t>
                      </a:r>
                      <a:endParaRPr lang="en-US" sz="2100" dirty="0"/>
                    </a:p>
                  </a:txBody>
                  <a:tcPr marL="114718" marR="114718" marT="53340" marB="53340"/>
                </a:tc>
              </a:tr>
              <a:tr h="432647">
                <a:tc>
                  <a:txBody>
                    <a:bodyPr/>
                    <a:lstStyle/>
                    <a:p>
                      <a:r>
                        <a:rPr lang="en-US" sz="2100" dirty="0" smtClean="0"/>
                        <a:t>f</a:t>
                      </a:r>
                      <a:endParaRPr lang="en-US" sz="2100" dirty="0"/>
                    </a:p>
                  </a:txBody>
                  <a:tcPr marL="114718" marR="114718" marT="53340" marB="53340"/>
                </a:tc>
                <a:tc>
                  <a:txBody>
                    <a:bodyPr/>
                    <a:lstStyle/>
                    <a:p>
                      <a:r>
                        <a:rPr lang="en-US" sz="2100" dirty="0" smtClean="0"/>
                        <a:t>0.113&lt;0.24</a:t>
                      </a:r>
                      <a:endParaRPr lang="en-US" sz="2100" dirty="0"/>
                    </a:p>
                  </a:txBody>
                  <a:tcPr marL="114718" marR="114718" marT="53340" marB="5334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38150764"/>
              </p:ext>
            </p:extLst>
          </p:nvPr>
        </p:nvGraphicFramePr>
        <p:xfrm>
          <a:off x="8030299" y="2844800"/>
          <a:ext cx="3154760" cy="2595882"/>
        </p:xfrm>
        <a:graphic>
          <a:graphicData uri="http://schemas.openxmlformats.org/drawingml/2006/table">
            <a:tbl>
              <a:tblPr firstRow="1" bandRow="1">
                <a:tableStyleId>{5C22544A-7EE6-4342-B048-85BDC9FD1C3A}</a:tableStyleId>
              </a:tblPr>
              <a:tblGrid>
                <a:gridCol w="860389"/>
                <a:gridCol w="2294371"/>
              </a:tblGrid>
              <a:tr h="432647">
                <a:tc>
                  <a:txBody>
                    <a:bodyPr/>
                    <a:lstStyle/>
                    <a:p>
                      <a:r>
                        <a:rPr lang="en-US" sz="2100" dirty="0" smtClean="0"/>
                        <a:t>item</a:t>
                      </a:r>
                      <a:endParaRPr lang="en-US" sz="2100" dirty="0"/>
                    </a:p>
                  </a:txBody>
                  <a:tcPr marL="114718" marR="114718" marT="53340" marB="53340"/>
                </a:tc>
                <a:tc>
                  <a:txBody>
                    <a:bodyPr/>
                    <a:lstStyle/>
                    <a:p>
                      <a:r>
                        <a:rPr lang="en-US" sz="2100" dirty="0" err="1" smtClean="0"/>
                        <a:t>expSup</a:t>
                      </a:r>
                      <a:endParaRPr lang="en-US" sz="2100" dirty="0"/>
                    </a:p>
                  </a:txBody>
                  <a:tcPr marL="114718" marR="114718" marT="53340" marB="53340"/>
                </a:tc>
              </a:tr>
              <a:tr h="432647">
                <a:tc>
                  <a:txBody>
                    <a:bodyPr/>
                    <a:lstStyle/>
                    <a:p>
                      <a:r>
                        <a:rPr lang="en-US" sz="2100" dirty="0" smtClean="0"/>
                        <a:t>e</a:t>
                      </a:r>
                      <a:endParaRPr lang="en-US" sz="2100" dirty="0"/>
                    </a:p>
                  </a:txBody>
                  <a:tcPr marL="114718" marR="114718" marT="53340" marB="53340"/>
                </a:tc>
                <a:tc>
                  <a:txBody>
                    <a:bodyPr/>
                    <a:lstStyle/>
                    <a:p>
                      <a:r>
                        <a:rPr lang="en-US" sz="2100" dirty="0" smtClean="0"/>
                        <a:t>2.839</a:t>
                      </a:r>
                      <a:endParaRPr lang="en-US" sz="2100" dirty="0"/>
                    </a:p>
                  </a:txBody>
                  <a:tcPr marL="114718" marR="114718" marT="53340" marB="53340"/>
                </a:tc>
              </a:tr>
              <a:tr h="432647">
                <a:tc>
                  <a:txBody>
                    <a:bodyPr/>
                    <a:lstStyle/>
                    <a:p>
                      <a:r>
                        <a:rPr lang="en-US" sz="2100" dirty="0" smtClean="0"/>
                        <a:t>d</a:t>
                      </a:r>
                      <a:endParaRPr lang="en-US" sz="2100" dirty="0"/>
                    </a:p>
                  </a:txBody>
                  <a:tcPr marL="114718" marR="114718" marT="53340" marB="53340"/>
                </a:tc>
                <a:tc>
                  <a:txBody>
                    <a:bodyPr/>
                    <a:lstStyle/>
                    <a:p>
                      <a:r>
                        <a:rPr lang="en-US" sz="2100" dirty="0" smtClean="0"/>
                        <a:t>2.5633</a:t>
                      </a:r>
                      <a:endParaRPr lang="en-US" sz="2100" dirty="0"/>
                    </a:p>
                  </a:txBody>
                  <a:tcPr marL="114718" marR="114718" marT="53340" marB="53340"/>
                </a:tc>
              </a:tr>
              <a:tr h="432647">
                <a:tc>
                  <a:txBody>
                    <a:bodyPr/>
                    <a:lstStyle/>
                    <a:p>
                      <a:r>
                        <a:rPr lang="en-US" sz="2100" dirty="0" smtClean="0"/>
                        <a:t>b</a:t>
                      </a:r>
                      <a:endParaRPr lang="en-US" sz="2100" dirty="0"/>
                    </a:p>
                  </a:txBody>
                  <a:tcPr marL="114718" marR="114718" marT="53340" marB="53340"/>
                </a:tc>
                <a:tc>
                  <a:txBody>
                    <a:bodyPr/>
                    <a:lstStyle/>
                    <a:p>
                      <a:r>
                        <a:rPr lang="en-US" sz="2100" dirty="0" smtClean="0"/>
                        <a:t>2.242</a:t>
                      </a:r>
                      <a:endParaRPr lang="en-US" sz="2100" dirty="0"/>
                    </a:p>
                  </a:txBody>
                  <a:tcPr marL="114718" marR="114718" marT="53340" marB="53340"/>
                </a:tc>
              </a:tr>
              <a:tr h="432647">
                <a:tc>
                  <a:txBody>
                    <a:bodyPr/>
                    <a:lstStyle/>
                    <a:p>
                      <a:r>
                        <a:rPr lang="en-US" sz="2100" dirty="0" smtClean="0"/>
                        <a:t>c</a:t>
                      </a:r>
                      <a:endParaRPr lang="en-US" sz="2100" dirty="0"/>
                    </a:p>
                  </a:txBody>
                  <a:tcPr marL="114718" marR="114718" marT="53340" marB="53340"/>
                </a:tc>
                <a:tc>
                  <a:txBody>
                    <a:bodyPr/>
                    <a:lstStyle/>
                    <a:p>
                      <a:r>
                        <a:rPr lang="en-US" sz="2100" dirty="0" smtClean="0"/>
                        <a:t>1.977</a:t>
                      </a:r>
                      <a:endParaRPr lang="en-US" sz="2100" dirty="0"/>
                    </a:p>
                  </a:txBody>
                  <a:tcPr marL="114718" marR="114718" marT="53340" marB="53340"/>
                </a:tc>
              </a:tr>
              <a:tr h="432647">
                <a:tc>
                  <a:txBody>
                    <a:bodyPr/>
                    <a:lstStyle/>
                    <a:p>
                      <a:r>
                        <a:rPr lang="en-US" sz="2100" dirty="0" smtClean="0"/>
                        <a:t>a</a:t>
                      </a:r>
                      <a:endParaRPr lang="en-US" sz="2100" dirty="0"/>
                    </a:p>
                  </a:txBody>
                  <a:tcPr marL="114718" marR="114718" marT="53340" marB="53340"/>
                </a:tc>
                <a:tc>
                  <a:txBody>
                    <a:bodyPr/>
                    <a:lstStyle/>
                    <a:p>
                      <a:r>
                        <a:rPr lang="en-US" sz="2100" dirty="0" smtClean="0"/>
                        <a:t>1.399</a:t>
                      </a:r>
                      <a:endParaRPr lang="en-US" sz="2100" dirty="0"/>
                    </a:p>
                  </a:txBody>
                  <a:tcPr marL="114718" marR="114718" marT="53340" marB="53340"/>
                </a:tc>
              </a:tr>
            </a:tbl>
          </a:graphicData>
        </a:graphic>
      </p:graphicFrame>
      <p:cxnSp>
        <p:nvCxnSpPr>
          <p:cNvPr id="7" name="Straight Arrow Connector 6"/>
          <p:cNvCxnSpPr/>
          <p:nvPr/>
        </p:nvCxnSpPr>
        <p:spPr>
          <a:xfrm>
            <a:off x="4301948" y="4089402"/>
            <a:ext cx="3441556"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88743" y="3556000"/>
            <a:ext cx="2963562" cy="400110"/>
          </a:xfrm>
          <a:prstGeom prst="rect">
            <a:avLst/>
          </a:prstGeom>
          <a:noFill/>
        </p:spPr>
        <p:txBody>
          <a:bodyPr wrap="square" rtlCol="0">
            <a:spAutoFit/>
          </a:bodyPr>
          <a:lstStyle/>
          <a:p>
            <a:r>
              <a:rPr lang="en-US" sz="2000" dirty="0" smtClean="0"/>
              <a:t>            descending</a:t>
            </a:r>
            <a:endParaRPr lang="en-US" sz="2000" dirty="0"/>
          </a:p>
        </p:txBody>
      </p:sp>
      <p:sp>
        <p:nvSpPr>
          <p:cNvPr id="9" name="TextBox 8"/>
          <p:cNvSpPr txBox="1"/>
          <p:nvPr/>
        </p:nvSpPr>
        <p:spPr>
          <a:xfrm>
            <a:off x="4779941" y="4267200"/>
            <a:ext cx="2963562" cy="400110"/>
          </a:xfrm>
          <a:prstGeom prst="rect">
            <a:avLst/>
          </a:prstGeom>
          <a:noFill/>
        </p:spPr>
        <p:txBody>
          <a:bodyPr wrap="square" rtlCol="0">
            <a:spAutoFit/>
          </a:bodyPr>
          <a:lstStyle/>
          <a:p>
            <a:r>
              <a:rPr lang="en-US" dirty="0" smtClean="0"/>
              <a:t>                </a:t>
            </a:r>
            <a:r>
              <a:rPr lang="en-US" sz="2000" dirty="0" smtClean="0"/>
              <a:t> order</a:t>
            </a:r>
            <a:endParaRPr lang="en-US" sz="2000" dirty="0"/>
          </a:p>
        </p:txBody>
      </p:sp>
      <p:sp>
        <p:nvSpPr>
          <p:cNvPr id="10" name="Multiply 9"/>
          <p:cNvSpPr/>
          <p:nvPr/>
        </p:nvSpPr>
        <p:spPr>
          <a:xfrm>
            <a:off x="2960023" y="5422900"/>
            <a:ext cx="545267" cy="4445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5" name="Content Placeholder 4"/>
          <p:cNvSpPr>
            <a:spLocks noGrp="1"/>
          </p:cNvSpPr>
          <p:nvPr>
            <p:ph idx="1"/>
          </p:nvPr>
        </p:nvSpPr>
        <p:spPr/>
        <p:txBody>
          <a:bodyPr/>
          <a:lstStyle/>
          <a:p>
            <a:r>
              <a:rPr lang="en-US" dirty="0" smtClean="0"/>
              <a:t>Rearranging transactions according to item’s order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5806513"/>
              </p:ext>
            </p:extLst>
          </p:nvPr>
        </p:nvGraphicFramePr>
        <p:xfrm>
          <a:off x="1051593" y="2400300"/>
          <a:ext cx="10229069" cy="3644900"/>
        </p:xfrm>
        <a:graphic>
          <a:graphicData uri="http://schemas.openxmlformats.org/drawingml/2006/table">
            <a:tbl>
              <a:tblPr firstRow="1" bandRow="1">
                <a:tableStyleId>{5C22544A-7EE6-4342-B048-85BDC9FD1C3A}</a:tableStyleId>
              </a:tblPr>
              <a:tblGrid>
                <a:gridCol w="1625179"/>
                <a:gridCol w="8603890"/>
              </a:tblGrid>
              <a:tr h="520700">
                <a:tc>
                  <a:txBody>
                    <a:bodyPr/>
                    <a:lstStyle/>
                    <a:p>
                      <a:r>
                        <a:rPr lang="en-US" sz="2100" dirty="0" smtClean="0"/>
                        <a:t>TID</a:t>
                      </a:r>
                      <a:endParaRPr lang="en-US" sz="2100" dirty="0"/>
                    </a:p>
                  </a:txBody>
                  <a:tcPr marL="114718" marR="114718" marT="53340" marB="53340"/>
                </a:tc>
                <a:tc>
                  <a:txBody>
                    <a:bodyPr/>
                    <a:lstStyle/>
                    <a:p>
                      <a:r>
                        <a:rPr lang="en-US" sz="2100" dirty="0" smtClean="0"/>
                        <a:t>Items with probability</a:t>
                      </a:r>
                      <a:endParaRPr lang="en-US" sz="2100" dirty="0"/>
                    </a:p>
                  </a:txBody>
                  <a:tcPr marL="114718" marR="114718" marT="53340" marB="53340"/>
                </a:tc>
              </a:tr>
              <a:tr h="520700">
                <a:tc>
                  <a:txBody>
                    <a:bodyPr/>
                    <a:lstStyle/>
                    <a:p>
                      <a:r>
                        <a:rPr lang="en-US" sz="2100" dirty="0" smtClean="0"/>
                        <a:t>t1</a:t>
                      </a:r>
                      <a:endParaRPr lang="en-US" sz="2100" dirty="0"/>
                    </a:p>
                  </a:txBody>
                  <a:tcPr marL="114718" marR="114718" marT="53340" marB="53340"/>
                </a:tc>
                <a:tc>
                  <a:txBody>
                    <a:bodyPr/>
                    <a:lstStyle/>
                    <a:p>
                      <a:r>
                        <a:rPr lang="en-US" sz="2100" dirty="0" smtClean="0"/>
                        <a:t>e</a:t>
                      </a:r>
                      <a:r>
                        <a:rPr lang="en-US" sz="2100" baseline="0" dirty="0" smtClean="0"/>
                        <a:t> : 0.498, d : 0.578, c : 0.855, a : 0.465</a:t>
                      </a:r>
                      <a:endParaRPr lang="en-US" sz="2100" dirty="0"/>
                    </a:p>
                  </a:txBody>
                  <a:tcPr marL="114718" marR="114718" marT="53340" marB="53340"/>
                </a:tc>
              </a:tr>
              <a:tr h="520700">
                <a:tc>
                  <a:txBody>
                    <a:bodyPr/>
                    <a:lstStyle/>
                    <a:p>
                      <a:r>
                        <a:rPr lang="en-US" sz="2100" dirty="0" smtClean="0"/>
                        <a:t>t2</a:t>
                      </a:r>
                      <a:endParaRPr lang="en-US" sz="2100" dirty="0"/>
                    </a:p>
                  </a:txBody>
                  <a:tcPr marL="114718" marR="114718" marT="53340" marB="53340"/>
                </a:tc>
                <a:tc>
                  <a:txBody>
                    <a:bodyPr/>
                    <a:lstStyle/>
                    <a:p>
                      <a:r>
                        <a:rPr lang="en-US" sz="2100" dirty="0" smtClean="0"/>
                        <a:t>e</a:t>
                      </a:r>
                      <a:r>
                        <a:rPr lang="en-US" sz="2100" baseline="0" dirty="0" smtClean="0"/>
                        <a:t> : 0.745, d : 0.488, b : 0.657</a:t>
                      </a:r>
                      <a:endParaRPr lang="en-US" sz="2100" dirty="0"/>
                    </a:p>
                  </a:txBody>
                  <a:tcPr marL="114718" marR="114718" marT="53340" marB="53340"/>
                </a:tc>
              </a:tr>
              <a:tr h="520700">
                <a:tc>
                  <a:txBody>
                    <a:bodyPr/>
                    <a:lstStyle/>
                    <a:p>
                      <a:r>
                        <a:rPr lang="en-US" sz="2100" dirty="0" smtClean="0"/>
                        <a:t>t3</a:t>
                      </a:r>
                      <a:endParaRPr lang="en-US" sz="2100" dirty="0"/>
                    </a:p>
                  </a:txBody>
                  <a:tcPr marL="114718" marR="114718" marT="53340" marB="53340"/>
                </a:tc>
                <a:tc>
                  <a:txBody>
                    <a:bodyPr/>
                    <a:lstStyle/>
                    <a:p>
                      <a:r>
                        <a:rPr lang="en-US" sz="2100" dirty="0" smtClean="0"/>
                        <a:t>d</a:t>
                      </a:r>
                      <a:r>
                        <a:rPr lang="en-US" sz="2100" baseline="0" dirty="0" smtClean="0"/>
                        <a:t> : 0.656, b : 0.821, a : 0.454</a:t>
                      </a:r>
                      <a:endParaRPr lang="en-US" sz="2100" dirty="0"/>
                    </a:p>
                  </a:txBody>
                  <a:tcPr marL="114718" marR="114718" marT="53340" marB="53340"/>
                </a:tc>
              </a:tr>
              <a:tr h="520700">
                <a:tc>
                  <a:txBody>
                    <a:bodyPr/>
                    <a:lstStyle/>
                    <a:p>
                      <a:r>
                        <a:rPr lang="en-US" sz="2100" dirty="0" smtClean="0"/>
                        <a:t>t4</a:t>
                      </a:r>
                      <a:endParaRPr lang="en-US" sz="2100" dirty="0"/>
                    </a:p>
                  </a:txBody>
                  <a:tcPr marL="114718" marR="114718" marT="53340" marB="53340"/>
                </a:tc>
                <a:tc>
                  <a:txBody>
                    <a:bodyPr/>
                    <a:lstStyle/>
                    <a:p>
                      <a:r>
                        <a:rPr lang="en-US" sz="2100" dirty="0" smtClean="0"/>
                        <a:t>e</a:t>
                      </a:r>
                      <a:r>
                        <a:rPr lang="en-US" sz="2100" baseline="0" dirty="0" smtClean="0"/>
                        <a:t> : 0.898, d : 0.506, b : 0.432</a:t>
                      </a:r>
                      <a:endParaRPr lang="en-US" sz="2100" dirty="0"/>
                    </a:p>
                  </a:txBody>
                  <a:tcPr marL="114718" marR="114718" marT="53340" marB="53340"/>
                </a:tc>
              </a:tr>
              <a:tr h="520700">
                <a:tc>
                  <a:txBody>
                    <a:bodyPr/>
                    <a:lstStyle/>
                    <a:p>
                      <a:r>
                        <a:rPr lang="en-US" sz="2100" dirty="0" smtClean="0"/>
                        <a:t>t5</a:t>
                      </a:r>
                      <a:endParaRPr lang="en-US" sz="2100" dirty="0"/>
                    </a:p>
                  </a:txBody>
                  <a:tcPr marL="114718" marR="114718" marT="53340" marB="53340"/>
                </a:tc>
                <a:tc>
                  <a:txBody>
                    <a:bodyPr/>
                    <a:lstStyle/>
                    <a:p>
                      <a:r>
                        <a:rPr lang="en-US" sz="2100" dirty="0" smtClean="0"/>
                        <a:t>d</a:t>
                      </a:r>
                      <a:r>
                        <a:rPr lang="en-US" sz="2100" baseline="0" dirty="0" smtClean="0"/>
                        <a:t> : 0.335, b : 0.332, c : 0.212</a:t>
                      </a:r>
                      <a:endParaRPr lang="en-US" sz="2100" dirty="0"/>
                    </a:p>
                  </a:txBody>
                  <a:tcPr marL="114718" marR="114718" marT="53340" marB="53340"/>
                </a:tc>
              </a:tr>
              <a:tr h="520700">
                <a:tc>
                  <a:txBody>
                    <a:bodyPr/>
                    <a:lstStyle/>
                    <a:p>
                      <a:r>
                        <a:rPr lang="en-US" sz="2100" dirty="0" smtClean="0"/>
                        <a:t>t6</a:t>
                      </a:r>
                      <a:endParaRPr lang="en-US" sz="2100" dirty="0"/>
                    </a:p>
                  </a:txBody>
                  <a:tcPr marL="114718" marR="114718" marT="53340" marB="53340"/>
                </a:tc>
                <a:tc>
                  <a:txBody>
                    <a:bodyPr/>
                    <a:lstStyle/>
                    <a:p>
                      <a:r>
                        <a:rPr lang="en-US" sz="2100" dirty="0" smtClean="0"/>
                        <a:t>e</a:t>
                      </a:r>
                      <a:r>
                        <a:rPr lang="en-US" sz="2100" baseline="0" dirty="0" smtClean="0"/>
                        <a:t> : 0.698, c : 0.91, a : 0.48</a:t>
                      </a:r>
                      <a:endParaRPr lang="en-US" sz="2100" dirty="0"/>
                    </a:p>
                  </a:txBody>
                  <a:tcPr marL="114718" marR="114718" marT="53340" marB="5334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p:txBody>
          <a:bodyPr>
            <a:normAutofit/>
          </a:bodyPr>
          <a:lstStyle/>
          <a:p>
            <a:r>
              <a:rPr lang="en-US" dirty="0" smtClean="0"/>
              <a:t>t1  {e : 0.498, d : 0.578, c : 0.855, a : 0.465}</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81073" y="3276600"/>
            <a:ext cx="1529580" cy="400110"/>
          </a:xfrm>
          <a:prstGeom prst="rect">
            <a:avLst/>
          </a:prstGeom>
          <a:noFill/>
        </p:spPr>
        <p:txBody>
          <a:bodyPr wrap="square" rtlCol="0">
            <a:spAutoFit/>
          </a:bodyPr>
          <a:lstStyle/>
          <a:p>
            <a:r>
              <a:rPr lang="en-US" sz="2000" dirty="0" smtClean="0"/>
              <a:t>0.498 </a:t>
            </a:r>
            <a:endParaRPr lang="en-US" sz="2000" dirty="0"/>
          </a:p>
        </p:txBody>
      </p:sp>
      <p:sp>
        <p:nvSpPr>
          <p:cNvPr id="15" name="TextBox 14"/>
          <p:cNvSpPr txBox="1"/>
          <p:nvPr/>
        </p:nvSpPr>
        <p:spPr>
          <a:xfrm>
            <a:off x="2181071" y="3962400"/>
            <a:ext cx="2485568" cy="400110"/>
          </a:xfrm>
          <a:prstGeom prst="rect">
            <a:avLst/>
          </a:prstGeom>
          <a:noFill/>
        </p:spPr>
        <p:txBody>
          <a:bodyPr wrap="square" rtlCol="0">
            <a:spAutoFit/>
          </a:bodyPr>
          <a:lstStyle/>
          <a:p>
            <a:r>
              <a:rPr lang="en-US" sz="2000" dirty="0" smtClean="0"/>
              <a:t>0.578*0.498 </a:t>
            </a:r>
            <a:endParaRPr lang="en-US" sz="2000" dirty="0"/>
          </a:p>
        </p:txBody>
      </p:sp>
      <p:sp>
        <p:nvSpPr>
          <p:cNvPr id="16" name="TextBox 15"/>
          <p:cNvSpPr txBox="1"/>
          <p:nvPr/>
        </p:nvSpPr>
        <p:spPr>
          <a:xfrm>
            <a:off x="2181072" y="4724400"/>
            <a:ext cx="2389970" cy="400110"/>
          </a:xfrm>
          <a:prstGeom prst="rect">
            <a:avLst/>
          </a:prstGeom>
          <a:noFill/>
        </p:spPr>
        <p:txBody>
          <a:bodyPr wrap="square" rtlCol="0">
            <a:spAutoFit/>
          </a:bodyPr>
          <a:lstStyle/>
          <a:p>
            <a:r>
              <a:rPr lang="en-US" sz="2000" dirty="0" smtClean="0"/>
              <a:t>0.855 * 0.578 </a:t>
            </a:r>
            <a:endParaRPr lang="en-US" sz="20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581123" y="3276600"/>
            <a:ext cx="1529580" cy="400110"/>
          </a:xfrm>
          <a:prstGeom prst="rect">
            <a:avLst/>
          </a:prstGeom>
          <a:noFill/>
        </p:spPr>
        <p:txBody>
          <a:bodyPr wrap="square" rtlCol="0">
            <a:spAutoFit/>
          </a:bodyPr>
          <a:lstStyle/>
          <a:p>
            <a:r>
              <a:rPr lang="en-US" sz="2000" dirty="0" smtClean="0"/>
              <a:t>0.498 </a:t>
            </a:r>
            <a:endParaRPr lang="en-US" sz="2000" dirty="0"/>
          </a:p>
        </p:txBody>
      </p:sp>
      <p:sp>
        <p:nvSpPr>
          <p:cNvPr id="43" name="TextBox 42"/>
          <p:cNvSpPr txBox="1"/>
          <p:nvPr/>
        </p:nvSpPr>
        <p:spPr>
          <a:xfrm>
            <a:off x="9581123" y="4724400"/>
            <a:ext cx="1529580" cy="400110"/>
          </a:xfrm>
          <a:prstGeom prst="rect">
            <a:avLst/>
          </a:prstGeom>
          <a:noFill/>
        </p:spPr>
        <p:txBody>
          <a:bodyPr wrap="square" rtlCol="0">
            <a:spAutoFit/>
          </a:bodyPr>
          <a:lstStyle/>
          <a:p>
            <a:r>
              <a:rPr lang="en-US" sz="2000" dirty="0" smtClean="0"/>
              <a:t>0.494 </a:t>
            </a:r>
            <a:endParaRPr lang="en-US" sz="2000" dirty="0"/>
          </a:p>
        </p:txBody>
      </p:sp>
      <p:sp>
        <p:nvSpPr>
          <p:cNvPr id="44" name="TextBox 43"/>
          <p:cNvSpPr txBox="1"/>
          <p:nvPr/>
        </p:nvSpPr>
        <p:spPr>
          <a:xfrm>
            <a:off x="9581123" y="4038600"/>
            <a:ext cx="1529580" cy="400110"/>
          </a:xfrm>
          <a:prstGeom prst="rect">
            <a:avLst/>
          </a:prstGeom>
          <a:noFill/>
        </p:spPr>
        <p:txBody>
          <a:bodyPr wrap="square" rtlCol="0">
            <a:spAutoFit/>
          </a:bodyPr>
          <a:lstStyle/>
          <a:p>
            <a:r>
              <a:rPr lang="en-US" sz="2000" dirty="0" smtClean="0"/>
              <a:t>0.288 </a:t>
            </a:r>
            <a:endParaRPr lang="en-US" sz="2000" dirty="0"/>
          </a:p>
        </p:txBody>
      </p:sp>
      <p:cxnSp>
        <p:nvCxnSpPr>
          <p:cNvPr id="46" name="Straight Arrow Connector 45"/>
          <p:cNvCxnSpPr/>
          <p:nvPr/>
        </p:nvCxnSpPr>
        <p:spPr>
          <a:xfrm>
            <a:off x="4907410" y="38227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400110"/>
          </a:xfrm>
          <a:prstGeom prst="rect">
            <a:avLst/>
          </a:prstGeom>
          <a:noFill/>
        </p:spPr>
        <p:txBody>
          <a:bodyPr wrap="square" rtlCol="0">
            <a:spAutoFit/>
          </a:bodyPr>
          <a:lstStyle/>
          <a:p>
            <a:r>
              <a:rPr lang="en-US" sz="2000" dirty="0" smtClean="0"/>
              <a:t>0.465 * 0.855 </a:t>
            </a:r>
            <a:endParaRPr lang="en-US" sz="20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400110"/>
          </a:xfrm>
          <a:prstGeom prst="rect">
            <a:avLst/>
          </a:prstGeom>
          <a:noFill/>
        </p:spPr>
        <p:txBody>
          <a:bodyPr wrap="square" rtlCol="0">
            <a:spAutoFit/>
          </a:bodyPr>
          <a:lstStyle/>
          <a:p>
            <a:r>
              <a:rPr lang="en-US" sz="2000" dirty="0" smtClean="0"/>
              <a:t>0.398</a:t>
            </a: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t2  {e : 0.745, d : 0.488, b : 0.657} </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81072" y="3276600"/>
            <a:ext cx="1869488" cy="400110"/>
          </a:xfrm>
          <a:prstGeom prst="rect">
            <a:avLst/>
          </a:prstGeom>
          <a:noFill/>
        </p:spPr>
        <p:txBody>
          <a:bodyPr wrap="square" rtlCol="0">
            <a:spAutoFit/>
          </a:bodyPr>
          <a:lstStyle/>
          <a:p>
            <a:r>
              <a:rPr lang="en-US" sz="2000" dirty="0" smtClean="0"/>
              <a:t>0.498+0.745 </a:t>
            </a:r>
            <a:endParaRPr lang="en-US" sz="2000" dirty="0"/>
          </a:p>
        </p:txBody>
      </p:sp>
      <p:sp>
        <p:nvSpPr>
          <p:cNvPr id="15" name="TextBox 14"/>
          <p:cNvSpPr txBox="1"/>
          <p:nvPr/>
        </p:nvSpPr>
        <p:spPr>
          <a:xfrm>
            <a:off x="2181070" y="3962400"/>
            <a:ext cx="2648440" cy="400110"/>
          </a:xfrm>
          <a:prstGeom prst="rect">
            <a:avLst/>
          </a:prstGeom>
          <a:noFill/>
        </p:spPr>
        <p:txBody>
          <a:bodyPr wrap="square" rtlCol="0">
            <a:spAutoFit/>
          </a:bodyPr>
          <a:lstStyle/>
          <a:p>
            <a:r>
              <a:rPr lang="en-US" sz="2000" dirty="0" smtClean="0"/>
              <a:t>0.288+0.488*0.745 </a:t>
            </a:r>
            <a:endParaRPr lang="en-US" sz="2000" dirty="0"/>
          </a:p>
        </p:txBody>
      </p:sp>
      <p:sp>
        <p:nvSpPr>
          <p:cNvPr id="16" name="TextBox 15"/>
          <p:cNvSpPr txBox="1"/>
          <p:nvPr/>
        </p:nvSpPr>
        <p:spPr>
          <a:xfrm>
            <a:off x="2181072" y="4724400"/>
            <a:ext cx="2389970" cy="400110"/>
          </a:xfrm>
          <a:prstGeom prst="rect">
            <a:avLst/>
          </a:prstGeom>
          <a:noFill/>
        </p:spPr>
        <p:txBody>
          <a:bodyPr wrap="square" rtlCol="0">
            <a:spAutoFit/>
          </a:bodyPr>
          <a:lstStyle/>
          <a:p>
            <a:r>
              <a:rPr lang="en-US" sz="2000" dirty="0" smtClean="0"/>
              <a:t>0.494 </a:t>
            </a:r>
            <a:endParaRPr lang="en-US" sz="20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581123" y="3276600"/>
            <a:ext cx="1529580" cy="400110"/>
          </a:xfrm>
          <a:prstGeom prst="rect">
            <a:avLst/>
          </a:prstGeom>
          <a:noFill/>
        </p:spPr>
        <p:txBody>
          <a:bodyPr wrap="square" rtlCol="0">
            <a:spAutoFit/>
          </a:bodyPr>
          <a:lstStyle/>
          <a:p>
            <a:r>
              <a:rPr lang="en-US" sz="2000" dirty="0" smtClean="0"/>
              <a:t>1.243 </a:t>
            </a:r>
            <a:endParaRPr lang="en-US" sz="2000" dirty="0"/>
          </a:p>
        </p:txBody>
      </p:sp>
      <p:sp>
        <p:nvSpPr>
          <p:cNvPr id="43" name="TextBox 42"/>
          <p:cNvSpPr txBox="1"/>
          <p:nvPr/>
        </p:nvSpPr>
        <p:spPr>
          <a:xfrm>
            <a:off x="9581123" y="4724400"/>
            <a:ext cx="1529580" cy="400110"/>
          </a:xfrm>
          <a:prstGeom prst="rect">
            <a:avLst/>
          </a:prstGeom>
          <a:noFill/>
        </p:spPr>
        <p:txBody>
          <a:bodyPr wrap="square" rtlCol="0">
            <a:spAutoFit/>
          </a:bodyPr>
          <a:lstStyle/>
          <a:p>
            <a:r>
              <a:rPr lang="en-US" sz="2000" dirty="0" smtClean="0"/>
              <a:t>0.494 </a:t>
            </a:r>
            <a:endParaRPr lang="en-US" sz="2000" dirty="0"/>
          </a:p>
        </p:txBody>
      </p:sp>
      <p:sp>
        <p:nvSpPr>
          <p:cNvPr id="44" name="TextBox 43"/>
          <p:cNvSpPr txBox="1"/>
          <p:nvPr/>
        </p:nvSpPr>
        <p:spPr>
          <a:xfrm>
            <a:off x="9581123" y="4038600"/>
            <a:ext cx="1529580" cy="400110"/>
          </a:xfrm>
          <a:prstGeom prst="rect">
            <a:avLst/>
          </a:prstGeom>
          <a:noFill/>
        </p:spPr>
        <p:txBody>
          <a:bodyPr wrap="square" rtlCol="0">
            <a:spAutoFit/>
          </a:bodyPr>
          <a:lstStyle/>
          <a:p>
            <a:r>
              <a:rPr lang="en-US" sz="2000" dirty="0" smtClean="0"/>
              <a:t>0.652 </a:t>
            </a:r>
            <a:endParaRPr lang="en-US" sz="2000" dirty="0"/>
          </a:p>
        </p:txBody>
      </p:sp>
      <p:cxnSp>
        <p:nvCxnSpPr>
          <p:cNvPr id="46" name="Straight Arrow Connector 45"/>
          <p:cNvCxnSpPr/>
          <p:nvPr/>
        </p:nvCxnSpPr>
        <p:spPr>
          <a:xfrm>
            <a:off x="4907410" y="38227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400110"/>
          </a:xfrm>
          <a:prstGeom prst="rect">
            <a:avLst/>
          </a:prstGeom>
          <a:noFill/>
        </p:spPr>
        <p:txBody>
          <a:bodyPr wrap="square" rtlCol="0">
            <a:spAutoFit/>
          </a:bodyPr>
          <a:lstStyle/>
          <a:p>
            <a:r>
              <a:rPr lang="en-US" sz="2000" dirty="0" smtClean="0"/>
              <a:t>0.398 </a:t>
            </a:r>
            <a:endParaRPr lang="en-US" sz="20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400110"/>
          </a:xfrm>
          <a:prstGeom prst="rect">
            <a:avLst/>
          </a:prstGeom>
          <a:noFill/>
        </p:spPr>
        <p:txBody>
          <a:bodyPr wrap="square" rtlCol="0">
            <a:spAutoFit/>
          </a:bodyPr>
          <a:lstStyle/>
          <a:p>
            <a:r>
              <a:rPr lang="en-US" sz="2000" dirty="0" smtClean="0"/>
              <a:t>0.398 </a:t>
            </a:r>
            <a:endParaRPr lang="en-US" sz="2000" dirty="0"/>
          </a:p>
        </p:txBody>
      </p:sp>
      <p:sp>
        <p:nvSpPr>
          <p:cNvPr id="31" name="Oval 30"/>
          <p:cNvSpPr/>
          <p:nvPr/>
        </p:nvSpPr>
        <p:spPr>
          <a:xfrm>
            <a:off x="233688"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7867432"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472683" y="4184650"/>
            <a:ext cx="1163118"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106423" y="4260850"/>
            <a:ext cx="929432"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7367" y="5257800"/>
            <a:ext cx="2485568" cy="400110"/>
          </a:xfrm>
          <a:prstGeom prst="rect">
            <a:avLst/>
          </a:prstGeom>
          <a:noFill/>
        </p:spPr>
        <p:txBody>
          <a:bodyPr wrap="square" rtlCol="0">
            <a:spAutoFit/>
          </a:bodyPr>
          <a:lstStyle/>
          <a:p>
            <a:r>
              <a:rPr lang="en-US" sz="2000" dirty="0" smtClean="0"/>
              <a:t>     0.657*0.745 </a:t>
            </a:r>
            <a:endParaRPr lang="en-US" sz="2000" dirty="0"/>
          </a:p>
        </p:txBody>
      </p:sp>
      <p:sp>
        <p:nvSpPr>
          <p:cNvPr id="49" name="TextBox 48"/>
          <p:cNvSpPr txBox="1"/>
          <p:nvPr/>
        </p:nvSpPr>
        <p:spPr>
          <a:xfrm>
            <a:off x="6387416" y="5257800"/>
            <a:ext cx="2485568" cy="400110"/>
          </a:xfrm>
          <a:prstGeom prst="rect">
            <a:avLst/>
          </a:prstGeom>
          <a:noFill/>
        </p:spPr>
        <p:txBody>
          <a:bodyPr wrap="square" rtlCol="0">
            <a:spAutoFit/>
          </a:bodyPr>
          <a:lstStyle/>
          <a:p>
            <a:r>
              <a:rPr lang="en-US" sz="2000" dirty="0" smtClean="0"/>
              <a:t>                 0.489</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t3  {d : 0.656, b : 0.821, a : 0.454} </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81072" y="3276600"/>
            <a:ext cx="1869488" cy="369332"/>
          </a:xfrm>
          <a:prstGeom prst="rect">
            <a:avLst/>
          </a:prstGeom>
          <a:noFill/>
        </p:spPr>
        <p:txBody>
          <a:bodyPr wrap="square" rtlCol="0">
            <a:spAutoFit/>
          </a:bodyPr>
          <a:lstStyle/>
          <a:p>
            <a:r>
              <a:rPr lang="en-US" sz="1800" dirty="0" smtClean="0"/>
              <a:t>1.243 </a:t>
            </a:r>
            <a:endParaRPr lang="en-US" sz="1800" dirty="0"/>
          </a:p>
        </p:txBody>
      </p:sp>
      <p:sp>
        <p:nvSpPr>
          <p:cNvPr id="15" name="TextBox 14"/>
          <p:cNvSpPr txBox="1"/>
          <p:nvPr/>
        </p:nvSpPr>
        <p:spPr>
          <a:xfrm>
            <a:off x="2181070" y="3962400"/>
            <a:ext cx="2648440" cy="369332"/>
          </a:xfrm>
          <a:prstGeom prst="rect">
            <a:avLst/>
          </a:prstGeom>
          <a:noFill/>
        </p:spPr>
        <p:txBody>
          <a:bodyPr wrap="square" rtlCol="0">
            <a:spAutoFit/>
          </a:bodyPr>
          <a:lstStyle/>
          <a:p>
            <a:r>
              <a:rPr lang="en-US" sz="1800" dirty="0" smtClean="0"/>
              <a:t>0.652 </a:t>
            </a:r>
            <a:endParaRPr lang="en-US" sz="1800" dirty="0"/>
          </a:p>
        </p:txBody>
      </p:sp>
      <p:sp>
        <p:nvSpPr>
          <p:cNvPr id="16" name="TextBox 15"/>
          <p:cNvSpPr txBox="1"/>
          <p:nvPr/>
        </p:nvSpPr>
        <p:spPr>
          <a:xfrm>
            <a:off x="2181072" y="4724400"/>
            <a:ext cx="2389970" cy="369332"/>
          </a:xfrm>
          <a:prstGeom prst="rect">
            <a:avLst/>
          </a:prstGeom>
          <a:noFill/>
        </p:spPr>
        <p:txBody>
          <a:bodyPr wrap="square" rtlCol="0">
            <a:spAutoFit/>
          </a:bodyPr>
          <a:lstStyle/>
          <a:p>
            <a:r>
              <a:rPr lang="en-US" sz="1800" dirty="0" smtClean="0"/>
              <a:t>0.494 </a:t>
            </a:r>
            <a:endParaRPr lang="en-US" sz="18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581123" y="3276600"/>
            <a:ext cx="1529580" cy="369332"/>
          </a:xfrm>
          <a:prstGeom prst="rect">
            <a:avLst/>
          </a:prstGeom>
          <a:noFill/>
        </p:spPr>
        <p:txBody>
          <a:bodyPr wrap="square" rtlCol="0">
            <a:spAutoFit/>
          </a:bodyPr>
          <a:lstStyle/>
          <a:p>
            <a:r>
              <a:rPr lang="en-US" sz="1800" dirty="0" smtClean="0"/>
              <a:t>1.243 </a:t>
            </a:r>
            <a:endParaRPr lang="en-US" sz="1800" dirty="0"/>
          </a:p>
        </p:txBody>
      </p:sp>
      <p:sp>
        <p:nvSpPr>
          <p:cNvPr id="43" name="TextBox 42"/>
          <p:cNvSpPr txBox="1"/>
          <p:nvPr/>
        </p:nvSpPr>
        <p:spPr>
          <a:xfrm>
            <a:off x="9581123" y="4724400"/>
            <a:ext cx="1529580" cy="369332"/>
          </a:xfrm>
          <a:prstGeom prst="rect">
            <a:avLst/>
          </a:prstGeom>
          <a:noFill/>
        </p:spPr>
        <p:txBody>
          <a:bodyPr wrap="square" rtlCol="0">
            <a:spAutoFit/>
          </a:bodyPr>
          <a:lstStyle/>
          <a:p>
            <a:r>
              <a:rPr lang="en-US" sz="1800" dirty="0" smtClean="0"/>
              <a:t>0.494 </a:t>
            </a:r>
            <a:endParaRPr lang="en-US" sz="1800" dirty="0"/>
          </a:p>
        </p:txBody>
      </p:sp>
      <p:sp>
        <p:nvSpPr>
          <p:cNvPr id="44" name="TextBox 43"/>
          <p:cNvSpPr txBox="1"/>
          <p:nvPr/>
        </p:nvSpPr>
        <p:spPr>
          <a:xfrm>
            <a:off x="9581123" y="4038600"/>
            <a:ext cx="1529580" cy="369332"/>
          </a:xfrm>
          <a:prstGeom prst="rect">
            <a:avLst/>
          </a:prstGeom>
          <a:noFill/>
        </p:spPr>
        <p:txBody>
          <a:bodyPr wrap="square" rtlCol="0">
            <a:spAutoFit/>
          </a:bodyPr>
          <a:lstStyle/>
          <a:p>
            <a:r>
              <a:rPr lang="en-US" sz="1800" dirty="0" smtClean="0"/>
              <a:t>0.652 </a:t>
            </a:r>
            <a:endParaRPr lang="en-US" sz="1800" dirty="0"/>
          </a:p>
        </p:txBody>
      </p:sp>
      <p:cxnSp>
        <p:nvCxnSpPr>
          <p:cNvPr id="46" name="Straight Arrow Connector 45"/>
          <p:cNvCxnSpPr/>
          <p:nvPr/>
        </p:nvCxnSpPr>
        <p:spPr>
          <a:xfrm>
            <a:off x="5997943" y="38100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369332"/>
          </a:xfrm>
          <a:prstGeom prst="rect">
            <a:avLst/>
          </a:prstGeom>
          <a:noFill/>
        </p:spPr>
        <p:txBody>
          <a:bodyPr wrap="square" rtlCol="0">
            <a:spAutoFit/>
          </a:bodyPr>
          <a:lstStyle/>
          <a:p>
            <a:r>
              <a:rPr lang="en-US" sz="1800" dirty="0" smtClean="0"/>
              <a:t>0.398 </a:t>
            </a:r>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369332"/>
          </a:xfrm>
          <a:prstGeom prst="rect">
            <a:avLst/>
          </a:prstGeom>
          <a:noFill/>
        </p:spPr>
        <p:txBody>
          <a:bodyPr wrap="square" rtlCol="0">
            <a:spAutoFit/>
          </a:bodyPr>
          <a:lstStyle/>
          <a:p>
            <a:r>
              <a:rPr lang="en-US" sz="1800" dirty="0" smtClean="0"/>
              <a:t>0.398 </a:t>
            </a:r>
            <a:endParaRPr lang="en-US" sz="1800" dirty="0"/>
          </a:p>
        </p:txBody>
      </p:sp>
      <p:sp>
        <p:nvSpPr>
          <p:cNvPr id="31" name="Oval 30"/>
          <p:cNvSpPr/>
          <p:nvPr/>
        </p:nvSpPr>
        <p:spPr>
          <a:xfrm>
            <a:off x="233688"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7867432"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472683" y="4184650"/>
            <a:ext cx="1163118"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106423" y="4260850"/>
            <a:ext cx="929432"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7367" y="5257800"/>
            <a:ext cx="2485568" cy="369332"/>
          </a:xfrm>
          <a:prstGeom prst="rect">
            <a:avLst/>
          </a:prstGeom>
          <a:noFill/>
        </p:spPr>
        <p:txBody>
          <a:bodyPr wrap="square" rtlCol="0">
            <a:spAutoFit/>
          </a:bodyPr>
          <a:lstStyle/>
          <a:p>
            <a:r>
              <a:rPr lang="en-US" sz="1800" dirty="0" smtClean="0"/>
              <a:t>       0.489 </a:t>
            </a:r>
            <a:endParaRPr lang="en-US" sz="1800" dirty="0"/>
          </a:p>
        </p:txBody>
      </p:sp>
      <p:sp>
        <p:nvSpPr>
          <p:cNvPr id="49" name="TextBox 48"/>
          <p:cNvSpPr txBox="1"/>
          <p:nvPr/>
        </p:nvSpPr>
        <p:spPr>
          <a:xfrm>
            <a:off x="6387416" y="5257800"/>
            <a:ext cx="2485568" cy="400110"/>
          </a:xfrm>
          <a:prstGeom prst="rect">
            <a:avLst/>
          </a:prstGeom>
          <a:noFill/>
        </p:spPr>
        <p:txBody>
          <a:bodyPr wrap="square" rtlCol="0">
            <a:spAutoFit/>
          </a:bodyPr>
          <a:lstStyle/>
          <a:p>
            <a:r>
              <a:rPr lang="en-US" sz="2000" dirty="0" smtClean="0"/>
              <a:t>                 </a:t>
            </a:r>
            <a:r>
              <a:rPr lang="en-US" sz="1800" dirty="0" smtClean="0"/>
              <a:t>0.489</a:t>
            </a:r>
            <a:endParaRPr lang="en-US" sz="1800" dirty="0"/>
          </a:p>
        </p:txBody>
      </p:sp>
      <p:sp>
        <p:nvSpPr>
          <p:cNvPr id="38" name="Oval 37"/>
          <p:cNvSpPr/>
          <p:nvPr/>
        </p:nvSpPr>
        <p:spPr>
          <a:xfrm>
            <a:off x="3583187" y="4800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5" name="Oval 44"/>
          <p:cNvSpPr/>
          <p:nvPr/>
        </p:nvSpPr>
        <p:spPr>
          <a:xfrm>
            <a:off x="3583187"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1" name="Oval 50"/>
          <p:cNvSpPr/>
          <p:nvPr/>
        </p:nvSpPr>
        <p:spPr>
          <a:xfrm>
            <a:off x="3583187"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4" name="Oval 53"/>
          <p:cNvSpPr/>
          <p:nvPr/>
        </p:nvSpPr>
        <p:spPr>
          <a:xfrm>
            <a:off x="10749553" y="4800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58" name="Straight Arrow Connector 57"/>
          <p:cNvCxnSpPr>
            <a:stCxn id="4" idx="6"/>
            <a:endCxn id="51" idx="0"/>
          </p:cNvCxnSpPr>
          <p:nvPr/>
        </p:nvCxnSpPr>
        <p:spPr>
          <a:xfrm>
            <a:off x="2018199" y="2844800"/>
            <a:ext cx="1803984"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4"/>
            <a:endCxn id="45" idx="0"/>
          </p:cNvCxnSpPr>
          <p:nvPr/>
        </p:nvCxnSpPr>
        <p:spPr>
          <a:xfrm rot="5400000">
            <a:off x="366343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4"/>
            <a:endCxn id="38" idx="0"/>
          </p:cNvCxnSpPr>
          <p:nvPr/>
        </p:nvCxnSpPr>
        <p:spPr>
          <a:xfrm rot="5400000">
            <a:off x="3663432" y="46418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829799" y="46418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050557" y="4800600"/>
            <a:ext cx="1869488" cy="369332"/>
          </a:xfrm>
          <a:prstGeom prst="rect">
            <a:avLst/>
          </a:prstGeom>
          <a:noFill/>
        </p:spPr>
        <p:txBody>
          <a:bodyPr wrap="square" rtlCol="0">
            <a:spAutoFit/>
          </a:bodyPr>
          <a:lstStyle/>
          <a:p>
            <a:r>
              <a:rPr lang="en-US" sz="1800" dirty="0" smtClean="0"/>
              <a:t>0.454*0.821 </a:t>
            </a:r>
            <a:endParaRPr lang="en-US" sz="1800" dirty="0"/>
          </a:p>
        </p:txBody>
      </p:sp>
      <p:sp>
        <p:nvSpPr>
          <p:cNvPr id="73" name="TextBox 72"/>
          <p:cNvSpPr txBox="1"/>
          <p:nvPr/>
        </p:nvSpPr>
        <p:spPr>
          <a:xfrm>
            <a:off x="4050557" y="4038600"/>
            <a:ext cx="1869488" cy="369332"/>
          </a:xfrm>
          <a:prstGeom prst="rect">
            <a:avLst/>
          </a:prstGeom>
          <a:noFill/>
        </p:spPr>
        <p:txBody>
          <a:bodyPr wrap="square" rtlCol="0">
            <a:spAutoFit/>
          </a:bodyPr>
          <a:lstStyle/>
          <a:p>
            <a:r>
              <a:rPr lang="en-US" sz="1800" dirty="0" smtClean="0"/>
              <a:t>0.821*0.656 </a:t>
            </a:r>
            <a:endParaRPr lang="en-US" sz="1800" dirty="0"/>
          </a:p>
        </p:txBody>
      </p:sp>
      <p:sp>
        <p:nvSpPr>
          <p:cNvPr id="74" name="TextBox 73"/>
          <p:cNvSpPr txBox="1"/>
          <p:nvPr/>
        </p:nvSpPr>
        <p:spPr>
          <a:xfrm>
            <a:off x="4050557" y="3276600"/>
            <a:ext cx="1869488" cy="369332"/>
          </a:xfrm>
          <a:prstGeom prst="rect">
            <a:avLst/>
          </a:prstGeom>
          <a:noFill/>
        </p:spPr>
        <p:txBody>
          <a:bodyPr wrap="square" rtlCol="0">
            <a:spAutoFit/>
          </a:bodyPr>
          <a:lstStyle/>
          <a:p>
            <a:r>
              <a:rPr lang="en-US" sz="1800" dirty="0" smtClean="0"/>
              <a:t>0.656 </a:t>
            </a:r>
            <a:endParaRPr lang="en-US" sz="1800" dirty="0"/>
          </a:p>
        </p:txBody>
      </p:sp>
      <p:sp>
        <p:nvSpPr>
          <p:cNvPr id="75" name="TextBox 74"/>
          <p:cNvSpPr txBox="1"/>
          <p:nvPr/>
        </p:nvSpPr>
        <p:spPr>
          <a:xfrm>
            <a:off x="11216924" y="4800600"/>
            <a:ext cx="1869488" cy="369332"/>
          </a:xfrm>
          <a:prstGeom prst="rect">
            <a:avLst/>
          </a:prstGeom>
          <a:noFill/>
        </p:spPr>
        <p:txBody>
          <a:bodyPr wrap="square" rtlCol="0">
            <a:spAutoFit/>
          </a:bodyPr>
          <a:lstStyle/>
          <a:p>
            <a:r>
              <a:rPr lang="en-US" sz="1800" dirty="0" smtClean="0"/>
              <a:t>0.373 </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0.539 </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0.656 </a:t>
            </a: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t4  {e : 0.898, d : 0.506, b : 0.432} </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25278" y="3276600"/>
            <a:ext cx="2025278" cy="369332"/>
          </a:xfrm>
          <a:prstGeom prst="rect">
            <a:avLst/>
          </a:prstGeom>
          <a:noFill/>
        </p:spPr>
        <p:txBody>
          <a:bodyPr wrap="square" rtlCol="0">
            <a:spAutoFit/>
          </a:bodyPr>
          <a:lstStyle/>
          <a:p>
            <a:r>
              <a:rPr lang="en-US" sz="1800" dirty="0" smtClean="0"/>
              <a:t> 1.243+0.898</a:t>
            </a:r>
            <a:endParaRPr lang="en-US" sz="1800" dirty="0"/>
          </a:p>
        </p:txBody>
      </p:sp>
      <p:sp>
        <p:nvSpPr>
          <p:cNvPr id="15" name="TextBox 14"/>
          <p:cNvSpPr txBox="1"/>
          <p:nvPr/>
        </p:nvSpPr>
        <p:spPr>
          <a:xfrm>
            <a:off x="2025283" y="3962415"/>
            <a:ext cx="2804231" cy="646331"/>
          </a:xfrm>
          <a:prstGeom prst="rect">
            <a:avLst/>
          </a:prstGeom>
          <a:noFill/>
        </p:spPr>
        <p:txBody>
          <a:bodyPr wrap="square" rtlCol="0">
            <a:spAutoFit/>
          </a:bodyPr>
          <a:lstStyle/>
          <a:p>
            <a:r>
              <a:rPr lang="en-US" sz="1800" dirty="0" smtClean="0"/>
              <a:t>0.652 + </a:t>
            </a:r>
          </a:p>
          <a:p>
            <a:r>
              <a:rPr lang="en-US" sz="1800" dirty="0" smtClean="0"/>
              <a:t>0.506*0.898</a:t>
            </a:r>
            <a:endParaRPr lang="en-US" sz="1800" dirty="0"/>
          </a:p>
        </p:txBody>
      </p:sp>
      <p:sp>
        <p:nvSpPr>
          <p:cNvPr id="16" name="TextBox 15"/>
          <p:cNvSpPr txBox="1"/>
          <p:nvPr/>
        </p:nvSpPr>
        <p:spPr>
          <a:xfrm>
            <a:off x="2181072" y="4724400"/>
            <a:ext cx="2389970" cy="369332"/>
          </a:xfrm>
          <a:prstGeom prst="rect">
            <a:avLst/>
          </a:prstGeom>
          <a:noFill/>
        </p:spPr>
        <p:txBody>
          <a:bodyPr wrap="square" rtlCol="0">
            <a:spAutoFit/>
          </a:bodyPr>
          <a:lstStyle/>
          <a:p>
            <a:r>
              <a:rPr lang="en-US" sz="1800" dirty="0" smtClean="0"/>
              <a:t>0.494 </a:t>
            </a:r>
            <a:endParaRPr lang="en-US" sz="18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25335" y="3276601"/>
            <a:ext cx="1685370" cy="369332"/>
          </a:xfrm>
          <a:prstGeom prst="rect">
            <a:avLst/>
          </a:prstGeom>
          <a:noFill/>
        </p:spPr>
        <p:txBody>
          <a:bodyPr wrap="square" rtlCol="0">
            <a:spAutoFit/>
          </a:bodyPr>
          <a:lstStyle/>
          <a:p>
            <a:r>
              <a:rPr lang="en-US" sz="1800" dirty="0" smtClean="0"/>
              <a:t> 2.141</a:t>
            </a:r>
          </a:p>
        </p:txBody>
      </p:sp>
      <p:sp>
        <p:nvSpPr>
          <p:cNvPr id="43" name="TextBox 42"/>
          <p:cNvSpPr txBox="1"/>
          <p:nvPr/>
        </p:nvSpPr>
        <p:spPr>
          <a:xfrm>
            <a:off x="9503232" y="4724400"/>
            <a:ext cx="1607476" cy="369332"/>
          </a:xfrm>
          <a:prstGeom prst="rect">
            <a:avLst/>
          </a:prstGeom>
          <a:noFill/>
        </p:spPr>
        <p:txBody>
          <a:bodyPr wrap="square" rtlCol="0">
            <a:spAutoFit/>
          </a:bodyPr>
          <a:lstStyle/>
          <a:p>
            <a:r>
              <a:rPr lang="en-US" sz="1800" dirty="0" smtClean="0"/>
              <a:t>0.494 </a:t>
            </a:r>
            <a:endParaRPr lang="en-US" sz="1800" dirty="0"/>
          </a:p>
        </p:txBody>
      </p:sp>
      <p:sp>
        <p:nvSpPr>
          <p:cNvPr id="44" name="TextBox 43"/>
          <p:cNvSpPr txBox="1"/>
          <p:nvPr/>
        </p:nvSpPr>
        <p:spPr>
          <a:xfrm>
            <a:off x="9425335" y="4038615"/>
            <a:ext cx="1685370" cy="369332"/>
          </a:xfrm>
          <a:prstGeom prst="rect">
            <a:avLst/>
          </a:prstGeom>
          <a:noFill/>
        </p:spPr>
        <p:txBody>
          <a:bodyPr wrap="square" rtlCol="0">
            <a:spAutoFit/>
          </a:bodyPr>
          <a:lstStyle/>
          <a:p>
            <a:r>
              <a:rPr lang="en-US" sz="1800" dirty="0"/>
              <a:t> </a:t>
            </a:r>
            <a:r>
              <a:rPr lang="en-US" sz="1800" dirty="0" smtClean="0"/>
              <a:t>1.106</a:t>
            </a:r>
          </a:p>
        </p:txBody>
      </p:sp>
      <p:cxnSp>
        <p:nvCxnSpPr>
          <p:cNvPr id="46" name="Straight Arrow Connector 45"/>
          <p:cNvCxnSpPr/>
          <p:nvPr/>
        </p:nvCxnSpPr>
        <p:spPr>
          <a:xfrm>
            <a:off x="5997943" y="38100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369332"/>
          </a:xfrm>
          <a:prstGeom prst="rect">
            <a:avLst/>
          </a:prstGeom>
          <a:noFill/>
        </p:spPr>
        <p:txBody>
          <a:bodyPr wrap="square" rtlCol="0">
            <a:spAutoFit/>
          </a:bodyPr>
          <a:lstStyle/>
          <a:p>
            <a:r>
              <a:rPr lang="en-US" sz="1800" dirty="0" smtClean="0"/>
              <a:t>0.398 </a:t>
            </a:r>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369332"/>
          </a:xfrm>
          <a:prstGeom prst="rect">
            <a:avLst/>
          </a:prstGeom>
          <a:noFill/>
        </p:spPr>
        <p:txBody>
          <a:bodyPr wrap="square" rtlCol="0">
            <a:spAutoFit/>
          </a:bodyPr>
          <a:lstStyle/>
          <a:p>
            <a:r>
              <a:rPr lang="en-US" sz="1800" dirty="0" smtClean="0"/>
              <a:t>0.398 </a:t>
            </a:r>
            <a:endParaRPr lang="en-US" sz="1800" dirty="0"/>
          </a:p>
        </p:txBody>
      </p:sp>
      <p:sp>
        <p:nvSpPr>
          <p:cNvPr id="31" name="Oval 30"/>
          <p:cNvSpPr/>
          <p:nvPr/>
        </p:nvSpPr>
        <p:spPr>
          <a:xfrm>
            <a:off x="233688"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7867432"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472683" y="4184650"/>
            <a:ext cx="1163118"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106423" y="4260850"/>
            <a:ext cx="929432"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7367" y="5257815"/>
            <a:ext cx="2485568" cy="646331"/>
          </a:xfrm>
          <a:prstGeom prst="rect">
            <a:avLst/>
          </a:prstGeom>
          <a:noFill/>
        </p:spPr>
        <p:txBody>
          <a:bodyPr wrap="square" rtlCol="0">
            <a:spAutoFit/>
          </a:bodyPr>
          <a:lstStyle/>
          <a:p>
            <a:r>
              <a:rPr lang="en-US" sz="1800" dirty="0" smtClean="0"/>
              <a:t>       0.489 + </a:t>
            </a:r>
          </a:p>
          <a:p>
            <a:r>
              <a:rPr lang="en-US" sz="1800" dirty="0" smtClean="0"/>
              <a:t>       0.432*0.898</a:t>
            </a:r>
            <a:endParaRPr lang="en-US" sz="1800" dirty="0"/>
          </a:p>
        </p:txBody>
      </p:sp>
      <p:sp>
        <p:nvSpPr>
          <p:cNvPr id="49" name="TextBox 48"/>
          <p:cNvSpPr txBox="1"/>
          <p:nvPr/>
        </p:nvSpPr>
        <p:spPr>
          <a:xfrm>
            <a:off x="6387415" y="5257800"/>
            <a:ext cx="2570545" cy="400110"/>
          </a:xfrm>
          <a:prstGeom prst="rect">
            <a:avLst/>
          </a:prstGeom>
          <a:noFill/>
        </p:spPr>
        <p:txBody>
          <a:bodyPr wrap="square" rtlCol="0">
            <a:spAutoFit/>
          </a:bodyPr>
          <a:lstStyle/>
          <a:p>
            <a:r>
              <a:rPr lang="en-US" sz="2000" dirty="0" smtClean="0"/>
              <a:t>                      </a:t>
            </a:r>
            <a:r>
              <a:rPr lang="en-US" sz="1800" dirty="0" smtClean="0"/>
              <a:t>0.877</a:t>
            </a:r>
            <a:endParaRPr lang="en-US" sz="1800" dirty="0"/>
          </a:p>
        </p:txBody>
      </p:sp>
      <p:sp>
        <p:nvSpPr>
          <p:cNvPr id="38" name="Oval 37"/>
          <p:cNvSpPr/>
          <p:nvPr/>
        </p:nvSpPr>
        <p:spPr>
          <a:xfrm>
            <a:off x="3583187" y="4800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5" name="Oval 44"/>
          <p:cNvSpPr/>
          <p:nvPr/>
        </p:nvSpPr>
        <p:spPr>
          <a:xfrm>
            <a:off x="3583187"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1" name="Oval 50"/>
          <p:cNvSpPr/>
          <p:nvPr/>
        </p:nvSpPr>
        <p:spPr>
          <a:xfrm>
            <a:off x="3583187"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4" name="Oval 53"/>
          <p:cNvSpPr/>
          <p:nvPr/>
        </p:nvSpPr>
        <p:spPr>
          <a:xfrm>
            <a:off x="10749553" y="4800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58" name="Straight Arrow Connector 57"/>
          <p:cNvCxnSpPr>
            <a:stCxn id="4" idx="6"/>
            <a:endCxn id="51" idx="0"/>
          </p:cNvCxnSpPr>
          <p:nvPr/>
        </p:nvCxnSpPr>
        <p:spPr>
          <a:xfrm>
            <a:off x="2018199" y="2844800"/>
            <a:ext cx="1803984"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4"/>
            <a:endCxn id="45" idx="0"/>
          </p:cNvCxnSpPr>
          <p:nvPr/>
        </p:nvCxnSpPr>
        <p:spPr>
          <a:xfrm rot="5400000">
            <a:off x="366343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4"/>
            <a:endCxn id="38" idx="0"/>
          </p:cNvCxnSpPr>
          <p:nvPr/>
        </p:nvCxnSpPr>
        <p:spPr>
          <a:xfrm rot="5400000">
            <a:off x="3663432" y="46418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829799" y="46418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050557" y="4800600"/>
            <a:ext cx="1869488" cy="369332"/>
          </a:xfrm>
          <a:prstGeom prst="rect">
            <a:avLst/>
          </a:prstGeom>
          <a:noFill/>
        </p:spPr>
        <p:txBody>
          <a:bodyPr wrap="square" rtlCol="0">
            <a:spAutoFit/>
          </a:bodyPr>
          <a:lstStyle/>
          <a:p>
            <a:r>
              <a:rPr lang="en-US" sz="1800" dirty="0" smtClean="0"/>
              <a:t>0.373 </a:t>
            </a:r>
            <a:endParaRPr lang="en-US" sz="1800" dirty="0"/>
          </a:p>
        </p:txBody>
      </p:sp>
      <p:sp>
        <p:nvSpPr>
          <p:cNvPr id="73" name="TextBox 72"/>
          <p:cNvSpPr txBox="1"/>
          <p:nvPr/>
        </p:nvSpPr>
        <p:spPr>
          <a:xfrm>
            <a:off x="4050557" y="4038600"/>
            <a:ext cx="1869488" cy="369332"/>
          </a:xfrm>
          <a:prstGeom prst="rect">
            <a:avLst/>
          </a:prstGeom>
          <a:noFill/>
        </p:spPr>
        <p:txBody>
          <a:bodyPr wrap="square" rtlCol="0">
            <a:spAutoFit/>
          </a:bodyPr>
          <a:lstStyle/>
          <a:p>
            <a:r>
              <a:rPr lang="en-US" sz="1800" dirty="0" smtClean="0"/>
              <a:t>0.539</a:t>
            </a:r>
            <a:endParaRPr lang="en-US" sz="1800" dirty="0"/>
          </a:p>
        </p:txBody>
      </p:sp>
      <p:sp>
        <p:nvSpPr>
          <p:cNvPr id="74" name="TextBox 73"/>
          <p:cNvSpPr txBox="1"/>
          <p:nvPr/>
        </p:nvSpPr>
        <p:spPr>
          <a:xfrm>
            <a:off x="4050557" y="3276600"/>
            <a:ext cx="1869488" cy="369332"/>
          </a:xfrm>
          <a:prstGeom prst="rect">
            <a:avLst/>
          </a:prstGeom>
          <a:noFill/>
        </p:spPr>
        <p:txBody>
          <a:bodyPr wrap="square" rtlCol="0">
            <a:spAutoFit/>
          </a:bodyPr>
          <a:lstStyle/>
          <a:p>
            <a:r>
              <a:rPr lang="en-US" sz="1800" dirty="0" smtClean="0"/>
              <a:t>0.656 </a:t>
            </a:r>
            <a:endParaRPr lang="en-US" sz="1800" dirty="0"/>
          </a:p>
        </p:txBody>
      </p:sp>
      <p:sp>
        <p:nvSpPr>
          <p:cNvPr id="75" name="TextBox 74"/>
          <p:cNvSpPr txBox="1"/>
          <p:nvPr/>
        </p:nvSpPr>
        <p:spPr>
          <a:xfrm>
            <a:off x="11216924" y="4800600"/>
            <a:ext cx="1869488" cy="369332"/>
          </a:xfrm>
          <a:prstGeom prst="rect">
            <a:avLst/>
          </a:prstGeom>
          <a:noFill/>
        </p:spPr>
        <p:txBody>
          <a:bodyPr wrap="square" rtlCol="0">
            <a:spAutoFit/>
          </a:bodyPr>
          <a:lstStyle/>
          <a:p>
            <a:r>
              <a:rPr lang="en-US" sz="1800" dirty="0" smtClean="0"/>
              <a:t>0.373 </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0.539 </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0.656 </a:t>
            </a:r>
            <a:endParaRPr lang="en-US"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t5  {d : 0.335, b : 0.332, c : 0.212}</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25278" y="3276600"/>
            <a:ext cx="2025278" cy="369332"/>
          </a:xfrm>
          <a:prstGeom prst="rect">
            <a:avLst/>
          </a:prstGeom>
          <a:noFill/>
        </p:spPr>
        <p:txBody>
          <a:bodyPr wrap="square" rtlCol="0">
            <a:spAutoFit/>
          </a:bodyPr>
          <a:lstStyle/>
          <a:p>
            <a:r>
              <a:rPr lang="en-US" sz="1800" dirty="0" smtClean="0"/>
              <a:t> 2.141</a:t>
            </a:r>
            <a:endParaRPr lang="en-US" sz="1800" dirty="0"/>
          </a:p>
        </p:txBody>
      </p:sp>
      <p:sp>
        <p:nvSpPr>
          <p:cNvPr id="15" name="TextBox 14"/>
          <p:cNvSpPr txBox="1"/>
          <p:nvPr/>
        </p:nvSpPr>
        <p:spPr>
          <a:xfrm>
            <a:off x="2025283" y="3962415"/>
            <a:ext cx="2804231" cy="369332"/>
          </a:xfrm>
          <a:prstGeom prst="rect">
            <a:avLst/>
          </a:prstGeom>
          <a:noFill/>
        </p:spPr>
        <p:txBody>
          <a:bodyPr wrap="square" rtlCol="0">
            <a:spAutoFit/>
          </a:bodyPr>
          <a:lstStyle/>
          <a:p>
            <a:r>
              <a:rPr lang="en-US" sz="1800" dirty="0" smtClean="0"/>
              <a:t>1.106</a:t>
            </a:r>
          </a:p>
        </p:txBody>
      </p:sp>
      <p:sp>
        <p:nvSpPr>
          <p:cNvPr id="16" name="TextBox 15"/>
          <p:cNvSpPr txBox="1"/>
          <p:nvPr/>
        </p:nvSpPr>
        <p:spPr>
          <a:xfrm>
            <a:off x="1947385" y="4724400"/>
            <a:ext cx="2623655" cy="369332"/>
          </a:xfrm>
          <a:prstGeom prst="rect">
            <a:avLst/>
          </a:prstGeom>
          <a:noFill/>
        </p:spPr>
        <p:txBody>
          <a:bodyPr wrap="square" rtlCol="0">
            <a:spAutoFit/>
          </a:bodyPr>
          <a:lstStyle/>
          <a:p>
            <a:r>
              <a:rPr lang="en-US" sz="1800" dirty="0" smtClean="0"/>
              <a:t>  0.494 </a:t>
            </a:r>
            <a:endParaRPr lang="en-US" sz="18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25335" y="3276601"/>
            <a:ext cx="1685370" cy="369332"/>
          </a:xfrm>
          <a:prstGeom prst="rect">
            <a:avLst/>
          </a:prstGeom>
          <a:noFill/>
        </p:spPr>
        <p:txBody>
          <a:bodyPr wrap="square" rtlCol="0">
            <a:spAutoFit/>
          </a:bodyPr>
          <a:lstStyle/>
          <a:p>
            <a:r>
              <a:rPr lang="en-US" sz="1800" dirty="0"/>
              <a:t> </a:t>
            </a:r>
            <a:r>
              <a:rPr lang="en-US" sz="1800" dirty="0" smtClean="0"/>
              <a:t>2.141</a:t>
            </a:r>
          </a:p>
        </p:txBody>
      </p:sp>
      <p:sp>
        <p:nvSpPr>
          <p:cNvPr id="43" name="TextBox 42"/>
          <p:cNvSpPr txBox="1"/>
          <p:nvPr/>
        </p:nvSpPr>
        <p:spPr>
          <a:xfrm>
            <a:off x="9347438" y="4953000"/>
            <a:ext cx="1685370" cy="369332"/>
          </a:xfrm>
          <a:prstGeom prst="rect">
            <a:avLst/>
          </a:prstGeom>
          <a:noFill/>
        </p:spPr>
        <p:txBody>
          <a:bodyPr wrap="square" rtlCol="0">
            <a:spAutoFit/>
          </a:bodyPr>
          <a:lstStyle/>
          <a:p>
            <a:r>
              <a:rPr lang="en-US" sz="1800" dirty="0" smtClean="0"/>
              <a:t>0.494 </a:t>
            </a:r>
            <a:endParaRPr lang="en-US" sz="1800" dirty="0"/>
          </a:p>
        </p:txBody>
      </p:sp>
      <p:sp>
        <p:nvSpPr>
          <p:cNvPr id="44" name="TextBox 43"/>
          <p:cNvSpPr txBox="1"/>
          <p:nvPr/>
        </p:nvSpPr>
        <p:spPr>
          <a:xfrm>
            <a:off x="9425335" y="4038615"/>
            <a:ext cx="1685370" cy="369332"/>
          </a:xfrm>
          <a:prstGeom prst="rect">
            <a:avLst/>
          </a:prstGeom>
          <a:noFill/>
        </p:spPr>
        <p:txBody>
          <a:bodyPr wrap="square" rtlCol="0">
            <a:spAutoFit/>
          </a:bodyPr>
          <a:lstStyle/>
          <a:p>
            <a:r>
              <a:rPr lang="en-US" sz="1800" dirty="0" smtClean="0"/>
              <a:t> 1.106</a:t>
            </a:r>
          </a:p>
        </p:txBody>
      </p:sp>
      <p:cxnSp>
        <p:nvCxnSpPr>
          <p:cNvPr id="46" name="Straight Arrow Connector 45"/>
          <p:cNvCxnSpPr/>
          <p:nvPr/>
        </p:nvCxnSpPr>
        <p:spPr>
          <a:xfrm>
            <a:off x="5997943" y="38100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369332"/>
          </a:xfrm>
          <a:prstGeom prst="rect">
            <a:avLst/>
          </a:prstGeom>
          <a:noFill/>
        </p:spPr>
        <p:txBody>
          <a:bodyPr wrap="square" rtlCol="0">
            <a:spAutoFit/>
          </a:bodyPr>
          <a:lstStyle/>
          <a:p>
            <a:r>
              <a:rPr lang="en-US" sz="1800" dirty="0" smtClean="0"/>
              <a:t>0.398</a:t>
            </a:r>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369332"/>
          </a:xfrm>
          <a:prstGeom prst="rect">
            <a:avLst/>
          </a:prstGeom>
          <a:noFill/>
        </p:spPr>
        <p:txBody>
          <a:bodyPr wrap="square" rtlCol="0">
            <a:spAutoFit/>
          </a:bodyPr>
          <a:lstStyle/>
          <a:p>
            <a:r>
              <a:rPr lang="en-US" sz="1800" dirty="0" smtClean="0"/>
              <a:t>0.398 </a:t>
            </a:r>
            <a:endParaRPr lang="en-US" sz="1800" dirty="0"/>
          </a:p>
        </p:txBody>
      </p:sp>
      <p:sp>
        <p:nvSpPr>
          <p:cNvPr id="31" name="Oval 30"/>
          <p:cNvSpPr/>
          <p:nvPr/>
        </p:nvSpPr>
        <p:spPr>
          <a:xfrm>
            <a:off x="233688"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7867432"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472683" y="4184650"/>
            <a:ext cx="1163118"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106423" y="4260850"/>
            <a:ext cx="929432"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7367" y="5257800"/>
            <a:ext cx="2485568" cy="369332"/>
          </a:xfrm>
          <a:prstGeom prst="rect">
            <a:avLst/>
          </a:prstGeom>
          <a:noFill/>
        </p:spPr>
        <p:txBody>
          <a:bodyPr wrap="square" rtlCol="0">
            <a:spAutoFit/>
          </a:bodyPr>
          <a:lstStyle/>
          <a:p>
            <a:r>
              <a:rPr lang="en-US" sz="1800" dirty="0" smtClean="0"/>
              <a:t>         0.877</a:t>
            </a:r>
          </a:p>
        </p:txBody>
      </p:sp>
      <p:sp>
        <p:nvSpPr>
          <p:cNvPr id="49" name="TextBox 48"/>
          <p:cNvSpPr txBox="1"/>
          <p:nvPr/>
        </p:nvSpPr>
        <p:spPr>
          <a:xfrm>
            <a:off x="6387415" y="5257800"/>
            <a:ext cx="2570545" cy="400110"/>
          </a:xfrm>
          <a:prstGeom prst="rect">
            <a:avLst/>
          </a:prstGeom>
          <a:noFill/>
        </p:spPr>
        <p:txBody>
          <a:bodyPr wrap="square" rtlCol="0">
            <a:spAutoFit/>
          </a:bodyPr>
          <a:lstStyle/>
          <a:p>
            <a:r>
              <a:rPr lang="en-US" sz="2000" dirty="0" smtClean="0"/>
              <a:t>                     </a:t>
            </a:r>
            <a:r>
              <a:rPr lang="en-US" sz="1800" dirty="0" smtClean="0"/>
              <a:t>0.877</a:t>
            </a:r>
            <a:endParaRPr lang="en-US" sz="1800" dirty="0"/>
          </a:p>
        </p:txBody>
      </p:sp>
      <p:sp>
        <p:nvSpPr>
          <p:cNvPr id="38" name="Oval 37"/>
          <p:cNvSpPr/>
          <p:nvPr/>
        </p:nvSpPr>
        <p:spPr>
          <a:xfrm>
            <a:off x="319371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5" name="Oval 44"/>
          <p:cNvSpPr/>
          <p:nvPr/>
        </p:nvSpPr>
        <p:spPr>
          <a:xfrm>
            <a:off x="3583187"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1" name="Oval 50"/>
          <p:cNvSpPr/>
          <p:nvPr/>
        </p:nvSpPr>
        <p:spPr>
          <a:xfrm>
            <a:off x="3583187"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4" name="Oval 53"/>
          <p:cNvSpPr/>
          <p:nvPr/>
        </p:nvSpPr>
        <p:spPr>
          <a:xfrm>
            <a:off x="1043797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58" name="Straight Arrow Connector 57"/>
          <p:cNvCxnSpPr>
            <a:stCxn id="4" idx="6"/>
            <a:endCxn id="51" idx="0"/>
          </p:cNvCxnSpPr>
          <p:nvPr/>
        </p:nvCxnSpPr>
        <p:spPr>
          <a:xfrm>
            <a:off x="2018199" y="2844800"/>
            <a:ext cx="1803984"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4"/>
            <a:endCxn id="45" idx="0"/>
          </p:cNvCxnSpPr>
          <p:nvPr/>
        </p:nvCxnSpPr>
        <p:spPr>
          <a:xfrm rot="5400000">
            <a:off x="366343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4"/>
            <a:endCxn id="38" idx="0"/>
          </p:cNvCxnSpPr>
          <p:nvPr/>
        </p:nvCxnSpPr>
        <p:spPr>
          <a:xfrm rot="5400000">
            <a:off x="3506793" y="4409015"/>
            <a:ext cx="241300" cy="389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712108" y="4447968"/>
            <a:ext cx="241300" cy="311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37918" y="5181600"/>
            <a:ext cx="1869488" cy="369332"/>
          </a:xfrm>
          <a:prstGeom prst="rect">
            <a:avLst/>
          </a:prstGeom>
          <a:noFill/>
        </p:spPr>
        <p:txBody>
          <a:bodyPr wrap="square" rtlCol="0">
            <a:spAutoFit/>
          </a:bodyPr>
          <a:lstStyle/>
          <a:p>
            <a:r>
              <a:rPr lang="en-US" sz="1800" dirty="0" smtClean="0"/>
              <a:t>0.373 </a:t>
            </a:r>
            <a:endParaRPr lang="en-US" sz="1800" dirty="0"/>
          </a:p>
        </p:txBody>
      </p:sp>
      <p:sp>
        <p:nvSpPr>
          <p:cNvPr id="73" name="TextBox 72"/>
          <p:cNvSpPr txBox="1"/>
          <p:nvPr/>
        </p:nvSpPr>
        <p:spPr>
          <a:xfrm>
            <a:off x="4050557" y="3962413"/>
            <a:ext cx="1869488" cy="646331"/>
          </a:xfrm>
          <a:prstGeom prst="rect">
            <a:avLst/>
          </a:prstGeom>
          <a:noFill/>
        </p:spPr>
        <p:txBody>
          <a:bodyPr wrap="square" rtlCol="0">
            <a:spAutoFit/>
          </a:bodyPr>
          <a:lstStyle/>
          <a:p>
            <a:r>
              <a:rPr lang="en-US" sz="1800" dirty="0" smtClean="0"/>
              <a:t>0.539+ 0.332*0.335</a:t>
            </a:r>
            <a:endParaRPr lang="en-US" sz="1800" dirty="0"/>
          </a:p>
        </p:txBody>
      </p:sp>
      <p:sp>
        <p:nvSpPr>
          <p:cNvPr id="74" name="TextBox 73"/>
          <p:cNvSpPr txBox="1"/>
          <p:nvPr/>
        </p:nvSpPr>
        <p:spPr>
          <a:xfrm>
            <a:off x="4050557" y="3276600"/>
            <a:ext cx="1869488" cy="369332"/>
          </a:xfrm>
          <a:prstGeom prst="rect">
            <a:avLst/>
          </a:prstGeom>
          <a:noFill/>
        </p:spPr>
        <p:txBody>
          <a:bodyPr wrap="square" rtlCol="0">
            <a:spAutoFit/>
          </a:bodyPr>
          <a:lstStyle/>
          <a:p>
            <a:r>
              <a:rPr lang="en-US" sz="1800" dirty="0" smtClean="0"/>
              <a:t>0.656 + 0.335</a:t>
            </a:r>
            <a:endParaRPr lang="en-US" sz="1800" dirty="0"/>
          </a:p>
        </p:txBody>
      </p:sp>
      <p:sp>
        <p:nvSpPr>
          <p:cNvPr id="75" name="TextBox 74"/>
          <p:cNvSpPr txBox="1"/>
          <p:nvPr/>
        </p:nvSpPr>
        <p:spPr>
          <a:xfrm>
            <a:off x="10282180" y="5105400"/>
            <a:ext cx="2025278" cy="369332"/>
          </a:xfrm>
          <a:prstGeom prst="rect">
            <a:avLst/>
          </a:prstGeom>
          <a:noFill/>
        </p:spPr>
        <p:txBody>
          <a:bodyPr wrap="square" rtlCol="0">
            <a:spAutoFit/>
          </a:bodyPr>
          <a:lstStyle/>
          <a:p>
            <a:r>
              <a:rPr lang="en-US" sz="1800" dirty="0" smtClean="0"/>
              <a:t>0.373 </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0.65</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0.991</a:t>
            </a:r>
            <a:endParaRPr lang="en-US" sz="1800" dirty="0"/>
          </a:p>
        </p:txBody>
      </p:sp>
      <p:sp>
        <p:nvSpPr>
          <p:cNvPr id="66" name="Oval 65"/>
          <p:cNvSpPr/>
          <p:nvPr/>
        </p:nvSpPr>
        <p:spPr>
          <a:xfrm>
            <a:off x="4284247"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11294824"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79" name="Straight Arrow Connector 78"/>
          <p:cNvCxnSpPr>
            <a:stCxn id="45" idx="4"/>
            <a:endCxn id="66" idx="0"/>
          </p:cNvCxnSpPr>
          <p:nvPr/>
        </p:nvCxnSpPr>
        <p:spPr>
          <a:xfrm rot="16200000" flipH="1">
            <a:off x="4052061" y="4253222"/>
            <a:ext cx="241300" cy="701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5" idx="4"/>
            <a:endCxn id="70" idx="0"/>
          </p:cNvCxnSpPr>
          <p:nvPr/>
        </p:nvCxnSpPr>
        <p:spPr>
          <a:xfrm rot="16200000" flipH="1">
            <a:off x="11140531" y="4331125"/>
            <a:ext cx="241300" cy="54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751617" y="4724400"/>
            <a:ext cx="1869488" cy="369332"/>
          </a:xfrm>
          <a:prstGeom prst="rect">
            <a:avLst/>
          </a:prstGeom>
          <a:noFill/>
        </p:spPr>
        <p:txBody>
          <a:bodyPr wrap="square" rtlCol="0">
            <a:spAutoFit/>
          </a:bodyPr>
          <a:lstStyle/>
          <a:p>
            <a:r>
              <a:rPr lang="en-US" sz="1800" dirty="0" smtClean="0"/>
              <a:t>0.212*0.335</a:t>
            </a:r>
            <a:endParaRPr lang="en-US" sz="1800" dirty="0"/>
          </a:p>
        </p:txBody>
      </p:sp>
      <p:sp>
        <p:nvSpPr>
          <p:cNvPr id="89" name="TextBox 88"/>
          <p:cNvSpPr txBox="1"/>
          <p:nvPr/>
        </p:nvSpPr>
        <p:spPr>
          <a:xfrm>
            <a:off x="11684295" y="4724400"/>
            <a:ext cx="1869488" cy="369332"/>
          </a:xfrm>
          <a:prstGeom prst="rect">
            <a:avLst/>
          </a:prstGeom>
          <a:noFill/>
        </p:spPr>
        <p:txBody>
          <a:bodyPr wrap="square" rtlCol="0">
            <a:spAutoFit/>
          </a:bodyPr>
          <a:lstStyle/>
          <a:p>
            <a:r>
              <a:rPr lang="en-US" sz="1800" dirty="0" smtClean="0"/>
              <a:t> 0.071</a:t>
            </a: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t6  {e : 0.698, c : 0.91, a : 0.48} </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25278" y="3276601"/>
            <a:ext cx="2025278" cy="369332"/>
          </a:xfrm>
          <a:prstGeom prst="rect">
            <a:avLst/>
          </a:prstGeom>
          <a:noFill/>
        </p:spPr>
        <p:txBody>
          <a:bodyPr wrap="square" rtlCol="0">
            <a:spAutoFit/>
          </a:bodyPr>
          <a:lstStyle/>
          <a:p>
            <a:r>
              <a:rPr lang="en-US" sz="1800" dirty="0" smtClean="0"/>
              <a:t> 2.141+0.698</a:t>
            </a:r>
          </a:p>
        </p:txBody>
      </p:sp>
      <p:sp>
        <p:nvSpPr>
          <p:cNvPr id="15" name="TextBox 14"/>
          <p:cNvSpPr txBox="1"/>
          <p:nvPr/>
        </p:nvSpPr>
        <p:spPr>
          <a:xfrm>
            <a:off x="2025283" y="3962415"/>
            <a:ext cx="2804231" cy="369332"/>
          </a:xfrm>
          <a:prstGeom prst="rect">
            <a:avLst/>
          </a:prstGeom>
          <a:noFill/>
        </p:spPr>
        <p:txBody>
          <a:bodyPr wrap="square" rtlCol="0">
            <a:spAutoFit/>
          </a:bodyPr>
          <a:lstStyle/>
          <a:p>
            <a:r>
              <a:rPr lang="en-US" sz="1800" dirty="0"/>
              <a:t> </a:t>
            </a:r>
            <a:r>
              <a:rPr lang="en-US" sz="1800" dirty="0" smtClean="0"/>
              <a:t>1.106</a:t>
            </a:r>
          </a:p>
        </p:txBody>
      </p:sp>
      <p:sp>
        <p:nvSpPr>
          <p:cNvPr id="16" name="TextBox 15"/>
          <p:cNvSpPr txBox="1"/>
          <p:nvPr/>
        </p:nvSpPr>
        <p:spPr>
          <a:xfrm>
            <a:off x="1947385" y="4724400"/>
            <a:ext cx="2623655" cy="369332"/>
          </a:xfrm>
          <a:prstGeom prst="rect">
            <a:avLst/>
          </a:prstGeom>
          <a:noFill/>
        </p:spPr>
        <p:txBody>
          <a:bodyPr wrap="square" rtlCol="0">
            <a:spAutoFit/>
          </a:bodyPr>
          <a:lstStyle/>
          <a:p>
            <a:r>
              <a:rPr lang="en-US" sz="1800" dirty="0" smtClean="0"/>
              <a:t>  0.494</a:t>
            </a:r>
            <a:endParaRPr lang="en-US" sz="18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25335" y="3276601"/>
            <a:ext cx="1685370" cy="369332"/>
          </a:xfrm>
          <a:prstGeom prst="rect">
            <a:avLst/>
          </a:prstGeom>
          <a:noFill/>
        </p:spPr>
        <p:txBody>
          <a:bodyPr wrap="square" rtlCol="0">
            <a:spAutoFit/>
          </a:bodyPr>
          <a:lstStyle/>
          <a:p>
            <a:r>
              <a:rPr lang="en-US" sz="1800" dirty="0" smtClean="0"/>
              <a:t>2.839</a:t>
            </a:r>
          </a:p>
        </p:txBody>
      </p:sp>
      <p:sp>
        <p:nvSpPr>
          <p:cNvPr id="43" name="TextBox 42"/>
          <p:cNvSpPr txBox="1"/>
          <p:nvPr/>
        </p:nvSpPr>
        <p:spPr>
          <a:xfrm>
            <a:off x="9347438" y="4953000"/>
            <a:ext cx="1685370" cy="369332"/>
          </a:xfrm>
          <a:prstGeom prst="rect">
            <a:avLst/>
          </a:prstGeom>
          <a:noFill/>
        </p:spPr>
        <p:txBody>
          <a:bodyPr wrap="square" rtlCol="0">
            <a:spAutoFit/>
          </a:bodyPr>
          <a:lstStyle/>
          <a:p>
            <a:r>
              <a:rPr lang="en-US" sz="1800" dirty="0" smtClean="0"/>
              <a:t>0.494 </a:t>
            </a:r>
            <a:endParaRPr lang="en-US" sz="1800" dirty="0"/>
          </a:p>
        </p:txBody>
      </p:sp>
      <p:sp>
        <p:nvSpPr>
          <p:cNvPr id="44" name="TextBox 43"/>
          <p:cNvSpPr txBox="1"/>
          <p:nvPr/>
        </p:nvSpPr>
        <p:spPr>
          <a:xfrm>
            <a:off x="9425335" y="4038615"/>
            <a:ext cx="1685370" cy="369332"/>
          </a:xfrm>
          <a:prstGeom prst="rect">
            <a:avLst/>
          </a:prstGeom>
          <a:noFill/>
        </p:spPr>
        <p:txBody>
          <a:bodyPr wrap="square" rtlCol="0">
            <a:spAutoFit/>
          </a:bodyPr>
          <a:lstStyle/>
          <a:p>
            <a:r>
              <a:rPr lang="en-US" sz="1800" dirty="0"/>
              <a:t> </a:t>
            </a:r>
            <a:r>
              <a:rPr lang="en-US" sz="1800" dirty="0" smtClean="0"/>
              <a:t>1.106</a:t>
            </a:r>
          </a:p>
        </p:txBody>
      </p:sp>
      <p:cxnSp>
        <p:nvCxnSpPr>
          <p:cNvPr id="46" name="Straight Arrow Connector 45"/>
          <p:cNvCxnSpPr/>
          <p:nvPr/>
        </p:nvCxnSpPr>
        <p:spPr>
          <a:xfrm>
            <a:off x="5141091" y="38100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369332"/>
          </a:xfrm>
          <a:prstGeom prst="rect">
            <a:avLst/>
          </a:prstGeom>
          <a:noFill/>
        </p:spPr>
        <p:txBody>
          <a:bodyPr wrap="square" rtlCol="0">
            <a:spAutoFit/>
          </a:bodyPr>
          <a:lstStyle/>
          <a:p>
            <a:r>
              <a:rPr lang="en-US" sz="1800" dirty="0" smtClean="0"/>
              <a:t>0.398 </a:t>
            </a:r>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369332"/>
          </a:xfrm>
          <a:prstGeom prst="rect">
            <a:avLst/>
          </a:prstGeom>
          <a:noFill/>
        </p:spPr>
        <p:txBody>
          <a:bodyPr wrap="square" rtlCol="0">
            <a:spAutoFit/>
          </a:bodyPr>
          <a:lstStyle/>
          <a:p>
            <a:r>
              <a:rPr lang="en-US" sz="1800" dirty="0" smtClean="0"/>
              <a:t>0.398 </a:t>
            </a:r>
            <a:endParaRPr lang="en-US" sz="1800" dirty="0"/>
          </a:p>
        </p:txBody>
      </p:sp>
      <p:sp>
        <p:nvSpPr>
          <p:cNvPr id="31" name="Oval 30"/>
          <p:cNvSpPr/>
          <p:nvPr/>
        </p:nvSpPr>
        <p:spPr>
          <a:xfrm>
            <a:off x="778959"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817901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1017953" y="4184650"/>
            <a:ext cx="617851"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418008" y="4260850"/>
            <a:ext cx="617851"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5787" y="5181615"/>
            <a:ext cx="2485568" cy="646331"/>
          </a:xfrm>
          <a:prstGeom prst="rect">
            <a:avLst/>
          </a:prstGeom>
          <a:noFill/>
        </p:spPr>
        <p:txBody>
          <a:bodyPr wrap="square" rtlCol="0">
            <a:spAutoFit/>
          </a:bodyPr>
          <a:lstStyle/>
          <a:p>
            <a:r>
              <a:rPr lang="en-US" sz="1800" dirty="0" smtClean="0"/>
              <a:t>                0.877</a:t>
            </a:r>
          </a:p>
          <a:p>
            <a:r>
              <a:rPr lang="en-US" sz="1800" dirty="0" smtClean="0"/>
              <a:t>                 </a:t>
            </a:r>
          </a:p>
        </p:txBody>
      </p:sp>
      <p:sp>
        <p:nvSpPr>
          <p:cNvPr id="49" name="TextBox 48"/>
          <p:cNvSpPr txBox="1"/>
          <p:nvPr/>
        </p:nvSpPr>
        <p:spPr>
          <a:xfrm>
            <a:off x="6543209" y="5181600"/>
            <a:ext cx="2570545" cy="677108"/>
          </a:xfrm>
          <a:prstGeom prst="rect">
            <a:avLst/>
          </a:prstGeom>
          <a:noFill/>
        </p:spPr>
        <p:txBody>
          <a:bodyPr wrap="square" rtlCol="0">
            <a:spAutoFit/>
          </a:bodyPr>
          <a:lstStyle/>
          <a:p>
            <a:r>
              <a:rPr lang="en-US" sz="2000" dirty="0" smtClean="0"/>
              <a:t>                       </a:t>
            </a:r>
            <a:r>
              <a:rPr lang="en-US" sz="1800" dirty="0" smtClean="0"/>
              <a:t>0.877 </a:t>
            </a:r>
          </a:p>
          <a:p>
            <a:r>
              <a:rPr lang="en-US" sz="1800" dirty="0" smtClean="0"/>
              <a:t>	         </a:t>
            </a:r>
            <a:endParaRPr lang="en-US" sz="1800" dirty="0"/>
          </a:p>
        </p:txBody>
      </p:sp>
      <p:sp>
        <p:nvSpPr>
          <p:cNvPr id="38" name="Oval 37"/>
          <p:cNvSpPr/>
          <p:nvPr/>
        </p:nvSpPr>
        <p:spPr>
          <a:xfrm>
            <a:off x="319371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5" name="Oval 44"/>
          <p:cNvSpPr/>
          <p:nvPr/>
        </p:nvSpPr>
        <p:spPr>
          <a:xfrm>
            <a:off x="3583187"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1" name="Oval 50"/>
          <p:cNvSpPr/>
          <p:nvPr/>
        </p:nvSpPr>
        <p:spPr>
          <a:xfrm>
            <a:off x="3583187"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4" name="Oval 53"/>
          <p:cNvSpPr/>
          <p:nvPr/>
        </p:nvSpPr>
        <p:spPr>
          <a:xfrm>
            <a:off x="1043797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58" name="Straight Arrow Connector 57"/>
          <p:cNvCxnSpPr>
            <a:stCxn id="4" idx="6"/>
            <a:endCxn id="51" idx="0"/>
          </p:cNvCxnSpPr>
          <p:nvPr/>
        </p:nvCxnSpPr>
        <p:spPr>
          <a:xfrm>
            <a:off x="2018199" y="2844800"/>
            <a:ext cx="1803984"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4"/>
            <a:endCxn id="45" idx="0"/>
          </p:cNvCxnSpPr>
          <p:nvPr/>
        </p:nvCxnSpPr>
        <p:spPr>
          <a:xfrm rot="5400000">
            <a:off x="366343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4"/>
            <a:endCxn id="38" idx="0"/>
          </p:cNvCxnSpPr>
          <p:nvPr/>
        </p:nvCxnSpPr>
        <p:spPr>
          <a:xfrm rot="5400000">
            <a:off x="3506793" y="4409015"/>
            <a:ext cx="241300" cy="389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712108" y="4447968"/>
            <a:ext cx="241300" cy="311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37918" y="5181600"/>
            <a:ext cx="1869488" cy="369332"/>
          </a:xfrm>
          <a:prstGeom prst="rect">
            <a:avLst/>
          </a:prstGeom>
          <a:noFill/>
        </p:spPr>
        <p:txBody>
          <a:bodyPr wrap="square" rtlCol="0">
            <a:spAutoFit/>
          </a:bodyPr>
          <a:lstStyle/>
          <a:p>
            <a:r>
              <a:rPr lang="en-US" sz="1800" dirty="0" smtClean="0"/>
              <a:t>0.373 </a:t>
            </a:r>
            <a:endParaRPr lang="en-US" sz="1800" dirty="0"/>
          </a:p>
        </p:txBody>
      </p:sp>
      <p:sp>
        <p:nvSpPr>
          <p:cNvPr id="73" name="TextBox 72"/>
          <p:cNvSpPr txBox="1"/>
          <p:nvPr/>
        </p:nvSpPr>
        <p:spPr>
          <a:xfrm>
            <a:off x="4050557" y="3962400"/>
            <a:ext cx="1869488" cy="369332"/>
          </a:xfrm>
          <a:prstGeom prst="rect">
            <a:avLst/>
          </a:prstGeom>
          <a:noFill/>
        </p:spPr>
        <p:txBody>
          <a:bodyPr wrap="square" rtlCol="0">
            <a:spAutoFit/>
          </a:bodyPr>
          <a:lstStyle/>
          <a:p>
            <a:r>
              <a:rPr lang="en-US" sz="1800" dirty="0" smtClean="0"/>
              <a:t>0.65</a:t>
            </a:r>
            <a:endParaRPr lang="en-US" sz="1800" dirty="0"/>
          </a:p>
        </p:txBody>
      </p:sp>
      <p:sp>
        <p:nvSpPr>
          <p:cNvPr id="74" name="TextBox 73"/>
          <p:cNvSpPr txBox="1"/>
          <p:nvPr/>
        </p:nvSpPr>
        <p:spPr>
          <a:xfrm>
            <a:off x="4050557" y="3276600"/>
            <a:ext cx="1869488" cy="369332"/>
          </a:xfrm>
          <a:prstGeom prst="rect">
            <a:avLst/>
          </a:prstGeom>
          <a:noFill/>
        </p:spPr>
        <p:txBody>
          <a:bodyPr wrap="square" rtlCol="0">
            <a:spAutoFit/>
          </a:bodyPr>
          <a:lstStyle/>
          <a:p>
            <a:r>
              <a:rPr lang="en-US" sz="1800" dirty="0" smtClean="0"/>
              <a:t>0.991</a:t>
            </a:r>
            <a:endParaRPr lang="en-US" sz="1800" dirty="0"/>
          </a:p>
        </p:txBody>
      </p:sp>
      <p:sp>
        <p:nvSpPr>
          <p:cNvPr id="75" name="TextBox 74"/>
          <p:cNvSpPr txBox="1"/>
          <p:nvPr/>
        </p:nvSpPr>
        <p:spPr>
          <a:xfrm>
            <a:off x="10282180" y="5105400"/>
            <a:ext cx="2025278" cy="369332"/>
          </a:xfrm>
          <a:prstGeom prst="rect">
            <a:avLst/>
          </a:prstGeom>
          <a:noFill/>
        </p:spPr>
        <p:txBody>
          <a:bodyPr wrap="square" rtlCol="0">
            <a:spAutoFit/>
          </a:bodyPr>
          <a:lstStyle/>
          <a:p>
            <a:r>
              <a:rPr lang="en-US" sz="1800" dirty="0" smtClean="0"/>
              <a:t>0.373 </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0.65</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0.991</a:t>
            </a:r>
            <a:endParaRPr lang="en-US" sz="1800" dirty="0"/>
          </a:p>
        </p:txBody>
      </p:sp>
      <p:sp>
        <p:nvSpPr>
          <p:cNvPr id="66" name="Oval 65"/>
          <p:cNvSpPr/>
          <p:nvPr/>
        </p:nvSpPr>
        <p:spPr>
          <a:xfrm>
            <a:off x="4284247"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11294824"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79" name="Straight Arrow Connector 78"/>
          <p:cNvCxnSpPr>
            <a:stCxn id="45" idx="4"/>
            <a:endCxn id="66" idx="0"/>
          </p:cNvCxnSpPr>
          <p:nvPr/>
        </p:nvCxnSpPr>
        <p:spPr>
          <a:xfrm rot="16200000" flipH="1">
            <a:off x="4052061" y="4253222"/>
            <a:ext cx="241300" cy="701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5" idx="4"/>
            <a:endCxn id="70" idx="0"/>
          </p:cNvCxnSpPr>
          <p:nvPr/>
        </p:nvCxnSpPr>
        <p:spPr>
          <a:xfrm rot="16200000" flipH="1">
            <a:off x="11140531" y="4331125"/>
            <a:ext cx="241300" cy="54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751617" y="4724400"/>
            <a:ext cx="1869488" cy="369332"/>
          </a:xfrm>
          <a:prstGeom prst="rect">
            <a:avLst/>
          </a:prstGeom>
          <a:noFill/>
        </p:spPr>
        <p:txBody>
          <a:bodyPr wrap="square" rtlCol="0">
            <a:spAutoFit/>
          </a:bodyPr>
          <a:lstStyle/>
          <a:p>
            <a:r>
              <a:rPr lang="en-US" sz="1800" dirty="0" smtClean="0"/>
              <a:t> 0.071</a:t>
            </a:r>
            <a:endParaRPr lang="en-US" sz="1800" dirty="0"/>
          </a:p>
        </p:txBody>
      </p:sp>
      <p:sp>
        <p:nvSpPr>
          <p:cNvPr id="89" name="TextBox 88"/>
          <p:cNvSpPr txBox="1"/>
          <p:nvPr/>
        </p:nvSpPr>
        <p:spPr>
          <a:xfrm>
            <a:off x="11684295" y="4724400"/>
            <a:ext cx="1869488" cy="369332"/>
          </a:xfrm>
          <a:prstGeom prst="rect">
            <a:avLst/>
          </a:prstGeom>
          <a:noFill/>
        </p:spPr>
        <p:txBody>
          <a:bodyPr wrap="square" rtlCol="0">
            <a:spAutoFit/>
          </a:bodyPr>
          <a:lstStyle/>
          <a:p>
            <a:r>
              <a:rPr lang="en-US" sz="1800" dirty="0" smtClean="0"/>
              <a:t> 0.071</a:t>
            </a:r>
            <a:endParaRPr lang="en-US" sz="1800" dirty="0"/>
          </a:p>
        </p:txBody>
      </p:sp>
      <p:sp>
        <p:nvSpPr>
          <p:cNvPr id="82" name="Oval 81"/>
          <p:cNvSpPr/>
          <p:nvPr/>
        </p:nvSpPr>
        <p:spPr>
          <a:xfrm>
            <a:off x="5"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84" name="Oval 83"/>
          <p:cNvSpPr/>
          <p:nvPr/>
        </p:nvSpPr>
        <p:spPr>
          <a:xfrm>
            <a:off x="5"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0" name="Oval 89"/>
          <p:cNvSpPr/>
          <p:nvPr/>
        </p:nvSpPr>
        <p:spPr>
          <a:xfrm>
            <a:off x="7166373" y="41148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2" name="Oval 91"/>
          <p:cNvSpPr/>
          <p:nvPr/>
        </p:nvSpPr>
        <p:spPr>
          <a:xfrm>
            <a:off x="7166373" y="49530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94" name="Straight Arrow Connector 93"/>
          <p:cNvCxnSpPr>
            <a:stCxn id="5" idx="2"/>
            <a:endCxn id="84" idx="0"/>
          </p:cNvCxnSpPr>
          <p:nvPr/>
        </p:nvCxnSpPr>
        <p:spPr>
          <a:xfrm rot="10800000" flipV="1">
            <a:off x="239004" y="3498850"/>
            <a:ext cx="1396803"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4" idx="4"/>
            <a:endCxn id="82" idx="0"/>
          </p:cNvCxnSpPr>
          <p:nvPr/>
        </p:nvCxnSpPr>
        <p:spPr>
          <a:xfrm rot="5400000">
            <a:off x="80247"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33" idx="2"/>
            <a:endCxn id="90" idx="0"/>
          </p:cNvCxnSpPr>
          <p:nvPr/>
        </p:nvCxnSpPr>
        <p:spPr>
          <a:xfrm rot="10800000" flipV="1">
            <a:off x="7405368" y="3498850"/>
            <a:ext cx="1630489" cy="61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4"/>
            <a:endCxn id="92" idx="0"/>
          </p:cNvCxnSpPr>
          <p:nvPr/>
        </p:nvCxnSpPr>
        <p:spPr>
          <a:xfrm rot="5400000">
            <a:off x="7208514" y="4756139"/>
            <a:ext cx="3937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74358" y="5105415"/>
            <a:ext cx="1869488" cy="646331"/>
          </a:xfrm>
          <a:prstGeom prst="rect">
            <a:avLst/>
          </a:prstGeom>
          <a:noFill/>
        </p:spPr>
        <p:txBody>
          <a:bodyPr wrap="square" rtlCol="0">
            <a:spAutoFit/>
          </a:bodyPr>
          <a:lstStyle/>
          <a:p>
            <a:r>
              <a:rPr lang="en-US" sz="1800" dirty="0" smtClean="0"/>
              <a:t>0:  </a:t>
            </a:r>
          </a:p>
          <a:p>
            <a:r>
              <a:rPr lang="en-US" sz="1800" dirty="0" smtClean="0"/>
              <a:t>0.48*0.91</a:t>
            </a:r>
            <a:endParaRPr lang="en-US" sz="1800" dirty="0"/>
          </a:p>
        </p:txBody>
      </p:sp>
      <p:sp>
        <p:nvSpPr>
          <p:cNvPr id="102" name="TextBox 101"/>
          <p:cNvSpPr txBox="1"/>
          <p:nvPr/>
        </p:nvSpPr>
        <p:spPr>
          <a:xfrm>
            <a:off x="5141090" y="4191001"/>
            <a:ext cx="2025278" cy="369332"/>
          </a:xfrm>
          <a:prstGeom prst="rect">
            <a:avLst/>
          </a:prstGeom>
          <a:noFill/>
        </p:spPr>
        <p:txBody>
          <a:bodyPr wrap="square" rtlCol="0">
            <a:spAutoFit/>
          </a:bodyPr>
          <a:lstStyle/>
          <a:p>
            <a:r>
              <a:rPr lang="en-US" sz="1800" dirty="0" smtClean="0"/>
              <a:t>                   </a:t>
            </a:r>
            <a:r>
              <a:rPr lang="en-US" sz="1800" dirty="0"/>
              <a:t> </a:t>
            </a:r>
            <a:r>
              <a:rPr lang="en-US" sz="1800" dirty="0" smtClean="0"/>
              <a:t>   0.635</a:t>
            </a:r>
            <a:endParaRPr lang="en-US" sz="1800" dirty="0"/>
          </a:p>
        </p:txBody>
      </p:sp>
      <p:sp>
        <p:nvSpPr>
          <p:cNvPr id="103" name="TextBox 102"/>
          <p:cNvSpPr txBox="1"/>
          <p:nvPr/>
        </p:nvSpPr>
        <p:spPr>
          <a:xfrm>
            <a:off x="311584" y="3962415"/>
            <a:ext cx="1947382" cy="646331"/>
          </a:xfrm>
          <a:prstGeom prst="rect">
            <a:avLst/>
          </a:prstGeom>
          <a:noFill/>
        </p:spPr>
        <p:txBody>
          <a:bodyPr wrap="square" rtlCol="0">
            <a:spAutoFit/>
          </a:bodyPr>
          <a:lstStyle/>
          <a:p>
            <a:r>
              <a:rPr lang="en-US" sz="1800" dirty="0" smtClean="0"/>
              <a:t>   </a:t>
            </a:r>
          </a:p>
          <a:p>
            <a:r>
              <a:rPr lang="en-US" sz="1800" dirty="0" smtClean="0"/>
              <a:t>0.91*0.698</a:t>
            </a:r>
            <a:endParaRPr lang="en-US" sz="1800" dirty="0"/>
          </a:p>
        </p:txBody>
      </p:sp>
      <p:sp>
        <p:nvSpPr>
          <p:cNvPr id="104" name="TextBox 103"/>
          <p:cNvSpPr txBox="1"/>
          <p:nvPr/>
        </p:nvSpPr>
        <p:spPr>
          <a:xfrm>
            <a:off x="5842147" y="5410200"/>
            <a:ext cx="2025278" cy="369332"/>
          </a:xfrm>
          <a:prstGeom prst="rect">
            <a:avLst/>
          </a:prstGeom>
          <a:noFill/>
        </p:spPr>
        <p:txBody>
          <a:bodyPr wrap="square" rtlCol="0">
            <a:spAutoFit/>
          </a:bodyPr>
          <a:lstStyle/>
          <a:p>
            <a:r>
              <a:rPr lang="en-US" sz="1800" dirty="0" smtClean="0"/>
              <a:t>                </a:t>
            </a:r>
            <a:r>
              <a:rPr lang="en-US" sz="1800" dirty="0"/>
              <a:t> </a:t>
            </a:r>
            <a:r>
              <a:rPr lang="en-US" sz="1800" dirty="0" smtClean="0"/>
              <a:t>   o.437</a:t>
            </a:r>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90650"/>
          </a:xfrm>
        </p:spPr>
        <p:txBody>
          <a:bodyPr>
            <a:normAutofit/>
          </a:bodyPr>
          <a:lstStyle/>
          <a:p>
            <a:r>
              <a:rPr lang="en-US" dirty="0" smtClean="0"/>
              <a:t>PUF Tree </a:t>
            </a:r>
            <a:r>
              <a:rPr lang="en-US" dirty="0"/>
              <a:t>C</a:t>
            </a:r>
            <a:r>
              <a:rPr lang="en-US" dirty="0" smtClean="0"/>
              <a:t>onstruction…</a:t>
            </a:r>
            <a:endParaRPr lang="en-US" dirty="0"/>
          </a:p>
        </p:txBody>
      </p:sp>
      <p:graphicFrame>
        <p:nvGraphicFramePr>
          <p:cNvPr id="91" name="Content Placeholder 90"/>
          <p:cNvGraphicFramePr>
            <a:graphicFrameLocks noGrp="1"/>
          </p:cNvGraphicFramePr>
          <p:nvPr>
            <p:ph idx="1"/>
          </p:nvPr>
        </p:nvGraphicFramePr>
        <p:xfrm>
          <a:off x="1791592" y="3886200"/>
          <a:ext cx="2960020" cy="2494280"/>
        </p:xfrm>
        <a:graphic>
          <a:graphicData uri="http://schemas.openxmlformats.org/drawingml/2006/table">
            <a:tbl>
              <a:tblPr firstRow="1" bandRow="1">
                <a:tableStyleId>{5C22544A-7EE6-4342-B048-85BDC9FD1C3A}</a:tableStyleId>
              </a:tblPr>
              <a:tblGrid>
                <a:gridCol w="1480010"/>
                <a:gridCol w="1480010"/>
              </a:tblGrid>
              <a:tr h="370840">
                <a:tc>
                  <a:txBody>
                    <a:bodyPr/>
                    <a:lstStyle/>
                    <a:p>
                      <a:r>
                        <a:rPr lang="en-US" dirty="0" smtClean="0"/>
                        <a:t>item</a:t>
                      </a:r>
                      <a:endParaRPr lang="en-US" dirty="0"/>
                    </a:p>
                  </a:txBody>
                  <a:tcPr marL="93474" marR="93474"/>
                </a:tc>
                <a:tc>
                  <a:txBody>
                    <a:bodyPr/>
                    <a:lstStyle/>
                    <a:p>
                      <a:r>
                        <a:rPr lang="en-US" dirty="0" smtClean="0"/>
                        <a:t>Head of the links</a:t>
                      </a:r>
                      <a:endParaRPr lang="en-US" dirty="0"/>
                    </a:p>
                  </a:txBody>
                  <a:tcPr marL="93474" marR="93474"/>
                </a:tc>
              </a:tr>
              <a:tr h="370840">
                <a:tc>
                  <a:txBody>
                    <a:bodyPr/>
                    <a:lstStyle/>
                    <a:p>
                      <a:r>
                        <a:rPr lang="en-US" dirty="0" smtClean="0"/>
                        <a:t>e</a:t>
                      </a:r>
                      <a:endParaRPr lang="en-US" dirty="0"/>
                    </a:p>
                  </a:txBody>
                  <a:tcPr marL="93474" marR="93474"/>
                </a:tc>
                <a:tc>
                  <a:txBody>
                    <a:bodyPr/>
                    <a:lstStyle/>
                    <a:p>
                      <a:endParaRPr lang="en-US"/>
                    </a:p>
                  </a:txBody>
                  <a:tcPr marL="93474" marR="93474"/>
                </a:tc>
              </a:tr>
              <a:tr h="370840">
                <a:tc>
                  <a:txBody>
                    <a:bodyPr/>
                    <a:lstStyle/>
                    <a:p>
                      <a:r>
                        <a:rPr lang="en-US" dirty="0" smtClean="0"/>
                        <a:t>d</a:t>
                      </a:r>
                      <a:endParaRPr lang="en-US" dirty="0"/>
                    </a:p>
                  </a:txBody>
                  <a:tcPr marL="93474" marR="93474"/>
                </a:tc>
                <a:tc>
                  <a:txBody>
                    <a:bodyPr/>
                    <a:lstStyle/>
                    <a:p>
                      <a:endParaRPr lang="en-US"/>
                    </a:p>
                  </a:txBody>
                  <a:tcPr marL="93474" marR="93474"/>
                </a:tc>
              </a:tr>
              <a:tr h="370840">
                <a:tc>
                  <a:txBody>
                    <a:bodyPr/>
                    <a:lstStyle/>
                    <a:p>
                      <a:r>
                        <a:rPr lang="en-US" dirty="0" smtClean="0"/>
                        <a:t>b</a:t>
                      </a:r>
                      <a:endParaRPr lang="en-US" dirty="0"/>
                    </a:p>
                  </a:txBody>
                  <a:tcPr marL="93474" marR="93474"/>
                </a:tc>
                <a:tc>
                  <a:txBody>
                    <a:bodyPr/>
                    <a:lstStyle/>
                    <a:p>
                      <a:endParaRPr lang="en-US"/>
                    </a:p>
                  </a:txBody>
                  <a:tcPr marL="93474" marR="93474"/>
                </a:tc>
              </a:tr>
              <a:tr h="370840">
                <a:tc>
                  <a:txBody>
                    <a:bodyPr/>
                    <a:lstStyle/>
                    <a:p>
                      <a:r>
                        <a:rPr lang="en-US" dirty="0" smtClean="0"/>
                        <a:t>c</a:t>
                      </a:r>
                      <a:endParaRPr lang="en-US" dirty="0"/>
                    </a:p>
                  </a:txBody>
                  <a:tcPr marL="93474" marR="93474"/>
                </a:tc>
                <a:tc>
                  <a:txBody>
                    <a:bodyPr/>
                    <a:lstStyle/>
                    <a:p>
                      <a:endParaRPr lang="en-US"/>
                    </a:p>
                  </a:txBody>
                  <a:tcPr marL="93474" marR="93474"/>
                </a:tc>
              </a:tr>
              <a:tr h="370840">
                <a:tc>
                  <a:txBody>
                    <a:bodyPr/>
                    <a:lstStyle/>
                    <a:p>
                      <a:r>
                        <a:rPr lang="en-US" dirty="0" smtClean="0"/>
                        <a:t>a</a:t>
                      </a:r>
                      <a:endParaRPr lang="en-US" dirty="0"/>
                    </a:p>
                  </a:txBody>
                  <a:tcPr marL="93474" marR="93474"/>
                </a:tc>
                <a:tc>
                  <a:txBody>
                    <a:bodyPr/>
                    <a:lstStyle/>
                    <a:p>
                      <a:endParaRPr lang="en-US" dirty="0"/>
                    </a:p>
                  </a:txBody>
                  <a:tcPr marL="93474" marR="93474"/>
                </a:tc>
              </a:tr>
            </a:tbl>
          </a:graphicData>
        </a:graphic>
      </p:graphicFrame>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25335" y="3276601"/>
            <a:ext cx="1685370" cy="646331"/>
          </a:xfrm>
          <a:prstGeom prst="rect">
            <a:avLst/>
          </a:prstGeom>
          <a:noFill/>
        </p:spPr>
        <p:txBody>
          <a:bodyPr wrap="square" rtlCol="0">
            <a:spAutoFit/>
          </a:bodyPr>
          <a:lstStyle/>
          <a:p>
            <a:r>
              <a:rPr lang="en-US" sz="1800" dirty="0" smtClean="0"/>
              <a:t>2.839  </a:t>
            </a:r>
          </a:p>
          <a:p>
            <a:endParaRPr lang="en-US" sz="1800" dirty="0"/>
          </a:p>
        </p:txBody>
      </p:sp>
      <p:sp>
        <p:nvSpPr>
          <p:cNvPr id="43" name="TextBox 42"/>
          <p:cNvSpPr txBox="1"/>
          <p:nvPr/>
        </p:nvSpPr>
        <p:spPr>
          <a:xfrm>
            <a:off x="9343869" y="4903529"/>
            <a:ext cx="1685370" cy="369332"/>
          </a:xfrm>
          <a:prstGeom prst="rect">
            <a:avLst/>
          </a:prstGeom>
          <a:noFill/>
        </p:spPr>
        <p:txBody>
          <a:bodyPr wrap="square" rtlCol="0">
            <a:spAutoFit/>
          </a:bodyPr>
          <a:lstStyle/>
          <a:p>
            <a:r>
              <a:rPr lang="en-US" sz="1800" dirty="0" smtClean="0"/>
              <a:t>0.494 </a:t>
            </a:r>
            <a:endParaRPr lang="en-US" sz="1800" dirty="0"/>
          </a:p>
        </p:txBody>
      </p:sp>
      <p:sp>
        <p:nvSpPr>
          <p:cNvPr id="44" name="TextBox 43"/>
          <p:cNvSpPr txBox="1"/>
          <p:nvPr/>
        </p:nvSpPr>
        <p:spPr>
          <a:xfrm>
            <a:off x="9425335" y="4038615"/>
            <a:ext cx="1685370" cy="646331"/>
          </a:xfrm>
          <a:prstGeom prst="rect">
            <a:avLst/>
          </a:prstGeom>
          <a:noFill/>
        </p:spPr>
        <p:txBody>
          <a:bodyPr wrap="square" rtlCol="0">
            <a:spAutoFit/>
          </a:bodyPr>
          <a:lstStyle/>
          <a:p>
            <a:r>
              <a:rPr lang="en-US" sz="1800" dirty="0" smtClean="0"/>
              <a:t>1.106  </a:t>
            </a:r>
          </a:p>
          <a:p>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03232" y="5486400"/>
            <a:ext cx="1607476" cy="369332"/>
          </a:xfrm>
          <a:prstGeom prst="rect">
            <a:avLst/>
          </a:prstGeom>
          <a:noFill/>
        </p:spPr>
        <p:txBody>
          <a:bodyPr wrap="square" rtlCol="0">
            <a:spAutoFit/>
          </a:bodyPr>
          <a:lstStyle/>
          <a:p>
            <a:r>
              <a:rPr lang="en-US" sz="1800" dirty="0" smtClean="0"/>
              <a:t>0.398 </a:t>
            </a:r>
            <a:endParaRPr lang="en-US" sz="1800" dirty="0"/>
          </a:p>
        </p:txBody>
      </p:sp>
      <p:sp>
        <p:nvSpPr>
          <p:cNvPr id="36" name="Oval 35"/>
          <p:cNvSpPr/>
          <p:nvPr/>
        </p:nvSpPr>
        <p:spPr>
          <a:xfrm>
            <a:off x="817901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7" name="Straight Arrow Connector 46"/>
          <p:cNvCxnSpPr>
            <a:stCxn id="35" idx="2"/>
            <a:endCxn id="36" idx="0"/>
          </p:cNvCxnSpPr>
          <p:nvPr/>
        </p:nvCxnSpPr>
        <p:spPr>
          <a:xfrm rot="10800000" flipV="1">
            <a:off x="8418008" y="4260850"/>
            <a:ext cx="617851"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43209" y="5181600"/>
            <a:ext cx="2570545" cy="677108"/>
          </a:xfrm>
          <a:prstGeom prst="rect">
            <a:avLst/>
          </a:prstGeom>
          <a:noFill/>
        </p:spPr>
        <p:txBody>
          <a:bodyPr wrap="square" rtlCol="0">
            <a:spAutoFit/>
          </a:bodyPr>
          <a:lstStyle/>
          <a:p>
            <a:r>
              <a:rPr lang="en-US" sz="2000" dirty="0" smtClean="0"/>
              <a:t>                         </a:t>
            </a:r>
            <a:r>
              <a:rPr lang="en-US" sz="1800" dirty="0" smtClean="0"/>
              <a:t>0.877 </a:t>
            </a:r>
          </a:p>
          <a:p>
            <a:r>
              <a:rPr lang="en-US" sz="1800" dirty="0" smtClean="0"/>
              <a:t>	            </a:t>
            </a:r>
            <a:endParaRPr lang="en-US" sz="1800" dirty="0"/>
          </a:p>
        </p:txBody>
      </p:sp>
      <p:sp>
        <p:nvSpPr>
          <p:cNvPr id="54" name="Oval 53"/>
          <p:cNvSpPr/>
          <p:nvPr/>
        </p:nvSpPr>
        <p:spPr>
          <a:xfrm>
            <a:off x="1043797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712108" y="4447968"/>
            <a:ext cx="241300" cy="311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0282180" y="5105400"/>
            <a:ext cx="2025278" cy="369332"/>
          </a:xfrm>
          <a:prstGeom prst="rect">
            <a:avLst/>
          </a:prstGeom>
          <a:noFill/>
        </p:spPr>
        <p:txBody>
          <a:bodyPr wrap="square" rtlCol="0">
            <a:spAutoFit/>
          </a:bodyPr>
          <a:lstStyle/>
          <a:p>
            <a:r>
              <a:rPr lang="en-US" sz="1800" dirty="0" smtClean="0"/>
              <a:t>0.373 </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0.65</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0.991</a:t>
            </a:r>
            <a:endParaRPr lang="en-US" sz="1800" dirty="0"/>
          </a:p>
        </p:txBody>
      </p:sp>
      <p:sp>
        <p:nvSpPr>
          <p:cNvPr id="70" name="Oval 69"/>
          <p:cNvSpPr/>
          <p:nvPr/>
        </p:nvSpPr>
        <p:spPr>
          <a:xfrm>
            <a:off x="11294824"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Arrow Connector 82"/>
          <p:cNvCxnSpPr>
            <a:stCxn id="55" idx="4"/>
            <a:endCxn id="70" idx="0"/>
          </p:cNvCxnSpPr>
          <p:nvPr/>
        </p:nvCxnSpPr>
        <p:spPr>
          <a:xfrm rot="16200000" flipH="1">
            <a:off x="11140531" y="4331125"/>
            <a:ext cx="241300" cy="54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1684295" y="4724415"/>
            <a:ext cx="1869488" cy="646331"/>
          </a:xfrm>
          <a:prstGeom prst="rect">
            <a:avLst/>
          </a:prstGeom>
          <a:noFill/>
        </p:spPr>
        <p:txBody>
          <a:bodyPr wrap="square" rtlCol="0">
            <a:spAutoFit/>
          </a:bodyPr>
          <a:lstStyle/>
          <a:p>
            <a:r>
              <a:rPr lang="en-US" sz="1800" dirty="0" smtClean="0"/>
              <a:t>0.071 </a:t>
            </a:r>
          </a:p>
          <a:p>
            <a:endParaRPr lang="en-US" sz="1800" dirty="0"/>
          </a:p>
        </p:txBody>
      </p:sp>
      <p:sp>
        <p:nvSpPr>
          <p:cNvPr id="90" name="Oval 89"/>
          <p:cNvSpPr/>
          <p:nvPr/>
        </p:nvSpPr>
        <p:spPr>
          <a:xfrm>
            <a:off x="7166373" y="41148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2" name="Oval 91"/>
          <p:cNvSpPr/>
          <p:nvPr/>
        </p:nvSpPr>
        <p:spPr>
          <a:xfrm>
            <a:off x="7166373" y="49530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98" name="Straight Arrow Connector 97"/>
          <p:cNvCxnSpPr>
            <a:stCxn id="33" idx="2"/>
            <a:endCxn id="90" idx="0"/>
          </p:cNvCxnSpPr>
          <p:nvPr/>
        </p:nvCxnSpPr>
        <p:spPr>
          <a:xfrm rot="10800000" flipV="1">
            <a:off x="7405368" y="3498850"/>
            <a:ext cx="1630489" cy="61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4"/>
            <a:endCxn id="92" idx="0"/>
          </p:cNvCxnSpPr>
          <p:nvPr/>
        </p:nvCxnSpPr>
        <p:spPr>
          <a:xfrm rot="5400000">
            <a:off x="7208514" y="4756139"/>
            <a:ext cx="3937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141090" y="4191001"/>
            <a:ext cx="2025278" cy="369332"/>
          </a:xfrm>
          <a:prstGeom prst="rect">
            <a:avLst/>
          </a:prstGeom>
          <a:noFill/>
        </p:spPr>
        <p:txBody>
          <a:bodyPr wrap="square" rtlCol="0">
            <a:spAutoFit/>
          </a:bodyPr>
          <a:lstStyle/>
          <a:p>
            <a:r>
              <a:rPr lang="en-US" sz="1800" dirty="0" smtClean="0"/>
              <a:t>                      0.635</a:t>
            </a:r>
            <a:endParaRPr lang="en-US" sz="1800" dirty="0"/>
          </a:p>
        </p:txBody>
      </p:sp>
      <p:sp>
        <p:nvSpPr>
          <p:cNvPr id="104" name="TextBox 103"/>
          <p:cNvSpPr txBox="1"/>
          <p:nvPr/>
        </p:nvSpPr>
        <p:spPr>
          <a:xfrm>
            <a:off x="5842147" y="5410200"/>
            <a:ext cx="2025278" cy="369332"/>
          </a:xfrm>
          <a:prstGeom prst="rect">
            <a:avLst/>
          </a:prstGeom>
          <a:noFill/>
        </p:spPr>
        <p:txBody>
          <a:bodyPr wrap="square" rtlCol="0">
            <a:spAutoFit/>
          </a:bodyPr>
          <a:lstStyle/>
          <a:p>
            <a:r>
              <a:rPr lang="en-US" sz="1800" dirty="0" smtClean="0"/>
              <a:t>                    o.437</a:t>
            </a:r>
            <a:endParaRPr lang="en-US" sz="1800" dirty="0"/>
          </a:p>
        </p:txBody>
      </p:sp>
      <p:graphicFrame>
        <p:nvGraphicFramePr>
          <p:cNvPr id="80" name="Table 79"/>
          <p:cNvGraphicFramePr>
            <a:graphicFrameLocks noGrp="1"/>
          </p:cNvGraphicFramePr>
          <p:nvPr>
            <p:extLst>
              <p:ext uri="{D42A27DB-BD31-4B8C-83A1-F6EECF244321}">
                <p14:modId xmlns:p14="http://schemas.microsoft.com/office/powerpoint/2010/main" val="3691617513"/>
              </p:ext>
            </p:extLst>
          </p:nvPr>
        </p:nvGraphicFramePr>
        <p:xfrm>
          <a:off x="1324223" y="1600200"/>
          <a:ext cx="3661078" cy="2225040"/>
        </p:xfrm>
        <a:graphic>
          <a:graphicData uri="http://schemas.openxmlformats.org/drawingml/2006/table">
            <a:tbl>
              <a:tblPr firstRow="1" bandRow="1">
                <a:tableStyleId>{5C22544A-7EE6-4342-B048-85BDC9FD1C3A}</a:tableStyleId>
              </a:tblPr>
              <a:tblGrid>
                <a:gridCol w="1830539"/>
                <a:gridCol w="1830539"/>
              </a:tblGrid>
              <a:tr h="370840">
                <a:tc>
                  <a:txBody>
                    <a:bodyPr/>
                    <a:lstStyle/>
                    <a:p>
                      <a:r>
                        <a:rPr lang="en-US" dirty="0" smtClean="0"/>
                        <a:t>item</a:t>
                      </a:r>
                      <a:endParaRPr lang="en-US" dirty="0"/>
                    </a:p>
                  </a:txBody>
                  <a:tcPr marL="93474" marR="93474"/>
                </a:tc>
                <a:tc>
                  <a:txBody>
                    <a:bodyPr/>
                    <a:lstStyle/>
                    <a:p>
                      <a:r>
                        <a:rPr lang="en-US" dirty="0" smtClean="0"/>
                        <a:t>cap</a:t>
                      </a:r>
                      <a:endParaRPr lang="en-US" dirty="0"/>
                    </a:p>
                  </a:txBody>
                  <a:tcPr marL="93474" marR="93474"/>
                </a:tc>
              </a:tr>
              <a:tr h="370840">
                <a:tc>
                  <a:txBody>
                    <a:bodyPr/>
                    <a:lstStyle/>
                    <a:p>
                      <a:r>
                        <a:rPr lang="en-US" dirty="0" smtClean="0"/>
                        <a:t>e</a:t>
                      </a:r>
                      <a:endParaRPr lang="en-US" dirty="0"/>
                    </a:p>
                  </a:txBody>
                  <a:tcPr marL="93474" marR="93474"/>
                </a:tc>
                <a:tc>
                  <a:txBody>
                    <a:bodyPr/>
                    <a:lstStyle/>
                    <a:p>
                      <a:r>
                        <a:rPr lang="en-US" dirty="0" smtClean="0"/>
                        <a:t>2.839 &gt; 0.24</a:t>
                      </a:r>
                      <a:endParaRPr lang="en-US" dirty="0"/>
                    </a:p>
                  </a:txBody>
                  <a:tcPr marL="93474" marR="93474"/>
                </a:tc>
              </a:tr>
              <a:tr h="370840">
                <a:tc>
                  <a:txBody>
                    <a:bodyPr/>
                    <a:lstStyle/>
                    <a:p>
                      <a:r>
                        <a:rPr lang="en-US" dirty="0" smtClean="0"/>
                        <a:t>d</a:t>
                      </a:r>
                      <a:endParaRPr lang="en-US" dirty="0"/>
                    </a:p>
                  </a:txBody>
                  <a:tcPr marL="93474" marR="93474"/>
                </a:tc>
                <a:tc>
                  <a:txBody>
                    <a:bodyPr/>
                    <a:lstStyle/>
                    <a:p>
                      <a:r>
                        <a:rPr lang="en-US" dirty="0" smtClean="0"/>
                        <a:t>2.097 &gt; 0.24</a:t>
                      </a:r>
                      <a:endParaRPr lang="en-US" dirty="0"/>
                    </a:p>
                  </a:txBody>
                  <a:tcPr marL="93474" marR="93474"/>
                </a:tc>
              </a:tr>
              <a:tr h="370840">
                <a:tc>
                  <a:txBody>
                    <a:bodyPr/>
                    <a:lstStyle/>
                    <a:p>
                      <a:r>
                        <a:rPr lang="en-US" dirty="0" smtClean="0"/>
                        <a:t>b</a:t>
                      </a:r>
                      <a:endParaRPr lang="en-US" dirty="0"/>
                    </a:p>
                  </a:txBody>
                  <a:tcPr marL="93474" marR="93474"/>
                </a:tc>
                <a:tc>
                  <a:txBody>
                    <a:bodyPr/>
                    <a:lstStyle/>
                    <a:p>
                      <a:r>
                        <a:rPr lang="en-US" dirty="0" smtClean="0"/>
                        <a:t>1.35 &gt; 0.24</a:t>
                      </a:r>
                      <a:endParaRPr lang="en-US" dirty="0"/>
                    </a:p>
                  </a:txBody>
                  <a:tcPr marL="93474" marR="93474"/>
                </a:tc>
              </a:tr>
              <a:tr h="370840">
                <a:tc>
                  <a:txBody>
                    <a:bodyPr/>
                    <a:lstStyle/>
                    <a:p>
                      <a:r>
                        <a:rPr lang="en-US" dirty="0" smtClean="0"/>
                        <a:t>c</a:t>
                      </a:r>
                      <a:endParaRPr lang="en-US" dirty="0"/>
                    </a:p>
                  </a:txBody>
                  <a:tcPr marL="93474" marR="93474"/>
                </a:tc>
                <a:tc>
                  <a:txBody>
                    <a:bodyPr/>
                    <a:lstStyle/>
                    <a:p>
                      <a:r>
                        <a:rPr lang="en-US" dirty="0" smtClean="0"/>
                        <a:t>1.2 &gt; 0.24</a:t>
                      </a:r>
                      <a:endParaRPr lang="en-US" dirty="0"/>
                    </a:p>
                  </a:txBody>
                  <a:tcPr marL="93474" marR="93474"/>
                </a:tc>
              </a:tr>
              <a:tr h="370840">
                <a:tc>
                  <a:txBody>
                    <a:bodyPr/>
                    <a:lstStyle/>
                    <a:p>
                      <a:r>
                        <a:rPr lang="en-US" dirty="0" smtClean="0"/>
                        <a:t>a</a:t>
                      </a:r>
                      <a:endParaRPr lang="en-US" dirty="0"/>
                    </a:p>
                  </a:txBody>
                  <a:tcPr marL="93474" marR="93474"/>
                </a:tc>
                <a:tc>
                  <a:txBody>
                    <a:bodyPr/>
                    <a:lstStyle/>
                    <a:p>
                      <a:r>
                        <a:rPr lang="en-US" dirty="0" smtClean="0"/>
                        <a:t>0.928 &gt; 0.24</a:t>
                      </a:r>
                      <a:endParaRPr lang="en-US" dirty="0"/>
                    </a:p>
                  </a:txBody>
                  <a:tcPr marL="93474" marR="93474"/>
                </a:tc>
              </a:tr>
            </a:tbl>
          </a:graphicData>
        </a:graphic>
      </p:graphicFrame>
      <p:cxnSp>
        <p:nvCxnSpPr>
          <p:cNvPr id="95" name="Curved Connector 94"/>
          <p:cNvCxnSpPr/>
          <p:nvPr/>
        </p:nvCxnSpPr>
        <p:spPr>
          <a:xfrm flipV="1">
            <a:off x="4517931" y="3429000"/>
            <a:ext cx="4440031" cy="123030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hape 107"/>
          <p:cNvCxnSpPr/>
          <p:nvPr/>
        </p:nvCxnSpPr>
        <p:spPr>
          <a:xfrm flipV="1">
            <a:off x="4517930" y="4419600"/>
            <a:ext cx="4517927" cy="609600"/>
          </a:xfrm>
          <a:prstGeom prst="curvedConnector3">
            <a:avLst>
              <a:gd name="adj1" fmla="val 624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p:nvPr/>
        </p:nvCxnSpPr>
        <p:spPr>
          <a:xfrm flipV="1">
            <a:off x="4595826" y="5105400"/>
            <a:ext cx="4440031" cy="762000"/>
          </a:xfrm>
          <a:prstGeom prst="curvedConnector3">
            <a:avLst>
              <a:gd name="adj1" fmla="val 9345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p:nvPr/>
        </p:nvCxnSpPr>
        <p:spPr>
          <a:xfrm flipV="1">
            <a:off x="4673724" y="5867400"/>
            <a:ext cx="4362137" cy="304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Curved Connector 122"/>
          <p:cNvCxnSpPr/>
          <p:nvPr/>
        </p:nvCxnSpPr>
        <p:spPr>
          <a:xfrm flipV="1">
            <a:off x="4673723" y="4876800"/>
            <a:ext cx="3427393" cy="6096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56" idx="2"/>
          </p:cNvCxnSpPr>
          <p:nvPr/>
        </p:nvCxnSpPr>
        <p:spPr>
          <a:xfrm flipV="1">
            <a:off x="9503231" y="3498850"/>
            <a:ext cx="1246324" cy="6159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Curved Connector 126"/>
          <p:cNvCxnSpPr>
            <a:stCxn id="36" idx="6"/>
          </p:cNvCxnSpPr>
          <p:nvPr/>
        </p:nvCxnSpPr>
        <p:spPr>
          <a:xfrm flipV="1">
            <a:off x="8657002" y="4267200"/>
            <a:ext cx="2014656" cy="679450"/>
          </a:xfrm>
          <a:prstGeom prst="curvedConnector3">
            <a:avLst>
              <a:gd name="adj1" fmla="val 3096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Curved Connector 132"/>
          <p:cNvCxnSpPr/>
          <p:nvPr/>
        </p:nvCxnSpPr>
        <p:spPr>
          <a:xfrm flipV="1">
            <a:off x="9581127" y="5029200"/>
            <a:ext cx="856849" cy="533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endCxn id="70" idx="3"/>
          </p:cNvCxnSpPr>
          <p:nvPr/>
        </p:nvCxnSpPr>
        <p:spPr>
          <a:xfrm>
            <a:off x="9581128" y="4953015"/>
            <a:ext cx="1783697" cy="150805"/>
          </a:xfrm>
          <a:prstGeom prst="curvedConnector4">
            <a:avLst>
              <a:gd name="adj1" fmla="val 42663"/>
              <a:gd name="adj2" fmla="val 3759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p:nvPr/>
        </p:nvCxnSpPr>
        <p:spPr>
          <a:xfrm rot="10800000">
            <a:off x="7633739" y="4419600"/>
            <a:ext cx="3650456" cy="609600"/>
          </a:xfrm>
          <a:prstGeom prst="curvedConnector3">
            <a:avLst>
              <a:gd name="adj1" fmla="val 96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Curved Connector 3"/>
          <p:cNvCxnSpPr/>
          <p:nvPr/>
        </p:nvCxnSpPr>
        <p:spPr>
          <a:xfrm rot="10800000" flipV="1">
            <a:off x="7716141" y="5205406"/>
            <a:ext cx="2760777" cy="1296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dirty="0"/>
              <a:t>Frequent </a:t>
            </a:r>
            <a:r>
              <a:rPr lang="en-US" sz="2800" dirty="0" err="1"/>
              <a:t>itemsets</a:t>
            </a:r>
            <a:r>
              <a:rPr lang="en-US" sz="2800" dirty="0"/>
              <a:t>(FI’s) mining from uncertain database  is a very popular research area nowadays. </a:t>
            </a:r>
            <a:endParaRPr lang="en-US" sz="2800" dirty="0" smtClean="0"/>
          </a:p>
          <a:p>
            <a:pPr marL="0" indent="0">
              <a:buNone/>
            </a:pPr>
            <a:endParaRPr lang="en-US" sz="2800" dirty="0" smtClean="0"/>
          </a:p>
          <a:p>
            <a:r>
              <a:rPr lang="en-US" sz="2800" dirty="0" smtClean="0"/>
              <a:t>Many </a:t>
            </a:r>
            <a:r>
              <a:rPr lang="en-US" sz="2800" dirty="0"/>
              <a:t>algorithms have been proposed to mine FI’s from uncertain database. But in typical FI mining process, we have to mine all the FI’s individually, which needs a huge memory. </a:t>
            </a:r>
          </a:p>
        </p:txBody>
      </p:sp>
    </p:spTree>
    <p:extLst>
      <p:ext uri="{BB962C8B-B14F-4D97-AF65-F5344CB8AC3E}">
        <p14:creationId xmlns:p14="http://schemas.microsoft.com/office/powerpoint/2010/main" val="4026604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630956" y="1806448"/>
            <a:ext cx="11357135" cy="4594352"/>
          </a:xfrm>
        </p:spPr>
        <p:txBody>
          <a:bodyPr/>
          <a:lstStyle/>
          <a:p>
            <a:r>
              <a:rPr lang="en-US" dirty="0" smtClean="0"/>
              <a:t>Definition 1 : Maximal branch : </a:t>
            </a:r>
          </a:p>
          <a:p>
            <a:pPr marL="0" indent="0">
              <a:buNone/>
            </a:pPr>
            <a:endParaRPr lang="en-US" dirty="0"/>
          </a:p>
          <a:p>
            <a:pPr marL="0" indent="0">
              <a:buNone/>
            </a:pPr>
            <a:r>
              <a:rPr lang="en-US" dirty="0" smtClean="0"/>
              <a:t>	A </a:t>
            </a:r>
            <a:r>
              <a:rPr lang="en-US" dirty="0" smtClean="0"/>
              <a:t>frequent branch from its parent node to leaf node of a conditional tree is called a maximal branch. Maximal branches form maximal </a:t>
            </a:r>
            <a:r>
              <a:rPr lang="en-US" dirty="0" err="1" smtClean="0"/>
              <a:t>itemsets</a:t>
            </a:r>
            <a:r>
              <a:rPr lang="en-US" dirty="0" smtClean="0"/>
              <a:t>.</a:t>
            </a:r>
          </a:p>
          <a:p>
            <a:pPr marL="0" indent="0">
              <a:buNone/>
            </a:pPr>
            <a:endParaRPr lang="en-US" dirty="0"/>
          </a:p>
          <a:p>
            <a:r>
              <a:rPr lang="en-US" dirty="0" smtClean="0"/>
              <a:t>Definition 2 : Max positive list :</a:t>
            </a:r>
          </a:p>
          <a:p>
            <a:pPr marL="0" indent="0">
              <a:buNone/>
            </a:pPr>
            <a:endParaRPr lang="en-US" dirty="0"/>
          </a:p>
          <a:p>
            <a:pPr marL="0" indent="0">
              <a:buNone/>
            </a:pPr>
            <a:r>
              <a:rPr lang="en-US" dirty="0" smtClean="0"/>
              <a:t>	Maximal </a:t>
            </a:r>
            <a:r>
              <a:rPr lang="en-US" dirty="0"/>
              <a:t>uncertain frequent </a:t>
            </a:r>
            <a:r>
              <a:rPr lang="en-US" dirty="0" err="1"/>
              <a:t>itemsets</a:t>
            </a:r>
            <a:r>
              <a:rPr lang="en-US" dirty="0"/>
              <a:t> found from each conditional tree, are kept in max positive list.</a:t>
            </a:r>
          </a:p>
          <a:p>
            <a:endParaRPr lang="en-US" dirty="0"/>
          </a:p>
          <a:p>
            <a:pPr marL="0" indent="0">
              <a:buNone/>
            </a:pPr>
            <a:r>
              <a:rPr lang="en-US" dirty="0"/>
              <a:t>Max positive list consists of 3 parts, </a:t>
            </a:r>
            <a:r>
              <a:rPr lang="en-US" dirty="0" err="1"/>
              <a:t>itemset</a:t>
            </a:r>
            <a:r>
              <a:rPr lang="en-US" dirty="0"/>
              <a:t> : </a:t>
            </a:r>
            <a:r>
              <a:rPr lang="en-US" dirty="0" err="1"/>
              <a:t>expSupCap</a:t>
            </a:r>
            <a:r>
              <a:rPr lang="en-US" dirty="0"/>
              <a:t> : </a:t>
            </a:r>
            <a:r>
              <a:rPr lang="en-US" dirty="0" err="1"/>
              <a:t>expSup</a:t>
            </a:r>
            <a:r>
              <a:rPr lang="en-US" dirty="0"/>
              <a:t>.</a:t>
            </a:r>
          </a:p>
          <a:p>
            <a:pPr marL="0" indent="0">
              <a:buNone/>
            </a:pPr>
            <a:endParaRPr lang="en-US" dirty="0" smtClean="0"/>
          </a:p>
        </p:txBody>
      </p:sp>
    </p:spTree>
    <p:extLst>
      <p:ext uri="{BB962C8B-B14F-4D97-AF65-F5344CB8AC3E}">
        <p14:creationId xmlns:p14="http://schemas.microsoft.com/office/powerpoint/2010/main" val="4132612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Maximal 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extLst>
              <p:ext uri="{D42A27DB-BD31-4B8C-83A1-F6EECF244321}">
                <p14:modId xmlns:p14="http://schemas.microsoft.com/office/powerpoint/2010/main" val="2760393335"/>
              </p:ext>
            </p:extLst>
          </p:nvPr>
        </p:nvGraphicFramePr>
        <p:xfrm>
          <a:off x="5928519" y="1447800"/>
          <a:ext cx="2414755" cy="2163235"/>
        </p:xfrm>
        <a:graphic>
          <a:graphicData uri="http://schemas.openxmlformats.org/drawingml/2006/table">
            <a:tbl>
              <a:tblPr firstRow="1" bandRow="1">
                <a:tableStyleId>{5C22544A-7EE6-4342-B048-85BDC9FD1C3A}</a:tableStyleId>
              </a:tblPr>
              <a:tblGrid>
                <a:gridCol w="832674"/>
                <a:gridCol w="1582081"/>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r h="432647">
                <a:tc>
                  <a:txBody>
                    <a:bodyPr/>
                    <a:lstStyle/>
                    <a:p>
                      <a:r>
                        <a:rPr lang="en-US" sz="2100" dirty="0" smtClean="0"/>
                        <a:t>c</a:t>
                      </a:r>
                      <a:endParaRPr lang="en-US" sz="2100" dirty="0"/>
                    </a:p>
                  </a:txBody>
                  <a:tcPr marL="93474" marR="93474" marT="53340" marB="53340"/>
                </a:tc>
                <a:tc>
                  <a:txBody>
                    <a:bodyPr/>
                    <a:lstStyle/>
                    <a:p>
                      <a:r>
                        <a:rPr lang="en-US" sz="2100" dirty="0" smtClean="0"/>
                        <a:t>0.835</a:t>
                      </a:r>
                      <a:endParaRPr lang="en-US" sz="2100" dirty="0"/>
                    </a:p>
                  </a:txBody>
                  <a:tcPr marL="93474" marR="93474" marT="53340" marB="53340"/>
                </a:tc>
              </a:tr>
              <a:tr h="432647">
                <a:tc>
                  <a:txBody>
                    <a:bodyPr/>
                    <a:lstStyle/>
                    <a:p>
                      <a:r>
                        <a:rPr lang="en-US" sz="2100" dirty="0" smtClean="0"/>
                        <a:t>e</a:t>
                      </a:r>
                      <a:endParaRPr lang="en-US" sz="2100" dirty="0"/>
                    </a:p>
                  </a:txBody>
                  <a:tcPr marL="93474" marR="93474" marT="53340" marB="53340"/>
                </a:tc>
                <a:tc>
                  <a:txBody>
                    <a:bodyPr/>
                    <a:lstStyle/>
                    <a:p>
                      <a:r>
                        <a:rPr lang="en-US" sz="2100" dirty="0" smtClean="0"/>
                        <a:t>0.835</a:t>
                      </a:r>
                      <a:endParaRPr lang="en-US" sz="2100" dirty="0"/>
                    </a:p>
                  </a:txBody>
                  <a:tcPr marL="93474" marR="93474" marT="53340" marB="53340"/>
                </a:tc>
              </a:tr>
              <a:tr h="432647">
                <a:tc>
                  <a:txBody>
                    <a:bodyPr/>
                    <a:lstStyle/>
                    <a:p>
                      <a:r>
                        <a:rPr lang="en-US" sz="2100" dirty="0" smtClean="0"/>
                        <a:t>d</a:t>
                      </a:r>
                      <a:endParaRPr lang="en-US" sz="2100" dirty="0"/>
                    </a:p>
                  </a:txBody>
                  <a:tcPr marL="93474" marR="93474" marT="53340" marB="53340"/>
                </a:tc>
                <a:tc>
                  <a:txBody>
                    <a:bodyPr/>
                    <a:lstStyle/>
                    <a:p>
                      <a:r>
                        <a:rPr lang="en-US" sz="2100" dirty="0" smtClean="0"/>
                        <a:t>0.771</a:t>
                      </a:r>
                      <a:endParaRPr lang="en-US" sz="2100" dirty="0"/>
                    </a:p>
                  </a:txBody>
                  <a:tcPr marL="93474" marR="93474" marT="53340" marB="53340"/>
                </a:tc>
              </a:tr>
              <a:tr h="432647">
                <a:tc>
                  <a:txBody>
                    <a:bodyPr/>
                    <a:lstStyle/>
                    <a:p>
                      <a:r>
                        <a:rPr lang="en-US" sz="2100" dirty="0" smtClean="0"/>
                        <a:t>b</a:t>
                      </a:r>
                      <a:endParaRPr lang="en-US" sz="2100" dirty="0"/>
                    </a:p>
                  </a:txBody>
                  <a:tcPr marL="93474" marR="93474" marT="53340" marB="53340"/>
                </a:tc>
                <a:tc>
                  <a:txBody>
                    <a:bodyPr/>
                    <a:lstStyle/>
                    <a:p>
                      <a:r>
                        <a:rPr lang="en-US" sz="2100" dirty="0" smtClean="0"/>
                        <a:t>0.373</a:t>
                      </a:r>
                      <a:endParaRPr lang="en-US" sz="2100" dirty="0"/>
                    </a:p>
                  </a:txBody>
                  <a:tcPr marL="93474" marR="93474" marT="53340" marB="53340"/>
                </a:tc>
              </a:tr>
            </a:tbl>
          </a:graphicData>
        </a:graphic>
      </p:graphicFrame>
      <p:sp>
        <p:nvSpPr>
          <p:cNvPr id="4" name="&quot;No&quot; Symbol 3"/>
          <p:cNvSpPr/>
          <p:nvPr/>
        </p:nvSpPr>
        <p:spPr>
          <a:xfrm>
            <a:off x="2025281" y="25146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947383" y="3378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8" name="Oval 7"/>
          <p:cNvSpPr/>
          <p:nvPr/>
        </p:nvSpPr>
        <p:spPr>
          <a:xfrm>
            <a:off x="1947383"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9" name="Oval 8"/>
          <p:cNvSpPr/>
          <p:nvPr/>
        </p:nvSpPr>
        <p:spPr>
          <a:xfrm>
            <a:off x="3505289"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1" name="Oval 10"/>
          <p:cNvSpPr/>
          <p:nvPr/>
        </p:nvSpPr>
        <p:spPr>
          <a:xfrm>
            <a:off x="3505289" y="32893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5" name="Straight Arrow Connector 14"/>
          <p:cNvCxnSpPr>
            <a:stCxn id="4" idx="4"/>
            <a:endCxn id="5" idx="0"/>
          </p:cNvCxnSpPr>
          <p:nvPr/>
        </p:nvCxnSpPr>
        <p:spPr>
          <a:xfrm rot="5400000">
            <a:off x="1946542" y="3104729"/>
            <a:ext cx="508000" cy="38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4"/>
          </p:cNvCxnSpPr>
          <p:nvPr/>
        </p:nvCxnSpPr>
        <p:spPr>
          <a:xfrm rot="5400000">
            <a:off x="1958818" y="4045071"/>
            <a:ext cx="444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11" idx="0"/>
          </p:cNvCxnSpPr>
          <p:nvPr/>
        </p:nvCxnSpPr>
        <p:spPr>
          <a:xfrm rot="16200000" flipH="1">
            <a:off x="2769945" y="2320280"/>
            <a:ext cx="419100" cy="15189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a:endCxn id="9" idx="0"/>
          </p:cNvCxnSpPr>
          <p:nvPr/>
        </p:nvCxnSpPr>
        <p:spPr>
          <a:xfrm rot="5400000">
            <a:off x="3472274" y="4000489"/>
            <a:ext cx="5334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14756" y="3378200"/>
            <a:ext cx="778953" cy="338554"/>
          </a:xfrm>
          <a:prstGeom prst="rect">
            <a:avLst/>
          </a:prstGeom>
          <a:noFill/>
        </p:spPr>
        <p:txBody>
          <a:bodyPr wrap="square" rtlCol="0">
            <a:spAutoFit/>
          </a:bodyPr>
          <a:lstStyle/>
          <a:p>
            <a:r>
              <a:rPr lang="en-US" dirty="0" smtClean="0"/>
              <a:t>0.835</a:t>
            </a:r>
            <a:endParaRPr lang="en-US" dirty="0"/>
          </a:p>
        </p:txBody>
      </p:sp>
      <p:sp>
        <p:nvSpPr>
          <p:cNvPr id="26" name="TextBox 25"/>
          <p:cNvSpPr txBox="1"/>
          <p:nvPr/>
        </p:nvSpPr>
        <p:spPr>
          <a:xfrm>
            <a:off x="3972664" y="4343400"/>
            <a:ext cx="778953" cy="338554"/>
          </a:xfrm>
          <a:prstGeom prst="rect">
            <a:avLst/>
          </a:prstGeom>
          <a:noFill/>
        </p:spPr>
        <p:txBody>
          <a:bodyPr wrap="square" rtlCol="0">
            <a:spAutoFit/>
          </a:bodyPr>
          <a:lstStyle/>
          <a:p>
            <a:r>
              <a:rPr lang="en-US" dirty="0" smtClean="0"/>
              <a:t>0.373</a:t>
            </a:r>
            <a:endParaRPr lang="en-US" dirty="0"/>
          </a:p>
        </p:txBody>
      </p:sp>
      <p:sp>
        <p:nvSpPr>
          <p:cNvPr id="27" name="TextBox 26"/>
          <p:cNvSpPr txBox="1"/>
          <p:nvPr/>
        </p:nvSpPr>
        <p:spPr>
          <a:xfrm>
            <a:off x="2414756" y="4343400"/>
            <a:ext cx="778953" cy="338554"/>
          </a:xfrm>
          <a:prstGeom prst="rect">
            <a:avLst/>
          </a:prstGeom>
          <a:noFill/>
        </p:spPr>
        <p:txBody>
          <a:bodyPr wrap="square" rtlCol="0">
            <a:spAutoFit/>
          </a:bodyPr>
          <a:lstStyle/>
          <a:p>
            <a:r>
              <a:rPr lang="en-US" dirty="0" smtClean="0"/>
              <a:t>0.398</a:t>
            </a:r>
            <a:endParaRPr lang="en-US" dirty="0"/>
          </a:p>
        </p:txBody>
      </p:sp>
      <p:sp>
        <p:nvSpPr>
          <p:cNvPr id="28" name="TextBox 27"/>
          <p:cNvSpPr txBox="1"/>
          <p:nvPr/>
        </p:nvSpPr>
        <p:spPr>
          <a:xfrm>
            <a:off x="3972664" y="3352800"/>
            <a:ext cx="778953" cy="338554"/>
          </a:xfrm>
          <a:prstGeom prst="rect">
            <a:avLst/>
          </a:prstGeom>
          <a:noFill/>
        </p:spPr>
        <p:txBody>
          <a:bodyPr wrap="square" rtlCol="0">
            <a:spAutoFit/>
          </a:bodyPr>
          <a:lstStyle/>
          <a:p>
            <a:r>
              <a:rPr lang="en-US" dirty="0" smtClean="0"/>
              <a:t>0.373</a:t>
            </a:r>
            <a:endParaRPr lang="en-US" dirty="0"/>
          </a:p>
        </p:txBody>
      </p:sp>
      <p:sp>
        <p:nvSpPr>
          <p:cNvPr id="31" name="TextBox 30"/>
          <p:cNvSpPr txBox="1"/>
          <p:nvPr/>
        </p:nvSpPr>
        <p:spPr>
          <a:xfrm>
            <a:off x="1585119" y="1676400"/>
            <a:ext cx="2648440" cy="461665"/>
          </a:xfrm>
          <a:prstGeom prst="rect">
            <a:avLst/>
          </a:prstGeom>
          <a:noFill/>
        </p:spPr>
        <p:txBody>
          <a:bodyPr wrap="square" rtlCol="0">
            <a:spAutoFit/>
          </a:bodyPr>
          <a:lstStyle/>
          <a:p>
            <a:r>
              <a:rPr lang="en-US" sz="2400" dirty="0" smtClean="0"/>
              <a:t>a-projected DB:</a:t>
            </a:r>
            <a:endParaRPr lang="en-US" dirty="0"/>
          </a:p>
        </p:txBody>
      </p:sp>
      <p:sp>
        <p:nvSpPr>
          <p:cNvPr id="32" name="TextBox 31"/>
          <p:cNvSpPr txBox="1"/>
          <p:nvPr/>
        </p:nvSpPr>
        <p:spPr>
          <a:xfrm>
            <a:off x="8412696" y="1778003"/>
            <a:ext cx="2804231" cy="461665"/>
          </a:xfrm>
          <a:prstGeom prst="rect">
            <a:avLst/>
          </a:prstGeom>
          <a:noFill/>
        </p:spPr>
        <p:txBody>
          <a:bodyPr wrap="square" rtlCol="0">
            <a:spAutoFit/>
          </a:bodyPr>
          <a:lstStyle/>
          <a:p>
            <a:r>
              <a:rPr lang="en-US" sz="2400" dirty="0" smtClean="0"/>
              <a:t>a-conditional tree:</a:t>
            </a:r>
            <a:endParaRPr lang="en-US" dirty="0"/>
          </a:p>
        </p:txBody>
      </p:sp>
      <p:sp>
        <p:nvSpPr>
          <p:cNvPr id="33" name="&quot;No&quot; Symbol 32"/>
          <p:cNvSpPr/>
          <p:nvPr/>
        </p:nvSpPr>
        <p:spPr>
          <a:xfrm>
            <a:off x="9425334" y="23622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p:cNvSpPr/>
          <p:nvPr/>
        </p:nvSpPr>
        <p:spPr>
          <a:xfrm>
            <a:off x="10360075"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10360075" y="3276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8" name="Straight Arrow Connector 37"/>
          <p:cNvCxnSpPr>
            <a:stCxn id="33" idx="4"/>
            <a:endCxn id="36" idx="0"/>
          </p:cNvCxnSpPr>
          <p:nvPr/>
        </p:nvCxnSpPr>
        <p:spPr>
          <a:xfrm rot="16200000" flipH="1">
            <a:off x="9808041" y="2490889"/>
            <a:ext cx="558800" cy="10126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4"/>
            <a:endCxn id="34" idx="0"/>
          </p:cNvCxnSpPr>
          <p:nvPr/>
        </p:nvCxnSpPr>
        <p:spPr>
          <a:xfrm rot="5400000">
            <a:off x="10320710" y="3994139"/>
            <a:ext cx="5461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905344" y="3276600"/>
            <a:ext cx="1090534" cy="338554"/>
          </a:xfrm>
          <a:prstGeom prst="rect">
            <a:avLst/>
          </a:prstGeom>
          <a:noFill/>
        </p:spPr>
        <p:txBody>
          <a:bodyPr wrap="square" rtlCol="0">
            <a:spAutoFit/>
          </a:bodyPr>
          <a:lstStyle/>
          <a:p>
            <a:r>
              <a:rPr lang="en-US" dirty="0" smtClean="0"/>
              <a:t>0.373</a:t>
            </a:r>
            <a:endParaRPr lang="en-US" dirty="0"/>
          </a:p>
        </p:txBody>
      </p:sp>
      <p:sp>
        <p:nvSpPr>
          <p:cNvPr id="45" name="TextBox 44"/>
          <p:cNvSpPr txBox="1"/>
          <p:nvPr/>
        </p:nvSpPr>
        <p:spPr>
          <a:xfrm>
            <a:off x="10827448" y="4343400"/>
            <a:ext cx="1090534" cy="338554"/>
          </a:xfrm>
          <a:prstGeom prst="rect">
            <a:avLst/>
          </a:prstGeom>
          <a:noFill/>
        </p:spPr>
        <p:txBody>
          <a:bodyPr wrap="square" rtlCol="0">
            <a:spAutoFit/>
          </a:bodyPr>
          <a:lstStyle/>
          <a:p>
            <a:r>
              <a:rPr lang="en-US" dirty="0" smtClean="0"/>
              <a:t>0.373</a:t>
            </a:r>
            <a:endParaRPr lang="en-US" dirty="0"/>
          </a:p>
        </p:txBody>
      </p:sp>
      <p:sp>
        <p:nvSpPr>
          <p:cNvPr id="46" name="TextBox 45"/>
          <p:cNvSpPr txBox="1"/>
          <p:nvPr/>
        </p:nvSpPr>
        <p:spPr>
          <a:xfrm>
            <a:off x="4556919" y="3581400"/>
            <a:ext cx="4050555" cy="2031325"/>
          </a:xfrm>
          <a:prstGeom prst="rect">
            <a:avLst/>
          </a:prstGeom>
          <a:noFill/>
        </p:spPr>
        <p:txBody>
          <a:bodyPr wrap="square" rtlCol="0">
            <a:spAutoFit/>
          </a:bodyPr>
          <a:lstStyle/>
          <a:p>
            <a:r>
              <a:rPr lang="en-US" sz="1800" dirty="0" smtClean="0">
                <a:solidFill>
                  <a:srgbClr val="C00000"/>
                </a:solidFill>
              </a:rPr>
              <a:t>Maximal branches:</a:t>
            </a:r>
          </a:p>
          <a:p>
            <a:r>
              <a:rPr lang="en-US" sz="1800" dirty="0" smtClean="0">
                <a:solidFill>
                  <a:srgbClr val="C00000"/>
                </a:solidFill>
              </a:rPr>
              <a:t>Branch 1:</a:t>
            </a:r>
          </a:p>
          <a:p>
            <a:r>
              <a:rPr lang="en-US" sz="1800" dirty="0" smtClean="0">
                <a:solidFill>
                  <a:srgbClr val="00B050"/>
                </a:solidFill>
              </a:rPr>
              <a:t>{</a:t>
            </a:r>
            <a:r>
              <a:rPr lang="en-US" sz="1800" dirty="0" err="1" smtClean="0">
                <a:solidFill>
                  <a:srgbClr val="00B050"/>
                </a:solidFill>
              </a:rPr>
              <a:t>e,c,a</a:t>
            </a:r>
            <a:r>
              <a:rPr lang="en-US" sz="1800" dirty="0" smtClean="0">
                <a:solidFill>
                  <a:srgbClr val="00B050"/>
                </a:solidFill>
              </a:rPr>
              <a:t>} : 0.437 : 0.5 &gt; 0.24</a:t>
            </a:r>
          </a:p>
          <a:p>
            <a:r>
              <a:rPr lang="en-US" sz="1800" dirty="0" smtClean="0">
                <a:solidFill>
                  <a:srgbClr val="C00000"/>
                </a:solidFill>
              </a:rPr>
              <a:t>Branch 2:</a:t>
            </a:r>
          </a:p>
          <a:p>
            <a:r>
              <a:rPr lang="en-US" sz="1800" dirty="0" smtClean="0">
                <a:solidFill>
                  <a:srgbClr val="7030A0"/>
                </a:solidFill>
              </a:rPr>
              <a:t>{</a:t>
            </a:r>
            <a:r>
              <a:rPr lang="en-US" sz="1800" dirty="0" err="1" smtClean="0">
                <a:solidFill>
                  <a:srgbClr val="7030A0"/>
                </a:solidFill>
              </a:rPr>
              <a:t>e,d,c,a</a:t>
            </a:r>
            <a:r>
              <a:rPr lang="en-US" sz="1800" dirty="0" smtClean="0">
                <a:solidFill>
                  <a:srgbClr val="7030A0"/>
                </a:solidFill>
              </a:rPr>
              <a:t>} : 0.398 : 0.114 &lt; 0.24</a:t>
            </a:r>
          </a:p>
          <a:p>
            <a:r>
              <a:rPr lang="en-US" sz="1800" dirty="0" smtClean="0">
                <a:solidFill>
                  <a:srgbClr val="C00000"/>
                </a:solidFill>
              </a:rPr>
              <a:t>Branch 3:</a:t>
            </a:r>
          </a:p>
          <a:p>
            <a:r>
              <a:rPr lang="en-US" sz="1800" dirty="0" smtClean="0">
                <a:solidFill>
                  <a:srgbClr val="00B050"/>
                </a:solidFill>
              </a:rPr>
              <a:t>{</a:t>
            </a:r>
            <a:r>
              <a:rPr lang="en-US" sz="1800" dirty="0" err="1" smtClean="0">
                <a:solidFill>
                  <a:srgbClr val="00B050"/>
                </a:solidFill>
              </a:rPr>
              <a:t>d,b,a</a:t>
            </a:r>
            <a:r>
              <a:rPr lang="en-US" sz="1800" dirty="0" smtClean="0">
                <a:solidFill>
                  <a:srgbClr val="00B050"/>
                </a:solidFill>
              </a:rPr>
              <a:t>} : 0.373 : 0.245 </a:t>
            </a:r>
            <a:r>
              <a:rPr lang="en-US" sz="1800" dirty="0">
                <a:solidFill>
                  <a:srgbClr val="00B050"/>
                </a:solidFill>
              </a:rPr>
              <a:t>&gt;</a:t>
            </a:r>
            <a:r>
              <a:rPr lang="en-US" sz="1800" dirty="0" smtClean="0">
                <a:solidFill>
                  <a:srgbClr val="00B050"/>
                </a:solidFill>
              </a:rPr>
              <a:t> 0.24</a:t>
            </a:r>
            <a:endParaRPr lang="en-US" sz="1800" dirty="0">
              <a:solidFill>
                <a:srgbClr val="00B050"/>
              </a:solidFill>
            </a:endParaRPr>
          </a:p>
        </p:txBody>
      </p:sp>
      <p:sp>
        <p:nvSpPr>
          <p:cNvPr id="50" name="Oval 49"/>
          <p:cNvSpPr/>
          <p:nvPr/>
        </p:nvSpPr>
        <p:spPr>
          <a:xfrm>
            <a:off x="9347436" y="33528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52" name="Straight Arrow Connector 51"/>
          <p:cNvCxnSpPr>
            <a:stCxn id="33" idx="4"/>
            <a:endCxn id="50" idx="0"/>
          </p:cNvCxnSpPr>
          <p:nvPr/>
        </p:nvCxnSpPr>
        <p:spPr>
          <a:xfrm rot="5400000">
            <a:off x="9263622" y="3035289"/>
            <a:ext cx="6350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035858" y="5638800"/>
            <a:ext cx="1090534" cy="338554"/>
          </a:xfrm>
          <a:prstGeom prst="rect">
            <a:avLst/>
          </a:prstGeom>
          <a:noFill/>
        </p:spPr>
        <p:txBody>
          <a:bodyPr wrap="square" rtlCol="0">
            <a:spAutoFit/>
          </a:bodyPr>
          <a:lstStyle/>
          <a:p>
            <a:r>
              <a:rPr lang="en-US" dirty="0" smtClean="0"/>
              <a:t>      0.398</a:t>
            </a:r>
            <a:endParaRPr lang="en-US" dirty="0"/>
          </a:p>
        </p:txBody>
      </p:sp>
      <p:sp>
        <p:nvSpPr>
          <p:cNvPr id="58" name="Oval 57"/>
          <p:cNvSpPr/>
          <p:nvPr/>
        </p:nvSpPr>
        <p:spPr>
          <a:xfrm>
            <a:off x="1947383" y="5410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59" name="Oval 58"/>
          <p:cNvSpPr/>
          <p:nvPr/>
        </p:nvSpPr>
        <p:spPr>
          <a:xfrm>
            <a:off x="623163"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62" name="Straight Arrow Connector 61"/>
          <p:cNvCxnSpPr>
            <a:stCxn id="5" idx="2"/>
            <a:endCxn id="59" idx="0"/>
          </p:cNvCxnSpPr>
          <p:nvPr/>
        </p:nvCxnSpPr>
        <p:spPr>
          <a:xfrm rot="10800000" flipV="1">
            <a:off x="856851" y="3600450"/>
            <a:ext cx="1090534"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8" idx="4"/>
            <a:endCxn id="58" idx="0"/>
          </p:cNvCxnSpPr>
          <p:nvPr/>
        </p:nvCxnSpPr>
        <p:spPr>
          <a:xfrm rot="5400000">
            <a:off x="1831818" y="5060939"/>
            <a:ext cx="698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89481" y="4800600"/>
            <a:ext cx="778953" cy="338554"/>
          </a:xfrm>
          <a:prstGeom prst="rect">
            <a:avLst/>
          </a:prstGeom>
          <a:noFill/>
        </p:spPr>
        <p:txBody>
          <a:bodyPr wrap="square" rtlCol="0">
            <a:spAutoFit/>
          </a:bodyPr>
          <a:lstStyle/>
          <a:p>
            <a:r>
              <a:rPr lang="en-US" dirty="0" smtClean="0"/>
              <a:t>0.437</a:t>
            </a:r>
            <a:endParaRPr lang="en-US" dirty="0"/>
          </a:p>
        </p:txBody>
      </p:sp>
      <p:sp>
        <p:nvSpPr>
          <p:cNvPr id="68" name="TextBox 67"/>
          <p:cNvSpPr txBox="1"/>
          <p:nvPr/>
        </p:nvSpPr>
        <p:spPr>
          <a:xfrm>
            <a:off x="2414756" y="5486400"/>
            <a:ext cx="778953" cy="338554"/>
          </a:xfrm>
          <a:prstGeom prst="rect">
            <a:avLst/>
          </a:prstGeom>
          <a:noFill/>
        </p:spPr>
        <p:txBody>
          <a:bodyPr wrap="square" rtlCol="0">
            <a:spAutoFit/>
          </a:bodyPr>
          <a:lstStyle/>
          <a:p>
            <a:r>
              <a:rPr lang="en-US" dirty="0" smtClean="0"/>
              <a:t>0.398</a:t>
            </a:r>
            <a:endParaRPr lang="en-US" dirty="0"/>
          </a:p>
        </p:txBody>
      </p:sp>
      <p:sp>
        <p:nvSpPr>
          <p:cNvPr id="74" name="Oval 73"/>
          <p:cNvSpPr/>
          <p:nvPr/>
        </p:nvSpPr>
        <p:spPr>
          <a:xfrm>
            <a:off x="8101111"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9347436" y="5181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7" name="Oval 76"/>
          <p:cNvSpPr/>
          <p:nvPr/>
        </p:nvSpPr>
        <p:spPr>
          <a:xfrm>
            <a:off x="9347436"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80" name="Straight Arrow Connector 79"/>
          <p:cNvCxnSpPr>
            <a:stCxn id="50" idx="4"/>
            <a:endCxn id="77" idx="0"/>
          </p:cNvCxnSpPr>
          <p:nvPr/>
        </p:nvCxnSpPr>
        <p:spPr>
          <a:xfrm rot="5400000">
            <a:off x="9346172" y="4032231"/>
            <a:ext cx="4699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4"/>
            <a:endCxn id="76" idx="0"/>
          </p:cNvCxnSpPr>
          <p:nvPr/>
        </p:nvCxnSpPr>
        <p:spPr>
          <a:xfrm rot="5400000">
            <a:off x="9346172" y="4946639"/>
            <a:ext cx="4699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0" idx="2"/>
            <a:endCxn id="74" idx="0"/>
          </p:cNvCxnSpPr>
          <p:nvPr/>
        </p:nvCxnSpPr>
        <p:spPr>
          <a:xfrm rot="10800000" flipV="1">
            <a:off x="8334801" y="3575050"/>
            <a:ext cx="1012639" cy="692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9659025" y="4572000"/>
            <a:ext cx="856849" cy="338554"/>
          </a:xfrm>
          <a:prstGeom prst="rect">
            <a:avLst/>
          </a:prstGeom>
          <a:noFill/>
        </p:spPr>
        <p:txBody>
          <a:bodyPr wrap="square" rtlCol="0">
            <a:spAutoFit/>
          </a:bodyPr>
          <a:lstStyle/>
          <a:p>
            <a:r>
              <a:rPr lang="en-US" dirty="0" smtClean="0"/>
              <a:t>0.398</a:t>
            </a:r>
            <a:endParaRPr lang="en-US" dirty="0"/>
          </a:p>
        </p:txBody>
      </p:sp>
      <p:sp>
        <p:nvSpPr>
          <p:cNvPr id="90" name="TextBox 89"/>
          <p:cNvSpPr txBox="1"/>
          <p:nvPr/>
        </p:nvSpPr>
        <p:spPr>
          <a:xfrm>
            <a:off x="8256903" y="3200400"/>
            <a:ext cx="1090534" cy="338554"/>
          </a:xfrm>
          <a:prstGeom prst="rect">
            <a:avLst/>
          </a:prstGeom>
          <a:noFill/>
        </p:spPr>
        <p:txBody>
          <a:bodyPr wrap="square" rtlCol="0">
            <a:spAutoFit/>
          </a:bodyPr>
          <a:lstStyle/>
          <a:p>
            <a:r>
              <a:rPr lang="en-US" dirty="0" smtClean="0"/>
              <a:t>        0.835</a:t>
            </a:r>
            <a:endParaRPr lang="en-US" dirty="0"/>
          </a:p>
        </p:txBody>
      </p:sp>
      <p:sp>
        <p:nvSpPr>
          <p:cNvPr id="91" name="TextBox 90"/>
          <p:cNvSpPr txBox="1"/>
          <p:nvPr/>
        </p:nvSpPr>
        <p:spPr>
          <a:xfrm>
            <a:off x="7789534" y="4724400"/>
            <a:ext cx="1090534" cy="338554"/>
          </a:xfrm>
          <a:prstGeom prst="rect">
            <a:avLst/>
          </a:prstGeom>
          <a:noFill/>
        </p:spPr>
        <p:txBody>
          <a:bodyPr wrap="square" rtlCol="0">
            <a:spAutoFit/>
          </a:bodyPr>
          <a:lstStyle/>
          <a:p>
            <a:r>
              <a:rPr lang="en-US" dirty="0" smtClean="0"/>
              <a:t>    0.437</a:t>
            </a:r>
            <a:endParaRPr lang="en-US" dirty="0"/>
          </a:p>
        </p:txBody>
      </p:sp>
      <p:sp>
        <p:nvSpPr>
          <p:cNvPr id="92" name="Multiply 91"/>
          <p:cNvSpPr/>
          <p:nvPr/>
        </p:nvSpPr>
        <p:spPr>
          <a:xfrm>
            <a:off x="7318929" y="4671427"/>
            <a:ext cx="545267" cy="4445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7164928" y="5548937"/>
            <a:ext cx="2649880" cy="830997"/>
          </a:xfrm>
          <a:prstGeom prst="rect">
            <a:avLst/>
          </a:prstGeom>
          <a:noFill/>
        </p:spPr>
        <p:txBody>
          <a:bodyPr wrap="square" rtlCol="0">
            <a:spAutoFit/>
          </a:bodyPr>
          <a:lstStyle/>
          <a:p>
            <a:r>
              <a:rPr lang="en-US" dirty="0" smtClean="0">
                <a:solidFill>
                  <a:srgbClr val="00B050"/>
                </a:solidFill>
              </a:rPr>
              <a:t>Max positive list:</a:t>
            </a:r>
          </a:p>
          <a:p>
            <a:r>
              <a:rPr lang="en-US" dirty="0" smtClean="0">
                <a:solidFill>
                  <a:srgbClr val="00B050"/>
                </a:solidFill>
              </a:rPr>
              <a:t>{</a:t>
            </a:r>
            <a:r>
              <a:rPr lang="en-US" dirty="0" err="1" smtClean="0">
                <a:solidFill>
                  <a:srgbClr val="00B050"/>
                </a:solidFill>
              </a:rPr>
              <a:t>e,c,a</a:t>
            </a:r>
            <a:r>
              <a:rPr lang="en-US" dirty="0" smtClean="0">
                <a:solidFill>
                  <a:srgbClr val="00B050"/>
                </a:solidFill>
              </a:rPr>
              <a:t>} : 0.437 : 0.5 &gt; 0.24</a:t>
            </a:r>
          </a:p>
          <a:p>
            <a:r>
              <a:rPr lang="en-US" dirty="0" smtClean="0">
                <a:solidFill>
                  <a:srgbClr val="00B050"/>
                </a:solidFill>
              </a:rPr>
              <a:t>{</a:t>
            </a:r>
            <a:r>
              <a:rPr lang="en-US" dirty="0" err="1" smtClean="0">
                <a:solidFill>
                  <a:srgbClr val="00B050"/>
                </a:solidFill>
              </a:rPr>
              <a:t>d,b,a</a:t>
            </a:r>
            <a:r>
              <a:rPr lang="en-US" dirty="0" smtClean="0">
                <a:solidFill>
                  <a:srgbClr val="00B050"/>
                </a:solidFill>
              </a:rPr>
              <a:t>} : 0.373 : 0.245 &gt; 0.24</a:t>
            </a:r>
            <a:endParaRPr lang="en-US" dirty="0">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Maximal </a:t>
            </a:r>
            <a:r>
              <a:rPr lang="en-US" dirty="0"/>
              <a:t>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extLst>
              <p:ext uri="{D42A27DB-BD31-4B8C-83A1-F6EECF244321}">
                <p14:modId xmlns:p14="http://schemas.microsoft.com/office/powerpoint/2010/main" val="3321939050"/>
              </p:ext>
            </p:extLst>
          </p:nvPr>
        </p:nvGraphicFramePr>
        <p:xfrm>
          <a:off x="4829513" y="2514600"/>
          <a:ext cx="2414755" cy="1730588"/>
        </p:xfrm>
        <a:graphic>
          <a:graphicData uri="http://schemas.openxmlformats.org/drawingml/2006/table">
            <a:tbl>
              <a:tblPr firstRow="1" bandRow="1">
                <a:tableStyleId>{5C22544A-7EE6-4342-B048-85BDC9FD1C3A}</a:tableStyleId>
              </a:tblPr>
              <a:tblGrid>
                <a:gridCol w="832674"/>
                <a:gridCol w="1582081"/>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r h="432647">
                <a:tc>
                  <a:txBody>
                    <a:bodyPr/>
                    <a:lstStyle/>
                    <a:p>
                      <a:r>
                        <a:rPr lang="en-US" sz="2100" dirty="0" smtClean="0"/>
                        <a:t>e</a:t>
                      </a:r>
                      <a:endParaRPr lang="en-US" sz="2100" dirty="0"/>
                    </a:p>
                  </a:txBody>
                  <a:tcPr marL="93474" marR="93474" marT="53340" marB="53340"/>
                </a:tc>
                <a:tc>
                  <a:txBody>
                    <a:bodyPr/>
                    <a:lstStyle/>
                    <a:p>
                      <a:r>
                        <a:rPr lang="en-US" sz="2100" dirty="0" smtClean="0"/>
                        <a:t>1.129</a:t>
                      </a:r>
                      <a:endParaRPr lang="en-US" sz="2100" dirty="0"/>
                    </a:p>
                  </a:txBody>
                  <a:tcPr marL="93474" marR="93474" marT="53340" marB="53340"/>
                </a:tc>
              </a:tr>
              <a:tr h="432647">
                <a:tc>
                  <a:txBody>
                    <a:bodyPr/>
                    <a:lstStyle/>
                    <a:p>
                      <a:r>
                        <a:rPr lang="en-US" sz="2100" dirty="0" smtClean="0"/>
                        <a:t>d</a:t>
                      </a:r>
                      <a:endParaRPr lang="en-US" sz="2100" dirty="0"/>
                    </a:p>
                  </a:txBody>
                  <a:tcPr marL="93474" marR="93474" marT="53340" marB="53340"/>
                </a:tc>
                <a:tc>
                  <a:txBody>
                    <a:bodyPr/>
                    <a:lstStyle/>
                    <a:p>
                      <a:r>
                        <a:rPr lang="en-US" sz="2100" dirty="0" smtClean="0"/>
                        <a:t>0.565</a:t>
                      </a:r>
                      <a:endParaRPr lang="en-US" sz="2100" dirty="0"/>
                    </a:p>
                  </a:txBody>
                  <a:tcPr marL="93474" marR="93474" marT="53340" marB="53340"/>
                </a:tc>
              </a:tr>
              <a:tr h="432647">
                <a:tc>
                  <a:txBody>
                    <a:bodyPr/>
                    <a:lstStyle/>
                    <a:p>
                      <a:r>
                        <a:rPr lang="en-US" sz="2100" dirty="0" smtClean="0"/>
                        <a:t>b</a:t>
                      </a:r>
                      <a:endParaRPr lang="en-US" sz="2100" dirty="0"/>
                    </a:p>
                  </a:txBody>
                  <a:tcPr marL="93474" marR="93474" marT="53340" marB="53340"/>
                </a:tc>
                <a:tc>
                  <a:txBody>
                    <a:bodyPr/>
                    <a:lstStyle/>
                    <a:p>
                      <a:r>
                        <a:rPr lang="en-US" sz="2100" dirty="0" smtClean="0"/>
                        <a:t>0.071&lt;0.24</a:t>
                      </a:r>
                      <a:endParaRPr lang="en-US" sz="2100" dirty="0"/>
                    </a:p>
                  </a:txBody>
                  <a:tcPr marL="93474" marR="93474" marT="53340" marB="53340"/>
                </a:tc>
              </a:tr>
            </a:tbl>
          </a:graphicData>
        </a:graphic>
      </p:graphicFrame>
      <p:sp>
        <p:nvSpPr>
          <p:cNvPr id="4" name="&quot;No&quot; Symbol 3"/>
          <p:cNvSpPr/>
          <p:nvPr/>
        </p:nvSpPr>
        <p:spPr>
          <a:xfrm>
            <a:off x="2570546" y="24892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2" y="34290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9" name="Oval 8"/>
          <p:cNvSpPr/>
          <p:nvPr/>
        </p:nvSpPr>
        <p:spPr>
          <a:xfrm>
            <a:off x="3505289" y="43561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1" name="Oval 10"/>
          <p:cNvSpPr/>
          <p:nvPr/>
        </p:nvSpPr>
        <p:spPr>
          <a:xfrm>
            <a:off x="3505289" y="32893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5" name="Straight Arrow Connector 14"/>
          <p:cNvCxnSpPr>
            <a:stCxn id="4" idx="4"/>
            <a:endCxn id="5" idx="0"/>
          </p:cNvCxnSpPr>
          <p:nvPr/>
        </p:nvCxnSpPr>
        <p:spPr>
          <a:xfrm rot="5400000">
            <a:off x="2025285" y="2689016"/>
            <a:ext cx="584200" cy="895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11" idx="0"/>
          </p:cNvCxnSpPr>
          <p:nvPr/>
        </p:nvCxnSpPr>
        <p:spPr>
          <a:xfrm rot="16200000" flipH="1">
            <a:off x="3029879" y="2580211"/>
            <a:ext cx="444500" cy="973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a:endCxn id="9" idx="0"/>
          </p:cNvCxnSpPr>
          <p:nvPr/>
        </p:nvCxnSpPr>
        <p:spPr>
          <a:xfrm rot="5400000">
            <a:off x="3427824" y="4045071"/>
            <a:ext cx="622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56849" y="3505200"/>
            <a:ext cx="778953" cy="338554"/>
          </a:xfrm>
          <a:prstGeom prst="rect">
            <a:avLst/>
          </a:prstGeom>
          <a:noFill/>
        </p:spPr>
        <p:txBody>
          <a:bodyPr wrap="square" rtlCol="0">
            <a:spAutoFit/>
          </a:bodyPr>
          <a:lstStyle/>
          <a:p>
            <a:r>
              <a:rPr lang="en-US" dirty="0" smtClean="0"/>
              <a:t>   1.129</a:t>
            </a:r>
            <a:endParaRPr lang="en-US" dirty="0"/>
          </a:p>
        </p:txBody>
      </p:sp>
      <p:sp>
        <p:nvSpPr>
          <p:cNvPr id="26" name="TextBox 25"/>
          <p:cNvSpPr txBox="1"/>
          <p:nvPr/>
        </p:nvSpPr>
        <p:spPr>
          <a:xfrm>
            <a:off x="3349502" y="4889500"/>
            <a:ext cx="778953" cy="338554"/>
          </a:xfrm>
          <a:prstGeom prst="rect">
            <a:avLst/>
          </a:prstGeom>
          <a:noFill/>
        </p:spPr>
        <p:txBody>
          <a:bodyPr wrap="square" rtlCol="0">
            <a:spAutoFit/>
          </a:bodyPr>
          <a:lstStyle/>
          <a:p>
            <a:r>
              <a:rPr lang="en-US" dirty="0" smtClean="0"/>
              <a:t>0.071</a:t>
            </a:r>
            <a:endParaRPr lang="en-US" dirty="0"/>
          </a:p>
        </p:txBody>
      </p:sp>
      <p:sp>
        <p:nvSpPr>
          <p:cNvPr id="28" name="TextBox 27"/>
          <p:cNvSpPr txBox="1"/>
          <p:nvPr/>
        </p:nvSpPr>
        <p:spPr>
          <a:xfrm>
            <a:off x="3972664" y="3352800"/>
            <a:ext cx="778953" cy="338554"/>
          </a:xfrm>
          <a:prstGeom prst="rect">
            <a:avLst/>
          </a:prstGeom>
          <a:noFill/>
        </p:spPr>
        <p:txBody>
          <a:bodyPr wrap="square" rtlCol="0">
            <a:spAutoFit/>
          </a:bodyPr>
          <a:lstStyle/>
          <a:p>
            <a:r>
              <a:rPr lang="en-US" dirty="0" smtClean="0"/>
              <a:t>0.071</a:t>
            </a:r>
            <a:endParaRPr lang="en-US" dirty="0"/>
          </a:p>
        </p:txBody>
      </p:sp>
      <p:sp>
        <p:nvSpPr>
          <p:cNvPr id="31" name="TextBox 30"/>
          <p:cNvSpPr txBox="1"/>
          <p:nvPr/>
        </p:nvSpPr>
        <p:spPr>
          <a:xfrm>
            <a:off x="1947384" y="1689108"/>
            <a:ext cx="2648440" cy="461665"/>
          </a:xfrm>
          <a:prstGeom prst="rect">
            <a:avLst/>
          </a:prstGeom>
          <a:noFill/>
        </p:spPr>
        <p:txBody>
          <a:bodyPr wrap="square" rtlCol="0">
            <a:spAutoFit/>
          </a:bodyPr>
          <a:lstStyle/>
          <a:p>
            <a:r>
              <a:rPr lang="en-US" sz="2400" dirty="0" smtClean="0"/>
              <a:t>c-projected DB:</a:t>
            </a:r>
            <a:endParaRPr lang="en-US" dirty="0"/>
          </a:p>
        </p:txBody>
      </p:sp>
      <p:sp>
        <p:nvSpPr>
          <p:cNvPr id="32" name="TextBox 31"/>
          <p:cNvSpPr txBox="1"/>
          <p:nvPr/>
        </p:nvSpPr>
        <p:spPr>
          <a:xfrm>
            <a:off x="8412696" y="1778003"/>
            <a:ext cx="2804231" cy="461665"/>
          </a:xfrm>
          <a:prstGeom prst="rect">
            <a:avLst/>
          </a:prstGeom>
          <a:noFill/>
        </p:spPr>
        <p:txBody>
          <a:bodyPr wrap="square" rtlCol="0">
            <a:spAutoFit/>
          </a:bodyPr>
          <a:lstStyle/>
          <a:p>
            <a:r>
              <a:rPr lang="en-US" sz="2400" dirty="0" smtClean="0"/>
              <a:t>c-conditional tree:</a:t>
            </a:r>
            <a:endParaRPr lang="en-US" dirty="0"/>
          </a:p>
        </p:txBody>
      </p:sp>
      <p:sp>
        <p:nvSpPr>
          <p:cNvPr id="33" name="&quot;No&quot; Symbol 32"/>
          <p:cNvSpPr/>
          <p:nvPr/>
        </p:nvSpPr>
        <p:spPr>
          <a:xfrm>
            <a:off x="9425334" y="25781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p:cNvSpPr/>
          <p:nvPr/>
        </p:nvSpPr>
        <p:spPr>
          <a:xfrm>
            <a:off x="10515865" y="3276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8" name="Straight Arrow Connector 37"/>
          <p:cNvCxnSpPr>
            <a:stCxn id="33" idx="4"/>
            <a:endCxn id="36" idx="0"/>
          </p:cNvCxnSpPr>
          <p:nvPr/>
        </p:nvCxnSpPr>
        <p:spPr>
          <a:xfrm rot="16200000" flipH="1">
            <a:off x="9993886" y="2520940"/>
            <a:ext cx="342900" cy="1168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8412239" y="3967945"/>
            <a:ext cx="4699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1061134" y="3276600"/>
            <a:ext cx="1090534" cy="338554"/>
          </a:xfrm>
          <a:prstGeom prst="rect">
            <a:avLst/>
          </a:prstGeom>
          <a:noFill/>
        </p:spPr>
        <p:txBody>
          <a:bodyPr wrap="square" rtlCol="0">
            <a:spAutoFit/>
          </a:bodyPr>
          <a:lstStyle/>
          <a:p>
            <a:r>
              <a:rPr lang="en-US" dirty="0" smtClean="0"/>
              <a:t>0.071</a:t>
            </a:r>
            <a:endParaRPr lang="en-US" dirty="0"/>
          </a:p>
        </p:txBody>
      </p:sp>
      <p:sp>
        <p:nvSpPr>
          <p:cNvPr id="45" name="TextBox 44"/>
          <p:cNvSpPr txBox="1"/>
          <p:nvPr/>
        </p:nvSpPr>
        <p:spPr>
          <a:xfrm>
            <a:off x="8101112" y="4648200"/>
            <a:ext cx="1090534" cy="338554"/>
          </a:xfrm>
          <a:prstGeom prst="rect">
            <a:avLst/>
          </a:prstGeom>
          <a:noFill/>
        </p:spPr>
        <p:txBody>
          <a:bodyPr wrap="square" rtlCol="0">
            <a:spAutoFit/>
          </a:bodyPr>
          <a:lstStyle/>
          <a:p>
            <a:r>
              <a:rPr lang="en-US" dirty="0" smtClean="0"/>
              <a:t>     0.494</a:t>
            </a:r>
            <a:endParaRPr lang="en-US" dirty="0"/>
          </a:p>
        </p:txBody>
      </p:sp>
      <p:sp>
        <p:nvSpPr>
          <p:cNvPr id="46" name="TextBox 45"/>
          <p:cNvSpPr txBox="1"/>
          <p:nvPr/>
        </p:nvSpPr>
        <p:spPr>
          <a:xfrm>
            <a:off x="4099719" y="4495800"/>
            <a:ext cx="4829509" cy="1631216"/>
          </a:xfrm>
          <a:prstGeom prst="rect">
            <a:avLst/>
          </a:prstGeom>
          <a:noFill/>
        </p:spPr>
        <p:txBody>
          <a:bodyPr wrap="square" rtlCol="0">
            <a:spAutoFit/>
          </a:bodyPr>
          <a:lstStyle/>
          <a:p>
            <a:r>
              <a:rPr lang="en-US" sz="2000" dirty="0" smtClean="0">
                <a:solidFill>
                  <a:srgbClr val="C00000"/>
                </a:solidFill>
              </a:rPr>
              <a:t>Maximal branches:</a:t>
            </a:r>
          </a:p>
          <a:p>
            <a:r>
              <a:rPr lang="en-US" sz="2000" dirty="0" smtClean="0">
                <a:solidFill>
                  <a:srgbClr val="C00000"/>
                </a:solidFill>
              </a:rPr>
              <a:t>Branch 1:</a:t>
            </a:r>
          </a:p>
          <a:p>
            <a:r>
              <a:rPr lang="en-US" sz="2000" dirty="0" smtClean="0">
                <a:solidFill>
                  <a:srgbClr val="00B050"/>
                </a:solidFill>
              </a:rPr>
              <a:t>{</a:t>
            </a:r>
            <a:r>
              <a:rPr lang="en-US" sz="2000" dirty="0" err="1" smtClean="0">
                <a:solidFill>
                  <a:srgbClr val="00B050"/>
                </a:solidFill>
              </a:rPr>
              <a:t>e,d,c</a:t>
            </a:r>
            <a:r>
              <a:rPr lang="en-US" sz="2000" dirty="0" smtClean="0">
                <a:solidFill>
                  <a:srgbClr val="00B050"/>
                </a:solidFill>
              </a:rPr>
              <a:t>} : 0.494 : 0.246 &gt; 0.24</a:t>
            </a:r>
          </a:p>
          <a:p>
            <a:r>
              <a:rPr lang="en-US" sz="2000" dirty="0" smtClean="0">
                <a:solidFill>
                  <a:srgbClr val="C00000"/>
                </a:solidFill>
              </a:rPr>
              <a:t>Branch 2:</a:t>
            </a:r>
          </a:p>
          <a:p>
            <a:r>
              <a:rPr lang="en-US" sz="2000" dirty="0" smtClean="0">
                <a:solidFill>
                  <a:srgbClr val="00B050"/>
                </a:solidFill>
              </a:rPr>
              <a:t>{d, c} : 0.565 : 0.565 &gt; 0.24</a:t>
            </a:r>
          </a:p>
        </p:txBody>
      </p:sp>
      <p:sp>
        <p:nvSpPr>
          <p:cNvPr id="39" name="Oval 38"/>
          <p:cNvSpPr/>
          <p:nvPr/>
        </p:nvSpPr>
        <p:spPr>
          <a:xfrm>
            <a:off x="8412692" y="33528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42" name="Straight Arrow Connector 41"/>
          <p:cNvCxnSpPr>
            <a:stCxn id="33" idx="4"/>
            <a:endCxn id="39" idx="0"/>
          </p:cNvCxnSpPr>
          <p:nvPr/>
        </p:nvCxnSpPr>
        <p:spPr>
          <a:xfrm rot="5400000">
            <a:off x="8904200" y="2675889"/>
            <a:ext cx="419100" cy="934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322160" y="3429000"/>
            <a:ext cx="1090534" cy="338554"/>
          </a:xfrm>
          <a:prstGeom prst="rect">
            <a:avLst/>
          </a:prstGeom>
          <a:noFill/>
        </p:spPr>
        <p:txBody>
          <a:bodyPr wrap="square" rtlCol="0">
            <a:spAutoFit/>
          </a:bodyPr>
          <a:lstStyle/>
          <a:p>
            <a:r>
              <a:rPr lang="en-US" dirty="0" smtClean="0"/>
              <a:t>         1.129</a:t>
            </a:r>
            <a:endParaRPr lang="en-US" dirty="0"/>
          </a:p>
        </p:txBody>
      </p:sp>
      <p:sp>
        <p:nvSpPr>
          <p:cNvPr id="30" name="Oval 29"/>
          <p:cNvSpPr/>
          <p:nvPr/>
        </p:nvSpPr>
        <p:spPr>
          <a:xfrm>
            <a:off x="1635802" y="4419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5" idx="4"/>
            <a:endCxn id="30" idx="0"/>
          </p:cNvCxnSpPr>
          <p:nvPr/>
        </p:nvCxnSpPr>
        <p:spPr>
          <a:xfrm rot="5400000">
            <a:off x="1596438" y="4146539"/>
            <a:ext cx="5461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8412692" y="41910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47" name="TextBox 46"/>
          <p:cNvSpPr txBox="1"/>
          <p:nvPr/>
        </p:nvSpPr>
        <p:spPr>
          <a:xfrm>
            <a:off x="1402121" y="4876800"/>
            <a:ext cx="856849" cy="338554"/>
          </a:xfrm>
          <a:prstGeom prst="rect">
            <a:avLst/>
          </a:prstGeom>
          <a:noFill/>
        </p:spPr>
        <p:txBody>
          <a:bodyPr wrap="square" rtlCol="0">
            <a:spAutoFit/>
          </a:bodyPr>
          <a:lstStyle/>
          <a:p>
            <a:r>
              <a:rPr lang="en-US" dirty="0" smtClean="0"/>
              <a:t>  0.494</a:t>
            </a:r>
            <a:endParaRPr lang="en-US" dirty="0"/>
          </a:p>
        </p:txBody>
      </p:sp>
      <p:sp>
        <p:nvSpPr>
          <p:cNvPr id="48" name="Multiply 47"/>
          <p:cNvSpPr/>
          <p:nvPr/>
        </p:nvSpPr>
        <p:spPr>
          <a:xfrm>
            <a:off x="6875085" y="3837396"/>
            <a:ext cx="545267" cy="4445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654165" y="5175931"/>
            <a:ext cx="3115812" cy="923330"/>
          </a:xfrm>
          <a:prstGeom prst="rect">
            <a:avLst/>
          </a:prstGeom>
          <a:noFill/>
        </p:spPr>
        <p:txBody>
          <a:bodyPr wrap="square" rtlCol="0">
            <a:spAutoFit/>
          </a:bodyPr>
          <a:lstStyle/>
          <a:p>
            <a:r>
              <a:rPr lang="en-US" sz="1800" dirty="0" smtClean="0">
                <a:solidFill>
                  <a:srgbClr val="00B050"/>
                </a:solidFill>
              </a:rPr>
              <a:t>Max positive list:</a:t>
            </a:r>
          </a:p>
          <a:p>
            <a:r>
              <a:rPr lang="en-US" sz="1800" dirty="0" smtClean="0">
                <a:solidFill>
                  <a:srgbClr val="00B050"/>
                </a:solidFill>
              </a:rPr>
              <a:t>{</a:t>
            </a:r>
            <a:r>
              <a:rPr lang="en-US" sz="1800" dirty="0" err="1" smtClean="0">
                <a:solidFill>
                  <a:srgbClr val="00B050"/>
                </a:solidFill>
              </a:rPr>
              <a:t>e,d,c</a:t>
            </a:r>
            <a:r>
              <a:rPr lang="en-US" sz="1800" dirty="0" smtClean="0">
                <a:solidFill>
                  <a:srgbClr val="00B050"/>
                </a:solidFill>
              </a:rPr>
              <a:t>} : 0.494 : 0.246</a:t>
            </a:r>
          </a:p>
          <a:p>
            <a:r>
              <a:rPr lang="en-US" sz="1800" dirty="0" smtClean="0">
                <a:solidFill>
                  <a:srgbClr val="00B050"/>
                </a:solidFill>
              </a:rPr>
              <a:t>{</a:t>
            </a:r>
            <a:r>
              <a:rPr lang="en-US" sz="1800" dirty="0" err="1" smtClean="0">
                <a:solidFill>
                  <a:srgbClr val="00B050"/>
                </a:solidFill>
              </a:rPr>
              <a:t>d,c</a:t>
            </a:r>
            <a:r>
              <a:rPr lang="en-US" sz="1800" dirty="0" smtClean="0">
                <a:solidFill>
                  <a:srgbClr val="00B050"/>
                </a:solidFill>
              </a:rPr>
              <a:t>} : 0.565 : 0.565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Maximal </a:t>
            </a:r>
            <a:r>
              <a:rPr lang="en-US" dirty="0"/>
              <a:t>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extLst>
              <p:ext uri="{D42A27DB-BD31-4B8C-83A1-F6EECF244321}">
                <p14:modId xmlns:p14="http://schemas.microsoft.com/office/powerpoint/2010/main" val="173803838"/>
              </p:ext>
            </p:extLst>
          </p:nvPr>
        </p:nvGraphicFramePr>
        <p:xfrm>
          <a:off x="4751619" y="3111500"/>
          <a:ext cx="2414755" cy="1297941"/>
        </p:xfrm>
        <a:graphic>
          <a:graphicData uri="http://schemas.openxmlformats.org/drawingml/2006/table">
            <a:tbl>
              <a:tblPr firstRow="1" bandRow="1">
                <a:tableStyleId>{5C22544A-7EE6-4342-B048-85BDC9FD1C3A}</a:tableStyleId>
              </a:tblPr>
              <a:tblGrid>
                <a:gridCol w="832674"/>
                <a:gridCol w="1582081"/>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r h="432647">
                <a:tc>
                  <a:txBody>
                    <a:bodyPr/>
                    <a:lstStyle/>
                    <a:p>
                      <a:r>
                        <a:rPr lang="en-US" sz="2100" dirty="0" smtClean="0"/>
                        <a:t>e</a:t>
                      </a:r>
                      <a:endParaRPr lang="en-US" sz="2100" dirty="0"/>
                    </a:p>
                  </a:txBody>
                  <a:tcPr marL="93474" marR="93474" marT="53340" marB="53340"/>
                </a:tc>
                <a:tc>
                  <a:txBody>
                    <a:bodyPr/>
                    <a:lstStyle/>
                    <a:p>
                      <a:r>
                        <a:rPr lang="en-US" sz="2100" dirty="0" smtClean="0"/>
                        <a:t>0.877</a:t>
                      </a:r>
                      <a:endParaRPr lang="en-US" sz="2100" dirty="0"/>
                    </a:p>
                  </a:txBody>
                  <a:tcPr marL="93474" marR="93474" marT="53340" marB="53340"/>
                </a:tc>
              </a:tr>
              <a:tr h="432647">
                <a:tc>
                  <a:txBody>
                    <a:bodyPr/>
                    <a:lstStyle/>
                    <a:p>
                      <a:r>
                        <a:rPr lang="en-US" sz="2100" dirty="0" smtClean="0"/>
                        <a:t>d</a:t>
                      </a:r>
                      <a:endParaRPr lang="en-US" sz="2100" dirty="0"/>
                    </a:p>
                  </a:txBody>
                  <a:tcPr marL="93474" marR="93474" marT="53340" marB="53340"/>
                </a:tc>
                <a:tc>
                  <a:txBody>
                    <a:bodyPr/>
                    <a:lstStyle/>
                    <a:p>
                      <a:r>
                        <a:rPr lang="en-US" sz="2100" dirty="0" smtClean="0"/>
                        <a:t>1.527</a:t>
                      </a:r>
                      <a:endParaRPr lang="en-US" sz="2100" dirty="0"/>
                    </a:p>
                  </a:txBody>
                  <a:tcPr marL="93474" marR="93474" marT="53340" marB="53340"/>
                </a:tc>
              </a:tr>
            </a:tbl>
          </a:graphicData>
        </a:graphic>
      </p:graphicFrame>
      <p:sp>
        <p:nvSpPr>
          <p:cNvPr id="4" name="&quot;No&quot; Symbol 3"/>
          <p:cNvSpPr/>
          <p:nvPr/>
        </p:nvSpPr>
        <p:spPr>
          <a:xfrm>
            <a:off x="2570546" y="24892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947383" y="3378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1" name="Oval 10"/>
          <p:cNvSpPr/>
          <p:nvPr/>
        </p:nvSpPr>
        <p:spPr>
          <a:xfrm>
            <a:off x="3505289" y="32893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5" name="Straight Arrow Connector 14"/>
          <p:cNvCxnSpPr>
            <a:stCxn id="4" idx="4"/>
            <a:endCxn id="5" idx="0"/>
          </p:cNvCxnSpPr>
          <p:nvPr/>
        </p:nvCxnSpPr>
        <p:spPr>
          <a:xfrm rot="5400000">
            <a:off x="2206475" y="2819398"/>
            <a:ext cx="533400" cy="584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11" idx="0"/>
          </p:cNvCxnSpPr>
          <p:nvPr/>
        </p:nvCxnSpPr>
        <p:spPr>
          <a:xfrm rot="16200000" flipH="1">
            <a:off x="3029879" y="2580211"/>
            <a:ext cx="444500" cy="973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97205" y="3428712"/>
            <a:ext cx="778953" cy="584775"/>
          </a:xfrm>
          <a:prstGeom prst="rect">
            <a:avLst/>
          </a:prstGeom>
          <a:noFill/>
        </p:spPr>
        <p:txBody>
          <a:bodyPr wrap="square" rtlCol="0">
            <a:spAutoFit/>
          </a:bodyPr>
          <a:lstStyle/>
          <a:p>
            <a:r>
              <a:rPr lang="en-US" dirty="0" smtClean="0"/>
              <a:t>      0.877</a:t>
            </a:r>
            <a:endParaRPr lang="en-US" dirty="0"/>
          </a:p>
        </p:txBody>
      </p:sp>
      <p:sp>
        <p:nvSpPr>
          <p:cNvPr id="28" name="TextBox 27"/>
          <p:cNvSpPr txBox="1"/>
          <p:nvPr/>
        </p:nvSpPr>
        <p:spPr>
          <a:xfrm>
            <a:off x="3427394" y="3822700"/>
            <a:ext cx="778953" cy="338554"/>
          </a:xfrm>
          <a:prstGeom prst="rect">
            <a:avLst/>
          </a:prstGeom>
          <a:noFill/>
        </p:spPr>
        <p:txBody>
          <a:bodyPr wrap="square" rtlCol="0">
            <a:spAutoFit/>
          </a:bodyPr>
          <a:lstStyle/>
          <a:p>
            <a:r>
              <a:rPr lang="en-US" dirty="0" smtClean="0"/>
              <a:t> 0.65</a:t>
            </a:r>
            <a:endParaRPr lang="en-US" dirty="0"/>
          </a:p>
        </p:txBody>
      </p:sp>
      <p:sp>
        <p:nvSpPr>
          <p:cNvPr id="31" name="TextBox 30"/>
          <p:cNvSpPr txBox="1"/>
          <p:nvPr/>
        </p:nvSpPr>
        <p:spPr>
          <a:xfrm>
            <a:off x="1947384" y="1689108"/>
            <a:ext cx="2648440" cy="461665"/>
          </a:xfrm>
          <a:prstGeom prst="rect">
            <a:avLst/>
          </a:prstGeom>
          <a:noFill/>
        </p:spPr>
        <p:txBody>
          <a:bodyPr wrap="square" rtlCol="0">
            <a:spAutoFit/>
          </a:bodyPr>
          <a:lstStyle/>
          <a:p>
            <a:r>
              <a:rPr lang="en-US" sz="2400" dirty="0" smtClean="0"/>
              <a:t>b-projected DB:</a:t>
            </a:r>
            <a:endParaRPr lang="en-US" dirty="0"/>
          </a:p>
        </p:txBody>
      </p:sp>
      <p:sp>
        <p:nvSpPr>
          <p:cNvPr id="32" name="TextBox 31"/>
          <p:cNvSpPr txBox="1"/>
          <p:nvPr/>
        </p:nvSpPr>
        <p:spPr>
          <a:xfrm>
            <a:off x="8412696" y="1778003"/>
            <a:ext cx="2804231" cy="461665"/>
          </a:xfrm>
          <a:prstGeom prst="rect">
            <a:avLst/>
          </a:prstGeom>
          <a:noFill/>
        </p:spPr>
        <p:txBody>
          <a:bodyPr wrap="square" rtlCol="0">
            <a:spAutoFit/>
          </a:bodyPr>
          <a:lstStyle/>
          <a:p>
            <a:r>
              <a:rPr lang="en-US" sz="2400" dirty="0" smtClean="0"/>
              <a:t>b-conditional tree:</a:t>
            </a:r>
            <a:endParaRPr lang="en-US" dirty="0"/>
          </a:p>
        </p:txBody>
      </p:sp>
      <p:sp>
        <p:nvSpPr>
          <p:cNvPr id="33" name="&quot;No&quot; Symbol 32"/>
          <p:cNvSpPr/>
          <p:nvPr/>
        </p:nvSpPr>
        <p:spPr>
          <a:xfrm>
            <a:off x="9970601" y="25146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p:cNvSpPr/>
          <p:nvPr/>
        </p:nvSpPr>
        <p:spPr>
          <a:xfrm>
            <a:off x="9347436" y="32893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38" name="Straight Arrow Connector 37"/>
          <p:cNvCxnSpPr>
            <a:stCxn id="33" idx="4"/>
            <a:endCxn id="36" idx="0"/>
          </p:cNvCxnSpPr>
          <p:nvPr/>
        </p:nvCxnSpPr>
        <p:spPr>
          <a:xfrm rot="5400000">
            <a:off x="9644205" y="2807125"/>
            <a:ext cx="419100" cy="54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646376" y="3197365"/>
            <a:ext cx="1090534" cy="584775"/>
          </a:xfrm>
          <a:prstGeom prst="rect">
            <a:avLst/>
          </a:prstGeom>
          <a:noFill/>
        </p:spPr>
        <p:txBody>
          <a:bodyPr wrap="square" rtlCol="0">
            <a:spAutoFit/>
          </a:bodyPr>
          <a:lstStyle/>
          <a:p>
            <a:r>
              <a:rPr lang="en-US" dirty="0" smtClean="0"/>
              <a:t>                     0.877</a:t>
            </a:r>
            <a:endParaRPr lang="en-US" dirty="0"/>
          </a:p>
        </p:txBody>
      </p:sp>
      <p:sp>
        <p:nvSpPr>
          <p:cNvPr id="46" name="TextBox 45"/>
          <p:cNvSpPr txBox="1"/>
          <p:nvPr/>
        </p:nvSpPr>
        <p:spPr>
          <a:xfrm>
            <a:off x="3947319" y="4419600"/>
            <a:ext cx="4829509" cy="1631216"/>
          </a:xfrm>
          <a:prstGeom prst="rect">
            <a:avLst/>
          </a:prstGeom>
          <a:noFill/>
        </p:spPr>
        <p:txBody>
          <a:bodyPr wrap="square" rtlCol="0">
            <a:spAutoFit/>
          </a:bodyPr>
          <a:lstStyle/>
          <a:p>
            <a:r>
              <a:rPr lang="en-US" sz="2000" dirty="0" smtClean="0">
                <a:solidFill>
                  <a:srgbClr val="C00000"/>
                </a:solidFill>
              </a:rPr>
              <a:t>Maximal branches:</a:t>
            </a:r>
          </a:p>
          <a:p>
            <a:r>
              <a:rPr lang="en-US" sz="2000" dirty="0" smtClean="0">
                <a:solidFill>
                  <a:srgbClr val="C00000"/>
                </a:solidFill>
              </a:rPr>
              <a:t>Branch 1 :</a:t>
            </a:r>
          </a:p>
          <a:p>
            <a:r>
              <a:rPr lang="en-US" sz="2000" dirty="0" smtClean="0">
                <a:solidFill>
                  <a:srgbClr val="00B050"/>
                </a:solidFill>
              </a:rPr>
              <a:t>{e, d, b} : 0.877 : 0.435 &gt; 0.24</a:t>
            </a:r>
          </a:p>
          <a:p>
            <a:r>
              <a:rPr lang="en-US" sz="2000" dirty="0" smtClean="0">
                <a:solidFill>
                  <a:srgbClr val="C00000"/>
                </a:solidFill>
              </a:rPr>
              <a:t>Branch 2 :</a:t>
            </a:r>
          </a:p>
          <a:p>
            <a:r>
              <a:rPr lang="en-US" sz="2000" dirty="0" smtClean="0">
                <a:solidFill>
                  <a:srgbClr val="00B050"/>
                </a:solidFill>
              </a:rPr>
              <a:t>{d, b} : 1.527 : 1.189 &gt; 0.24</a:t>
            </a:r>
          </a:p>
        </p:txBody>
      </p:sp>
      <p:sp>
        <p:nvSpPr>
          <p:cNvPr id="20" name="Oval 19"/>
          <p:cNvSpPr/>
          <p:nvPr/>
        </p:nvSpPr>
        <p:spPr>
          <a:xfrm>
            <a:off x="1947383"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21" name="Oval 20"/>
          <p:cNvSpPr/>
          <p:nvPr/>
        </p:nvSpPr>
        <p:spPr>
          <a:xfrm>
            <a:off x="9347436" y="41910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22" name="Oval 21"/>
          <p:cNvSpPr/>
          <p:nvPr/>
        </p:nvSpPr>
        <p:spPr>
          <a:xfrm>
            <a:off x="10593760" y="3276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26" name="Straight Arrow Connector 25"/>
          <p:cNvCxnSpPr>
            <a:stCxn id="5" idx="4"/>
            <a:endCxn id="20" idx="0"/>
          </p:cNvCxnSpPr>
          <p:nvPr/>
        </p:nvCxnSpPr>
        <p:spPr>
          <a:xfrm rot="5400000">
            <a:off x="1958818" y="4044931"/>
            <a:ext cx="444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6" idx="4"/>
            <a:endCxn id="21" idx="0"/>
          </p:cNvCxnSpPr>
          <p:nvPr/>
        </p:nvCxnSpPr>
        <p:spPr>
          <a:xfrm rot="5400000">
            <a:off x="9352522" y="3962383"/>
            <a:ext cx="4572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4"/>
            <a:endCxn id="22" idx="0"/>
          </p:cNvCxnSpPr>
          <p:nvPr/>
        </p:nvCxnSpPr>
        <p:spPr>
          <a:xfrm rot="16200000" flipH="1">
            <a:off x="10273717" y="2722872"/>
            <a:ext cx="406400" cy="701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642370" y="4051145"/>
            <a:ext cx="856849" cy="584775"/>
          </a:xfrm>
          <a:prstGeom prst="rect">
            <a:avLst/>
          </a:prstGeom>
          <a:noFill/>
        </p:spPr>
        <p:txBody>
          <a:bodyPr wrap="square" rtlCol="0">
            <a:spAutoFit/>
          </a:bodyPr>
          <a:lstStyle/>
          <a:p>
            <a:r>
              <a:rPr lang="en-US" dirty="0" smtClean="0"/>
              <a:t>       0.877</a:t>
            </a:r>
            <a:endParaRPr lang="en-US" dirty="0"/>
          </a:p>
        </p:txBody>
      </p:sp>
      <p:sp>
        <p:nvSpPr>
          <p:cNvPr id="40" name="TextBox 39"/>
          <p:cNvSpPr txBox="1"/>
          <p:nvPr/>
        </p:nvSpPr>
        <p:spPr>
          <a:xfrm>
            <a:off x="1272603" y="4343112"/>
            <a:ext cx="778953" cy="584775"/>
          </a:xfrm>
          <a:prstGeom prst="rect">
            <a:avLst/>
          </a:prstGeom>
          <a:noFill/>
        </p:spPr>
        <p:txBody>
          <a:bodyPr wrap="square" rtlCol="0">
            <a:spAutoFit/>
          </a:bodyPr>
          <a:lstStyle/>
          <a:p>
            <a:r>
              <a:rPr lang="en-US" dirty="0" smtClean="0"/>
              <a:t>      0.877</a:t>
            </a:r>
            <a:endParaRPr lang="en-US" dirty="0"/>
          </a:p>
        </p:txBody>
      </p:sp>
      <p:sp>
        <p:nvSpPr>
          <p:cNvPr id="41" name="TextBox 40"/>
          <p:cNvSpPr txBox="1"/>
          <p:nvPr/>
        </p:nvSpPr>
        <p:spPr>
          <a:xfrm>
            <a:off x="11061134" y="3352800"/>
            <a:ext cx="778953" cy="338554"/>
          </a:xfrm>
          <a:prstGeom prst="rect">
            <a:avLst/>
          </a:prstGeom>
          <a:noFill/>
        </p:spPr>
        <p:txBody>
          <a:bodyPr wrap="square" rtlCol="0">
            <a:spAutoFit/>
          </a:bodyPr>
          <a:lstStyle/>
          <a:p>
            <a:r>
              <a:rPr lang="en-US" dirty="0" smtClean="0"/>
              <a:t>0.65</a:t>
            </a:r>
            <a:endParaRPr lang="en-US" dirty="0"/>
          </a:p>
        </p:txBody>
      </p:sp>
      <p:sp>
        <p:nvSpPr>
          <p:cNvPr id="34" name="TextBox 33"/>
          <p:cNvSpPr txBox="1"/>
          <p:nvPr/>
        </p:nvSpPr>
        <p:spPr>
          <a:xfrm>
            <a:off x="7711634" y="4920042"/>
            <a:ext cx="3115812" cy="923330"/>
          </a:xfrm>
          <a:prstGeom prst="rect">
            <a:avLst/>
          </a:prstGeom>
          <a:noFill/>
        </p:spPr>
        <p:txBody>
          <a:bodyPr wrap="square" rtlCol="0">
            <a:spAutoFit/>
          </a:bodyPr>
          <a:lstStyle/>
          <a:p>
            <a:r>
              <a:rPr lang="en-US" sz="1800" dirty="0" smtClean="0">
                <a:solidFill>
                  <a:srgbClr val="00B050"/>
                </a:solidFill>
              </a:rPr>
              <a:t>Max positive list:</a:t>
            </a:r>
          </a:p>
          <a:p>
            <a:r>
              <a:rPr lang="en-US" sz="1800" dirty="0" smtClean="0">
                <a:solidFill>
                  <a:srgbClr val="00B050"/>
                </a:solidFill>
              </a:rPr>
              <a:t>{</a:t>
            </a:r>
            <a:r>
              <a:rPr lang="en-US" sz="1800" dirty="0" err="1" smtClean="0">
                <a:solidFill>
                  <a:srgbClr val="00B050"/>
                </a:solidFill>
              </a:rPr>
              <a:t>e,d,b</a:t>
            </a:r>
            <a:r>
              <a:rPr lang="en-US" sz="1800" dirty="0" smtClean="0">
                <a:solidFill>
                  <a:srgbClr val="00B050"/>
                </a:solidFill>
              </a:rPr>
              <a:t>} : 0.877 : 0.435</a:t>
            </a:r>
          </a:p>
          <a:p>
            <a:r>
              <a:rPr lang="en-US" sz="1800" dirty="0" smtClean="0">
                <a:solidFill>
                  <a:srgbClr val="00B050"/>
                </a:solidFill>
              </a:rPr>
              <a:t>{</a:t>
            </a:r>
            <a:r>
              <a:rPr lang="en-US" sz="1800" dirty="0" err="1" smtClean="0">
                <a:solidFill>
                  <a:srgbClr val="00B050"/>
                </a:solidFill>
              </a:rPr>
              <a:t>d,b</a:t>
            </a:r>
            <a:r>
              <a:rPr lang="en-US" sz="1800" dirty="0" smtClean="0">
                <a:solidFill>
                  <a:srgbClr val="00B050"/>
                </a:solidFill>
              </a:rPr>
              <a:t>} : 1.527 : 1.189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Maximal </a:t>
            </a:r>
            <a:r>
              <a:rPr lang="en-US" dirty="0"/>
              <a:t>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nvPr>
        </p:nvGraphicFramePr>
        <p:xfrm>
          <a:off x="4751617" y="3111500"/>
          <a:ext cx="2414755" cy="865294"/>
        </p:xfrm>
        <a:graphic>
          <a:graphicData uri="http://schemas.openxmlformats.org/drawingml/2006/table">
            <a:tbl>
              <a:tblPr firstRow="1" bandRow="1">
                <a:tableStyleId>{5C22544A-7EE6-4342-B048-85BDC9FD1C3A}</a:tableStyleId>
              </a:tblPr>
              <a:tblGrid>
                <a:gridCol w="832674"/>
                <a:gridCol w="1582081"/>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r h="432647">
                <a:tc>
                  <a:txBody>
                    <a:bodyPr/>
                    <a:lstStyle/>
                    <a:p>
                      <a:r>
                        <a:rPr lang="en-US" sz="2100" dirty="0" smtClean="0"/>
                        <a:t>e</a:t>
                      </a:r>
                      <a:endParaRPr lang="en-US" sz="2100" dirty="0"/>
                    </a:p>
                  </a:txBody>
                  <a:tcPr marL="93474" marR="93474" marT="53340" marB="53340"/>
                </a:tc>
                <a:tc>
                  <a:txBody>
                    <a:bodyPr/>
                    <a:lstStyle/>
                    <a:p>
                      <a:r>
                        <a:rPr lang="en-US" sz="2100" dirty="0" smtClean="0"/>
                        <a:t>1.106</a:t>
                      </a:r>
                      <a:endParaRPr lang="en-US" sz="2100" dirty="0"/>
                    </a:p>
                  </a:txBody>
                  <a:tcPr marL="93474" marR="93474" marT="53340" marB="53340"/>
                </a:tc>
              </a:tr>
            </a:tbl>
          </a:graphicData>
        </a:graphic>
      </p:graphicFrame>
      <p:sp>
        <p:nvSpPr>
          <p:cNvPr id="4" name="&quot;No&quot; Symbol 3"/>
          <p:cNvSpPr/>
          <p:nvPr/>
        </p:nvSpPr>
        <p:spPr>
          <a:xfrm>
            <a:off x="2570546" y="24892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2570546" y="36449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9" name="Straight Arrow Connector 18"/>
          <p:cNvCxnSpPr>
            <a:stCxn id="4" idx="4"/>
            <a:endCxn id="11" idx="0"/>
          </p:cNvCxnSpPr>
          <p:nvPr/>
        </p:nvCxnSpPr>
        <p:spPr>
          <a:xfrm rot="16200000" flipH="1">
            <a:off x="2384707" y="3225379"/>
            <a:ext cx="800100" cy="38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15817" y="3644900"/>
            <a:ext cx="778953" cy="338554"/>
          </a:xfrm>
          <a:prstGeom prst="rect">
            <a:avLst/>
          </a:prstGeom>
          <a:noFill/>
        </p:spPr>
        <p:txBody>
          <a:bodyPr wrap="square" rtlCol="0">
            <a:spAutoFit/>
          </a:bodyPr>
          <a:lstStyle/>
          <a:p>
            <a:r>
              <a:rPr lang="en-US" dirty="0" smtClean="0"/>
              <a:t>1.106</a:t>
            </a:r>
            <a:endParaRPr lang="en-US" dirty="0"/>
          </a:p>
        </p:txBody>
      </p:sp>
      <p:sp>
        <p:nvSpPr>
          <p:cNvPr id="31" name="TextBox 30"/>
          <p:cNvSpPr txBox="1"/>
          <p:nvPr/>
        </p:nvSpPr>
        <p:spPr>
          <a:xfrm>
            <a:off x="1947384" y="1689108"/>
            <a:ext cx="2648440" cy="461665"/>
          </a:xfrm>
          <a:prstGeom prst="rect">
            <a:avLst/>
          </a:prstGeom>
          <a:noFill/>
        </p:spPr>
        <p:txBody>
          <a:bodyPr wrap="square" rtlCol="0">
            <a:spAutoFit/>
          </a:bodyPr>
          <a:lstStyle/>
          <a:p>
            <a:r>
              <a:rPr lang="en-US" sz="2400" dirty="0" smtClean="0"/>
              <a:t>d-projected DB:</a:t>
            </a:r>
            <a:endParaRPr lang="en-US" dirty="0"/>
          </a:p>
        </p:txBody>
      </p:sp>
      <p:sp>
        <p:nvSpPr>
          <p:cNvPr id="32" name="TextBox 31"/>
          <p:cNvSpPr txBox="1"/>
          <p:nvPr/>
        </p:nvSpPr>
        <p:spPr>
          <a:xfrm>
            <a:off x="8412696" y="1778003"/>
            <a:ext cx="2804231" cy="461665"/>
          </a:xfrm>
          <a:prstGeom prst="rect">
            <a:avLst/>
          </a:prstGeom>
          <a:noFill/>
        </p:spPr>
        <p:txBody>
          <a:bodyPr wrap="square" rtlCol="0">
            <a:spAutoFit/>
          </a:bodyPr>
          <a:lstStyle/>
          <a:p>
            <a:r>
              <a:rPr lang="en-US" sz="2400" dirty="0" smtClean="0"/>
              <a:t>d-conditional tree:</a:t>
            </a:r>
            <a:endParaRPr lang="en-US" dirty="0"/>
          </a:p>
        </p:txBody>
      </p:sp>
      <p:sp>
        <p:nvSpPr>
          <p:cNvPr id="33" name="&quot;No&quot; Symbol 32"/>
          <p:cNvSpPr/>
          <p:nvPr/>
        </p:nvSpPr>
        <p:spPr>
          <a:xfrm>
            <a:off x="9425334" y="25781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p:cNvSpPr/>
          <p:nvPr/>
        </p:nvSpPr>
        <p:spPr>
          <a:xfrm>
            <a:off x="9347436" y="32893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38" name="Straight Arrow Connector 37"/>
          <p:cNvCxnSpPr>
            <a:stCxn id="33" idx="4"/>
            <a:endCxn id="36" idx="0"/>
          </p:cNvCxnSpPr>
          <p:nvPr/>
        </p:nvCxnSpPr>
        <p:spPr>
          <a:xfrm rot="5400000">
            <a:off x="9403322" y="3111621"/>
            <a:ext cx="3556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814809" y="3352800"/>
            <a:ext cx="1090534" cy="338554"/>
          </a:xfrm>
          <a:prstGeom prst="rect">
            <a:avLst/>
          </a:prstGeom>
          <a:noFill/>
        </p:spPr>
        <p:txBody>
          <a:bodyPr wrap="square" rtlCol="0">
            <a:spAutoFit/>
          </a:bodyPr>
          <a:lstStyle/>
          <a:p>
            <a:r>
              <a:rPr lang="en-US" dirty="0" smtClean="0"/>
              <a:t>1.106</a:t>
            </a:r>
            <a:endParaRPr lang="en-US" dirty="0"/>
          </a:p>
        </p:txBody>
      </p:sp>
      <p:sp>
        <p:nvSpPr>
          <p:cNvPr id="46" name="TextBox 45"/>
          <p:cNvSpPr txBox="1"/>
          <p:nvPr/>
        </p:nvSpPr>
        <p:spPr>
          <a:xfrm>
            <a:off x="4050562" y="4800615"/>
            <a:ext cx="4829509" cy="1200329"/>
          </a:xfrm>
          <a:prstGeom prst="rect">
            <a:avLst/>
          </a:prstGeom>
          <a:noFill/>
        </p:spPr>
        <p:txBody>
          <a:bodyPr wrap="square" rtlCol="0">
            <a:spAutoFit/>
          </a:bodyPr>
          <a:lstStyle/>
          <a:p>
            <a:r>
              <a:rPr lang="en-US" sz="2400" dirty="0" smtClean="0">
                <a:solidFill>
                  <a:srgbClr val="C00000"/>
                </a:solidFill>
              </a:rPr>
              <a:t>Maximal branches:</a:t>
            </a:r>
          </a:p>
          <a:p>
            <a:r>
              <a:rPr lang="en-US" sz="2400" dirty="0" smtClean="0">
                <a:solidFill>
                  <a:srgbClr val="C00000"/>
                </a:solidFill>
              </a:rPr>
              <a:t>Branch 1 :</a:t>
            </a:r>
          </a:p>
          <a:p>
            <a:r>
              <a:rPr lang="en-US" sz="2400" dirty="0" smtClean="0">
                <a:solidFill>
                  <a:srgbClr val="00B050"/>
                </a:solidFill>
              </a:rPr>
              <a:t>{e, d} : 1.106 : 1.106 &gt; 0.3</a:t>
            </a:r>
          </a:p>
        </p:txBody>
      </p:sp>
      <p:sp>
        <p:nvSpPr>
          <p:cNvPr id="16" name="TextBox 15"/>
          <p:cNvSpPr txBox="1"/>
          <p:nvPr/>
        </p:nvSpPr>
        <p:spPr>
          <a:xfrm>
            <a:off x="8073334" y="4800615"/>
            <a:ext cx="3115812" cy="646331"/>
          </a:xfrm>
          <a:prstGeom prst="rect">
            <a:avLst/>
          </a:prstGeom>
          <a:noFill/>
        </p:spPr>
        <p:txBody>
          <a:bodyPr wrap="square" rtlCol="0">
            <a:spAutoFit/>
          </a:bodyPr>
          <a:lstStyle/>
          <a:p>
            <a:r>
              <a:rPr lang="en-US" sz="1800" dirty="0" smtClean="0">
                <a:solidFill>
                  <a:srgbClr val="00B050"/>
                </a:solidFill>
              </a:rPr>
              <a:t>Max positive list:</a:t>
            </a:r>
          </a:p>
          <a:p>
            <a:r>
              <a:rPr lang="en-US" sz="1800" dirty="0" smtClean="0">
                <a:solidFill>
                  <a:srgbClr val="00B050"/>
                </a:solidFill>
              </a:rPr>
              <a:t>{</a:t>
            </a:r>
            <a:r>
              <a:rPr lang="en-US" sz="1800" dirty="0" err="1" smtClean="0">
                <a:solidFill>
                  <a:srgbClr val="00B050"/>
                </a:solidFill>
              </a:rPr>
              <a:t>e,d</a:t>
            </a:r>
            <a:r>
              <a:rPr lang="en-US" sz="1800" dirty="0" smtClean="0">
                <a:solidFill>
                  <a:srgbClr val="00B050"/>
                </a:solidFill>
              </a:rPr>
              <a:t>} : 1.106 : 1.106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Maximal </a:t>
            </a:r>
            <a:r>
              <a:rPr lang="en-US" dirty="0"/>
              <a:t>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nvPr>
        </p:nvGraphicFramePr>
        <p:xfrm>
          <a:off x="4751617" y="3111502"/>
          <a:ext cx="2414755" cy="432647"/>
        </p:xfrm>
        <a:graphic>
          <a:graphicData uri="http://schemas.openxmlformats.org/drawingml/2006/table">
            <a:tbl>
              <a:tblPr firstRow="1" bandRow="1">
                <a:tableStyleId>{5C22544A-7EE6-4342-B048-85BDC9FD1C3A}</a:tableStyleId>
              </a:tblPr>
              <a:tblGrid>
                <a:gridCol w="832674"/>
                <a:gridCol w="1582081"/>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bl>
          </a:graphicData>
        </a:graphic>
      </p:graphicFrame>
      <p:sp>
        <p:nvSpPr>
          <p:cNvPr id="4" name="&quot;No&quot; Symbol 3"/>
          <p:cNvSpPr/>
          <p:nvPr/>
        </p:nvSpPr>
        <p:spPr>
          <a:xfrm>
            <a:off x="2570546" y="24892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1947384" y="1689108"/>
            <a:ext cx="2648440" cy="461665"/>
          </a:xfrm>
          <a:prstGeom prst="rect">
            <a:avLst/>
          </a:prstGeom>
          <a:noFill/>
        </p:spPr>
        <p:txBody>
          <a:bodyPr wrap="square" rtlCol="0">
            <a:spAutoFit/>
          </a:bodyPr>
          <a:lstStyle/>
          <a:p>
            <a:r>
              <a:rPr lang="en-US" sz="2400" dirty="0" smtClean="0"/>
              <a:t>e-projected DB:</a:t>
            </a:r>
            <a:endParaRPr lang="en-US" dirty="0"/>
          </a:p>
        </p:txBody>
      </p:sp>
      <p:sp>
        <p:nvSpPr>
          <p:cNvPr id="32" name="TextBox 31"/>
          <p:cNvSpPr txBox="1"/>
          <p:nvPr/>
        </p:nvSpPr>
        <p:spPr>
          <a:xfrm>
            <a:off x="8412696" y="1778003"/>
            <a:ext cx="2804231" cy="461665"/>
          </a:xfrm>
          <a:prstGeom prst="rect">
            <a:avLst/>
          </a:prstGeom>
          <a:noFill/>
        </p:spPr>
        <p:txBody>
          <a:bodyPr wrap="square" rtlCol="0">
            <a:spAutoFit/>
          </a:bodyPr>
          <a:lstStyle/>
          <a:p>
            <a:r>
              <a:rPr lang="en-US" sz="2400" dirty="0" smtClean="0"/>
              <a:t>e-conditional tree:</a:t>
            </a:r>
            <a:endParaRPr lang="en-US" dirty="0"/>
          </a:p>
        </p:txBody>
      </p:sp>
      <p:sp>
        <p:nvSpPr>
          <p:cNvPr id="33" name="&quot;No&quot; Symbol 32"/>
          <p:cNvSpPr/>
          <p:nvPr/>
        </p:nvSpPr>
        <p:spPr>
          <a:xfrm>
            <a:off x="9425334" y="25781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p:cNvSpPr txBox="1"/>
          <p:nvPr/>
        </p:nvSpPr>
        <p:spPr>
          <a:xfrm>
            <a:off x="3972664" y="4648215"/>
            <a:ext cx="4829509" cy="830997"/>
          </a:xfrm>
          <a:prstGeom prst="rect">
            <a:avLst/>
          </a:prstGeom>
          <a:noFill/>
        </p:spPr>
        <p:txBody>
          <a:bodyPr wrap="square" rtlCol="0">
            <a:spAutoFit/>
          </a:bodyPr>
          <a:lstStyle/>
          <a:p>
            <a:r>
              <a:rPr lang="en-US" sz="2400" dirty="0" smtClean="0"/>
              <a:t>Maximal branches:</a:t>
            </a:r>
          </a:p>
          <a:p>
            <a:r>
              <a:rPr lang="en-US" sz="2400" dirty="0" smtClean="0"/>
              <a:t>not found.</a:t>
            </a:r>
          </a:p>
        </p:txBody>
      </p:sp>
      <p:sp>
        <p:nvSpPr>
          <p:cNvPr id="10" name="TextBox 9"/>
          <p:cNvSpPr txBox="1"/>
          <p:nvPr/>
        </p:nvSpPr>
        <p:spPr>
          <a:xfrm>
            <a:off x="8023218" y="4797511"/>
            <a:ext cx="3115812" cy="646331"/>
          </a:xfrm>
          <a:prstGeom prst="rect">
            <a:avLst/>
          </a:prstGeom>
          <a:noFill/>
        </p:spPr>
        <p:txBody>
          <a:bodyPr wrap="square" rtlCol="0">
            <a:spAutoFit/>
          </a:bodyPr>
          <a:lstStyle/>
          <a:p>
            <a:r>
              <a:rPr lang="en-US" sz="1800" dirty="0" smtClean="0">
                <a:solidFill>
                  <a:srgbClr val="00B050"/>
                </a:solidFill>
              </a:rPr>
              <a:t>Max positive list:</a:t>
            </a:r>
          </a:p>
          <a:p>
            <a:r>
              <a:rPr lang="en-US" sz="1800" dirty="0" smtClean="0">
                <a:solidFill>
                  <a:srgbClr val="00B050"/>
                </a:solidFill>
              </a:rPr>
              <a:t>Not found.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MUFI Tree </a:t>
            </a:r>
            <a:r>
              <a:rPr lang="en-US" dirty="0"/>
              <a:t>C</a:t>
            </a:r>
            <a:r>
              <a:rPr lang="en-US" dirty="0" smtClean="0"/>
              <a:t>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Maximal </a:t>
            </a:r>
            <a:r>
              <a:rPr lang="en-US" dirty="0" err="1" smtClean="0"/>
              <a:t>itemsets</a:t>
            </a:r>
            <a:r>
              <a:rPr lang="en-US" dirty="0" smtClean="0"/>
              <a:t> found :</a:t>
            </a:r>
          </a:p>
          <a:p>
            <a:r>
              <a:rPr lang="en-US" dirty="0" smtClean="0">
                <a:solidFill>
                  <a:srgbClr val="00B050"/>
                </a:solidFill>
              </a:rPr>
              <a:t>{e, c, a} : 0.437 : 0.5 </a:t>
            </a:r>
          </a:p>
          <a:p>
            <a:r>
              <a:rPr lang="en-US" dirty="0" smtClean="0"/>
              <a:t>{</a:t>
            </a:r>
            <a:r>
              <a:rPr lang="en-US" dirty="0" err="1" smtClean="0"/>
              <a:t>d,b,a</a:t>
            </a:r>
            <a:r>
              <a:rPr lang="en-US" dirty="0" smtClean="0"/>
              <a:t>} : 0.373 : 0.245</a:t>
            </a:r>
          </a:p>
          <a:p>
            <a:r>
              <a:rPr lang="en-US" dirty="0" smtClean="0"/>
              <a:t>{</a:t>
            </a:r>
            <a:r>
              <a:rPr lang="en-US" dirty="0" err="1" smtClean="0"/>
              <a:t>e,d,c</a:t>
            </a:r>
            <a:r>
              <a:rPr lang="en-US" dirty="0" smtClean="0"/>
              <a:t>} : 0.494 : 0.246</a:t>
            </a:r>
          </a:p>
          <a:p>
            <a:r>
              <a:rPr lang="en-US" dirty="0" smtClean="0"/>
              <a:t>{</a:t>
            </a:r>
            <a:r>
              <a:rPr lang="en-US" dirty="0" err="1" smtClean="0"/>
              <a:t>d,c</a:t>
            </a:r>
            <a:r>
              <a:rPr lang="en-US" dirty="0" smtClean="0"/>
              <a:t>} : 0.565 : 0.565</a:t>
            </a:r>
          </a:p>
          <a:p>
            <a:r>
              <a:rPr lang="en-US" dirty="0" smtClean="0"/>
              <a:t>{e, d, b} : 0.877 : 0.435</a:t>
            </a:r>
          </a:p>
          <a:p>
            <a:r>
              <a:rPr lang="en-US" dirty="0" smtClean="0"/>
              <a:t>{d, b} : 1.527 : 1.189</a:t>
            </a:r>
          </a:p>
          <a:p>
            <a:r>
              <a:rPr lang="en-US" dirty="0" smtClean="0"/>
              <a:t>{e, d} : 1.106 : 1.106</a:t>
            </a:r>
          </a:p>
        </p:txBody>
      </p:sp>
      <p:sp>
        <p:nvSpPr>
          <p:cNvPr id="5" name="&quot;No&quot; Symbol 4"/>
          <p:cNvSpPr/>
          <p:nvPr/>
        </p:nvSpPr>
        <p:spPr>
          <a:xfrm>
            <a:off x="7681119" y="2286000"/>
            <a:ext cx="3810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681119" y="327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7681119"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7681119" y="5105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4"/>
            <a:endCxn id="6" idx="0"/>
          </p:cNvCxnSpPr>
          <p:nvPr/>
        </p:nvCxnSpPr>
        <p:spPr>
          <a:xfrm rot="16200000" flipH="1">
            <a:off x="7585869" y="2952751"/>
            <a:ext cx="609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7681119" y="3962401"/>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rot="5400000">
            <a:off x="7681119" y="4876801"/>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214519" y="3276600"/>
            <a:ext cx="685800" cy="338554"/>
          </a:xfrm>
          <a:prstGeom prst="rect">
            <a:avLst/>
          </a:prstGeom>
          <a:noFill/>
        </p:spPr>
        <p:txBody>
          <a:bodyPr wrap="square" rtlCol="0">
            <a:spAutoFit/>
          </a:bodyPr>
          <a:lstStyle/>
          <a:p>
            <a:r>
              <a:rPr lang="en-US" dirty="0" smtClean="0"/>
              <a:t>l1</a:t>
            </a:r>
            <a:endParaRPr lang="en-US" dirty="0"/>
          </a:p>
        </p:txBody>
      </p:sp>
      <p:sp>
        <p:nvSpPr>
          <p:cNvPr id="17" name="TextBox 16"/>
          <p:cNvSpPr txBox="1"/>
          <p:nvPr/>
        </p:nvSpPr>
        <p:spPr>
          <a:xfrm>
            <a:off x="9281319" y="2286000"/>
            <a:ext cx="838200" cy="338554"/>
          </a:xfrm>
          <a:prstGeom prst="rect">
            <a:avLst/>
          </a:prstGeom>
          <a:noFill/>
        </p:spPr>
        <p:txBody>
          <a:bodyPr wrap="square" rtlCol="0">
            <a:spAutoFit/>
          </a:bodyPr>
          <a:lstStyle/>
          <a:p>
            <a:r>
              <a:rPr lang="en-US" dirty="0" smtClean="0"/>
              <a:t>label</a:t>
            </a:r>
            <a:endParaRPr lang="en-US" dirty="0"/>
          </a:p>
        </p:txBody>
      </p:sp>
      <p:sp>
        <p:nvSpPr>
          <p:cNvPr id="18" name="TextBox 17"/>
          <p:cNvSpPr txBox="1"/>
          <p:nvPr/>
        </p:nvSpPr>
        <p:spPr>
          <a:xfrm>
            <a:off x="8214519" y="4267200"/>
            <a:ext cx="685800" cy="338554"/>
          </a:xfrm>
          <a:prstGeom prst="rect">
            <a:avLst/>
          </a:prstGeom>
          <a:noFill/>
        </p:spPr>
        <p:txBody>
          <a:bodyPr wrap="square" rtlCol="0">
            <a:spAutoFit/>
          </a:bodyPr>
          <a:lstStyle/>
          <a:p>
            <a:r>
              <a:rPr lang="en-US" dirty="0" smtClean="0"/>
              <a:t>l2</a:t>
            </a:r>
            <a:endParaRPr lang="en-US" dirty="0"/>
          </a:p>
        </p:txBody>
      </p:sp>
      <p:sp>
        <p:nvSpPr>
          <p:cNvPr id="19" name="TextBox 18"/>
          <p:cNvSpPr txBox="1"/>
          <p:nvPr/>
        </p:nvSpPr>
        <p:spPr>
          <a:xfrm>
            <a:off x="8214519" y="5181600"/>
            <a:ext cx="685800" cy="338554"/>
          </a:xfrm>
          <a:prstGeom prst="rect">
            <a:avLst/>
          </a:prstGeom>
          <a:noFill/>
        </p:spPr>
        <p:txBody>
          <a:bodyPr wrap="square" rtlCol="0">
            <a:spAutoFit/>
          </a:bodyPr>
          <a:lstStyle/>
          <a:p>
            <a:r>
              <a:rPr lang="en-US" dirty="0" smtClean="0"/>
              <a:t>l3</a:t>
            </a:r>
            <a:endParaRPr lang="en-US" dirty="0"/>
          </a:p>
        </p:txBody>
      </p:sp>
      <p:cxnSp>
        <p:nvCxnSpPr>
          <p:cNvPr id="21" name="Straight Arrow Connector 20"/>
          <p:cNvCxnSpPr>
            <a:stCxn id="17" idx="1"/>
            <a:endCxn id="16" idx="0"/>
          </p:cNvCxnSpPr>
          <p:nvPr/>
        </p:nvCxnSpPr>
        <p:spPr>
          <a:xfrm rot="10800000" flipV="1">
            <a:off x="8557419" y="2455278"/>
            <a:ext cx="723900" cy="8213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MUFI Tree </a:t>
            </a:r>
            <a:r>
              <a:rPr lang="en-US" dirty="0"/>
              <a:t>C</a:t>
            </a:r>
            <a:r>
              <a:rPr lang="en-US" dirty="0" smtClean="0"/>
              <a:t>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Maximal </a:t>
            </a:r>
            <a:r>
              <a:rPr lang="en-US" dirty="0" err="1" smtClean="0"/>
              <a:t>itemsets</a:t>
            </a:r>
            <a:r>
              <a:rPr lang="en-US" dirty="0" smtClean="0"/>
              <a:t> found :</a:t>
            </a:r>
          </a:p>
          <a:p>
            <a:r>
              <a:rPr lang="en-US" dirty="0" smtClean="0">
                <a:solidFill>
                  <a:srgbClr val="00B050"/>
                </a:solidFill>
              </a:rPr>
              <a:t>{e, c, a} : 0.437 : 0.5 </a:t>
            </a:r>
          </a:p>
          <a:p>
            <a:r>
              <a:rPr lang="en-US" dirty="0" smtClean="0">
                <a:solidFill>
                  <a:srgbClr val="00B050"/>
                </a:solidFill>
              </a:rPr>
              <a:t>{</a:t>
            </a:r>
            <a:r>
              <a:rPr lang="en-US" dirty="0" err="1" smtClean="0">
                <a:solidFill>
                  <a:srgbClr val="00B050"/>
                </a:solidFill>
              </a:rPr>
              <a:t>d,b,a</a:t>
            </a:r>
            <a:r>
              <a:rPr lang="en-US" dirty="0" smtClean="0">
                <a:solidFill>
                  <a:srgbClr val="00B050"/>
                </a:solidFill>
              </a:rPr>
              <a:t>} : 0.373 : 0.245</a:t>
            </a:r>
          </a:p>
          <a:p>
            <a:r>
              <a:rPr lang="en-US" dirty="0" smtClean="0"/>
              <a:t>{</a:t>
            </a:r>
            <a:r>
              <a:rPr lang="en-US" dirty="0" err="1" smtClean="0"/>
              <a:t>e,d,c</a:t>
            </a:r>
            <a:r>
              <a:rPr lang="en-US" dirty="0" smtClean="0"/>
              <a:t>} : 0.494 : 0.246</a:t>
            </a:r>
          </a:p>
          <a:p>
            <a:r>
              <a:rPr lang="en-US" dirty="0" smtClean="0"/>
              <a:t>{</a:t>
            </a:r>
            <a:r>
              <a:rPr lang="en-US" dirty="0" err="1" smtClean="0"/>
              <a:t>d,c</a:t>
            </a:r>
            <a:r>
              <a:rPr lang="en-US" dirty="0" smtClean="0"/>
              <a:t>} : 0.565 : 0.565</a:t>
            </a:r>
          </a:p>
          <a:p>
            <a:r>
              <a:rPr lang="en-US" dirty="0" smtClean="0"/>
              <a:t>{e, d, b} : 0.877 : 0.435</a:t>
            </a:r>
          </a:p>
          <a:p>
            <a:r>
              <a:rPr lang="en-US" dirty="0" smtClean="0"/>
              <a:t>{d, b} : 1.527 : 1.189</a:t>
            </a:r>
          </a:p>
          <a:p>
            <a:r>
              <a:rPr lang="en-US" dirty="0" smtClean="0"/>
              <a:t>{e, d} : 1.106 : 1.106</a:t>
            </a:r>
          </a:p>
        </p:txBody>
      </p:sp>
      <p:sp>
        <p:nvSpPr>
          <p:cNvPr id="5" name="&quot;No&quot; Symbol 4"/>
          <p:cNvSpPr/>
          <p:nvPr/>
        </p:nvSpPr>
        <p:spPr>
          <a:xfrm>
            <a:off x="7836914" y="2289842"/>
            <a:ext cx="3810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223919"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927057" y="42565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766719" y="527885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0"/>
          </p:cNvCxnSpPr>
          <p:nvPr/>
        </p:nvCxnSpPr>
        <p:spPr>
          <a:xfrm flipH="1">
            <a:off x="7452519" y="2615046"/>
            <a:ext cx="440191" cy="747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213321" y="3771016"/>
            <a:ext cx="170936" cy="480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flipH="1">
            <a:off x="6995319" y="4713782"/>
            <a:ext cx="160338" cy="565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70421" y="3374480"/>
            <a:ext cx="685800" cy="338554"/>
          </a:xfrm>
          <a:prstGeom prst="rect">
            <a:avLst/>
          </a:prstGeom>
          <a:noFill/>
        </p:spPr>
        <p:txBody>
          <a:bodyPr wrap="square" rtlCol="0">
            <a:spAutoFit/>
          </a:bodyPr>
          <a:lstStyle/>
          <a:p>
            <a:r>
              <a:rPr lang="en-US" dirty="0" smtClean="0"/>
              <a:t>l1</a:t>
            </a:r>
            <a:endParaRPr lang="en-US" dirty="0"/>
          </a:p>
        </p:txBody>
      </p:sp>
      <p:sp>
        <p:nvSpPr>
          <p:cNvPr id="18" name="TextBox 17"/>
          <p:cNvSpPr txBox="1"/>
          <p:nvPr/>
        </p:nvSpPr>
        <p:spPr>
          <a:xfrm>
            <a:off x="6527521" y="4326667"/>
            <a:ext cx="685800" cy="338554"/>
          </a:xfrm>
          <a:prstGeom prst="rect">
            <a:avLst/>
          </a:prstGeom>
          <a:noFill/>
        </p:spPr>
        <p:txBody>
          <a:bodyPr wrap="square" rtlCol="0">
            <a:spAutoFit/>
          </a:bodyPr>
          <a:lstStyle/>
          <a:p>
            <a:r>
              <a:rPr lang="en-US" dirty="0" smtClean="0"/>
              <a:t>l2</a:t>
            </a:r>
            <a:endParaRPr lang="en-US" dirty="0"/>
          </a:p>
        </p:txBody>
      </p:sp>
      <p:sp>
        <p:nvSpPr>
          <p:cNvPr id="19" name="TextBox 18"/>
          <p:cNvSpPr txBox="1"/>
          <p:nvPr/>
        </p:nvSpPr>
        <p:spPr>
          <a:xfrm>
            <a:off x="6457157" y="5219543"/>
            <a:ext cx="685800" cy="338554"/>
          </a:xfrm>
          <a:prstGeom prst="rect">
            <a:avLst/>
          </a:prstGeom>
          <a:noFill/>
        </p:spPr>
        <p:txBody>
          <a:bodyPr wrap="square" rtlCol="0">
            <a:spAutoFit/>
          </a:bodyPr>
          <a:lstStyle/>
          <a:p>
            <a:r>
              <a:rPr lang="en-US" dirty="0" smtClean="0"/>
              <a:t>l3</a:t>
            </a:r>
            <a:endParaRPr lang="en-US" dirty="0"/>
          </a:p>
        </p:txBody>
      </p:sp>
      <p:sp>
        <p:nvSpPr>
          <p:cNvPr id="35" name="Oval 34"/>
          <p:cNvSpPr/>
          <p:nvPr/>
        </p:nvSpPr>
        <p:spPr>
          <a:xfrm>
            <a:off x="9049542"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Oval 35"/>
          <p:cNvSpPr/>
          <p:nvPr/>
        </p:nvSpPr>
        <p:spPr>
          <a:xfrm>
            <a:off x="8675684" y="426688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7" name="Oval 36"/>
          <p:cNvSpPr/>
          <p:nvPr/>
        </p:nvSpPr>
        <p:spPr>
          <a:xfrm>
            <a:off x="8366123"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9" name="Straight Arrow Connector 38"/>
          <p:cNvCxnSpPr>
            <a:stCxn id="5" idx="5"/>
            <a:endCxn id="37" idx="0"/>
          </p:cNvCxnSpPr>
          <p:nvPr/>
        </p:nvCxnSpPr>
        <p:spPr>
          <a:xfrm>
            <a:off x="8162118" y="2615046"/>
            <a:ext cx="432605" cy="74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710330" y="3751658"/>
            <a:ext cx="147916" cy="514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026777" y="4657131"/>
            <a:ext cx="212213" cy="56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795705" y="3405117"/>
            <a:ext cx="685800" cy="338554"/>
          </a:xfrm>
          <a:prstGeom prst="rect">
            <a:avLst/>
          </a:prstGeom>
          <a:noFill/>
        </p:spPr>
        <p:txBody>
          <a:bodyPr wrap="square" rtlCol="0">
            <a:spAutoFit/>
          </a:bodyPr>
          <a:lstStyle/>
          <a:p>
            <a:r>
              <a:rPr lang="en-US" dirty="0" smtClean="0"/>
              <a:t>l1</a:t>
            </a:r>
            <a:endParaRPr lang="en-US" dirty="0"/>
          </a:p>
        </p:txBody>
      </p:sp>
      <p:sp>
        <p:nvSpPr>
          <p:cNvPr id="52" name="TextBox 51"/>
          <p:cNvSpPr txBox="1"/>
          <p:nvPr/>
        </p:nvSpPr>
        <p:spPr>
          <a:xfrm>
            <a:off x="9172338" y="4315905"/>
            <a:ext cx="685800" cy="338554"/>
          </a:xfrm>
          <a:prstGeom prst="rect">
            <a:avLst/>
          </a:prstGeom>
          <a:noFill/>
        </p:spPr>
        <p:txBody>
          <a:bodyPr wrap="square" rtlCol="0">
            <a:spAutoFit/>
          </a:bodyPr>
          <a:lstStyle/>
          <a:p>
            <a:r>
              <a:rPr lang="en-US" dirty="0" smtClean="0"/>
              <a:t>l2</a:t>
            </a:r>
            <a:endParaRPr lang="en-US" dirty="0"/>
          </a:p>
        </p:txBody>
      </p:sp>
      <p:sp>
        <p:nvSpPr>
          <p:cNvPr id="53" name="TextBox 52"/>
          <p:cNvSpPr txBox="1"/>
          <p:nvPr/>
        </p:nvSpPr>
        <p:spPr>
          <a:xfrm>
            <a:off x="9529507" y="5267949"/>
            <a:ext cx="685800" cy="338554"/>
          </a:xfrm>
          <a:prstGeom prst="rect">
            <a:avLst/>
          </a:prstGeom>
          <a:noFill/>
        </p:spPr>
        <p:txBody>
          <a:bodyPr wrap="square" rtlCol="0">
            <a:spAutoFit/>
          </a:bodyPr>
          <a:lstStyle/>
          <a:p>
            <a:r>
              <a:rPr lang="en-US" dirty="0" smtClean="0"/>
              <a:t>l3</a:t>
            </a:r>
            <a:endParaRPr lang="en-US" dirty="0"/>
          </a:p>
        </p:txBody>
      </p:sp>
    </p:spTree>
    <p:extLst>
      <p:ext uri="{BB962C8B-B14F-4D97-AF65-F5344CB8AC3E}">
        <p14:creationId xmlns:p14="http://schemas.microsoft.com/office/powerpoint/2010/main" val="2925693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MUFI Tree </a:t>
            </a:r>
            <a:r>
              <a:rPr lang="en-US" dirty="0"/>
              <a:t>C</a:t>
            </a:r>
            <a:r>
              <a:rPr lang="en-US" dirty="0" smtClean="0"/>
              <a:t>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Maximal </a:t>
            </a:r>
            <a:r>
              <a:rPr lang="en-US" dirty="0" err="1" smtClean="0"/>
              <a:t>itemsets</a:t>
            </a:r>
            <a:r>
              <a:rPr lang="en-US" dirty="0" smtClean="0"/>
              <a:t> found :</a:t>
            </a:r>
          </a:p>
          <a:p>
            <a:r>
              <a:rPr lang="en-US" dirty="0" smtClean="0">
                <a:solidFill>
                  <a:srgbClr val="00B050"/>
                </a:solidFill>
              </a:rPr>
              <a:t>{e, c, a} : 0.437 : 0.5 </a:t>
            </a:r>
          </a:p>
          <a:p>
            <a:r>
              <a:rPr lang="en-US" dirty="0" smtClean="0">
                <a:solidFill>
                  <a:srgbClr val="00B050"/>
                </a:solidFill>
              </a:rPr>
              <a:t>{</a:t>
            </a:r>
            <a:r>
              <a:rPr lang="en-US" dirty="0" err="1" smtClean="0">
                <a:solidFill>
                  <a:srgbClr val="00B050"/>
                </a:solidFill>
              </a:rPr>
              <a:t>d,b,a</a:t>
            </a:r>
            <a:r>
              <a:rPr lang="en-US" dirty="0" smtClean="0">
                <a:solidFill>
                  <a:srgbClr val="00B050"/>
                </a:solidFill>
              </a:rPr>
              <a:t>} : 0.373 : 0.245</a:t>
            </a:r>
          </a:p>
          <a:p>
            <a:r>
              <a:rPr lang="en-US" dirty="0" smtClean="0">
                <a:solidFill>
                  <a:srgbClr val="00B050"/>
                </a:solidFill>
              </a:rPr>
              <a:t>{</a:t>
            </a:r>
            <a:r>
              <a:rPr lang="en-US" dirty="0" err="1" smtClean="0">
                <a:solidFill>
                  <a:srgbClr val="00B050"/>
                </a:solidFill>
              </a:rPr>
              <a:t>e,d,c</a:t>
            </a:r>
            <a:r>
              <a:rPr lang="en-US" dirty="0" smtClean="0">
                <a:solidFill>
                  <a:srgbClr val="00B050"/>
                </a:solidFill>
              </a:rPr>
              <a:t>} : 0.494 : 0.246</a:t>
            </a:r>
          </a:p>
          <a:p>
            <a:r>
              <a:rPr lang="en-US" dirty="0" smtClean="0"/>
              <a:t>{</a:t>
            </a:r>
            <a:r>
              <a:rPr lang="en-US" dirty="0" err="1" smtClean="0"/>
              <a:t>d,c</a:t>
            </a:r>
            <a:r>
              <a:rPr lang="en-US" dirty="0" smtClean="0"/>
              <a:t>} : 0.565 : 0.565</a:t>
            </a:r>
          </a:p>
          <a:p>
            <a:r>
              <a:rPr lang="en-US" dirty="0" smtClean="0"/>
              <a:t>{e, d, b} : 0.877 : 0.435</a:t>
            </a:r>
          </a:p>
          <a:p>
            <a:r>
              <a:rPr lang="en-US" dirty="0" smtClean="0"/>
              <a:t>{d, b} : 1.527 : 1.189</a:t>
            </a:r>
          </a:p>
          <a:p>
            <a:r>
              <a:rPr lang="en-US" dirty="0" smtClean="0"/>
              <a:t>{e, d} : 1.106 : 1.106</a:t>
            </a:r>
          </a:p>
        </p:txBody>
      </p:sp>
      <p:sp>
        <p:nvSpPr>
          <p:cNvPr id="5" name="&quot;No&quot; Symbol 4"/>
          <p:cNvSpPr/>
          <p:nvPr/>
        </p:nvSpPr>
        <p:spPr>
          <a:xfrm>
            <a:off x="7836914" y="2289842"/>
            <a:ext cx="3810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223919"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927057" y="42565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766719" y="527885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0"/>
          </p:cNvCxnSpPr>
          <p:nvPr/>
        </p:nvCxnSpPr>
        <p:spPr>
          <a:xfrm flipH="1">
            <a:off x="7452519" y="2615046"/>
            <a:ext cx="440191" cy="747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213321" y="3771016"/>
            <a:ext cx="170936" cy="480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flipH="1">
            <a:off x="6995319" y="4713782"/>
            <a:ext cx="160338" cy="565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70421" y="3374480"/>
            <a:ext cx="685800" cy="338554"/>
          </a:xfrm>
          <a:prstGeom prst="rect">
            <a:avLst/>
          </a:prstGeom>
          <a:noFill/>
        </p:spPr>
        <p:txBody>
          <a:bodyPr wrap="square" rtlCol="0">
            <a:spAutoFit/>
          </a:bodyPr>
          <a:lstStyle/>
          <a:p>
            <a:r>
              <a:rPr lang="en-US" dirty="0" smtClean="0"/>
              <a:t>l1</a:t>
            </a:r>
            <a:endParaRPr lang="en-US" dirty="0"/>
          </a:p>
        </p:txBody>
      </p:sp>
      <p:sp>
        <p:nvSpPr>
          <p:cNvPr id="18" name="TextBox 17"/>
          <p:cNvSpPr txBox="1"/>
          <p:nvPr/>
        </p:nvSpPr>
        <p:spPr>
          <a:xfrm>
            <a:off x="6527521" y="4326667"/>
            <a:ext cx="685800" cy="338554"/>
          </a:xfrm>
          <a:prstGeom prst="rect">
            <a:avLst/>
          </a:prstGeom>
          <a:noFill/>
        </p:spPr>
        <p:txBody>
          <a:bodyPr wrap="square" rtlCol="0">
            <a:spAutoFit/>
          </a:bodyPr>
          <a:lstStyle/>
          <a:p>
            <a:r>
              <a:rPr lang="en-US" dirty="0" smtClean="0"/>
              <a:t>l2</a:t>
            </a:r>
            <a:endParaRPr lang="en-US" dirty="0"/>
          </a:p>
        </p:txBody>
      </p:sp>
      <p:sp>
        <p:nvSpPr>
          <p:cNvPr id="19" name="TextBox 18"/>
          <p:cNvSpPr txBox="1"/>
          <p:nvPr/>
        </p:nvSpPr>
        <p:spPr>
          <a:xfrm>
            <a:off x="6457157" y="5219543"/>
            <a:ext cx="685800" cy="338554"/>
          </a:xfrm>
          <a:prstGeom prst="rect">
            <a:avLst/>
          </a:prstGeom>
          <a:noFill/>
        </p:spPr>
        <p:txBody>
          <a:bodyPr wrap="square" rtlCol="0">
            <a:spAutoFit/>
          </a:bodyPr>
          <a:lstStyle/>
          <a:p>
            <a:r>
              <a:rPr lang="en-US" dirty="0" smtClean="0"/>
              <a:t>l3</a:t>
            </a:r>
            <a:endParaRPr lang="en-US" dirty="0"/>
          </a:p>
        </p:txBody>
      </p:sp>
      <p:sp>
        <p:nvSpPr>
          <p:cNvPr id="35" name="Oval 34"/>
          <p:cNvSpPr/>
          <p:nvPr/>
        </p:nvSpPr>
        <p:spPr>
          <a:xfrm>
            <a:off x="9049542"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Oval 35"/>
          <p:cNvSpPr/>
          <p:nvPr/>
        </p:nvSpPr>
        <p:spPr>
          <a:xfrm>
            <a:off x="8675684" y="426688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7" name="Oval 36"/>
          <p:cNvSpPr/>
          <p:nvPr/>
        </p:nvSpPr>
        <p:spPr>
          <a:xfrm>
            <a:off x="8366123"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9" name="Straight Arrow Connector 38"/>
          <p:cNvCxnSpPr>
            <a:stCxn id="5" idx="5"/>
            <a:endCxn id="37" idx="0"/>
          </p:cNvCxnSpPr>
          <p:nvPr/>
        </p:nvCxnSpPr>
        <p:spPr>
          <a:xfrm>
            <a:off x="8162118" y="2615046"/>
            <a:ext cx="432605" cy="74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710330" y="3751658"/>
            <a:ext cx="147916" cy="514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026777" y="4657131"/>
            <a:ext cx="212213" cy="56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795705" y="3405117"/>
            <a:ext cx="685800" cy="338554"/>
          </a:xfrm>
          <a:prstGeom prst="rect">
            <a:avLst/>
          </a:prstGeom>
          <a:noFill/>
        </p:spPr>
        <p:txBody>
          <a:bodyPr wrap="square" rtlCol="0">
            <a:spAutoFit/>
          </a:bodyPr>
          <a:lstStyle/>
          <a:p>
            <a:r>
              <a:rPr lang="en-US" dirty="0" smtClean="0"/>
              <a:t>l1</a:t>
            </a:r>
            <a:endParaRPr lang="en-US" dirty="0"/>
          </a:p>
        </p:txBody>
      </p:sp>
      <p:sp>
        <p:nvSpPr>
          <p:cNvPr id="52" name="TextBox 51"/>
          <p:cNvSpPr txBox="1"/>
          <p:nvPr/>
        </p:nvSpPr>
        <p:spPr>
          <a:xfrm>
            <a:off x="9172338" y="4315905"/>
            <a:ext cx="685800" cy="338554"/>
          </a:xfrm>
          <a:prstGeom prst="rect">
            <a:avLst/>
          </a:prstGeom>
          <a:noFill/>
        </p:spPr>
        <p:txBody>
          <a:bodyPr wrap="square" rtlCol="0">
            <a:spAutoFit/>
          </a:bodyPr>
          <a:lstStyle/>
          <a:p>
            <a:r>
              <a:rPr lang="en-US" dirty="0" smtClean="0"/>
              <a:t>l2</a:t>
            </a:r>
            <a:endParaRPr lang="en-US" dirty="0"/>
          </a:p>
        </p:txBody>
      </p:sp>
      <p:sp>
        <p:nvSpPr>
          <p:cNvPr id="53" name="TextBox 52"/>
          <p:cNvSpPr txBox="1"/>
          <p:nvPr/>
        </p:nvSpPr>
        <p:spPr>
          <a:xfrm>
            <a:off x="9529507" y="5267949"/>
            <a:ext cx="685800" cy="338554"/>
          </a:xfrm>
          <a:prstGeom prst="rect">
            <a:avLst/>
          </a:prstGeom>
          <a:noFill/>
        </p:spPr>
        <p:txBody>
          <a:bodyPr wrap="square" rtlCol="0">
            <a:spAutoFit/>
          </a:bodyPr>
          <a:lstStyle/>
          <a:p>
            <a:r>
              <a:rPr lang="en-US" dirty="0" smtClean="0"/>
              <a:t>l3</a:t>
            </a:r>
            <a:endParaRPr lang="en-US" dirty="0"/>
          </a:p>
        </p:txBody>
      </p:sp>
      <p:sp>
        <p:nvSpPr>
          <p:cNvPr id="23" name="Oval 22"/>
          <p:cNvSpPr/>
          <p:nvPr/>
        </p:nvSpPr>
        <p:spPr>
          <a:xfrm>
            <a:off x="7763433" y="427265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4" name="Oval 23"/>
          <p:cNvSpPr/>
          <p:nvPr/>
        </p:nvSpPr>
        <p:spPr>
          <a:xfrm>
            <a:off x="8038011"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6" idx="5"/>
            <a:endCxn id="23" idx="1"/>
          </p:cNvCxnSpPr>
          <p:nvPr/>
        </p:nvCxnSpPr>
        <p:spPr>
          <a:xfrm>
            <a:off x="7614164" y="3752495"/>
            <a:ext cx="216224" cy="58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041674" y="4703904"/>
            <a:ext cx="112933" cy="55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93646" y="4579498"/>
            <a:ext cx="685800" cy="338554"/>
          </a:xfrm>
          <a:prstGeom prst="rect">
            <a:avLst/>
          </a:prstGeom>
          <a:noFill/>
        </p:spPr>
        <p:txBody>
          <a:bodyPr wrap="square" rtlCol="0">
            <a:spAutoFit/>
          </a:bodyPr>
          <a:lstStyle/>
          <a:p>
            <a:r>
              <a:rPr lang="en-US" dirty="0" smtClean="0"/>
              <a:t>l2</a:t>
            </a:r>
            <a:endParaRPr lang="en-US" dirty="0"/>
          </a:p>
        </p:txBody>
      </p:sp>
      <p:sp>
        <p:nvSpPr>
          <p:cNvPr id="31" name="TextBox 30"/>
          <p:cNvSpPr txBox="1"/>
          <p:nvPr/>
        </p:nvSpPr>
        <p:spPr>
          <a:xfrm>
            <a:off x="7755240" y="5397500"/>
            <a:ext cx="685800" cy="338554"/>
          </a:xfrm>
          <a:prstGeom prst="rect">
            <a:avLst/>
          </a:prstGeom>
          <a:noFill/>
        </p:spPr>
        <p:txBody>
          <a:bodyPr wrap="square" rtlCol="0">
            <a:spAutoFit/>
          </a:bodyPr>
          <a:lstStyle/>
          <a:p>
            <a:r>
              <a:rPr lang="en-US" dirty="0" smtClean="0"/>
              <a:t>l3</a:t>
            </a:r>
            <a:endParaRPr lang="en-US" dirty="0"/>
          </a:p>
        </p:txBody>
      </p:sp>
    </p:spTree>
    <p:extLst>
      <p:ext uri="{BB962C8B-B14F-4D97-AF65-F5344CB8AC3E}">
        <p14:creationId xmlns:p14="http://schemas.microsoft.com/office/powerpoint/2010/main" val="4231047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MUFI Tree </a:t>
            </a:r>
            <a:r>
              <a:rPr lang="en-US" dirty="0"/>
              <a:t>C</a:t>
            </a:r>
            <a:r>
              <a:rPr lang="en-US" dirty="0" smtClean="0"/>
              <a:t>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Maximal </a:t>
            </a:r>
            <a:r>
              <a:rPr lang="en-US" dirty="0" err="1" smtClean="0"/>
              <a:t>itemsets</a:t>
            </a:r>
            <a:r>
              <a:rPr lang="en-US" dirty="0" smtClean="0"/>
              <a:t> found :</a:t>
            </a:r>
          </a:p>
          <a:p>
            <a:r>
              <a:rPr lang="en-US" dirty="0" smtClean="0">
                <a:solidFill>
                  <a:srgbClr val="00B050"/>
                </a:solidFill>
              </a:rPr>
              <a:t>{e, c, a} : 0.437 : 0.5 </a:t>
            </a:r>
          </a:p>
          <a:p>
            <a:r>
              <a:rPr lang="en-US" dirty="0" smtClean="0">
                <a:solidFill>
                  <a:srgbClr val="00B050"/>
                </a:solidFill>
              </a:rPr>
              <a:t>{</a:t>
            </a:r>
            <a:r>
              <a:rPr lang="en-US" dirty="0" err="1" smtClean="0">
                <a:solidFill>
                  <a:srgbClr val="00B050"/>
                </a:solidFill>
              </a:rPr>
              <a:t>d,b,a</a:t>
            </a:r>
            <a:r>
              <a:rPr lang="en-US" dirty="0" smtClean="0">
                <a:solidFill>
                  <a:srgbClr val="00B050"/>
                </a:solidFill>
              </a:rPr>
              <a:t>} : 0.373 : 0.245</a:t>
            </a:r>
          </a:p>
          <a:p>
            <a:r>
              <a:rPr lang="en-US" dirty="0" smtClean="0">
                <a:solidFill>
                  <a:srgbClr val="00B050"/>
                </a:solidFill>
              </a:rPr>
              <a:t>{</a:t>
            </a:r>
            <a:r>
              <a:rPr lang="en-US" dirty="0" err="1" smtClean="0">
                <a:solidFill>
                  <a:srgbClr val="00B050"/>
                </a:solidFill>
              </a:rPr>
              <a:t>e,d,c</a:t>
            </a:r>
            <a:r>
              <a:rPr lang="en-US" dirty="0" smtClean="0">
                <a:solidFill>
                  <a:srgbClr val="00B050"/>
                </a:solidFill>
              </a:rPr>
              <a:t>} : 0.494 : 0.246</a:t>
            </a:r>
          </a:p>
          <a:p>
            <a:r>
              <a:rPr lang="en-US" dirty="0" smtClean="0">
                <a:solidFill>
                  <a:srgbClr val="7030A0"/>
                </a:solidFill>
              </a:rPr>
              <a:t>{</a:t>
            </a:r>
            <a:r>
              <a:rPr lang="en-US" dirty="0" err="1" smtClean="0">
                <a:solidFill>
                  <a:srgbClr val="7030A0"/>
                </a:solidFill>
              </a:rPr>
              <a:t>d,c</a:t>
            </a:r>
            <a:r>
              <a:rPr lang="en-US" dirty="0" smtClean="0">
                <a:solidFill>
                  <a:srgbClr val="7030A0"/>
                </a:solidFill>
              </a:rPr>
              <a:t>} : 0.565 : 0.565 -&gt; already exists.</a:t>
            </a:r>
          </a:p>
          <a:p>
            <a:r>
              <a:rPr lang="en-US" dirty="0" smtClean="0"/>
              <a:t>{e, d, b} : 0.877 : 0.435</a:t>
            </a:r>
          </a:p>
          <a:p>
            <a:r>
              <a:rPr lang="en-US" dirty="0" smtClean="0"/>
              <a:t>{d, b} : 1.527 : 1.189</a:t>
            </a:r>
          </a:p>
          <a:p>
            <a:r>
              <a:rPr lang="en-US" dirty="0" smtClean="0"/>
              <a:t>{e, d} : 1.106 : 1.106</a:t>
            </a:r>
          </a:p>
        </p:txBody>
      </p:sp>
      <p:sp>
        <p:nvSpPr>
          <p:cNvPr id="5" name="&quot;No&quot; Symbol 4"/>
          <p:cNvSpPr/>
          <p:nvPr/>
        </p:nvSpPr>
        <p:spPr>
          <a:xfrm>
            <a:off x="7836914" y="2289842"/>
            <a:ext cx="3810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223919"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927057" y="42565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766719" y="527885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0"/>
          </p:cNvCxnSpPr>
          <p:nvPr/>
        </p:nvCxnSpPr>
        <p:spPr>
          <a:xfrm flipH="1">
            <a:off x="7452519" y="2615046"/>
            <a:ext cx="440191" cy="747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213321" y="3771016"/>
            <a:ext cx="170936" cy="480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flipH="1">
            <a:off x="6995319" y="4713782"/>
            <a:ext cx="160338" cy="565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70421" y="3374480"/>
            <a:ext cx="685800" cy="338554"/>
          </a:xfrm>
          <a:prstGeom prst="rect">
            <a:avLst/>
          </a:prstGeom>
          <a:noFill/>
        </p:spPr>
        <p:txBody>
          <a:bodyPr wrap="square" rtlCol="0">
            <a:spAutoFit/>
          </a:bodyPr>
          <a:lstStyle/>
          <a:p>
            <a:r>
              <a:rPr lang="en-US" dirty="0" smtClean="0"/>
              <a:t>l1</a:t>
            </a:r>
            <a:endParaRPr lang="en-US" dirty="0"/>
          </a:p>
        </p:txBody>
      </p:sp>
      <p:sp>
        <p:nvSpPr>
          <p:cNvPr id="18" name="TextBox 17"/>
          <p:cNvSpPr txBox="1"/>
          <p:nvPr/>
        </p:nvSpPr>
        <p:spPr>
          <a:xfrm>
            <a:off x="6527521" y="4326667"/>
            <a:ext cx="685800" cy="338554"/>
          </a:xfrm>
          <a:prstGeom prst="rect">
            <a:avLst/>
          </a:prstGeom>
          <a:noFill/>
        </p:spPr>
        <p:txBody>
          <a:bodyPr wrap="square" rtlCol="0">
            <a:spAutoFit/>
          </a:bodyPr>
          <a:lstStyle/>
          <a:p>
            <a:r>
              <a:rPr lang="en-US" dirty="0" smtClean="0"/>
              <a:t>l2</a:t>
            </a:r>
            <a:endParaRPr lang="en-US" dirty="0"/>
          </a:p>
        </p:txBody>
      </p:sp>
      <p:sp>
        <p:nvSpPr>
          <p:cNvPr id="19" name="TextBox 18"/>
          <p:cNvSpPr txBox="1"/>
          <p:nvPr/>
        </p:nvSpPr>
        <p:spPr>
          <a:xfrm>
            <a:off x="6457157" y="5219543"/>
            <a:ext cx="685800" cy="338554"/>
          </a:xfrm>
          <a:prstGeom prst="rect">
            <a:avLst/>
          </a:prstGeom>
          <a:noFill/>
        </p:spPr>
        <p:txBody>
          <a:bodyPr wrap="square" rtlCol="0">
            <a:spAutoFit/>
          </a:bodyPr>
          <a:lstStyle/>
          <a:p>
            <a:r>
              <a:rPr lang="en-US" dirty="0" smtClean="0"/>
              <a:t>l3</a:t>
            </a:r>
            <a:endParaRPr lang="en-US" dirty="0"/>
          </a:p>
        </p:txBody>
      </p:sp>
      <p:sp>
        <p:nvSpPr>
          <p:cNvPr id="35" name="Oval 34"/>
          <p:cNvSpPr/>
          <p:nvPr/>
        </p:nvSpPr>
        <p:spPr>
          <a:xfrm>
            <a:off x="9049542"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Oval 35"/>
          <p:cNvSpPr/>
          <p:nvPr/>
        </p:nvSpPr>
        <p:spPr>
          <a:xfrm>
            <a:off x="8675684" y="426688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7" name="Oval 36"/>
          <p:cNvSpPr/>
          <p:nvPr/>
        </p:nvSpPr>
        <p:spPr>
          <a:xfrm>
            <a:off x="8366123"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9" name="Straight Arrow Connector 38"/>
          <p:cNvCxnSpPr>
            <a:stCxn id="5" idx="5"/>
            <a:endCxn id="37" idx="0"/>
          </p:cNvCxnSpPr>
          <p:nvPr/>
        </p:nvCxnSpPr>
        <p:spPr>
          <a:xfrm>
            <a:off x="8162118" y="2615046"/>
            <a:ext cx="432605" cy="74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710330" y="3751658"/>
            <a:ext cx="147916" cy="514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026777" y="4657131"/>
            <a:ext cx="212213" cy="56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795705" y="3405117"/>
            <a:ext cx="685800" cy="338554"/>
          </a:xfrm>
          <a:prstGeom prst="rect">
            <a:avLst/>
          </a:prstGeom>
          <a:noFill/>
        </p:spPr>
        <p:txBody>
          <a:bodyPr wrap="square" rtlCol="0">
            <a:spAutoFit/>
          </a:bodyPr>
          <a:lstStyle/>
          <a:p>
            <a:r>
              <a:rPr lang="en-US" dirty="0" smtClean="0"/>
              <a:t>l1</a:t>
            </a:r>
            <a:endParaRPr lang="en-US" dirty="0"/>
          </a:p>
        </p:txBody>
      </p:sp>
      <p:sp>
        <p:nvSpPr>
          <p:cNvPr id="52" name="TextBox 51"/>
          <p:cNvSpPr txBox="1"/>
          <p:nvPr/>
        </p:nvSpPr>
        <p:spPr>
          <a:xfrm>
            <a:off x="9172338" y="4315905"/>
            <a:ext cx="685800" cy="338554"/>
          </a:xfrm>
          <a:prstGeom prst="rect">
            <a:avLst/>
          </a:prstGeom>
          <a:noFill/>
        </p:spPr>
        <p:txBody>
          <a:bodyPr wrap="square" rtlCol="0">
            <a:spAutoFit/>
          </a:bodyPr>
          <a:lstStyle/>
          <a:p>
            <a:r>
              <a:rPr lang="en-US" dirty="0" smtClean="0"/>
              <a:t>l2</a:t>
            </a:r>
            <a:endParaRPr lang="en-US" dirty="0"/>
          </a:p>
        </p:txBody>
      </p:sp>
      <p:sp>
        <p:nvSpPr>
          <p:cNvPr id="53" name="TextBox 52"/>
          <p:cNvSpPr txBox="1"/>
          <p:nvPr/>
        </p:nvSpPr>
        <p:spPr>
          <a:xfrm>
            <a:off x="9529507" y="5267949"/>
            <a:ext cx="685800" cy="338554"/>
          </a:xfrm>
          <a:prstGeom prst="rect">
            <a:avLst/>
          </a:prstGeom>
          <a:noFill/>
        </p:spPr>
        <p:txBody>
          <a:bodyPr wrap="square" rtlCol="0">
            <a:spAutoFit/>
          </a:bodyPr>
          <a:lstStyle/>
          <a:p>
            <a:r>
              <a:rPr lang="en-US" dirty="0" smtClean="0"/>
              <a:t>l3</a:t>
            </a:r>
            <a:endParaRPr lang="en-US" dirty="0"/>
          </a:p>
        </p:txBody>
      </p:sp>
      <p:sp>
        <p:nvSpPr>
          <p:cNvPr id="23" name="Oval 22"/>
          <p:cNvSpPr/>
          <p:nvPr/>
        </p:nvSpPr>
        <p:spPr>
          <a:xfrm>
            <a:off x="7763433" y="427265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4" name="Oval 23"/>
          <p:cNvSpPr/>
          <p:nvPr/>
        </p:nvSpPr>
        <p:spPr>
          <a:xfrm>
            <a:off x="8038011"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6" idx="5"/>
            <a:endCxn id="23" idx="1"/>
          </p:cNvCxnSpPr>
          <p:nvPr/>
        </p:nvCxnSpPr>
        <p:spPr>
          <a:xfrm>
            <a:off x="7614164" y="3752495"/>
            <a:ext cx="216224" cy="58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041674" y="4703904"/>
            <a:ext cx="112933" cy="55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593646" y="4579498"/>
            <a:ext cx="685800" cy="338554"/>
          </a:xfrm>
          <a:prstGeom prst="rect">
            <a:avLst/>
          </a:prstGeom>
          <a:noFill/>
        </p:spPr>
        <p:txBody>
          <a:bodyPr wrap="square" rtlCol="0">
            <a:spAutoFit/>
          </a:bodyPr>
          <a:lstStyle/>
          <a:p>
            <a:r>
              <a:rPr lang="en-US" dirty="0" smtClean="0"/>
              <a:t>l2</a:t>
            </a:r>
            <a:endParaRPr lang="en-US" dirty="0"/>
          </a:p>
        </p:txBody>
      </p:sp>
      <p:sp>
        <p:nvSpPr>
          <p:cNvPr id="31" name="TextBox 30"/>
          <p:cNvSpPr txBox="1"/>
          <p:nvPr/>
        </p:nvSpPr>
        <p:spPr>
          <a:xfrm>
            <a:off x="7755240" y="5397500"/>
            <a:ext cx="685800" cy="338554"/>
          </a:xfrm>
          <a:prstGeom prst="rect">
            <a:avLst/>
          </a:prstGeom>
          <a:noFill/>
        </p:spPr>
        <p:txBody>
          <a:bodyPr wrap="square" rtlCol="0">
            <a:spAutoFit/>
          </a:bodyPr>
          <a:lstStyle/>
          <a:p>
            <a:r>
              <a:rPr lang="en-US" dirty="0" smtClean="0"/>
              <a:t>l3</a:t>
            </a:r>
            <a:endParaRPr lang="en-US" dirty="0"/>
          </a:p>
        </p:txBody>
      </p:sp>
      <p:sp>
        <p:nvSpPr>
          <p:cNvPr id="4" name="Curved Right Arrow 3"/>
          <p:cNvSpPr/>
          <p:nvPr/>
        </p:nvSpPr>
        <p:spPr>
          <a:xfrm>
            <a:off x="213519" y="3124200"/>
            <a:ext cx="417437" cy="58883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2777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Maximal Frequent </a:t>
            </a:r>
            <a:r>
              <a:rPr lang="en-US" dirty="0" err="1" smtClean="0"/>
              <a:t>Itemsets</a:t>
            </a:r>
            <a:r>
              <a:rPr lang="en-US" dirty="0" smtClean="0"/>
              <a:t> :</a:t>
            </a:r>
          </a:p>
          <a:p>
            <a:pPr marL="0" indent="0">
              <a:buNone/>
            </a:pPr>
            <a:r>
              <a:rPr lang="en-US" dirty="0"/>
              <a:t>	</a:t>
            </a:r>
            <a:r>
              <a:rPr lang="en-US" dirty="0" smtClean="0"/>
              <a:t>An </a:t>
            </a:r>
            <a:r>
              <a:rPr lang="en-US" dirty="0" err="1" smtClean="0"/>
              <a:t>itemset</a:t>
            </a:r>
            <a:r>
              <a:rPr lang="en-US" dirty="0" smtClean="0"/>
              <a:t> is maximal frequent if none of it’s immediate supersets is frequent.</a:t>
            </a:r>
          </a:p>
          <a:p>
            <a:pPr marL="0" indent="0">
              <a:buNone/>
            </a:pPr>
            <a:r>
              <a:rPr lang="en-US" dirty="0" smtClean="0"/>
              <a:t>Example :  </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5298429"/>
              </p:ext>
            </p:extLst>
          </p:nvPr>
        </p:nvGraphicFramePr>
        <p:xfrm>
          <a:off x="1051719" y="3200400"/>
          <a:ext cx="2514600" cy="2595880"/>
        </p:xfrm>
        <a:graphic>
          <a:graphicData uri="http://schemas.openxmlformats.org/drawingml/2006/table">
            <a:tbl>
              <a:tblPr firstRow="1" bandRow="1">
                <a:tableStyleId>{5C22544A-7EE6-4342-B048-85BDC9FD1C3A}</a:tableStyleId>
              </a:tblPr>
              <a:tblGrid>
                <a:gridCol w="610241"/>
                <a:gridCol w="1904359"/>
              </a:tblGrid>
              <a:tr h="370840">
                <a:tc>
                  <a:txBody>
                    <a:bodyPr/>
                    <a:lstStyle/>
                    <a:p>
                      <a:r>
                        <a:rPr lang="en-US" dirty="0" smtClean="0"/>
                        <a:t>TID</a:t>
                      </a:r>
                      <a:endParaRPr lang="en-US" dirty="0"/>
                    </a:p>
                  </a:txBody>
                  <a:tcPr/>
                </a:tc>
                <a:tc>
                  <a:txBody>
                    <a:bodyPr/>
                    <a:lstStyle/>
                    <a:p>
                      <a:r>
                        <a:rPr lang="en-US" dirty="0" smtClean="0"/>
                        <a:t>items</a:t>
                      </a:r>
                      <a:endParaRPr lang="en-US" dirty="0"/>
                    </a:p>
                  </a:txBody>
                  <a:tcPr/>
                </a:tc>
              </a:tr>
              <a:tr h="370840">
                <a:tc>
                  <a:txBody>
                    <a:bodyPr/>
                    <a:lstStyle/>
                    <a:p>
                      <a:r>
                        <a:rPr lang="en-US" dirty="0" smtClean="0"/>
                        <a:t>t1</a:t>
                      </a:r>
                      <a:endParaRPr lang="en-US" dirty="0"/>
                    </a:p>
                  </a:txBody>
                  <a:tcPr/>
                </a:tc>
                <a:tc>
                  <a:txBody>
                    <a:bodyPr/>
                    <a:lstStyle/>
                    <a:p>
                      <a:r>
                        <a:rPr lang="en-US" dirty="0" smtClean="0"/>
                        <a:t>a, b, c, e</a:t>
                      </a:r>
                      <a:endParaRPr lang="en-US" dirty="0"/>
                    </a:p>
                  </a:txBody>
                  <a:tcPr/>
                </a:tc>
              </a:tr>
              <a:tr h="370840">
                <a:tc>
                  <a:txBody>
                    <a:bodyPr/>
                    <a:lstStyle/>
                    <a:p>
                      <a:r>
                        <a:rPr lang="en-US" dirty="0" smtClean="0"/>
                        <a:t>t2</a:t>
                      </a:r>
                      <a:endParaRPr lang="en-US" dirty="0"/>
                    </a:p>
                  </a:txBody>
                  <a:tcPr/>
                </a:tc>
                <a:tc>
                  <a:txBody>
                    <a:bodyPr/>
                    <a:lstStyle/>
                    <a:p>
                      <a:r>
                        <a:rPr lang="en-US" dirty="0" smtClean="0"/>
                        <a:t>a,</a:t>
                      </a:r>
                      <a:r>
                        <a:rPr lang="en-US" baseline="0" dirty="0" smtClean="0"/>
                        <a:t> c, d, e</a:t>
                      </a:r>
                      <a:endParaRPr lang="en-US" dirty="0"/>
                    </a:p>
                  </a:txBody>
                  <a:tcPr/>
                </a:tc>
              </a:tr>
              <a:tr h="370840">
                <a:tc>
                  <a:txBody>
                    <a:bodyPr/>
                    <a:lstStyle/>
                    <a:p>
                      <a:r>
                        <a:rPr lang="en-US" dirty="0" smtClean="0"/>
                        <a:t>t3</a:t>
                      </a:r>
                      <a:endParaRPr lang="en-US" dirty="0"/>
                    </a:p>
                  </a:txBody>
                  <a:tcPr/>
                </a:tc>
                <a:tc>
                  <a:txBody>
                    <a:bodyPr/>
                    <a:lstStyle/>
                    <a:p>
                      <a:r>
                        <a:rPr lang="en-US" dirty="0" smtClean="0"/>
                        <a:t>b,</a:t>
                      </a:r>
                      <a:r>
                        <a:rPr lang="en-US" baseline="0" dirty="0" smtClean="0"/>
                        <a:t> c, e</a:t>
                      </a:r>
                      <a:endParaRPr lang="en-US" dirty="0"/>
                    </a:p>
                  </a:txBody>
                  <a:tcPr/>
                </a:tc>
              </a:tr>
              <a:tr h="370840">
                <a:tc>
                  <a:txBody>
                    <a:bodyPr/>
                    <a:lstStyle/>
                    <a:p>
                      <a:r>
                        <a:rPr lang="en-US" dirty="0" smtClean="0"/>
                        <a:t>t4</a:t>
                      </a:r>
                      <a:endParaRPr lang="en-US" dirty="0"/>
                    </a:p>
                  </a:txBody>
                  <a:tcPr/>
                </a:tc>
                <a:tc>
                  <a:txBody>
                    <a:bodyPr/>
                    <a:lstStyle/>
                    <a:p>
                      <a:r>
                        <a:rPr lang="en-US" dirty="0" smtClean="0"/>
                        <a:t>a,</a:t>
                      </a:r>
                      <a:r>
                        <a:rPr lang="en-US" baseline="0" dirty="0" smtClean="0"/>
                        <a:t> c, d, e</a:t>
                      </a:r>
                      <a:endParaRPr lang="en-US" dirty="0"/>
                    </a:p>
                  </a:txBody>
                  <a:tcPr/>
                </a:tc>
              </a:tr>
              <a:tr h="370840">
                <a:tc>
                  <a:txBody>
                    <a:bodyPr/>
                    <a:lstStyle/>
                    <a:p>
                      <a:r>
                        <a:rPr lang="en-US" dirty="0" smtClean="0"/>
                        <a:t>t5</a:t>
                      </a:r>
                      <a:endParaRPr lang="en-US" dirty="0"/>
                    </a:p>
                  </a:txBody>
                  <a:tcPr/>
                </a:tc>
                <a:tc>
                  <a:txBody>
                    <a:bodyPr/>
                    <a:lstStyle/>
                    <a:p>
                      <a:r>
                        <a:rPr lang="en-US" dirty="0" smtClean="0"/>
                        <a:t>c,</a:t>
                      </a:r>
                      <a:r>
                        <a:rPr lang="en-US" baseline="0" dirty="0" smtClean="0"/>
                        <a:t> d, e</a:t>
                      </a:r>
                      <a:endParaRPr lang="en-US" dirty="0"/>
                    </a:p>
                  </a:txBody>
                  <a:tcPr/>
                </a:tc>
              </a:tr>
              <a:tr h="370840">
                <a:tc>
                  <a:txBody>
                    <a:bodyPr/>
                    <a:lstStyle/>
                    <a:p>
                      <a:r>
                        <a:rPr lang="en-US" dirty="0" smtClean="0"/>
                        <a:t>t6</a:t>
                      </a:r>
                      <a:endParaRPr lang="en-US" dirty="0"/>
                    </a:p>
                  </a:txBody>
                  <a:tcPr/>
                </a:tc>
                <a:tc>
                  <a:txBody>
                    <a:bodyPr/>
                    <a:lstStyle/>
                    <a:p>
                      <a:r>
                        <a:rPr lang="en-US" dirty="0" smtClean="0"/>
                        <a:t>a,</a:t>
                      </a:r>
                      <a:r>
                        <a:rPr lang="en-US" baseline="0" dirty="0" smtClean="0"/>
                        <a:t> d, e</a:t>
                      </a:r>
                      <a:endParaRPr lang="en-US" dirty="0"/>
                    </a:p>
                  </a:txBody>
                  <a:tcPr/>
                </a:tc>
              </a:tr>
            </a:tbl>
          </a:graphicData>
        </a:graphic>
      </p:graphicFrame>
      <p:cxnSp>
        <p:nvCxnSpPr>
          <p:cNvPr id="6" name="Straight Arrow Connector 5"/>
          <p:cNvCxnSpPr/>
          <p:nvPr/>
        </p:nvCxnSpPr>
        <p:spPr>
          <a:xfrm>
            <a:off x="3642519" y="40386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2519" y="3657600"/>
            <a:ext cx="1752600" cy="338554"/>
          </a:xfrm>
          <a:prstGeom prst="rect">
            <a:avLst/>
          </a:prstGeom>
          <a:noFill/>
        </p:spPr>
        <p:txBody>
          <a:bodyPr wrap="square" rtlCol="0">
            <a:spAutoFit/>
          </a:bodyPr>
          <a:lstStyle/>
          <a:p>
            <a:r>
              <a:rPr lang="en-US" dirty="0" smtClean="0"/>
              <a:t>Support count</a:t>
            </a:r>
            <a:endParaRPr lang="en-US" dirty="0"/>
          </a:p>
        </p:txBody>
      </p:sp>
      <p:sp>
        <p:nvSpPr>
          <p:cNvPr id="8" name="Regular Pentagon 7"/>
          <p:cNvSpPr/>
          <p:nvPr/>
        </p:nvSpPr>
        <p:spPr>
          <a:xfrm>
            <a:off x="5395119" y="2590800"/>
            <a:ext cx="5181600" cy="3810000"/>
          </a:xfrm>
          <a:prstGeom prst="pen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 </a:t>
            </a:r>
            <a:r>
              <a:rPr lang="en-US" dirty="0" smtClean="0">
                <a:solidFill>
                  <a:srgbClr val="FF0000"/>
                </a:solidFill>
              </a:rPr>
              <a:t>{b}=2</a:t>
            </a:r>
            <a:r>
              <a:rPr lang="en-US" dirty="0" smtClean="0"/>
              <a:t>, {c}=5, {d}=4, {e}=6,</a:t>
            </a:r>
          </a:p>
          <a:p>
            <a:pPr algn="ctr"/>
            <a:endParaRPr lang="en-US" dirty="0"/>
          </a:p>
          <a:p>
            <a:pPr algn="ctr"/>
            <a:r>
              <a:rPr lang="en-US" dirty="0" smtClean="0">
                <a:solidFill>
                  <a:srgbClr val="FF0000"/>
                </a:solidFill>
              </a:rPr>
              <a:t>{</a:t>
            </a:r>
            <a:r>
              <a:rPr lang="en-US" dirty="0" err="1" smtClean="0">
                <a:solidFill>
                  <a:srgbClr val="FF0000"/>
                </a:solidFill>
              </a:rPr>
              <a:t>a,b</a:t>
            </a:r>
            <a:r>
              <a:rPr lang="en-US" dirty="0" smtClean="0">
                <a:solidFill>
                  <a:srgbClr val="FF0000"/>
                </a:solidFill>
              </a:rPr>
              <a:t>}=1</a:t>
            </a:r>
            <a:r>
              <a:rPr lang="en-US" dirty="0" smtClean="0"/>
              <a:t>, {</a:t>
            </a:r>
            <a:r>
              <a:rPr lang="en-US" dirty="0" err="1" smtClean="0"/>
              <a:t>a,c</a:t>
            </a:r>
            <a:r>
              <a:rPr lang="en-US" dirty="0" smtClean="0"/>
              <a:t>}=3, {</a:t>
            </a:r>
            <a:r>
              <a:rPr lang="en-US" dirty="0" err="1" smtClean="0"/>
              <a:t>a,d</a:t>
            </a:r>
            <a:r>
              <a:rPr lang="en-US" dirty="0" smtClean="0"/>
              <a:t>}=3, {</a:t>
            </a:r>
            <a:r>
              <a:rPr lang="en-US" dirty="0" err="1" smtClean="0"/>
              <a:t>a,e</a:t>
            </a:r>
            <a:r>
              <a:rPr lang="en-US" dirty="0" smtClean="0"/>
              <a:t>}=4, </a:t>
            </a:r>
            <a:r>
              <a:rPr lang="en-US" dirty="0" smtClean="0">
                <a:solidFill>
                  <a:srgbClr val="FF0000"/>
                </a:solidFill>
              </a:rPr>
              <a:t>{</a:t>
            </a:r>
            <a:r>
              <a:rPr lang="en-US" dirty="0" err="1" smtClean="0">
                <a:solidFill>
                  <a:srgbClr val="FF0000"/>
                </a:solidFill>
              </a:rPr>
              <a:t>b,c</a:t>
            </a:r>
            <a:r>
              <a:rPr lang="en-US" dirty="0" smtClean="0">
                <a:solidFill>
                  <a:srgbClr val="FF0000"/>
                </a:solidFill>
              </a:rPr>
              <a:t>}=2</a:t>
            </a:r>
            <a:r>
              <a:rPr lang="en-US" dirty="0" smtClean="0"/>
              <a:t>,</a:t>
            </a:r>
          </a:p>
          <a:p>
            <a:pPr algn="ctr"/>
            <a:r>
              <a:rPr lang="en-US" dirty="0" smtClean="0">
                <a:solidFill>
                  <a:srgbClr val="FF0000"/>
                </a:solidFill>
              </a:rPr>
              <a:t>{</a:t>
            </a:r>
            <a:r>
              <a:rPr lang="en-US" dirty="0" err="1" smtClean="0">
                <a:solidFill>
                  <a:srgbClr val="FF0000"/>
                </a:solidFill>
              </a:rPr>
              <a:t>b,d</a:t>
            </a:r>
            <a:r>
              <a:rPr lang="en-US" dirty="0" smtClean="0">
                <a:solidFill>
                  <a:srgbClr val="FF0000"/>
                </a:solidFill>
              </a:rPr>
              <a:t>}=0</a:t>
            </a:r>
            <a:r>
              <a:rPr lang="en-US" dirty="0" smtClean="0"/>
              <a:t>, </a:t>
            </a:r>
            <a:r>
              <a:rPr lang="en-US" dirty="0" smtClean="0">
                <a:solidFill>
                  <a:srgbClr val="FF0000"/>
                </a:solidFill>
              </a:rPr>
              <a:t>{</a:t>
            </a:r>
            <a:r>
              <a:rPr lang="en-US" dirty="0" err="1" smtClean="0">
                <a:solidFill>
                  <a:srgbClr val="FF0000"/>
                </a:solidFill>
              </a:rPr>
              <a:t>b,e</a:t>
            </a:r>
            <a:r>
              <a:rPr lang="en-US" dirty="0" smtClean="0">
                <a:solidFill>
                  <a:srgbClr val="FF0000"/>
                </a:solidFill>
              </a:rPr>
              <a:t>}=2</a:t>
            </a:r>
            <a:r>
              <a:rPr lang="en-US" dirty="0" smtClean="0"/>
              <a:t>, {</a:t>
            </a:r>
            <a:r>
              <a:rPr lang="en-US" dirty="0" err="1" smtClean="0"/>
              <a:t>c,d</a:t>
            </a:r>
            <a:r>
              <a:rPr lang="en-US" dirty="0" smtClean="0"/>
              <a:t>}=3, {</a:t>
            </a:r>
            <a:r>
              <a:rPr lang="en-US" dirty="0" err="1" smtClean="0"/>
              <a:t>c,e</a:t>
            </a:r>
            <a:r>
              <a:rPr lang="en-US" dirty="0" smtClean="0"/>
              <a:t>}=5, {</a:t>
            </a:r>
            <a:r>
              <a:rPr lang="en-US" dirty="0" err="1" smtClean="0"/>
              <a:t>d,e</a:t>
            </a:r>
            <a:r>
              <a:rPr lang="en-US" dirty="0" smtClean="0"/>
              <a:t>}=3,</a:t>
            </a:r>
          </a:p>
          <a:p>
            <a:pPr algn="ctr"/>
            <a:endParaRPr lang="en-US" dirty="0"/>
          </a:p>
          <a:p>
            <a:pPr algn="ctr"/>
            <a:r>
              <a:rPr lang="en-US" dirty="0" smtClean="0">
                <a:solidFill>
                  <a:srgbClr val="FF0000"/>
                </a:solidFill>
              </a:rPr>
              <a:t>{</a:t>
            </a:r>
            <a:r>
              <a:rPr lang="en-US" dirty="0" err="1" smtClean="0">
                <a:solidFill>
                  <a:srgbClr val="FF0000"/>
                </a:solidFill>
              </a:rPr>
              <a:t>a,b,c</a:t>
            </a:r>
            <a:r>
              <a:rPr lang="en-US" dirty="0" smtClean="0">
                <a:solidFill>
                  <a:srgbClr val="FF0000"/>
                </a:solidFill>
              </a:rPr>
              <a:t>}=1</a:t>
            </a:r>
            <a:r>
              <a:rPr lang="en-US" dirty="0" smtClean="0"/>
              <a:t>, </a:t>
            </a:r>
            <a:r>
              <a:rPr lang="en-US" dirty="0" smtClean="0">
                <a:solidFill>
                  <a:srgbClr val="FF0000"/>
                </a:solidFill>
              </a:rPr>
              <a:t>{</a:t>
            </a:r>
            <a:r>
              <a:rPr lang="en-US" dirty="0" err="1" smtClean="0">
                <a:solidFill>
                  <a:srgbClr val="FF0000"/>
                </a:solidFill>
              </a:rPr>
              <a:t>a,b,d</a:t>
            </a:r>
            <a:r>
              <a:rPr lang="en-US" dirty="0" smtClean="0">
                <a:solidFill>
                  <a:srgbClr val="FF0000"/>
                </a:solidFill>
              </a:rPr>
              <a:t>}=0</a:t>
            </a:r>
            <a:r>
              <a:rPr lang="en-US" dirty="0" smtClean="0"/>
              <a:t>, </a:t>
            </a:r>
            <a:r>
              <a:rPr lang="en-US" dirty="0" smtClean="0">
                <a:solidFill>
                  <a:srgbClr val="FF0000"/>
                </a:solidFill>
              </a:rPr>
              <a:t>{</a:t>
            </a:r>
            <a:r>
              <a:rPr lang="en-US" dirty="0" err="1" smtClean="0">
                <a:solidFill>
                  <a:srgbClr val="FF0000"/>
                </a:solidFill>
              </a:rPr>
              <a:t>a,b,e</a:t>
            </a:r>
            <a:r>
              <a:rPr lang="en-US" dirty="0" smtClean="0">
                <a:solidFill>
                  <a:srgbClr val="FF0000"/>
                </a:solidFill>
              </a:rPr>
              <a:t>}=1</a:t>
            </a:r>
            <a:r>
              <a:rPr lang="en-US" dirty="0" smtClean="0"/>
              <a:t>, </a:t>
            </a:r>
            <a:r>
              <a:rPr lang="en-US" dirty="0" smtClean="0">
                <a:solidFill>
                  <a:srgbClr val="FF0000"/>
                </a:solidFill>
              </a:rPr>
              <a:t>{</a:t>
            </a:r>
            <a:r>
              <a:rPr lang="en-US" dirty="0" err="1" smtClean="0">
                <a:solidFill>
                  <a:srgbClr val="FF0000"/>
                </a:solidFill>
              </a:rPr>
              <a:t>a,c,d</a:t>
            </a:r>
            <a:r>
              <a:rPr lang="en-US" dirty="0" smtClean="0">
                <a:solidFill>
                  <a:srgbClr val="FF0000"/>
                </a:solidFill>
              </a:rPr>
              <a:t>}=2</a:t>
            </a:r>
            <a:r>
              <a:rPr lang="en-US" dirty="0" smtClean="0"/>
              <a:t>, </a:t>
            </a:r>
            <a:r>
              <a:rPr lang="en-US" dirty="0" smtClean="0">
                <a:solidFill>
                  <a:srgbClr val="7030A0"/>
                </a:solidFill>
              </a:rPr>
              <a:t>{</a:t>
            </a:r>
            <a:r>
              <a:rPr lang="en-US" dirty="0" err="1" smtClean="0">
                <a:solidFill>
                  <a:srgbClr val="7030A0"/>
                </a:solidFill>
              </a:rPr>
              <a:t>a,c,e</a:t>
            </a:r>
            <a:r>
              <a:rPr lang="en-US" dirty="0" smtClean="0">
                <a:solidFill>
                  <a:srgbClr val="7030A0"/>
                </a:solidFill>
              </a:rPr>
              <a:t>}=3</a:t>
            </a:r>
            <a:r>
              <a:rPr lang="en-US" dirty="0" smtClean="0"/>
              <a:t>, </a:t>
            </a:r>
            <a:r>
              <a:rPr lang="en-US" dirty="0" smtClean="0">
                <a:solidFill>
                  <a:srgbClr val="7030A0"/>
                </a:solidFill>
              </a:rPr>
              <a:t>{</a:t>
            </a:r>
            <a:r>
              <a:rPr lang="en-US" dirty="0" err="1" smtClean="0">
                <a:solidFill>
                  <a:srgbClr val="7030A0"/>
                </a:solidFill>
              </a:rPr>
              <a:t>a,d,e</a:t>
            </a:r>
            <a:r>
              <a:rPr lang="en-US" dirty="0" smtClean="0">
                <a:solidFill>
                  <a:srgbClr val="7030A0"/>
                </a:solidFill>
              </a:rPr>
              <a:t>}=3</a:t>
            </a:r>
            <a:r>
              <a:rPr lang="en-US" dirty="0" smtClean="0"/>
              <a:t>, </a:t>
            </a:r>
            <a:r>
              <a:rPr lang="en-US" dirty="0" smtClean="0">
                <a:solidFill>
                  <a:srgbClr val="FF0000"/>
                </a:solidFill>
              </a:rPr>
              <a:t>{</a:t>
            </a:r>
            <a:r>
              <a:rPr lang="en-US" dirty="0" err="1" smtClean="0">
                <a:solidFill>
                  <a:srgbClr val="FF0000"/>
                </a:solidFill>
              </a:rPr>
              <a:t>b,c,d</a:t>
            </a:r>
            <a:r>
              <a:rPr lang="en-US" dirty="0" smtClean="0">
                <a:solidFill>
                  <a:srgbClr val="FF0000"/>
                </a:solidFill>
              </a:rPr>
              <a:t>}=0</a:t>
            </a:r>
            <a:r>
              <a:rPr lang="en-US" dirty="0" smtClean="0"/>
              <a:t>, </a:t>
            </a:r>
            <a:r>
              <a:rPr lang="en-US" dirty="0" smtClean="0">
                <a:solidFill>
                  <a:srgbClr val="FF0000"/>
                </a:solidFill>
              </a:rPr>
              <a:t>{</a:t>
            </a:r>
            <a:r>
              <a:rPr lang="en-US" dirty="0" err="1" smtClean="0">
                <a:solidFill>
                  <a:srgbClr val="FF0000"/>
                </a:solidFill>
              </a:rPr>
              <a:t>b,c,e</a:t>
            </a:r>
            <a:r>
              <a:rPr lang="en-US" dirty="0" smtClean="0">
                <a:solidFill>
                  <a:srgbClr val="FF0000"/>
                </a:solidFill>
              </a:rPr>
              <a:t>}=2</a:t>
            </a:r>
            <a:r>
              <a:rPr lang="en-US" dirty="0" smtClean="0"/>
              <a:t>, </a:t>
            </a:r>
            <a:r>
              <a:rPr lang="en-US" dirty="0" smtClean="0">
                <a:solidFill>
                  <a:srgbClr val="7030A0"/>
                </a:solidFill>
              </a:rPr>
              <a:t>{</a:t>
            </a:r>
            <a:r>
              <a:rPr lang="en-US" dirty="0" err="1" smtClean="0">
                <a:solidFill>
                  <a:srgbClr val="7030A0"/>
                </a:solidFill>
              </a:rPr>
              <a:t>c,d,e</a:t>
            </a:r>
            <a:r>
              <a:rPr lang="en-US" dirty="0" smtClean="0">
                <a:solidFill>
                  <a:srgbClr val="7030A0"/>
                </a:solidFill>
              </a:rPr>
              <a:t>}=3</a:t>
            </a:r>
            <a:r>
              <a:rPr lang="en-US" dirty="0" smtClean="0"/>
              <a:t>,</a:t>
            </a:r>
          </a:p>
          <a:p>
            <a:pPr algn="ctr"/>
            <a:endParaRPr lang="en-US" dirty="0"/>
          </a:p>
          <a:p>
            <a:pPr algn="ctr"/>
            <a:r>
              <a:rPr lang="en-US" dirty="0" smtClean="0">
                <a:solidFill>
                  <a:srgbClr val="FF0000"/>
                </a:solidFill>
              </a:rPr>
              <a:t>{</a:t>
            </a:r>
            <a:r>
              <a:rPr lang="en-US" dirty="0" err="1" smtClean="0">
                <a:solidFill>
                  <a:srgbClr val="FF0000"/>
                </a:solidFill>
              </a:rPr>
              <a:t>a,b,c,d</a:t>
            </a:r>
            <a:r>
              <a:rPr lang="en-US" dirty="0" smtClean="0">
                <a:solidFill>
                  <a:srgbClr val="FF0000"/>
                </a:solidFill>
              </a:rPr>
              <a:t>}=0</a:t>
            </a:r>
            <a:r>
              <a:rPr lang="en-US" dirty="0" smtClean="0"/>
              <a:t>, </a:t>
            </a:r>
            <a:r>
              <a:rPr lang="en-US" dirty="0" smtClean="0">
                <a:solidFill>
                  <a:srgbClr val="FF0000"/>
                </a:solidFill>
              </a:rPr>
              <a:t>{</a:t>
            </a:r>
            <a:r>
              <a:rPr lang="en-US" dirty="0" err="1" smtClean="0">
                <a:solidFill>
                  <a:srgbClr val="FF0000"/>
                </a:solidFill>
              </a:rPr>
              <a:t>a,b,c,e</a:t>
            </a:r>
            <a:r>
              <a:rPr lang="en-US" dirty="0" smtClean="0">
                <a:solidFill>
                  <a:srgbClr val="FF0000"/>
                </a:solidFill>
              </a:rPr>
              <a:t>}=1</a:t>
            </a:r>
            <a:r>
              <a:rPr lang="en-US" dirty="0" smtClean="0"/>
              <a:t>, </a:t>
            </a:r>
            <a:r>
              <a:rPr lang="en-US" dirty="0" smtClean="0">
                <a:solidFill>
                  <a:srgbClr val="FF0000"/>
                </a:solidFill>
              </a:rPr>
              <a:t>{</a:t>
            </a:r>
            <a:r>
              <a:rPr lang="en-US" dirty="0" err="1" smtClean="0">
                <a:solidFill>
                  <a:srgbClr val="FF0000"/>
                </a:solidFill>
              </a:rPr>
              <a:t>b,c,d,e</a:t>
            </a:r>
            <a:r>
              <a:rPr lang="en-US" dirty="0" smtClean="0">
                <a:solidFill>
                  <a:srgbClr val="FF0000"/>
                </a:solidFill>
              </a:rPr>
              <a:t>}=0</a:t>
            </a:r>
            <a:endParaRPr lang="en-US" dirty="0">
              <a:solidFill>
                <a:srgbClr val="FF0000"/>
              </a:solidFill>
            </a:endParaRPr>
          </a:p>
        </p:txBody>
      </p:sp>
      <p:sp>
        <p:nvSpPr>
          <p:cNvPr id="9" name="TextBox 8"/>
          <p:cNvSpPr txBox="1"/>
          <p:nvPr/>
        </p:nvSpPr>
        <p:spPr>
          <a:xfrm>
            <a:off x="3642519" y="4118244"/>
            <a:ext cx="1752600" cy="338554"/>
          </a:xfrm>
          <a:prstGeom prst="rect">
            <a:avLst/>
          </a:prstGeom>
          <a:noFill/>
        </p:spPr>
        <p:txBody>
          <a:bodyPr wrap="square" rtlCol="0">
            <a:spAutoFit/>
          </a:bodyPr>
          <a:lstStyle/>
          <a:p>
            <a:r>
              <a:rPr lang="en-US" dirty="0" err="1" smtClean="0"/>
              <a:t>Minsup</a:t>
            </a:r>
            <a:r>
              <a:rPr lang="en-US" dirty="0" smtClean="0"/>
              <a:t> &gt;= </a:t>
            </a:r>
            <a:r>
              <a:rPr lang="en-US" dirty="0"/>
              <a:t>3</a:t>
            </a:r>
          </a:p>
        </p:txBody>
      </p:sp>
    </p:spTree>
    <p:extLst>
      <p:ext uri="{BB962C8B-B14F-4D97-AF65-F5344CB8AC3E}">
        <p14:creationId xmlns:p14="http://schemas.microsoft.com/office/powerpoint/2010/main" val="39600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MUFI Tree </a:t>
            </a:r>
            <a:r>
              <a:rPr lang="en-US" dirty="0"/>
              <a:t>C</a:t>
            </a:r>
            <a:r>
              <a:rPr lang="en-US" dirty="0" smtClean="0"/>
              <a:t>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Maximal </a:t>
            </a:r>
            <a:r>
              <a:rPr lang="en-US" dirty="0" err="1" smtClean="0"/>
              <a:t>itemsets</a:t>
            </a:r>
            <a:r>
              <a:rPr lang="en-US" dirty="0" smtClean="0"/>
              <a:t> found :</a:t>
            </a:r>
          </a:p>
          <a:p>
            <a:r>
              <a:rPr lang="en-US" dirty="0" smtClean="0">
                <a:solidFill>
                  <a:srgbClr val="00B050"/>
                </a:solidFill>
              </a:rPr>
              <a:t>{e, c, a} : 0.437 : 0.5 </a:t>
            </a:r>
          </a:p>
          <a:p>
            <a:r>
              <a:rPr lang="en-US" dirty="0" smtClean="0">
                <a:solidFill>
                  <a:srgbClr val="00B050"/>
                </a:solidFill>
              </a:rPr>
              <a:t>{</a:t>
            </a:r>
            <a:r>
              <a:rPr lang="en-US" dirty="0" err="1" smtClean="0">
                <a:solidFill>
                  <a:srgbClr val="00B050"/>
                </a:solidFill>
              </a:rPr>
              <a:t>d,b,a</a:t>
            </a:r>
            <a:r>
              <a:rPr lang="en-US" dirty="0" smtClean="0">
                <a:solidFill>
                  <a:srgbClr val="00B050"/>
                </a:solidFill>
              </a:rPr>
              <a:t>} : 0.373 : 0.245</a:t>
            </a:r>
          </a:p>
          <a:p>
            <a:r>
              <a:rPr lang="en-US" dirty="0" smtClean="0">
                <a:solidFill>
                  <a:srgbClr val="00B050"/>
                </a:solidFill>
              </a:rPr>
              <a:t>{</a:t>
            </a:r>
            <a:r>
              <a:rPr lang="en-US" dirty="0" err="1" smtClean="0">
                <a:solidFill>
                  <a:srgbClr val="00B050"/>
                </a:solidFill>
              </a:rPr>
              <a:t>e,d,c</a:t>
            </a:r>
            <a:r>
              <a:rPr lang="en-US" dirty="0" smtClean="0">
                <a:solidFill>
                  <a:srgbClr val="00B050"/>
                </a:solidFill>
              </a:rPr>
              <a:t>} : 0.494 : 0.246</a:t>
            </a:r>
          </a:p>
          <a:p>
            <a:r>
              <a:rPr lang="en-US" dirty="0" smtClean="0">
                <a:solidFill>
                  <a:srgbClr val="7030A0"/>
                </a:solidFill>
              </a:rPr>
              <a:t>{</a:t>
            </a:r>
            <a:r>
              <a:rPr lang="en-US" dirty="0" err="1" smtClean="0">
                <a:solidFill>
                  <a:srgbClr val="7030A0"/>
                </a:solidFill>
              </a:rPr>
              <a:t>d,c</a:t>
            </a:r>
            <a:r>
              <a:rPr lang="en-US" dirty="0" smtClean="0">
                <a:solidFill>
                  <a:srgbClr val="7030A0"/>
                </a:solidFill>
              </a:rPr>
              <a:t>} : 0.565 : 0.565 -&gt; already exists.</a:t>
            </a:r>
          </a:p>
          <a:p>
            <a:r>
              <a:rPr lang="en-US" dirty="0" smtClean="0">
                <a:solidFill>
                  <a:srgbClr val="00B050"/>
                </a:solidFill>
              </a:rPr>
              <a:t>{e, d, b} : 0.877 : 0.435</a:t>
            </a:r>
          </a:p>
          <a:p>
            <a:r>
              <a:rPr lang="en-US" dirty="0" smtClean="0"/>
              <a:t>{d, b} : 1.527 : 1.189</a:t>
            </a:r>
          </a:p>
          <a:p>
            <a:r>
              <a:rPr lang="en-US" dirty="0" smtClean="0"/>
              <a:t>{e, d} : 1.106 : 1.106</a:t>
            </a:r>
          </a:p>
        </p:txBody>
      </p:sp>
      <p:sp>
        <p:nvSpPr>
          <p:cNvPr id="5" name="&quot;No&quot; Symbol 4"/>
          <p:cNvSpPr/>
          <p:nvPr/>
        </p:nvSpPr>
        <p:spPr>
          <a:xfrm>
            <a:off x="7836914" y="2289842"/>
            <a:ext cx="3810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223919"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558903" y="429157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350976" y="51689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0"/>
          </p:cNvCxnSpPr>
          <p:nvPr/>
        </p:nvCxnSpPr>
        <p:spPr>
          <a:xfrm flipH="1">
            <a:off x="7452519" y="2615046"/>
            <a:ext cx="440191" cy="747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7"/>
          </p:cNvCxnSpPr>
          <p:nvPr/>
        </p:nvCxnSpPr>
        <p:spPr>
          <a:xfrm flipH="1">
            <a:off x="6949148" y="3771016"/>
            <a:ext cx="435109" cy="587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flipH="1">
            <a:off x="6579576" y="4748775"/>
            <a:ext cx="207927" cy="42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70421" y="3374480"/>
            <a:ext cx="685800" cy="338554"/>
          </a:xfrm>
          <a:prstGeom prst="rect">
            <a:avLst/>
          </a:prstGeom>
          <a:noFill/>
        </p:spPr>
        <p:txBody>
          <a:bodyPr wrap="square" rtlCol="0">
            <a:spAutoFit/>
          </a:bodyPr>
          <a:lstStyle/>
          <a:p>
            <a:r>
              <a:rPr lang="en-US" dirty="0" smtClean="0"/>
              <a:t>l1</a:t>
            </a:r>
            <a:endParaRPr lang="en-US" dirty="0"/>
          </a:p>
        </p:txBody>
      </p:sp>
      <p:sp>
        <p:nvSpPr>
          <p:cNvPr id="18" name="TextBox 17"/>
          <p:cNvSpPr txBox="1"/>
          <p:nvPr/>
        </p:nvSpPr>
        <p:spPr>
          <a:xfrm>
            <a:off x="5867592" y="4348512"/>
            <a:ext cx="685800" cy="338554"/>
          </a:xfrm>
          <a:prstGeom prst="rect">
            <a:avLst/>
          </a:prstGeom>
          <a:noFill/>
        </p:spPr>
        <p:txBody>
          <a:bodyPr wrap="square" rtlCol="0">
            <a:spAutoFit/>
          </a:bodyPr>
          <a:lstStyle/>
          <a:p>
            <a:r>
              <a:rPr lang="en-US" dirty="0" smtClean="0"/>
              <a:t>l2</a:t>
            </a:r>
            <a:endParaRPr lang="en-US" dirty="0"/>
          </a:p>
        </p:txBody>
      </p:sp>
      <p:sp>
        <p:nvSpPr>
          <p:cNvPr id="19" name="TextBox 18"/>
          <p:cNvSpPr txBox="1"/>
          <p:nvPr/>
        </p:nvSpPr>
        <p:spPr>
          <a:xfrm>
            <a:off x="5882393" y="5205379"/>
            <a:ext cx="685800" cy="338554"/>
          </a:xfrm>
          <a:prstGeom prst="rect">
            <a:avLst/>
          </a:prstGeom>
          <a:noFill/>
        </p:spPr>
        <p:txBody>
          <a:bodyPr wrap="square" rtlCol="0">
            <a:spAutoFit/>
          </a:bodyPr>
          <a:lstStyle/>
          <a:p>
            <a:r>
              <a:rPr lang="en-US" dirty="0" smtClean="0"/>
              <a:t>l3</a:t>
            </a:r>
            <a:endParaRPr lang="en-US" dirty="0"/>
          </a:p>
        </p:txBody>
      </p:sp>
      <p:sp>
        <p:nvSpPr>
          <p:cNvPr id="35" name="Oval 34"/>
          <p:cNvSpPr/>
          <p:nvPr/>
        </p:nvSpPr>
        <p:spPr>
          <a:xfrm>
            <a:off x="9049542"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Oval 35"/>
          <p:cNvSpPr/>
          <p:nvPr/>
        </p:nvSpPr>
        <p:spPr>
          <a:xfrm>
            <a:off x="8675684" y="426688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7" name="Oval 36"/>
          <p:cNvSpPr/>
          <p:nvPr/>
        </p:nvSpPr>
        <p:spPr>
          <a:xfrm>
            <a:off x="8366123"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9" name="Straight Arrow Connector 38"/>
          <p:cNvCxnSpPr>
            <a:stCxn id="5" idx="5"/>
            <a:endCxn id="37" idx="0"/>
          </p:cNvCxnSpPr>
          <p:nvPr/>
        </p:nvCxnSpPr>
        <p:spPr>
          <a:xfrm>
            <a:off x="8162118" y="2615046"/>
            <a:ext cx="432605" cy="74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710330" y="3751658"/>
            <a:ext cx="147916" cy="514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026777" y="4657131"/>
            <a:ext cx="212213" cy="56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795705" y="3405117"/>
            <a:ext cx="685800" cy="338554"/>
          </a:xfrm>
          <a:prstGeom prst="rect">
            <a:avLst/>
          </a:prstGeom>
          <a:noFill/>
        </p:spPr>
        <p:txBody>
          <a:bodyPr wrap="square" rtlCol="0">
            <a:spAutoFit/>
          </a:bodyPr>
          <a:lstStyle/>
          <a:p>
            <a:r>
              <a:rPr lang="en-US" dirty="0" smtClean="0"/>
              <a:t>l1</a:t>
            </a:r>
            <a:endParaRPr lang="en-US" dirty="0"/>
          </a:p>
        </p:txBody>
      </p:sp>
      <p:sp>
        <p:nvSpPr>
          <p:cNvPr id="52" name="TextBox 51"/>
          <p:cNvSpPr txBox="1"/>
          <p:nvPr/>
        </p:nvSpPr>
        <p:spPr>
          <a:xfrm>
            <a:off x="9172338" y="4315905"/>
            <a:ext cx="685800" cy="338554"/>
          </a:xfrm>
          <a:prstGeom prst="rect">
            <a:avLst/>
          </a:prstGeom>
          <a:noFill/>
        </p:spPr>
        <p:txBody>
          <a:bodyPr wrap="square" rtlCol="0">
            <a:spAutoFit/>
          </a:bodyPr>
          <a:lstStyle/>
          <a:p>
            <a:r>
              <a:rPr lang="en-US" dirty="0" smtClean="0"/>
              <a:t>l2</a:t>
            </a:r>
            <a:endParaRPr lang="en-US" dirty="0"/>
          </a:p>
        </p:txBody>
      </p:sp>
      <p:sp>
        <p:nvSpPr>
          <p:cNvPr id="53" name="TextBox 52"/>
          <p:cNvSpPr txBox="1"/>
          <p:nvPr/>
        </p:nvSpPr>
        <p:spPr>
          <a:xfrm>
            <a:off x="9529507" y="5267949"/>
            <a:ext cx="685800" cy="338554"/>
          </a:xfrm>
          <a:prstGeom prst="rect">
            <a:avLst/>
          </a:prstGeom>
          <a:noFill/>
        </p:spPr>
        <p:txBody>
          <a:bodyPr wrap="square" rtlCol="0">
            <a:spAutoFit/>
          </a:bodyPr>
          <a:lstStyle/>
          <a:p>
            <a:r>
              <a:rPr lang="en-US" dirty="0" smtClean="0"/>
              <a:t>l3</a:t>
            </a:r>
            <a:endParaRPr lang="en-US" dirty="0"/>
          </a:p>
        </p:txBody>
      </p:sp>
      <p:sp>
        <p:nvSpPr>
          <p:cNvPr id="23" name="Oval 22"/>
          <p:cNvSpPr/>
          <p:nvPr/>
        </p:nvSpPr>
        <p:spPr>
          <a:xfrm>
            <a:off x="7763433" y="427265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4" name="Oval 23"/>
          <p:cNvSpPr/>
          <p:nvPr/>
        </p:nvSpPr>
        <p:spPr>
          <a:xfrm>
            <a:off x="8038011"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6" idx="5"/>
            <a:endCxn id="23" idx="1"/>
          </p:cNvCxnSpPr>
          <p:nvPr/>
        </p:nvCxnSpPr>
        <p:spPr>
          <a:xfrm>
            <a:off x="7614164" y="3752495"/>
            <a:ext cx="216224" cy="58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041674" y="4703904"/>
            <a:ext cx="112933" cy="55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74019" y="4616928"/>
            <a:ext cx="685800" cy="338554"/>
          </a:xfrm>
          <a:prstGeom prst="rect">
            <a:avLst/>
          </a:prstGeom>
          <a:noFill/>
        </p:spPr>
        <p:txBody>
          <a:bodyPr wrap="square" rtlCol="0">
            <a:spAutoFit/>
          </a:bodyPr>
          <a:lstStyle/>
          <a:p>
            <a:r>
              <a:rPr lang="en-US" dirty="0" smtClean="0"/>
              <a:t>l2</a:t>
            </a:r>
            <a:endParaRPr lang="en-US" dirty="0"/>
          </a:p>
        </p:txBody>
      </p:sp>
      <p:sp>
        <p:nvSpPr>
          <p:cNvPr id="31" name="TextBox 30"/>
          <p:cNvSpPr txBox="1"/>
          <p:nvPr/>
        </p:nvSpPr>
        <p:spPr>
          <a:xfrm>
            <a:off x="7755240" y="5397500"/>
            <a:ext cx="685800" cy="338554"/>
          </a:xfrm>
          <a:prstGeom prst="rect">
            <a:avLst/>
          </a:prstGeom>
          <a:noFill/>
        </p:spPr>
        <p:txBody>
          <a:bodyPr wrap="square" rtlCol="0">
            <a:spAutoFit/>
          </a:bodyPr>
          <a:lstStyle/>
          <a:p>
            <a:r>
              <a:rPr lang="en-US" dirty="0" smtClean="0"/>
              <a:t>l3</a:t>
            </a:r>
            <a:endParaRPr lang="en-US" dirty="0"/>
          </a:p>
        </p:txBody>
      </p:sp>
      <p:sp>
        <p:nvSpPr>
          <p:cNvPr id="38" name="Oval 37"/>
          <p:cNvSpPr/>
          <p:nvPr/>
        </p:nvSpPr>
        <p:spPr>
          <a:xfrm>
            <a:off x="7155305" y="520537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pic>
        <p:nvPicPr>
          <p:cNvPr id="22" name="Picture 21"/>
          <p:cNvPicPr>
            <a:picLocks noChangeAspect="1"/>
          </p:cNvPicPr>
          <p:nvPr/>
        </p:nvPicPr>
        <p:blipFill>
          <a:blip r:embed="rId2"/>
          <a:stretch>
            <a:fillRect/>
          </a:stretch>
        </p:blipFill>
        <p:spPr>
          <a:xfrm>
            <a:off x="7209345" y="5713379"/>
            <a:ext cx="719390" cy="432854"/>
          </a:xfrm>
          <a:prstGeom prst="rect">
            <a:avLst/>
          </a:prstGeom>
        </p:spPr>
      </p:pic>
      <p:cxnSp>
        <p:nvCxnSpPr>
          <p:cNvPr id="26" name="Straight Arrow Connector 25"/>
          <p:cNvCxnSpPr>
            <a:stCxn id="23" idx="3"/>
            <a:endCxn id="38" idx="0"/>
          </p:cNvCxnSpPr>
          <p:nvPr/>
        </p:nvCxnSpPr>
        <p:spPr>
          <a:xfrm flipH="1">
            <a:off x="7383905" y="4662896"/>
            <a:ext cx="446483" cy="54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360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MUFI Tree </a:t>
            </a:r>
            <a:r>
              <a:rPr lang="en-US" dirty="0"/>
              <a:t>C</a:t>
            </a:r>
            <a:r>
              <a:rPr lang="en-US" dirty="0" smtClean="0"/>
              <a:t>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Maximal </a:t>
            </a:r>
            <a:r>
              <a:rPr lang="en-US" dirty="0" err="1" smtClean="0"/>
              <a:t>itemsets</a:t>
            </a:r>
            <a:r>
              <a:rPr lang="en-US" dirty="0" smtClean="0"/>
              <a:t> found :</a:t>
            </a:r>
          </a:p>
          <a:p>
            <a:r>
              <a:rPr lang="en-US" dirty="0" smtClean="0">
                <a:solidFill>
                  <a:srgbClr val="00B050"/>
                </a:solidFill>
              </a:rPr>
              <a:t>{e, c, a} : 0.437 : 0.5 </a:t>
            </a:r>
          </a:p>
          <a:p>
            <a:r>
              <a:rPr lang="en-US" dirty="0" smtClean="0">
                <a:solidFill>
                  <a:srgbClr val="00B050"/>
                </a:solidFill>
              </a:rPr>
              <a:t>{</a:t>
            </a:r>
            <a:r>
              <a:rPr lang="en-US" dirty="0" err="1" smtClean="0">
                <a:solidFill>
                  <a:srgbClr val="00B050"/>
                </a:solidFill>
              </a:rPr>
              <a:t>d,b,a</a:t>
            </a:r>
            <a:r>
              <a:rPr lang="en-US" dirty="0" smtClean="0">
                <a:solidFill>
                  <a:srgbClr val="00B050"/>
                </a:solidFill>
              </a:rPr>
              <a:t>} : 0.373 : 0.245</a:t>
            </a:r>
          </a:p>
          <a:p>
            <a:r>
              <a:rPr lang="en-US" dirty="0" smtClean="0">
                <a:solidFill>
                  <a:srgbClr val="00B050"/>
                </a:solidFill>
              </a:rPr>
              <a:t>{</a:t>
            </a:r>
            <a:r>
              <a:rPr lang="en-US" dirty="0" err="1" smtClean="0">
                <a:solidFill>
                  <a:srgbClr val="00B050"/>
                </a:solidFill>
              </a:rPr>
              <a:t>e,d,c</a:t>
            </a:r>
            <a:r>
              <a:rPr lang="en-US" dirty="0" smtClean="0">
                <a:solidFill>
                  <a:srgbClr val="00B050"/>
                </a:solidFill>
              </a:rPr>
              <a:t>} : 0.494 : 0.246</a:t>
            </a:r>
          </a:p>
          <a:p>
            <a:r>
              <a:rPr lang="en-US" dirty="0" smtClean="0">
                <a:solidFill>
                  <a:srgbClr val="7030A0"/>
                </a:solidFill>
              </a:rPr>
              <a:t>{</a:t>
            </a:r>
            <a:r>
              <a:rPr lang="en-US" dirty="0" err="1" smtClean="0">
                <a:solidFill>
                  <a:srgbClr val="7030A0"/>
                </a:solidFill>
              </a:rPr>
              <a:t>d,c</a:t>
            </a:r>
            <a:r>
              <a:rPr lang="en-US" dirty="0" smtClean="0">
                <a:solidFill>
                  <a:srgbClr val="7030A0"/>
                </a:solidFill>
              </a:rPr>
              <a:t>} : 0.565 : 0.565 -&gt; already exists.</a:t>
            </a:r>
          </a:p>
          <a:p>
            <a:r>
              <a:rPr lang="en-US" dirty="0" smtClean="0">
                <a:solidFill>
                  <a:srgbClr val="00B050"/>
                </a:solidFill>
              </a:rPr>
              <a:t>{e, d, b} : 0.877 : 0.435</a:t>
            </a:r>
          </a:p>
          <a:p>
            <a:r>
              <a:rPr lang="en-US" dirty="0" smtClean="0">
                <a:solidFill>
                  <a:srgbClr val="7030A0"/>
                </a:solidFill>
              </a:rPr>
              <a:t>{d, b} : 1.527 : 1.189 -&gt; already exists.</a:t>
            </a:r>
          </a:p>
          <a:p>
            <a:r>
              <a:rPr lang="en-US" dirty="0" smtClean="0"/>
              <a:t>{e, d} : 1.106 : 1.106</a:t>
            </a:r>
          </a:p>
        </p:txBody>
      </p:sp>
      <p:sp>
        <p:nvSpPr>
          <p:cNvPr id="5" name="&quot;No&quot; Symbol 4"/>
          <p:cNvSpPr/>
          <p:nvPr/>
        </p:nvSpPr>
        <p:spPr>
          <a:xfrm>
            <a:off x="7836914" y="2289842"/>
            <a:ext cx="3810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223919"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558903" y="429157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350976" y="51689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0"/>
          </p:cNvCxnSpPr>
          <p:nvPr/>
        </p:nvCxnSpPr>
        <p:spPr>
          <a:xfrm flipH="1">
            <a:off x="7452519" y="2615046"/>
            <a:ext cx="440191" cy="747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7"/>
          </p:cNvCxnSpPr>
          <p:nvPr/>
        </p:nvCxnSpPr>
        <p:spPr>
          <a:xfrm flipH="1">
            <a:off x="6949148" y="3771016"/>
            <a:ext cx="435109" cy="587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flipH="1">
            <a:off x="6579576" y="4748775"/>
            <a:ext cx="207927" cy="42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70421" y="3374480"/>
            <a:ext cx="685800" cy="338554"/>
          </a:xfrm>
          <a:prstGeom prst="rect">
            <a:avLst/>
          </a:prstGeom>
          <a:noFill/>
        </p:spPr>
        <p:txBody>
          <a:bodyPr wrap="square" rtlCol="0">
            <a:spAutoFit/>
          </a:bodyPr>
          <a:lstStyle/>
          <a:p>
            <a:r>
              <a:rPr lang="en-US" dirty="0" smtClean="0"/>
              <a:t>l1</a:t>
            </a:r>
            <a:endParaRPr lang="en-US" dirty="0"/>
          </a:p>
        </p:txBody>
      </p:sp>
      <p:sp>
        <p:nvSpPr>
          <p:cNvPr id="18" name="TextBox 17"/>
          <p:cNvSpPr txBox="1"/>
          <p:nvPr/>
        </p:nvSpPr>
        <p:spPr>
          <a:xfrm>
            <a:off x="5867592" y="4348512"/>
            <a:ext cx="685800" cy="338554"/>
          </a:xfrm>
          <a:prstGeom prst="rect">
            <a:avLst/>
          </a:prstGeom>
          <a:noFill/>
        </p:spPr>
        <p:txBody>
          <a:bodyPr wrap="square" rtlCol="0">
            <a:spAutoFit/>
          </a:bodyPr>
          <a:lstStyle/>
          <a:p>
            <a:r>
              <a:rPr lang="en-US" dirty="0" smtClean="0"/>
              <a:t>l2</a:t>
            </a:r>
            <a:endParaRPr lang="en-US" dirty="0"/>
          </a:p>
        </p:txBody>
      </p:sp>
      <p:sp>
        <p:nvSpPr>
          <p:cNvPr id="19" name="TextBox 18"/>
          <p:cNvSpPr txBox="1"/>
          <p:nvPr/>
        </p:nvSpPr>
        <p:spPr>
          <a:xfrm>
            <a:off x="5882393" y="5205379"/>
            <a:ext cx="685800" cy="338554"/>
          </a:xfrm>
          <a:prstGeom prst="rect">
            <a:avLst/>
          </a:prstGeom>
          <a:noFill/>
        </p:spPr>
        <p:txBody>
          <a:bodyPr wrap="square" rtlCol="0">
            <a:spAutoFit/>
          </a:bodyPr>
          <a:lstStyle/>
          <a:p>
            <a:r>
              <a:rPr lang="en-US" dirty="0" smtClean="0"/>
              <a:t>l3</a:t>
            </a:r>
            <a:endParaRPr lang="en-US" dirty="0"/>
          </a:p>
        </p:txBody>
      </p:sp>
      <p:sp>
        <p:nvSpPr>
          <p:cNvPr id="35" name="Oval 34"/>
          <p:cNvSpPr/>
          <p:nvPr/>
        </p:nvSpPr>
        <p:spPr>
          <a:xfrm>
            <a:off x="9049542"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Oval 35"/>
          <p:cNvSpPr/>
          <p:nvPr/>
        </p:nvSpPr>
        <p:spPr>
          <a:xfrm>
            <a:off x="8675684" y="426688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7" name="Oval 36"/>
          <p:cNvSpPr/>
          <p:nvPr/>
        </p:nvSpPr>
        <p:spPr>
          <a:xfrm>
            <a:off x="8366123"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9" name="Straight Arrow Connector 38"/>
          <p:cNvCxnSpPr>
            <a:stCxn id="5" idx="5"/>
            <a:endCxn id="37" idx="0"/>
          </p:cNvCxnSpPr>
          <p:nvPr/>
        </p:nvCxnSpPr>
        <p:spPr>
          <a:xfrm>
            <a:off x="8162118" y="2615046"/>
            <a:ext cx="432605" cy="74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710330" y="3751658"/>
            <a:ext cx="147916" cy="514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026777" y="4657131"/>
            <a:ext cx="212213" cy="56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795705" y="3405117"/>
            <a:ext cx="685800" cy="338554"/>
          </a:xfrm>
          <a:prstGeom prst="rect">
            <a:avLst/>
          </a:prstGeom>
          <a:noFill/>
        </p:spPr>
        <p:txBody>
          <a:bodyPr wrap="square" rtlCol="0">
            <a:spAutoFit/>
          </a:bodyPr>
          <a:lstStyle/>
          <a:p>
            <a:r>
              <a:rPr lang="en-US" dirty="0" smtClean="0"/>
              <a:t>l1</a:t>
            </a:r>
            <a:endParaRPr lang="en-US" dirty="0"/>
          </a:p>
        </p:txBody>
      </p:sp>
      <p:sp>
        <p:nvSpPr>
          <p:cNvPr id="52" name="TextBox 51"/>
          <p:cNvSpPr txBox="1"/>
          <p:nvPr/>
        </p:nvSpPr>
        <p:spPr>
          <a:xfrm>
            <a:off x="9172338" y="4315905"/>
            <a:ext cx="685800" cy="338554"/>
          </a:xfrm>
          <a:prstGeom prst="rect">
            <a:avLst/>
          </a:prstGeom>
          <a:noFill/>
        </p:spPr>
        <p:txBody>
          <a:bodyPr wrap="square" rtlCol="0">
            <a:spAutoFit/>
          </a:bodyPr>
          <a:lstStyle/>
          <a:p>
            <a:r>
              <a:rPr lang="en-US" dirty="0" smtClean="0"/>
              <a:t>l2</a:t>
            </a:r>
            <a:endParaRPr lang="en-US" dirty="0"/>
          </a:p>
        </p:txBody>
      </p:sp>
      <p:sp>
        <p:nvSpPr>
          <p:cNvPr id="53" name="TextBox 52"/>
          <p:cNvSpPr txBox="1"/>
          <p:nvPr/>
        </p:nvSpPr>
        <p:spPr>
          <a:xfrm>
            <a:off x="9529507" y="5267949"/>
            <a:ext cx="685800" cy="338554"/>
          </a:xfrm>
          <a:prstGeom prst="rect">
            <a:avLst/>
          </a:prstGeom>
          <a:noFill/>
        </p:spPr>
        <p:txBody>
          <a:bodyPr wrap="square" rtlCol="0">
            <a:spAutoFit/>
          </a:bodyPr>
          <a:lstStyle/>
          <a:p>
            <a:r>
              <a:rPr lang="en-US" dirty="0" smtClean="0"/>
              <a:t>l3</a:t>
            </a:r>
            <a:endParaRPr lang="en-US" dirty="0"/>
          </a:p>
        </p:txBody>
      </p:sp>
      <p:sp>
        <p:nvSpPr>
          <p:cNvPr id="23" name="Oval 22"/>
          <p:cNvSpPr/>
          <p:nvPr/>
        </p:nvSpPr>
        <p:spPr>
          <a:xfrm>
            <a:off x="7763433" y="427265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4" name="Oval 23"/>
          <p:cNvSpPr/>
          <p:nvPr/>
        </p:nvSpPr>
        <p:spPr>
          <a:xfrm>
            <a:off x="8038011"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6" idx="5"/>
            <a:endCxn id="23" idx="1"/>
          </p:cNvCxnSpPr>
          <p:nvPr/>
        </p:nvCxnSpPr>
        <p:spPr>
          <a:xfrm>
            <a:off x="7614164" y="3752495"/>
            <a:ext cx="216224" cy="58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041674" y="4703904"/>
            <a:ext cx="112933" cy="55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74019" y="4616928"/>
            <a:ext cx="685800" cy="338554"/>
          </a:xfrm>
          <a:prstGeom prst="rect">
            <a:avLst/>
          </a:prstGeom>
          <a:noFill/>
        </p:spPr>
        <p:txBody>
          <a:bodyPr wrap="square" rtlCol="0">
            <a:spAutoFit/>
          </a:bodyPr>
          <a:lstStyle/>
          <a:p>
            <a:r>
              <a:rPr lang="en-US" dirty="0" smtClean="0"/>
              <a:t>l2</a:t>
            </a:r>
            <a:endParaRPr lang="en-US" dirty="0"/>
          </a:p>
        </p:txBody>
      </p:sp>
      <p:sp>
        <p:nvSpPr>
          <p:cNvPr id="31" name="TextBox 30"/>
          <p:cNvSpPr txBox="1"/>
          <p:nvPr/>
        </p:nvSpPr>
        <p:spPr>
          <a:xfrm>
            <a:off x="7755240" y="5397500"/>
            <a:ext cx="685800" cy="338554"/>
          </a:xfrm>
          <a:prstGeom prst="rect">
            <a:avLst/>
          </a:prstGeom>
          <a:noFill/>
        </p:spPr>
        <p:txBody>
          <a:bodyPr wrap="square" rtlCol="0">
            <a:spAutoFit/>
          </a:bodyPr>
          <a:lstStyle/>
          <a:p>
            <a:r>
              <a:rPr lang="en-US" dirty="0" smtClean="0"/>
              <a:t>l3</a:t>
            </a:r>
            <a:endParaRPr lang="en-US" dirty="0"/>
          </a:p>
        </p:txBody>
      </p:sp>
      <p:sp>
        <p:nvSpPr>
          <p:cNvPr id="38" name="Oval 37"/>
          <p:cNvSpPr/>
          <p:nvPr/>
        </p:nvSpPr>
        <p:spPr>
          <a:xfrm>
            <a:off x="7155305" y="520537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pic>
        <p:nvPicPr>
          <p:cNvPr id="22" name="Picture 21"/>
          <p:cNvPicPr>
            <a:picLocks noChangeAspect="1"/>
          </p:cNvPicPr>
          <p:nvPr/>
        </p:nvPicPr>
        <p:blipFill>
          <a:blip r:embed="rId2"/>
          <a:stretch>
            <a:fillRect/>
          </a:stretch>
        </p:blipFill>
        <p:spPr>
          <a:xfrm>
            <a:off x="7209345" y="5713379"/>
            <a:ext cx="719390" cy="432854"/>
          </a:xfrm>
          <a:prstGeom prst="rect">
            <a:avLst/>
          </a:prstGeom>
        </p:spPr>
      </p:pic>
      <p:cxnSp>
        <p:nvCxnSpPr>
          <p:cNvPr id="26" name="Straight Arrow Connector 25"/>
          <p:cNvCxnSpPr>
            <a:stCxn id="23" idx="3"/>
            <a:endCxn id="38" idx="0"/>
          </p:cNvCxnSpPr>
          <p:nvPr/>
        </p:nvCxnSpPr>
        <p:spPr>
          <a:xfrm flipH="1">
            <a:off x="7383905" y="4662896"/>
            <a:ext cx="446483" cy="54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urved Right Arrow 10"/>
          <p:cNvSpPr/>
          <p:nvPr/>
        </p:nvSpPr>
        <p:spPr>
          <a:xfrm>
            <a:off x="213519" y="3962400"/>
            <a:ext cx="417437" cy="533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5820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MUFI Tree </a:t>
            </a:r>
            <a:r>
              <a:rPr lang="en-US" dirty="0"/>
              <a:t>C</a:t>
            </a:r>
            <a:r>
              <a:rPr lang="en-US" dirty="0" smtClean="0"/>
              <a:t>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Maximal </a:t>
            </a:r>
            <a:r>
              <a:rPr lang="en-US" dirty="0" err="1" smtClean="0"/>
              <a:t>itemsets</a:t>
            </a:r>
            <a:r>
              <a:rPr lang="en-US" dirty="0" smtClean="0"/>
              <a:t> found :</a:t>
            </a:r>
          </a:p>
          <a:p>
            <a:r>
              <a:rPr lang="en-US" dirty="0" smtClean="0">
                <a:solidFill>
                  <a:srgbClr val="00B050"/>
                </a:solidFill>
              </a:rPr>
              <a:t>{e, c, a} : 0.437 : 0.5 </a:t>
            </a:r>
          </a:p>
          <a:p>
            <a:r>
              <a:rPr lang="en-US" dirty="0" smtClean="0">
                <a:solidFill>
                  <a:srgbClr val="00B050"/>
                </a:solidFill>
              </a:rPr>
              <a:t>{</a:t>
            </a:r>
            <a:r>
              <a:rPr lang="en-US" dirty="0" err="1" smtClean="0">
                <a:solidFill>
                  <a:srgbClr val="00B050"/>
                </a:solidFill>
              </a:rPr>
              <a:t>d,b,a</a:t>
            </a:r>
            <a:r>
              <a:rPr lang="en-US" dirty="0" smtClean="0">
                <a:solidFill>
                  <a:srgbClr val="00B050"/>
                </a:solidFill>
              </a:rPr>
              <a:t>} : 0.373 : 0.245</a:t>
            </a:r>
          </a:p>
          <a:p>
            <a:r>
              <a:rPr lang="en-US" dirty="0" smtClean="0">
                <a:solidFill>
                  <a:srgbClr val="00B050"/>
                </a:solidFill>
              </a:rPr>
              <a:t>{</a:t>
            </a:r>
            <a:r>
              <a:rPr lang="en-US" dirty="0" err="1" smtClean="0">
                <a:solidFill>
                  <a:srgbClr val="00B050"/>
                </a:solidFill>
              </a:rPr>
              <a:t>e,d,c</a:t>
            </a:r>
            <a:r>
              <a:rPr lang="en-US" dirty="0" smtClean="0">
                <a:solidFill>
                  <a:srgbClr val="00B050"/>
                </a:solidFill>
              </a:rPr>
              <a:t>} : 0.494 : 0.246</a:t>
            </a:r>
          </a:p>
          <a:p>
            <a:r>
              <a:rPr lang="en-US" dirty="0" smtClean="0">
                <a:solidFill>
                  <a:srgbClr val="7030A0"/>
                </a:solidFill>
              </a:rPr>
              <a:t>{</a:t>
            </a:r>
            <a:r>
              <a:rPr lang="en-US" dirty="0" err="1" smtClean="0">
                <a:solidFill>
                  <a:srgbClr val="7030A0"/>
                </a:solidFill>
              </a:rPr>
              <a:t>d,c</a:t>
            </a:r>
            <a:r>
              <a:rPr lang="en-US" dirty="0" smtClean="0">
                <a:solidFill>
                  <a:srgbClr val="7030A0"/>
                </a:solidFill>
              </a:rPr>
              <a:t>} : 0.565 : 0.565 -&gt; already exists.</a:t>
            </a:r>
          </a:p>
          <a:p>
            <a:r>
              <a:rPr lang="en-US" dirty="0" smtClean="0">
                <a:solidFill>
                  <a:srgbClr val="00B050"/>
                </a:solidFill>
              </a:rPr>
              <a:t>{e, d, b} : 0.877 : 0.435</a:t>
            </a:r>
          </a:p>
          <a:p>
            <a:r>
              <a:rPr lang="en-US" dirty="0" smtClean="0">
                <a:solidFill>
                  <a:srgbClr val="7030A0"/>
                </a:solidFill>
              </a:rPr>
              <a:t>{d, b} : 1.527 : 1.189 -&gt; already exists.</a:t>
            </a:r>
          </a:p>
          <a:p>
            <a:r>
              <a:rPr lang="en-US" dirty="0" smtClean="0">
                <a:solidFill>
                  <a:srgbClr val="7030A0"/>
                </a:solidFill>
              </a:rPr>
              <a:t>{e, d} : 1.106 : 1.106 -&gt; already exists.</a:t>
            </a:r>
          </a:p>
        </p:txBody>
      </p:sp>
      <p:sp>
        <p:nvSpPr>
          <p:cNvPr id="5" name="&quot;No&quot; Symbol 4"/>
          <p:cNvSpPr/>
          <p:nvPr/>
        </p:nvSpPr>
        <p:spPr>
          <a:xfrm>
            <a:off x="7836914" y="2289842"/>
            <a:ext cx="3810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223919"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558903" y="429157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350976" y="51689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0"/>
          </p:cNvCxnSpPr>
          <p:nvPr/>
        </p:nvCxnSpPr>
        <p:spPr>
          <a:xfrm flipH="1">
            <a:off x="7452519" y="2615046"/>
            <a:ext cx="440191" cy="747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7"/>
          </p:cNvCxnSpPr>
          <p:nvPr/>
        </p:nvCxnSpPr>
        <p:spPr>
          <a:xfrm flipH="1">
            <a:off x="6949148" y="3771016"/>
            <a:ext cx="435109" cy="587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flipH="1">
            <a:off x="6579576" y="4748775"/>
            <a:ext cx="207927" cy="42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70421" y="3374480"/>
            <a:ext cx="685800" cy="338554"/>
          </a:xfrm>
          <a:prstGeom prst="rect">
            <a:avLst/>
          </a:prstGeom>
          <a:noFill/>
        </p:spPr>
        <p:txBody>
          <a:bodyPr wrap="square" rtlCol="0">
            <a:spAutoFit/>
          </a:bodyPr>
          <a:lstStyle/>
          <a:p>
            <a:r>
              <a:rPr lang="en-US" dirty="0" smtClean="0"/>
              <a:t>l1</a:t>
            </a:r>
            <a:endParaRPr lang="en-US" dirty="0"/>
          </a:p>
        </p:txBody>
      </p:sp>
      <p:sp>
        <p:nvSpPr>
          <p:cNvPr id="18" name="TextBox 17"/>
          <p:cNvSpPr txBox="1"/>
          <p:nvPr/>
        </p:nvSpPr>
        <p:spPr>
          <a:xfrm>
            <a:off x="5867592" y="4348512"/>
            <a:ext cx="685800" cy="338554"/>
          </a:xfrm>
          <a:prstGeom prst="rect">
            <a:avLst/>
          </a:prstGeom>
          <a:noFill/>
        </p:spPr>
        <p:txBody>
          <a:bodyPr wrap="square" rtlCol="0">
            <a:spAutoFit/>
          </a:bodyPr>
          <a:lstStyle/>
          <a:p>
            <a:r>
              <a:rPr lang="en-US" dirty="0" smtClean="0"/>
              <a:t>l2</a:t>
            </a:r>
            <a:endParaRPr lang="en-US" dirty="0"/>
          </a:p>
        </p:txBody>
      </p:sp>
      <p:sp>
        <p:nvSpPr>
          <p:cNvPr id="19" name="TextBox 18"/>
          <p:cNvSpPr txBox="1"/>
          <p:nvPr/>
        </p:nvSpPr>
        <p:spPr>
          <a:xfrm>
            <a:off x="5882393" y="5205379"/>
            <a:ext cx="685800" cy="338554"/>
          </a:xfrm>
          <a:prstGeom prst="rect">
            <a:avLst/>
          </a:prstGeom>
          <a:noFill/>
        </p:spPr>
        <p:txBody>
          <a:bodyPr wrap="square" rtlCol="0">
            <a:spAutoFit/>
          </a:bodyPr>
          <a:lstStyle/>
          <a:p>
            <a:r>
              <a:rPr lang="en-US" dirty="0" smtClean="0"/>
              <a:t>l3</a:t>
            </a:r>
            <a:endParaRPr lang="en-US" dirty="0"/>
          </a:p>
        </p:txBody>
      </p:sp>
      <p:sp>
        <p:nvSpPr>
          <p:cNvPr id="35" name="Oval 34"/>
          <p:cNvSpPr/>
          <p:nvPr/>
        </p:nvSpPr>
        <p:spPr>
          <a:xfrm>
            <a:off x="9049542"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Oval 35"/>
          <p:cNvSpPr/>
          <p:nvPr/>
        </p:nvSpPr>
        <p:spPr>
          <a:xfrm>
            <a:off x="8675684" y="426688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7" name="Oval 36"/>
          <p:cNvSpPr/>
          <p:nvPr/>
        </p:nvSpPr>
        <p:spPr>
          <a:xfrm>
            <a:off x="8366123"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9" name="Straight Arrow Connector 38"/>
          <p:cNvCxnSpPr>
            <a:stCxn id="5" idx="5"/>
            <a:endCxn id="37" idx="0"/>
          </p:cNvCxnSpPr>
          <p:nvPr/>
        </p:nvCxnSpPr>
        <p:spPr>
          <a:xfrm>
            <a:off x="8162118" y="2615046"/>
            <a:ext cx="432605" cy="74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710330" y="3751658"/>
            <a:ext cx="147916" cy="514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026777" y="4657131"/>
            <a:ext cx="212213" cy="56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795705" y="3405117"/>
            <a:ext cx="685800" cy="338554"/>
          </a:xfrm>
          <a:prstGeom prst="rect">
            <a:avLst/>
          </a:prstGeom>
          <a:noFill/>
        </p:spPr>
        <p:txBody>
          <a:bodyPr wrap="square" rtlCol="0">
            <a:spAutoFit/>
          </a:bodyPr>
          <a:lstStyle/>
          <a:p>
            <a:r>
              <a:rPr lang="en-US" dirty="0" smtClean="0"/>
              <a:t>l1</a:t>
            </a:r>
            <a:endParaRPr lang="en-US" dirty="0"/>
          </a:p>
        </p:txBody>
      </p:sp>
      <p:sp>
        <p:nvSpPr>
          <p:cNvPr id="52" name="TextBox 51"/>
          <p:cNvSpPr txBox="1"/>
          <p:nvPr/>
        </p:nvSpPr>
        <p:spPr>
          <a:xfrm>
            <a:off x="9172338" y="4315905"/>
            <a:ext cx="685800" cy="338554"/>
          </a:xfrm>
          <a:prstGeom prst="rect">
            <a:avLst/>
          </a:prstGeom>
          <a:noFill/>
        </p:spPr>
        <p:txBody>
          <a:bodyPr wrap="square" rtlCol="0">
            <a:spAutoFit/>
          </a:bodyPr>
          <a:lstStyle/>
          <a:p>
            <a:r>
              <a:rPr lang="en-US" dirty="0" smtClean="0"/>
              <a:t>l2</a:t>
            </a:r>
            <a:endParaRPr lang="en-US" dirty="0"/>
          </a:p>
        </p:txBody>
      </p:sp>
      <p:sp>
        <p:nvSpPr>
          <p:cNvPr id="53" name="TextBox 52"/>
          <p:cNvSpPr txBox="1"/>
          <p:nvPr/>
        </p:nvSpPr>
        <p:spPr>
          <a:xfrm>
            <a:off x="9529507" y="5267949"/>
            <a:ext cx="685800" cy="338554"/>
          </a:xfrm>
          <a:prstGeom prst="rect">
            <a:avLst/>
          </a:prstGeom>
          <a:noFill/>
        </p:spPr>
        <p:txBody>
          <a:bodyPr wrap="square" rtlCol="0">
            <a:spAutoFit/>
          </a:bodyPr>
          <a:lstStyle/>
          <a:p>
            <a:r>
              <a:rPr lang="en-US" dirty="0" smtClean="0"/>
              <a:t>l3</a:t>
            </a:r>
            <a:endParaRPr lang="en-US" dirty="0"/>
          </a:p>
        </p:txBody>
      </p:sp>
      <p:sp>
        <p:nvSpPr>
          <p:cNvPr id="23" name="Oval 22"/>
          <p:cNvSpPr/>
          <p:nvPr/>
        </p:nvSpPr>
        <p:spPr>
          <a:xfrm>
            <a:off x="7763433" y="427265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4" name="Oval 23"/>
          <p:cNvSpPr/>
          <p:nvPr/>
        </p:nvSpPr>
        <p:spPr>
          <a:xfrm>
            <a:off x="8038011"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6" idx="5"/>
            <a:endCxn id="23" idx="1"/>
          </p:cNvCxnSpPr>
          <p:nvPr/>
        </p:nvCxnSpPr>
        <p:spPr>
          <a:xfrm>
            <a:off x="7614164" y="3752495"/>
            <a:ext cx="216224" cy="58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041674" y="4703904"/>
            <a:ext cx="112933" cy="55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74019" y="4616928"/>
            <a:ext cx="685800" cy="338554"/>
          </a:xfrm>
          <a:prstGeom prst="rect">
            <a:avLst/>
          </a:prstGeom>
          <a:noFill/>
        </p:spPr>
        <p:txBody>
          <a:bodyPr wrap="square" rtlCol="0">
            <a:spAutoFit/>
          </a:bodyPr>
          <a:lstStyle/>
          <a:p>
            <a:r>
              <a:rPr lang="en-US" dirty="0" smtClean="0"/>
              <a:t>l2</a:t>
            </a:r>
            <a:endParaRPr lang="en-US" dirty="0"/>
          </a:p>
        </p:txBody>
      </p:sp>
      <p:sp>
        <p:nvSpPr>
          <p:cNvPr id="31" name="TextBox 30"/>
          <p:cNvSpPr txBox="1"/>
          <p:nvPr/>
        </p:nvSpPr>
        <p:spPr>
          <a:xfrm>
            <a:off x="7755240" y="5397500"/>
            <a:ext cx="685800" cy="338554"/>
          </a:xfrm>
          <a:prstGeom prst="rect">
            <a:avLst/>
          </a:prstGeom>
          <a:noFill/>
        </p:spPr>
        <p:txBody>
          <a:bodyPr wrap="square" rtlCol="0">
            <a:spAutoFit/>
          </a:bodyPr>
          <a:lstStyle/>
          <a:p>
            <a:r>
              <a:rPr lang="en-US" dirty="0" smtClean="0"/>
              <a:t>l3</a:t>
            </a:r>
            <a:endParaRPr lang="en-US" dirty="0"/>
          </a:p>
        </p:txBody>
      </p:sp>
      <p:sp>
        <p:nvSpPr>
          <p:cNvPr id="38" name="Oval 37"/>
          <p:cNvSpPr/>
          <p:nvPr/>
        </p:nvSpPr>
        <p:spPr>
          <a:xfrm>
            <a:off x="7155305" y="520537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pic>
        <p:nvPicPr>
          <p:cNvPr id="22" name="Picture 21"/>
          <p:cNvPicPr>
            <a:picLocks noChangeAspect="1"/>
          </p:cNvPicPr>
          <p:nvPr/>
        </p:nvPicPr>
        <p:blipFill>
          <a:blip r:embed="rId2"/>
          <a:stretch>
            <a:fillRect/>
          </a:stretch>
        </p:blipFill>
        <p:spPr>
          <a:xfrm>
            <a:off x="7209345" y="5713379"/>
            <a:ext cx="719390" cy="432854"/>
          </a:xfrm>
          <a:prstGeom prst="rect">
            <a:avLst/>
          </a:prstGeom>
        </p:spPr>
      </p:pic>
      <p:cxnSp>
        <p:nvCxnSpPr>
          <p:cNvPr id="26" name="Straight Arrow Connector 25"/>
          <p:cNvCxnSpPr>
            <a:stCxn id="23" idx="3"/>
            <a:endCxn id="38" idx="0"/>
          </p:cNvCxnSpPr>
          <p:nvPr/>
        </p:nvCxnSpPr>
        <p:spPr>
          <a:xfrm flipH="1">
            <a:off x="7383905" y="4662896"/>
            <a:ext cx="446483" cy="54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rved Right Arrow 11"/>
          <p:cNvSpPr/>
          <p:nvPr/>
        </p:nvSpPr>
        <p:spPr>
          <a:xfrm>
            <a:off x="374412" y="3962401"/>
            <a:ext cx="328700" cy="99308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029489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MUFI Tree </a:t>
            </a:r>
            <a:r>
              <a:rPr lang="en-US" dirty="0"/>
              <a:t>C</a:t>
            </a:r>
            <a:r>
              <a:rPr lang="en-US" dirty="0" smtClean="0"/>
              <a:t>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Final MUFIs found :</a:t>
            </a:r>
          </a:p>
          <a:p>
            <a:r>
              <a:rPr lang="en-US" dirty="0" smtClean="0">
                <a:solidFill>
                  <a:srgbClr val="00B050"/>
                </a:solidFill>
              </a:rPr>
              <a:t>{e, c, a} : 0.437 : 0.5 </a:t>
            </a:r>
          </a:p>
          <a:p>
            <a:r>
              <a:rPr lang="en-US" dirty="0" smtClean="0">
                <a:solidFill>
                  <a:srgbClr val="00B050"/>
                </a:solidFill>
              </a:rPr>
              <a:t>{</a:t>
            </a:r>
            <a:r>
              <a:rPr lang="en-US" dirty="0" err="1" smtClean="0">
                <a:solidFill>
                  <a:srgbClr val="00B050"/>
                </a:solidFill>
              </a:rPr>
              <a:t>d,b,a</a:t>
            </a:r>
            <a:r>
              <a:rPr lang="en-US" dirty="0" smtClean="0">
                <a:solidFill>
                  <a:srgbClr val="00B050"/>
                </a:solidFill>
              </a:rPr>
              <a:t>} : 0.373 : 0.245</a:t>
            </a:r>
          </a:p>
          <a:p>
            <a:r>
              <a:rPr lang="en-US" dirty="0" smtClean="0">
                <a:solidFill>
                  <a:srgbClr val="00B050"/>
                </a:solidFill>
              </a:rPr>
              <a:t>{</a:t>
            </a:r>
            <a:r>
              <a:rPr lang="en-US" dirty="0" err="1" smtClean="0">
                <a:solidFill>
                  <a:srgbClr val="00B050"/>
                </a:solidFill>
              </a:rPr>
              <a:t>e,d,c</a:t>
            </a:r>
            <a:r>
              <a:rPr lang="en-US" dirty="0" smtClean="0">
                <a:solidFill>
                  <a:srgbClr val="00B050"/>
                </a:solidFill>
              </a:rPr>
              <a:t>} : 0.494 : 0.246</a:t>
            </a:r>
          </a:p>
          <a:p>
            <a:r>
              <a:rPr lang="en-US" dirty="0" smtClean="0">
                <a:solidFill>
                  <a:srgbClr val="00B050"/>
                </a:solidFill>
              </a:rPr>
              <a:t>{e, d, b} : 0.877 : 0.435</a:t>
            </a:r>
          </a:p>
        </p:txBody>
      </p:sp>
      <p:sp>
        <p:nvSpPr>
          <p:cNvPr id="5" name="&quot;No&quot; Symbol 4"/>
          <p:cNvSpPr/>
          <p:nvPr/>
        </p:nvSpPr>
        <p:spPr>
          <a:xfrm>
            <a:off x="7836914" y="2289842"/>
            <a:ext cx="381000"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223919"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558903" y="429157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350976" y="51689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0"/>
          </p:cNvCxnSpPr>
          <p:nvPr/>
        </p:nvCxnSpPr>
        <p:spPr>
          <a:xfrm flipH="1">
            <a:off x="7452519" y="2615046"/>
            <a:ext cx="440191" cy="7472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7" idx="7"/>
          </p:cNvCxnSpPr>
          <p:nvPr/>
        </p:nvCxnSpPr>
        <p:spPr>
          <a:xfrm flipH="1">
            <a:off x="6949148" y="3771016"/>
            <a:ext cx="435109" cy="587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4"/>
            <a:endCxn id="8" idx="0"/>
          </p:cNvCxnSpPr>
          <p:nvPr/>
        </p:nvCxnSpPr>
        <p:spPr>
          <a:xfrm flipH="1">
            <a:off x="6579576" y="4748775"/>
            <a:ext cx="207927" cy="4201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870421" y="3374480"/>
            <a:ext cx="685800" cy="338554"/>
          </a:xfrm>
          <a:prstGeom prst="rect">
            <a:avLst/>
          </a:prstGeom>
          <a:noFill/>
        </p:spPr>
        <p:txBody>
          <a:bodyPr wrap="square" rtlCol="0">
            <a:spAutoFit/>
          </a:bodyPr>
          <a:lstStyle/>
          <a:p>
            <a:r>
              <a:rPr lang="en-US" dirty="0" smtClean="0"/>
              <a:t>l1</a:t>
            </a:r>
            <a:endParaRPr lang="en-US" dirty="0"/>
          </a:p>
        </p:txBody>
      </p:sp>
      <p:sp>
        <p:nvSpPr>
          <p:cNvPr id="18" name="TextBox 17"/>
          <p:cNvSpPr txBox="1"/>
          <p:nvPr/>
        </p:nvSpPr>
        <p:spPr>
          <a:xfrm>
            <a:off x="6186741" y="4291575"/>
            <a:ext cx="685800" cy="338554"/>
          </a:xfrm>
          <a:prstGeom prst="rect">
            <a:avLst/>
          </a:prstGeom>
          <a:noFill/>
        </p:spPr>
        <p:txBody>
          <a:bodyPr wrap="square" rtlCol="0">
            <a:spAutoFit/>
          </a:bodyPr>
          <a:lstStyle/>
          <a:p>
            <a:r>
              <a:rPr lang="en-US" dirty="0" smtClean="0"/>
              <a:t>l2</a:t>
            </a:r>
            <a:endParaRPr lang="en-US" dirty="0"/>
          </a:p>
        </p:txBody>
      </p:sp>
      <p:sp>
        <p:nvSpPr>
          <p:cNvPr id="19" name="TextBox 18"/>
          <p:cNvSpPr txBox="1"/>
          <p:nvPr/>
        </p:nvSpPr>
        <p:spPr>
          <a:xfrm>
            <a:off x="5949691" y="5217696"/>
            <a:ext cx="685800" cy="338554"/>
          </a:xfrm>
          <a:prstGeom prst="rect">
            <a:avLst/>
          </a:prstGeom>
          <a:noFill/>
        </p:spPr>
        <p:txBody>
          <a:bodyPr wrap="square" rtlCol="0">
            <a:spAutoFit/>
          </a:bodyPr>
          <a:lstStyle/>
          <a:p>
            <a:r>
              <a:rPr lang="en-US" dirty="0" smtClean="0"/>
              <a:t>l3</a:t>
            </a:r>
            <a:endParaRPr lang="en-US" dirty="0"/>
          </a:p>
        </p:txBody>
      </p:sp>
      <p:sp>
        <p:nvSpPr>
          <p:cNvPr id="35" name="Oval 34"/>
          <p:cNvSpPr/>
          <p:nvPr/>
        </p:nvSpPr>
        <p:spPr>
          <a:xfrm>
            <a:off x="9049542"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6" name="Oval 35"/>
          <p:cNvSpPr/>
          <p:nvPr/>
        </p:nvSpPr>
        <p:spPr>
          <a:xfrm>
            <a:off x="8675684" y="426688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7" name="Oval 36"/>
          <p:cNvSpPr/>
          <p:nvPr/>
        </p:nvSpPr>
        <p:spPr>
          <a:xfrm>
            <a:off x="8366123" y="336225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9" name="Straight Arrow Connector 38"/>
          <p:cNvCxnSpPr>
            <a:stCxn id="5" idx="5"/>
            <a:endCxn id="37" idx="0"/>
          </p:cNvCxnSpPr>
          <p:nvPr/>
        </p:nvCxnSpPr>
        <p:spPr>
          <a:xfrm>
            <a:off x="8162118" y="2615046"/>
            <a:ext cx="432605" cy="74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8710330" y="3751658"/>
            <a:ext cx="147916" cy="514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9026777" y="4657131"/>
            <a:ext cx="212213" cy="56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8795705" y="3405117"/>
            <a:ext cx="685800" cy="338554"/>
          </a:xfrm>
          <a:prstGeom prst="rect">
            <a:avLst/>
          </a:prstGeom>
          <a:noFill/>
        </p:spPr>
        <p:txBody>
          <a:bodyPr wrap="square" rtlCol="0">
            <a:spAutoFit/>
          </a:bodyPr>
          <a:lstStyle/>
          <a:p>
            <a:r>
              <a:rPr lang="en-US" dirty="0" smtClean="0"/>
              <a:t>l1</a:t>
            </a:r>
            <a:endParaRPr lang="en-US" dirty="0"/>
          </a:p>
        </p:txBody>
      </p:sp>
      <p:sp>
        <p:nvSpPr>
          <p:cNvPr id="52" name="TextBox 51"/>
          <p:cNvSpPr txBox="1"/>
          <p:nvPr/>
        </p:nvSpPr>
        <p:spPr>
          <a:xfrm>
            <a:off x="9172338" y="4315905"/>
            <a:ext cx="685800" cy="338554"/>
          </a:xfrm>
          <a:prstGeom prst="rect">
            <a:avLst/>
          </a:prstGeom>
          <a:noFill/>
        </p:spPr>
        <p:txBody>
          <a:bodyPr wrap="square" rtlCol="0">
            <a:spAutoFit/>
          </a:bodyPr>
          <a:lstStyle/>
          <a:p>
            <a:r>
              <a:rPr lang="en-US" dirty="0" smtClean="0"/>
              <a:t>l2</a:t>
            </a:r>
            <a:endParaRPr lang="en-US" dirty="0"/>
          </a:p>
        </p:txBody>
      </p:sp>
      <p:sp>
        <p:nvSpPr>
          <p:cNvPr id="53" name="TextBox 52"/>
          <p:cNvSpPr txBox="1"/>
          <p:nvPr/>
        </p:nvSpPr>
        <p:spPr>
          <a:xfrm>
            <a:off x="9529507" y="5267949"/>
            <a:ext cx="685800" cy="338554"/>
          </a:xfrm>
          <a:prstGeom prst="rect">
            <a:avLst/>
          </a:prstGeom>
          <a:noFill/>
        </p:spPr>
        <p:txBody>
          <a:bodyPr wrap="square" rtlCol="0">
            <a:spAutoFit/>
          </a:bodyPr>
          <a:lstStyle/>
          <a:p>
            <a:r>
              <a:rPr lang="en-US" dirty="0" smtClean="0"/>
              <a:t>l3</a:t>
            </a:r>
            <a:endParaRPr lang="en-US" dirty="0"/>
          </a:p>
        </p:txBody>
      </p:sp>
      <p:sp>
        <p:nvSpPr>
          <p:cNvPr id="23" name="Oval 22"/>
          <p:cNvSpPr/>
          <p:nvPr/>
        </p:nvSpPr>
        <p:spPr>
          <a:xfrm>
            <a:off x="7763433" y="427265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
        <p:nvSpPr>
          <p:cNvPr id="24" name="Oval 23"/>
          <p:cNvSpPr/>
          <p:nvPr/>
        </p:nvSpPr>
        <p:spPr>
          <a:xfrm>
            <a:off x="8038011" y="521954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6" idx="5"/>
            <a:endCxn id="23" idx="1"/>
          </p:cNvCxnSpPr>
          <p:nvPr/>
        </p:nvCxnSpPr>
        <p:spPr>
          <a:xfrm>
            <a:off x="7614164" y="3752495"/>
            <a:ext cx="216224" cy="58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041674" y="4703904"/>
            <a:ext cx="112933" cy="55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74019" y="4616928"/>
            <a:ext cx="685800" cy="338554"/>
          </a:xfrm>
          <a:prstGeom prst="rect">
            <a:avLst/>
          </a:prstGeom>
          <a:noFill/>
        </p:spPr>
        <p:txBody>
          <a:bodyPr wrap="square" rtlCol="0">
            <a:spAutoFit/>
          </a:bodyPr>
          <a:lstStyle/>
          <a:p>
            <a:r>
              <a:rPr lang="en-US" dirty="0" smtClean="0"/>
              <a:t>l2</a:t>
            </a:r>
            <a:endParaRPr lang="en-US" dirty="0"/>
          </a:p>
        </p:txBody>
      </p:sp>
      <p:sp>
        <p:nvSpPr>
          <p:cNvPr id="31" name="TextBox 30"/>
          <p:cNvSpPr txBox="1"/>
          <p:nvPr/>
        </p:nvSpPr>
        <p:spPr>
          <a:xfrm>
            <a:off x="7755240" y="5397500"/>
            <a:ext cx="685800" cy="338554"/>
          </a:xfrm>
          <a:prstGeom prst="rect">
            <a:avLst/>
          </a:prstGeom>
          <a:noFill/>
        </p:spPr>
        <p:txBody>
          <a:bodyPr wrap="square" rtlCol="0">
            <a:spAutoFit/>
          </a:bodyPr>
          <a:lstStyle/>
          <a:p>
            <a:r>
              <a:rPr lang="en-US" dirty="0" smtClean="0"/>
              <a:t>l3</a:t>
            </a:r>
            <a:endParaRPr lang="en-US" dirty="0"/>
          </a:p>
        </p:txBody>
      </p:sp>
      <p:sp>
        <p:nvSpPr>
          <p:cNvPr id="38" name="Oval 37"/>
          <p:cNvSpPr/>
          <p:nvPr/>
        </p:nvSpPr>
        <p:spPr>
          <a:xfrm>
            <a:off x="7155305" y="520537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pic>
        <p:nvPicPr>
          <p:cNvPr id="22" name="Picture 21"/>
          <p:cNvPicPr>
            <a:picLocks noChangeAspect="1"/>
          </p:cNvPicPr>
          <p:nvPr/>
        </p:nvPicPr>
        <p:blipFill>
          <a:blip r:embed="rId2"/>
          <a:stretch>
            <a:fillRect/>
          </a:stretch>
        </p:blipFill>
        <p:spPr>
          <a:xfrm>
            <a:off x="7209345" y="5713379"/>
            <a:ext cx="719390" cy="432854"/>
          </a:xfrm>
          <a:prstGeom prst="rect">
            <a:avLst/>
          </a:prstGeom>
        </p:spPr>
      </p:pic>
      <p:cxnSp>
        <p:nvCxnSpPr>
          <p:cNvPr id="26" name="Straight Arrow Connector 25"/>
          <p:cNvCxnSpPr>
            <a:stCxn id="23" idx="3"/>
            <a:endCxn id="38" idx="0"/>
          </p:cNvCxnSpPr>
          <p:nvPr/>
        </p:nvCxnSpPr>
        <p:spPr>
          <a:xfrm flipH="1">
            <a:off x="7383905" y="4662896"/>
            <a:ext cx="446483" cy="54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1440390779"/>
              </p:ext>
            </p:extLst>
          </p:nvPr>
        </p:nvGraphicFramePr>
        <p:xfrm>
          <a:off x="3571169" y="3206856"/>
          <a:ext cx="2347119" cy="2494280"/>
        </p:xfrm>
        <a:graphic>
          <a:graphicData uri="http://schemas.openxmlformats.org/drawingml/2006/table">
            <a:tbl>
              <a:tblPr firstRow="1" bandRow="1">
                <a:tableStyleId>{5C22544A-7EE6-4342-B048-85BDC9FD1C3A}</a:tableStyleId>
              </a:tblPr>
              <a:tblGrid>
                <a:gridCol w="790125"/>
                <a:gridCol w="1556994"/>
              </a:tblGrid>
              <a:tr h="370840">
                <a:tc>
                  <a:txBody>
                    <a:bodyPr/>
                    <a:lstStyle/>
                    <a:p>
                      <a:r>
                        <a:rPr lang="en-US" dirty="0" smtClean="0"/>
                        <a:t>items</a:t>
                      </a:r>
                      <a:endParaRPr lang="en-US" dirty="0"/>
                    </a:p>
                  </a:txBody>
                  <a:tcPr/>
                </a:tc>
                <a:tc>
                  <a:txBody>
                    <a:bodyPr/>
                    <a:lstStyle/>
                    <a:p>
                      <a:r>
                        <a:rPr lang="en-US" dirty="0" smtClean="0"/>
                        <a:t>Head</a:t>
                      </a:r>
                      <a:r>
                        <a:rPr lang="en-US" baseline="0" dirty="0" smtClean="0"/>
                        <a:t> of the links</a:t>
                      </a:r>
                      <a:endParaRPr lang="en-US" dirty="0"/>
                    </a:p>
                  </a:txBody>
                  <a:tcPr/>
                </a:tc>
              </a:tr>
              <a:tr h="370840">
                <a:tc>
                  <a:txBody>
                    <a:bodyPr/>
                    <a:lstStyle/>
                    <a:p>
                      <a:r>
                        <a:rPr lang="en-US" dirty="0" smtClean="0"/>
                        <a:t>e</a:t>
                      </a:r>
                      <a:endParaRPr lang="en-US" dirty="0"/>
                    </a:p>
                  </a:txBody>
                  <a:tcPr/>
                </a:tc>
                <a:tc>
                  <a:txBody>
                    <a:bodyPr/>
                    <a:lstStyle/>
                    <a:p>
                      <a:endParaRPr lang="en-US"/>
                    </a:p>
                  </a:txBody>
                  <a:tcPr/>
                </a:tc>
              </a:tr>
              <a:tr h="370840">
                <a:tc>
                  <a:txBody>
                    <a:bodyPr/>
                    <a:lstStyle/>
                    <a:p>
                      <a:r>
                        <a:rPr lang="en-US" dirty="0" smtClean="0"/>
                        <a:t>d</a:t>
                      </a:r>
                      <a:endParaRPr lang="en-US" dirty="0"/>
                    </a:p>
                  </a:txBody>
                  <a:tcPr/>
                </a:tc>
                <a:tc>
                  <a:txBody>
                    <a:bodyPr/>
                    <a:lstStyle/>
                    <a:p>
                      <a:endParaRPr lang="en-US"/>
                    </a:p>
                  </a:txBody>
                  <a:tcPr/>
                </a:tc>
              </a:tr>
              <a:tr h="370840">
                <a:tc>
                  <a:txBody>
                    <a:bodyPr/>
                    <a:lstStyle/>
                    <a:p>
                      <a:r>
                        <a:rPr lang="en-US" dirty="0" smtClean="0"/>
                        <a:t>b</a:t>
                      </a:r>
                      <a:endParaRPr lang="en-US" dirty="0"/>
                    </a:p>
                  </a:txBody>
                  <a:tcPr/>
                </a:tc>
                <a:tc>
                  <a:txBody>
                    <a:bodyPr/>
                    <a:lstStyle/>
                    <a:p>
                      <a:endParaRPr lang="en-US"/>
                    </a:p>
                  </a:txBody>
                  <a:tcPr/>
                </a:tc>
              </a:tr>
              <a:tr h="370840">
                <a:tc>
                  <a:txBody>
                    <a:bodyPr/>
                    <a:lstStyle/>
                    <a:p>
                      <a:r>
                        <a:rPr lang="en-US" dirty="0" smtClean="0"/>
                        <a:t>c</a:t>
                      </a:r>
                      <a:endParaRPr lang="en-US" dirty="0"/>
                    </a:p>
                  </a:txBody>
                  <a:tcPr/>
                </a:tc>
                <a:tc>
                  <a:txBody>
                    <a:bodyPr/>
                    <a:lstStyle/>
                    <a:p>
                      <a:endParaRPr lang="en-US"/>
                    </a:p>
                  </a:txBody>
                  <a:tcPr/>
                </a:tc>
              </a:tr>
              <a:tr h="370840">
                <a:tc>
                  <a:txBody>
                    <a:bodyPr/>
                    <a:lstStyle/>
                    <a:p>
                      <a:r>
                        <a:rPr lang="en-US" dirty="0" smtClean="0"/>
                        <a:t>a</a:t>
                      </a:r>
                      <a:endParaRPr lang="en-US" dirty="0"/>
                    </a:p>
                  </a:txBody>
                  <a:tcPr/>
                </a:tc>
                <a:tc>
                  <a:txBody>
                    <a:bodyPr/>
                    <a:lstStyle/>
                    <a:p>
                      <a:endParaRPr lang="en-US" dirty="0"/>
                    </a:p>
                  </a:txBody>
                  <a:tcPr/>
                </a:tc>
              </a:tr>
            </a:tbl>
          </a:graphicData>
        </a:graphic>
      </p:graphicFrame>
      <p:cxnSp>
        <p:nvCxnSpPr>
          <p:cNvPr id="11" name="Curved Connector 10"/>
          <p:cNvCxnSpPr>
            <a:endCxn id="16" idx="2"/>
          </p:cNvCxnSpPr>
          <p:nvPr/>
        </p:nvCxnSpPr>
        <p:spPr>
          <a:xfrm flipV="1">
            <a:off x="5853926" y="3713034"/>
            <a:ext cx="1359395" cy="29582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flipV="1">
            <a:off x="5853926" y="4520175"/>
            <a:ext cx="675715" cy="6487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endCxn id="19" idx="2"/>
          </p:cNvCxnSpPr>
          <p:nvPr/>
        </p:nvCxnSpPr>
        <p:spPr>
          <a:xfrm flipV="1">
            <a:off x="5805634" y="5556250"/>
            <a:ext cx="486957" cy="4879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flipV="1">
            <a:off x="5823621" y="3705331"/>
            <a:ext cx="2584195" cy="65260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a:off x="5853926" y="4748775"/>
            <a:ext cx="2905099" cy="63574"/>
          </a:xfrm>
          <a:prstGeom prst="curvedConnector3">
            <a:avLst>
              <a:gd name="adj1" fmla="val 224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p:cNvCxnSpPr>
            <a:endCxn id="35" idx="4"/>
          </p:cNvCxnSpPr>
          <p:nvPr/>
        </p:nvCxnSpPr>
        <p:spPr>
          <a:xfrm flipV="1">
            <a:off x="6558903" y="5676743"/>
            <a:ext cx="2719239" cy="5931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a:stCxn id="37" idx="4"/>
            <a:endCxn id="23" idx="0"/>
          </p:cNvCxnSpPr>
          <p:nvPr/>
        </p:nvCxnSpPr>
        <p:spPr>
          <a:xfrm rot="5400000">
            <a:off x="8066778" y="3744705"/>
            <a:ext cx="453201" cy="6026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7" idx="5"/>
            <a:endCxn id="24" idx="1"/>
          </p:cNvCxnSpPr>
          <p:nvPr/>
        </p:nvCxnSpPr>
        <p:spPr>
          <a:xfrm rot="16200000" flipH="1">
            <a:off x="7224718" y="4406250"/>
            <a:ext cx="604678" cy="115581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p:nvPr/>
        </p:nvCxnSpPr>
        <p:spPr>
          <a:xfrm rot="10800000" flipV="1">
            <a:off x="7672614" y="4681819"/>
            <a:ext cx="1003070" cy="578732"/>
          </a:xfrm>
          <a:prstGeom prst="curvedConnector3">
            <a:avLst>
              <a:gd name="adj1" fmla="val 322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7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
        <p:nvSpPr>
          <p:cNvPr id="4" name="TextBox 3"/>
          <p:cNvSpPr txBox="1"/>
          <p:nvPr/>
        </p:nvSpPr>
        <p:spPr>
          <a:xfrm>
            <a:off x="860510" y="2819400"/>
            <a:ext cx="11125200" cy="2123658"/>
          </a:xfrm>
          <a:prstGeom prst="rect">
            <a:avLst/>
          </a:prstGeom>
          <a:noFill/>
        </p:spPr>
        <p:txBody>
          <a:bodyPr wrap="square" rtlCol="0">
            <a:spAutoFit/>
          </a:bodyPr>
          <a:lstStyle/>
          <a:p>
            <a:r>
              <a:rPr lang="en-US" sz="4400" dirty="0" smtClean="0">
                <a:solidFill>
                  <a:srgbClr val="0070C0"/>
                </a:solidFill>
              </a:rPr>
              <a:t>Closed uncertain frequent </a:t>
            </a:r>
            <a:r>
              <a:rPr lang="en-US" sz="4400" dirty="0" err="1" smtClean="0">
                <a:solidFill>
                  <a:srgbClr val="0070C0"/>
                </a:solidFill>
              </a:rPr>
              <a:t>itemsets</a:t>
            </a:r>
            <a:r>
              <a:rPr lang="en-US" sz="4400" dirty="0" smtClean="0">
                <a:solidFill>
                  <a:srgbClr val="0070C0"/>
                </a:solidFill>
              </a:rPr>
              <a:t> mining 				from uncertain database</a:t>
            </a:r>
          </a:p>
          <a:p>
            <a:r>
              <a:rPr lang="en-US" sz="4400" dirty="0">
                <a:solidFill>
                  <a:srgbClr val="0070C0"/>
                </a:solidFill>
              </a:rPr>
              <a:t>	</a:t>
            </a:r>
            <a:r>
              <a:rPr lang="en-US" sz="4400" dirty="0" smtClean="0">
                <a:solidFill>
                  <a:srgbClr val="0070C0"/>
                </a:solidFill>
              </a:rPr>
              <a:t>				CUFI tree</a:t>
            </a:r>
            <a:endParaRPr lang="en-US" sz="4400" dirty="0">
              <a:solidFill>
                <a:srgbClr val="0070C0"/>
              </a:solidFill>
            </a:endParaRPr>
          </a:p>
        </p:txBody>
      </p:sp>
    </p:spTree>
    <p:extLst>
      <p:ext uri="{BB962C8B-B14F-4D97-AF65-F5344CB8AC3E}">
        <p14:creationId xmlns:p14="http://schemas.microsoft.com/office/powerpoint/2010/main" val="2868323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3 : Closed Range</a:t>
            </a:r>
            <a:endParaRPr lang="en-US" dirty="0"/>
          </a:p>
        </p:txBody>
      </p:sp>
      <p:sp>
        <p:nvSpPr>
          <p:cNvPr id="3" name="Content Placeholder 2"/>
          <p:cNvSpPr>
            <a:spLocks noGrp="1"/>
          </p:cNvSpPr>
          <p:nvPr>
            <p:ph idx="1"/>
          </p:nvPr>
        </p:nvSpPr>
        <p:spPr/>
        <p:txBody>
          <a:bodyPr/>
          <a:lstStyle/>
          <a:p>
            <a:r>
              <a:rPr lang="en-US" dirty="0" smtClean="0"/>
              <a:t>If two items’ or </a:t>
            </a:r>
            <a:r>
              <a:rPr lang="en-US" dirty="0" err="1" smtClean="0"/>
              <a:t>itemsets</a:t>
            </a:r>
            <a:r>
              <a:rPr lang="en-US" dirty="0" smtClean="0"/>
              <a:t>’ </a:t>
            </a:r>
            <a:r>
              <a:rPr lang="en-US" dirty="0" err="1" smtClean="0"/>
              <a:t>expSupCap</a:t>
            </a:r>
            <a:r>
              <a:rPr lang="en-US" dirty="0" smtClean="0"/>
              <a:t>  difference are in a fixed range, then the items’ or </a:t>
            </a:r>
            <a:r>
              <a:rPr lang="en-US" dirty="0" err="1" smtClean="0"/>
              <a:t>itemsets</a:t>
            </a:r>
            <a:r>
              <a:rPr lang="en-US" dirty="0" smtClean="0"/>
              <a:t>’ are considered to have similar </a:t>
            </a:r>
            <a:r>
              <a:rPr lang="en-US" dirty="0" err="1" smtClean="0"/>
              <a:t>expSupCap</a:t>
            </a:r>
            <a:r>
              <a:rPr lang="en-US" dirty="0" smtClean="0"/>
              <a:t> and the fixed range is called closed range. Closed range is user defined and it is always a float number (as working with uncertain database). The absolute value of the items’ or </a:t>
            </a:r>
            <a:r>
              <a:rPr lang="en-US" dirty="0" err="1" smtClean="0"/>
              <a:t>itemsets</a:t>
            </a:r>
            <a:r>
              <a:rPr lang="en-US" dirty="0" smtClean="0"/>
              <a:t>’ </a:t>
            </a:r>
            <a:r>
              <a:rPr lang="en-US" dirty="0" err="1" smtClean="0"/>
              <a:t>expSupCap</a:t>
            </a:r>
            <a:r>
              <a:rPr lang="en-US" dirty="0" smtClean="0"/>
              <a:t> difference must be taken to calculate closed range.</a:t>
            </a:r>
          </a:p>
          <a:p>
            <a:pPr marL="0" indent="0">
              <a:buNone/>
            </a:pPr>
            <a:endParaRPr lang="en-US" dirty="0" smtClean="0"/>
          </a:p>
          <a:p>
            <a:pPr marL="0" indent="0">
              <a:buNone/>
            </a:pPr>
            <a:endParaRPr lang="en-US" dirty="0" smtClean="0"/>
          </a:p>
          <a:p>
            <a:r>
              <a:rPr lang="en-US" dirty="0" smtClean="0"/>
              <a:t>Items those are in closed range, form closed branches or closed </a:t>
            </a:r>
            <a:r>
              <a:rPr lang="en-US" dirty="0" err="1" smtClean="0"/>
              <a:t>itemsets</a:t>
            </a:r>
            <a:r>
              <a:rPr lang="en-US" dirty="0" smtClean="0"/>
              <a:t>.</a:t>
            </a:r>
          </a:p>
        </p:txBody>
      </p:sp>
    </p:spTree>
    <p:extLst>
      <p:ext uri="{BB962C8B-B14F-4D97-AF65-F5344CB8AC3E}">
        <p14:creationId xmlns:p14="http://schemas.microsoft.com/office/powerpoint/2010/main" val="3874245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a:t>
            </a:r>
            <a:endParaRPr lang="en-US" dirty="0"/>
          </a:p>
        </p:txBody>
      </p:sp>
      <p:sp>
        <p:nvSpPr>
          <p:cNvPr id="3" name="Content Placeholder 2"/>
          <p:cNvSpPr>
            <a:spLocks noGrp="1"/>
          </p:cNvSpPr>
          <p:nvPr>
            <p:ph idx="1"/>
          </p:nvPr>
        </p:nvSpPr>
        <p:spPr>
          <a:xfrm>
            <a:off x="630956" y="1806448"/>
            <a:ext cx="11357135" cy="4594352"/>
          </a:xfrm>
        </p:spPr>
        <p:txBody>
          <a:bodyPr>
            <a:normAutofit fontScale="92500" lnSpcReduction="20000"/>
          </a:bodyPr>
          <a:lstStyle/>
          <a:p>
            <a:r>
              <a:rPr lang="en-US" dirty="0" smtClean="0"/>
              <a:t>Definition 4 : Closed branch : </a:t>
            </a:r>
          </a:p>
          <a:p>
            <a:pPr marL="0" indent="0">
              <a:buNone/>
            </a:pPr>
            <a:endParaRPr lang="en-US" dirty="0" smtClean="0"/>
          </a:p>
          <a:p>
            <a:pPr marL="0" indent="0">
              <a:buNone/>
            </a:pPr>
            <a:r>
              <a:rPr lang="en-US" dirty="0"/>
              <a:t>	</a:t>
            </a:r>
            <a:r>
              <a:rPr lang="en-US" dirty="0" smtClean="0"/>
              <a:t>A </a:t>
            </a:r>
            <a:r>
              <a:rPr lang="en-US" dirty="0" smtClean="0"/>
              <a:t>frequent branch from its parent node to a node with similar </a:t>
            </a:r>
            <a:r>
              <a:rPr lang="en-US" dirty="0" err="1" smtClean="0"/>
              <a:t>expSupCap</a:t>
            </a:r>
            <a:r>
              <a:rPr lang="en-US" dirty="0" smtClean="0"/>
              <a:t> (in closed range) of a conditional tree is called a closed branch. Closed branches form closed </a:t>
            </a:r>
            <a:r>
              <a:rPr lang="en-US" dirty="0" err="1" smtClean="0"/>
              <a:t>itemsets</a:t>
            </a:r>
            <a:r>
              <a:rPr lang="en-US" dirty="0" smtClean="0"/>
              <a:t>.</a:t>
            </a:r>
          </a:p>
          <a:p>
            <a:pPr marL="0" indent="0">
              <a:buNone/>
            </a:pPr>
            <a:endParaRPr lang="en-US" dirty="0"/>
          </a:p>
          <a:p>
            <a:r>
              <a:rPr lang="en-US" dirty="0" smtClean="0"/>
              <a:t>Definition 5 : Closed positive list :</a:t>
            </a:r>
          </a:p>
          <a:p>
            <a:pPr marL="0" indent="0">
              <a:buNone/>
            </a:pPr>
            <a:endParaRPr lang="en-US" dirty="0" smtClean="0"/>
          </a:p>
          <a:p>
            <a:pPr marL="0" indent="0">
              <a:buNone/>
            </a:pPr>
            <a:r>
              <a:rPr lang="en-US" dirty="0"/>
              <a:t>	Closed uncertain frequent </a:t>
            </a:r>
            <a:r>
              <a:rPr lang="en-US" dirty="0" err="1"/>
              <a:t>itemsets</a:t>
            </a:r>
            <a:r>
              <a:rPr lang="en-US" dirty="0"/>
              <a:t> found from each conditional tree, are kept in closed positive list.</a:t>
            </a:r>
          </a:p>
          <a:p>
            <a:endParaRPr lang="en-US" dirty="0"/>
          </a:p>
          <a:p>
            <a:pPr marL="0" indent="0">
              <a:buNone/>
            </a:pPr>
            <a:r>
              <a:rPr lang="en-US" dirty="0"/>
              <a:t>Closed positive list consists of 3 parts, </a:t>
            </a:r>
            <a:r>
              <a:rPr lang="en-US" dirty="0" err="1"/>
              <a:t>itemset</a:t>
            </a:r>
            <a:r>
              <a:rPr lang="en-US" dirty="0"/>
              <a:t> : </a:t>
            </a:r>
            <a:r>
              <a:rPr lang="en-US" dirty="0" err="1"/>
              <a:t>expSupCap</a:t>
            </a:r>
            <a:r>
              <a:rPr lang="en-US" dirty="0"/>
              <a:t> : </a:t>
            </a:r>
            <a:r>
              <a:rPr lang="en-US" dirty="0" err="1"/>
              <a:t>expSup</a:t>
            </a:r>
            <a:r>
              <a:rPr lang="en-US" dirty="0"/>
              <a:t>.</a:t>
            </a:r>
          </a:p>
          <a:p>
            <a:pPr marL="0" indent="0">
              <a:buNone/>
            </a:pPr>
            <a:endParaRPr lang="en-US" dirty="0"/>
          </a:p>
          <a:p>
            <a:pPr marL="0" indent="0">
              <a:buNone/>
            </a:pPr>
            <a:endParaRPr lang="en-US" dirty="0"/>
          </a:p>
          <a:p>
            <a:pPr marL="0" indent="0">
              <a:buNone/>
            </a:pPr>
            <a:r>
              <a:rPr lang="en-US" dirty="0" smtClean="0"/>
              <a:t>	</a:t>
            </a:r>
            <a:endParaRPr lang="en-US" dirty="0" smtClean="0"/>
          </a:p>
          <a:p>
            <a:pPr marL="0" indent="0">
              <a:buNone/>
            </a:pPr>
            <a:r>
              <a:rPr lang="en-US" dirty="0"/>
              <a:t>	</a:t>
            </a:r>
          </a:p>
        </p:txBody>
      </p:sp>
    </p:spTree>
    <p:extLst>
      <p:ext uri="{BB962C8B-B14F-4D97-AF65-F5344CB8AC3E}">
        <p14:creationId xmlns:p14="http://schemas.microsoft.com/office/powerpoint/2010/main" val="13465122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Closed </a:t>
            </a:r>
            <a:r>
              <a:rPr lang="en-US" dirty="0"/>
              <a:t>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extLst>
              <p:ext uri="{D42A27DB-BD31-4B8C-83A1-F6EECF244321}">
                <p14:modId xmlns:p14="http://schemas.microsoft.com/office/powerpoint/2010/main" val="2123809921"/>
              </p:ext>
            </p:extLst>
          </p:nvPr>
        </p:nvGraphicFramePr>
        <p:xfrm>
          <a:off x="0" y="1447804"/>
          <a:ext cx="1737519" cy="2163235"/>
        </p:xfrm>
        <a:graphic>
          <a:graphicData uri="http://schemas.openxmlformats.org/drawingml/2006/table">
            <a:tbl>
              <a:tblPr firstRow="1" bandRow="1">
                <a:tableStyleId>{5C22544A-7EE6-4342-B048-85BDC9FD1C3A}</a:tableStyleId>
              </a:tblPr>
              <a:tblGrid>
                <a:gridCol w="782035"/>
                <a:gridCol w="955484"/>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r h="432647">
                <a:tc>
                  <a:txBody>
                    <a:bodyPr/>
                    <a:lstStyle/>
                    <a:p>
                      <a:r>
                        <a:rPr lang="en-US" sz="2100" dirty="0" smtClean="0"/>
                        <a:t>c</a:t>
                      </a:r>
                      <a:endParaRPr lang="en-US" sz="2100" dirty="0"/>
                    </a:p>
                  </a:txBody>
                  <a:tcPr marL="93474" marR="93474" marT="53340" marB="53340"/>
                </a:tc>
                <a:tc>
                  <a:txBody>
                    <a:bodyPr/>
                    <a:lstStyle/>
                    <a:p>
                      <a:r>
                        <a:rPr lang="en-US" sz="2100" dirty="0" smtClean="0"/>
                        <a:t>0.835</a:t>
                      </a:r>
                      <a:endParaRPr lang="en-US" sz="2100" dirty="0"/>
                    </a:p>
                  </a:txBody>
                  <a:tcPr marL="93474" marR="93474" marT="53340" marB="53340"/>
                </a:tc>
              </a:tr>
              <a:tr h="432647">
                <a:tc>
                  <a:txBody>
                    <a:bodyPr/>
                    <a:lstStyle/>
                    <a:p>
                      <a:r>
                        <a:rPr lang="en-US" sz="2100" dirty="0" smtClean="0"/>
                        <a:t>e</a:t>
                      </a:r>
                      <a:endParaRPr lang="en-US" sz="2100" dirty="0"/>
                    </a:p>
                  </a:txBody>
                  <a:tcPr marL="93474" marR="93474" marT="53340" marB="53340"/>
                </a:tc>
                <a:tc>
                  <a:txBody>
                    <a:bodyPr/>
                    <a:lstStyle/>
                    <a:p>
                      <a:r>
                        <a:rPr lang="en-US" sz="2100" dirty="0" smtClean="0"/>
                        <a:t>0.835</a:t>
                      </a:r>
                      <a:endParaRPr lang="en-US" sz="2100" dirty="0"/>
                    </a:p>
                  </a:txBody>
                  <a:tcPr marL="93474" marR="93474" marT="53340" marB="53340"/>
                </a:tc>
              </a:tr>
              <a:tr h="432647">
                <a:tc>
                  <a:txBody>
                    <a:bodyPr/>
                    <a:lstStyle/>
                    <a:p>
                      <a:r>
                        <a:rPr lang="en-US" sz="2100" dirty="0" smtClean="0"/>
                        <a:t>d</a:t>
                      </a:r>
                      <a:endParaRPr lang="en-US" sz="2100" dirty="0"/>
                    </a:p>
                  </a:txBody>
                  <a:tcPr marL="93474" marR="93474" marT="53340" marB="53340"/>
                </a:tc>
                <a:tc>
                  <a:txBody>
                    <a:bodyPr/>
                    <a:lstStyle/>
                    <a:p>
                      <a:r>
                        <a:rPr lang="en-US" sz="2100" dirty="0" smtClean="0"/>
                        <a:t>0.771</a:t>
                      </a:r>
                      <a:endParaRPr lang="en-US" sz="2100" dirty="0"/>
                    </a:p>
                  </a:txBody>
                  <a:tcPr marL="93474" marR="93474" marT="53340" marB="53340"/>
                </a:tc>
              </a:tr>
              <a:tr h="432647">
                <a:tc>
                  <a:txBody>
                    <a:bodyPr/>
                    <a:lstStyle/>
                    <a:p>
                      <a:r>
                        <a:rPr lang="en-US" sz="2100" dirty="0" smtClean="0"/>
                        <a:t>b</a:t>
                      </a:r>
                      <a:endParaRPr lang="en-US" sz="2100" dirty="0"/>
                    </a:p>
                  </a:txBody>
                  <a:tcPr marL="93474" marR="93474" marT="53340" marB="53340"/>
                </a:tc>
                <a:tc>
                  <a:txBody>
                    <a:bodyPr/>
                    <a:lstStyle/>
                    <a:p>
                      <a:r>
                        <a:rPr lang="en-US" sz="2100" dirty="0" smtClean="0"/>
                        <a:t>0.373</a:t>
                      </a:r>
                      <a:endParaRPr lang="en-US" sz="2100" dirty="0"/>
                    </a:p>
                  </a:txBody>
                  <a:tcPr marL="93474" marR="93474" marT="53340" marB="53340"/>
                </a:tc>
              </a:tr>
            </a:tbl>
          </a:graphicData>
        </a:graphic>
      </p:graphicFrame>
      <p:sp>
        <p:nvSpPr>
          <p:cNvPr id="4" name="&quot;No&quot; Symbol 3"/>
          <p:cNvSpPr/>
          <p:nvPr/>
        </p:nvSpPr>
        <p:spPr>
          <a:xfrm>
            <a:off x="2025281" y="25146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947383" y="3378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8" name="Oval 7"/>
          <p:cNvSpPr/>
          <p:nvPr/>
        </p:nvSpPr>
        <p:spPr>
          <a:xfrm>
            <a:off x="1947383"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9" name="Oval 8"/>
          <p:cNvSpPr/>
          <p:nvPr/>
        </p:nvSpPr>
        <p:spPr>
          <a:xfrm>
            <a:off x="3505289"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1" name="Oval 10"/>
          <p:cNvSpPr/>
          <p:nvPr/>
        </p:nvSpPr>
        <p:spPr>
          <a:xfrm>
            <a:off x="3505289" y="32893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5" name="Straight Arrow Connector 14"/>
          <p:cNvCxnSpPr>
            <a:stCxn id="4" idx="4"/>
            <a:endCxn id="5" idx="0"/>
          </p:cNvCxnSpPr>
          <p:nvPr/>
        </p:nvCxnSpPr>
        <p:spPr>
          <a:xfrm rot="5400000">
            <a:off x="1946542" y="3104729"/>
            <a:ext cx="508000" cy="38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4"/>
          </p:cNvCxnSpPr>
          <p:nvPr/>
        </p:nvCxnSpPr>
        <p:spPr>
          <a:xfrm rot="5400000">
            <a:off x="1958818" y="4045071"/>
            <a:ext cx="444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11" idx="0"/>
          </p:cNvCxnSpPr>
          <p:nvPr/>
        </p:nvCxnSpPr>
        <p:spPr>
          <a:xfrm rot="16200000" flipH="1">
            <a:off x="2769945" y="2320280"/>
            <a:ext cx="419100" cy="15189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a:endCxn id="9" idx="0"/>
          </p:cNvCxnSpPr>
          <p:nvPr/>
        </p:nvCxnSpPr>
        <p:spPr>
          <a:xfrm rot="5400000">
            <a:off x="3472274" y="4000489"/>
            <a:ext cx="5334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414756" y="3378200"/>
            <a:ext cx="778953" cy="338554"/>
          </a:xfrm>
          <a:prstGeom prst="rect">
            <a:avLst/>
          </a:prstGeom>
          <a:noFill/>
        </p:spPr>
        <p:txBody>
          <a:bodyPr wrap="square" rtlCol="0">
            <a:spAutoFit/>
          </a:bodyPr>
          <a:lstStyle/>
          <a:p>
            <a:r>
              <a:rPr lang="en-US" dirty="0" smtClean="0"/>
              <a:t>0.835</a:t>
            </a:r>
            <a:endParaRPr lang="en-US" dirty="0"/>
          </a:p>
        </p:txBody>
      </p:sp>
      <p:sp>
        <p:nvSpPr>
          <p:cNvPr id="26" name="TextBox 25"/>
          <p:cNvSpPr txBox="1"/>
          <p:nvPr/>
        </p:nvSpPr>
        <p:spPr>
          <a:xfrm>
            <a:off x="3794921" y="4648200"/>
            <a:ext cx="778953" cy="338554"/>
          </a:xfrm>
          <a:prstGeom prst="rect">
            <a:avLst/>
          </a:prstGeom>
          <a:noFill/>
        </p:spPr>
        <p:txBody>
          <a:bodyPr wrap="square" rtlCol="0">
            <a:spAutoFit/>
          </a:bodyPr>
          <a:lstStyle/>
          <a:p>
            <a:r>
              <a:rPr lang="en-US" dirty="0" smtClean="0"/>
              <a:t>0.373</a:t>
            </a:r>
            <a:endParaRPr lang="en-US" dirty="0"/>
          </a:p>
        </p:txBody>
      </p:sp>
      <p:sp>
        <p:nvSpPr>
          <p:cNvPr id="27" name="TextBox 26"/>
          <p:cNvSpPr txBox="1"/>
          <p:nvPr/>
        </p:nvSpPr>
        <p:spPr>
          <a:xfrm>
            <a:off x="2414756" y="4343400"/>
            <a:ext cx="778953" cy="338554"/>
          </a:xfrm>
          <a:prstGeom prst="rect">
            <a:avLst/>
          </a:prstGeom>
          <a:noFill/>
        </p:spPr>
        <p:txBody>
          <a:bodyPr wrap="square" rtlCol="0">
            <a:spAutoFit/>
          </a:bodyPr>
          <a:lstStyle/>
          <a:p>
            <a:r>
              <a:rPr lang="en-US" dirty="0" smtClean="0"/>
              <a:t>0.398</a:t>
            </a:r>
            <a:endParaRPr lang="en-US" dirty="0"/>
          </a:p>
        </p:txBody>
      </p:sp>
      <p:sp>
        <p:nvSpPr>
          <p:cNvPr id="28" name="TextBox 27"/>
          <p:cNvSpPr txBox="1"/>
          <p:nvPr/>
        </p:nvSpPr>
        <p:spPr>
          <a:xfrm>
            <a:off x="3794921" y="3581400"/>
            <a:ext cx="778953" cy="338554"/>
          </a:xfrm>
          <a:prstGeom prst="rect">
            <a:avLst/>
          </a:prstGeom>
          <a:noFill/>
        </p:spPr>
        <p:txBody>
          <a:bodyPr wrap="square" rtlCol="0">
            <a:spAutoFit/>
          </a:bodyPr>
          <a:lstStyle/>
          <a:p>
            <a:r>
              <a:rPr lang="en-US" dirty="0" smtClean="0"/>
              <a:t>0.373</a:t>
            </a:r>
            <a:endParaRPr lang="en-US" dirty="0"/>
          </a:p>
        </p:txBody>
      </p:sp>
      <p:sp>
        <p:nvSpPr>
          <p:cNvPr id="31" name="TextBox 30"/>
          <p:cNvSpPr txBox="1"/>
          <p:nvPr/>
        </p:nvSpPr>
        <p:spPr>
          <a:xfrm>
            <a:off x="1947384" y="1689108"/>
            <a:ext cx="2648440" cy="461665"/>
          </a:xfrm>
          <a:prstGeom prst="rect">
            <a:avLst/>
          </a:prstGeom>
          <a:noFill/>
        </p:spPr>
        <p:txBody>
          <a:bodyPr wrap="square" rtlCol="0">
            <a:spAutoFit/>
          </a:bodyPr>
          <a:lstStyle/>
          <a:p>
            <a:r>
              <a:rPr lang="en-US" sz="2400" dirty="0" smtClean="0"/>
              <a:t>a-projected DB:</a:t>
            </a:r>
            <a:endParaRPr lang="en-US" dirty="0"/>
          </a:p>
        </p:txBody>
      </p:sp>
      <p:sp>
        <p:nvSpPr>
          <p:cNvPr id="32" name="TextBox 31"/>
          <p:cNvSpPr txBox="1"/>
          <p:nvPr/>
        </p:nvSpPr>
        <p:spPr>
          <a:xfrm>
            <a:off x="9205119" y="1828804"/>
            <a:ext cx="2804231" cy="461665"/>
          </a:xfrm>
          <a:prstGeom prst="rect">
            <a:avLst/>
          </a:prstGeom>
          <a:noFill/>
        </p:spPr>
        <p:txBody>
          <a:bodyPr wrap="square" rtlCol="0">
            <a:spAutoFit/>
          </a:bodyPr>
          <a:lstStyle/>
          <a:p>
            <a:r>
              <a:rPr lang="en-US" sz="2400" dirty="0" smtClean="0"/>
              <a:t>a-conditional tree:</a:t>
            </a:r>
            <a:endParaRPr lang="en-US" dirty="0"/>
          </a:p>
        </p:txBody>
      </p:sp>
      <p:sp>
        <p:nvSpPr>
          <p:cNvPr id="33" name="&quot;No&quot; Symbol 32"/>
          <p:cNvSpPr/>
          <p:nvPr/>
        </p:nvSpPr>
        <p:spPr>
          <a:xfrm>
            <a:off x="10119519" y="23622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p:cNvSpPr/>
          <p:nvPr/>
        </p:nvSpPr>
        <p:spPr>
          <a:xfrm>
            <a:off x="10957719"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10957719" y="3276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8" name="Straight Arrow Connector 37"/>
          <p:cNvCxnSpPr>
            <a:stCxn id="33" idx="4"/>
            <a:endCxn id="36" idx="0"/>
          </p:cNvCxnSpPr>
          <p:nvPr/>
        </p:nvCxnSpPr>
        <p:spPr>
          <a:xfrm rot="16200000" flipH="1">
            <a:off x="10453957" y="2539156"/>
            <a:ext cx="558800" cy="916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6" idx="4"/>
            <a:endCxn id="34" idx="0"/>
          </p:cNvCxnSpPr>
          <p:nvPr/>
        </p:nvCxnSpPr>
        <p:spPr>
          <a:xfrm rot="5400000">
            <a:off x="10918355" y="3994152"/>
            <a:ext cx="5461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1528504" y="3276600"/>
            <a:ext cx="1090534" cy="338554"/>
          </a:xfrm>
          <a:prstGeom prst="rect">
            <a:avLst/>
          </a:prstGeom>
          <a:noFill/>
        </p:spPr>
        <p:txBody>
          <a:bodyPr wrap="square" rtlCol="0">
            <a:spAutoFit/>
          </a:bodyPr>
          <a:lstStyle/>
          <a:p>
            <a:r>
              <a:rPr lang="en-US" dirty="0" smtClean="0"/>
              <a:t>0.373</a:t>
            </a:r>
            <a:endParaRPr lang="en-US" dirty="0"/>
          </a:p>
        </p:txBody>
      </p:sp>
      <p:sp>
        <p:nvSpPr>
          <p:cNvPr id="45" name="TextBox 44"/>
          <p:cNvSpPr txBox="1"/>
          <p:nvPr/>
        </p:nvSpPr>
        <p:spPr>
          <a:xfrm>
            <a:off x="11528504" y="4343400"/>
            <a:ext cx="1090534" cy="338554"/>
          </a:xfrm>
          <a:prstGeom prst="rect">
            <a:avLst/>
          </a:prstGeom>
          <a:noFill/>
        </p:spPr>
        <p:txBody>
          <a:bodyPr wrap="square" rtlCol="0">
            <a:spAutoFit/>
          </a:bodyPr>
          <a:lstStyle/>
          <a:p>
            <a:r>
              <a:rPr lang="en-US" dirty="0" smtClean="0"/>
              <a:t>0.373</a:t>
            </a:r>
            <a:endParaRPr lang="en-US" dirty="0"/>
          </a:p>
        </p:txBody>
      </p:sp>
      <p:sp>
        <p:nvSpPr>
          <p:cNvPr id="46" name="TextBox 45"/>
          <p:cNvSpPr txBox="1"/>
          <p:nvPr/>
        </p:nvSpPr>
        <p:spPr>
          <a:xfrm>
            <a:off x="4418896" y="1529239"/>
            <a:ext cx="3309605" cy="5016758"/>
          </a:xfrm>
          <a:prstGeom prst="rect">
            <a:avLst/>
          </a:prstGeom>
          <a:noFill/>
        </p:spPr>
        <p:txBody>
          <a:bodyPr wrap="square" rtlCol="0">
            <a:spAutoFit/>
          </a:bodyPr>
          <a:lstStyle/>
          <a:p>
            <a:r>
              <a:rPr lang="en-US" dirty="0" smtClean="0">
                <a:solidFill>
                  <a:srgbClr val="C00000"/>
                </a:solidFill>
              </a:rPr>
              <a:t>Closed branches:</a:t>
            </a:r>
          </a:p>
          <a:p>
            <a:r>
              <a:rPr lang="en-US" dirty="0" smtClean="0">
                <a:solidFill>
                  <a:srgbClr val="C00000"/>
                </a:solidFill>
              </a:rPr>
              <a:t>Branch 1:</a:t>
            </a:r>
          </a:p>
          <a:p>
            <a:r>
              <a:rPr lang="en-US" dirty="0" smtClean="0"/>
              <a:t>|e(0.835)-c(0.437)|= 0.398 &lt;= 0.40</a:t>
            </a:r>
          </a:p>
          <a:p>
            <a:r>
              <a:rPr lang="en-US" dirty="0" smtClean="0"/>
              <a:t>So, same </a:t>
            </a:r>
            <a:r>
              <a:rPr lang="en-US" dirty="0" err="1" smtClean="0"/>
              <a:t>expSupCap</a:t>
            </a:r>
            <a:r>
              <a:rPr lang="en-US" dirty="0" smtClean="0"/>
              <a:t>.</a:t>
            </a:r>
          </a:p>
          <a:p>
            <a:r>
              <a:rPr lang="en-US" dirty="0" smtClean="0">
                <a:solidFill>
                  <a:srgbClr val="00B050"/>
                </a:solidFill>
              </a:rPr>
              <a:t>{</a:t>
            </a:r>
            <a:r>
              <a:rPr lang="en-US" dirty="0" err="1" smtClean="0">
                <a:solidFill>
                  <a:srgbClr val="00B050"/>
                </a:solidFill>
              </a:rPr>
              <a:t>e,c,a</a:t>
            </a:r>
            <a:r>
              <a:rPr lang="en-US" dirty="0" smtClean="0">
                <a:solidFill>
                  <a:srgbClr val="00B050"/>
                </a:solidFill>
              </a:rPr>
              <a:t>} : 0.437 : 0.5 &gt; 0.24</a:t>
            </a:r>
          </a:p>
          <a:p>
            <a:endParaRPr lang="en-US" dirty="0" smtClean="0">
              <a:solidFill>
                <a:srgbClr val="00B050"/>
              </a:solidFill>
            </a:endParaRPr>
          </a:p>
          <a:p>
            <a:r>
              <a:rPr lang="en-US" dirty="0" smtClean="0">
                <a:solidFill>
                  <a:srgbClr val="C00000"/>
                </a:solidFill>
              </a:rPr>
              <a:t>Branch </a:t>
            </a:r>
            <a:r>
              <a:rPr lang="en-US" dirty="0">
                <a:solidFill>
                  <a:srgbClr val="C00000"/>
                </a:solidFill>
              </a:rPr>
              <a:t>2</a:t>
            </a:r>
            <a:r>
              <a:rPr lang="en-US" dirty="0" smtClean="0">
                <a:solidFill>
                  <a:srgbClr val="C00000"/>
                </a:solidFill>
              </a:rPr>
              <a:t>:        </a:t>
            </a:r>
            <a:r>
              <a:rPr lang="en-US" dirty="0" smtClean="0">
                <a:solidFill>
                  <a:srgbClr val="00B050"/>
                </a:solidFill>
              </a:rPr>
              <a:t>		      </a:t>
            </a:r>
          </a:p>
          <a:p>
            <a:r>
              <a:rPr lang="en-US" dirty="0" smtClean="0"/>
              <a:t>|e(0.835)-d(0.398)|= 0.437&gt;0.40</a:t>
            </a:r>
          </a:p>
          <a:p>
            <a:r>
              <a:rPr lang="en-US" dirty="0" smtClean="0"/>
              <a:t>So, different </a:t>
            </a:r>
            <a:r>
              <a:rPr lang="en-US" dirty="0" err="1" smtClean="0"/>
              <a:t>expSupCap</a:t>
            </a:r>
            <a:r>
              <a:rPr lang="en-US" dirty="0" smtClean="0"/>
              <a:t>.</a:t>
            </a:r>
          </a:p>
          <a:p>
            <a:r>
              <a:rPr lang="en-US" dirty="0" smtClean="0">
                <a:solidFill>
                  <a:srgbClr val="00B050"/>
                </a:solidFill>
              </a:rPr>
              <a:t>{</a:t>
            </a:r>
            <a:r>
              <a:rPr lang="en-US" dirty="0" err="1" smtClean="0">
                <a:solidFill>
                  <a:srgbClr val="00B050"/>
                </a:solidFill>
              </a:rPr>
              <a:t>e,a</a:t>
            </a:r>
            <a:r>
              <a:rPr lang="en-US" dirty="0" smtClean="0">
                <a:solidFill>
                  <a:srgbClr val="00B050"/>
                </a:solidFill>
              </a:rPr>
              <a:t>} : 0.835 : 0.57 &gt; 0.24 </a:t>
            </a:r>
          </a:p>
          <a:p>
            <a:r>
              <a:rPr lang="en-US" dirty="0" smtClean="0"/>
              <a:t>|d(0.398)-c(0.398)|= 0 &lt;=0.40</a:t>
            </a:r>
          </a:p>
          <a:p>
            <a:r>
              <a:rPr lang="en-US" dirty="0" smtClean="0"/>
              <a:t>So </a:t>
            </a:r>
            <a:r>
              <a:rPr lang="en-US" dirty="0" err="1" smtClean="0"/>
              <a:t>d,c</a:t>
            </a:r>
            <a:r>
              <a:rPr lang="en-US" dirty="0" smtClean="0"/>
              <a:t> has same </a:t>
            </a:r>
            <a:r>
              <a:rPr lang="en-US" dirty="0" err="1" smtClean="0"/>
              <a:t>expSupCap</a:t>
            </a:r>
            <a:r>
              <a:rPr lang="en-US" dirty="0" smtClean="0"/>
              <a:t>.</a:t>
            </a:r>
          </a:p>
          <a:p>
            <a:r>
              <a:rPr lang="en-US" dirty="0" smtClean="0">
                <a:solidFill>
                  <a:srgbClr val="7030A0"/>
                </a:solidFill>
              </a:rPr>
              <a:t>{</a:t>
            </a:r>
            <a:r>
              <a:rPr lang="en-US" dirty="0" err="1" smtClean="0">
                <a:solidFill>
                  <a:srgbClr val="7030A0"/>
                </a:solidFill>
              </a:rPr>
              <a:t>e,d,c,a</a:t>
            </a:r>
            <a:r>
              <a:rPr lang="en-US" dirty="0" smtClean="0">
                <a:solidFill>
                  <a:srgbClr val="7030A0"/>
                </a:solidFill>
              </a:rPr>
              <a:t>} : 0.398 : 0.114 &lt; 0.24</a:t>
            </a:r>
          </a:p>
          <a:p>
            <a:endParaRPr lang="en-US" dirty="0" smtClean="0"/>
          </a:p>
          <a:p>
            <a:r>
              <a:rPr lang="en-US" dirty="0">
                <a:solidFill>
                  <a:srgbClr val="C00000"/>
                </a:solidFill>
              </a:rPr>
              <a:t>Branch </a:t>
            </a:r>
            <a:r>
              <a:rPr lang="en-US" dirty="0" smtClean="0">
                <a:solidFill>
                  <a:srgbClr val="C00000"/>
                </a:solidFill>
              </a:rPr>
              <a:t>3:</a:t>
            </a:r>
            <a:r>
              <a:rPr lang="en-US" dirty="0">
                <a:solidFill>
                  <a:srgbClr val="00B050"/>
                </a:solidFill>
              </a:rPr>
              <a:t>		</a:t>
            </a:r>
            <a:endParaRPr lang="en-US" dirty="0" smtClean="0">
              <a:solidFill>
                <a:srgbClr val="00B050"/>
              </a:solidFill>
            </a:endParaRPr>
          </a:p>
          <a:p>
            <a:r>
              <a:rPr lang="en-US" dirty="0" smtClean="0"/>
              <a:t>|d(0.373)-b(0.373)|=</a:t>
            </a:r>
            <a:r>
              <a:rPr lang="en-US" dirty="0"/>
              <a:t>0&lt;=0.40		</a:t>
            </a:r>
          </a:p>
          <a:p>
            <a:r>
              <a:rPr lang="en-US" dirty="0"/>
              <a:t>So </a:t>
            </a:r>
            <a:r>
              <a:rPr lang="en-US" dirty="0" err="1" smtClean="0"/>
              <a:t>d,b</a:t>
            </a:r>
            <a:r>
              <a:rPr lang="en-US" dirty="0" smtClean="0"/>
              <a:t> </a:t>
            </a:r>
            <a:r>
              <a:rPr lang="en-US" dirty="0"/>
              <a:t>has same </a:t>
            </a:r>
            <a:r>
              <a:rPr lang="en-US" dirty="0" err="1"/>
              <a:t>expSupCap</a:t>
            </a:r>
            <a:r>
              <a:rPr lang="en-US" dirty="0"/>
              <a:t>.</a:t>
            </a:r>
          </a:p>
          <a:p>
            <a:r>
              <a:rPr lang="en-US" dirty="0">
                <a:solidFill>
                  <a:srgbClr val="00B050"/>
                </a:solidFill>
              </a:rPr>
              <a:t>{</a:t>
            </a:r>
            <a:r>
              <a:rPr lang="en-US" dirty="0" err="1" smtClean="0">
                <a:solidFill>
                  <a:srgbClr val="00B050"/>
                </a:solidFill>
              </a:rPr>
              <a:t>d,b,a</a:t>
            </a:r>
            <a:r>
              <a:rPr lang="en-US" dirty="0">
                <a:solidFill>
                  <a:srgbClr val="00B050"/>
                </a:solidFill>
              </a:rPr>
              <a:t>} : </a:t>
            </a:r>
            <a:r>
              <a:rPr lang="en-US" dirty="0" smtClean="0">
                <a:solidFill>
                  <a:srgbClr val="00B050"/>
                </a:solidFill>
              </a:rPr>
              <a:t>0.373 </a:t>
            </a:r>
            <a:r>
              <a:rPr lang="en-US" dirty="0">
                <a:solidFill>
                  <a:srgbClr val="00B050"/>
                </a:solidFill>
              </a:rPr>
              <a:t>: </a:t>
            </a:r>
            <a:r>
              <a:rPr lang="en-US" dirty="0" smtClean="0">
                <a:solidFill>
                  <a:srgbClr val="00B050"/>
                </a:solidFill>
              </a:rPr>
              <a:t>0.245 &gt; 0.24</a:t>
            </a:r>
            <a:endParaRPr lang="en-US" dirty="0">
              <a:solidFill>
                <a:srgbClr val="00B050"/>
              </a:solidFill>
            </a:endParaRPr>
          </a:p>
          <a:p>
            <a:r>
              <a:rPr lang="en-US" dirty="0" smtClean="0"/>
              <a:t>	</a:t>
            </a:r>
            <a:endParaRPr lang="en-US" dirty="0"/>
          </a:p>
        </p:txBody>
      </p:sp>
      <p:sp>
        <p:nvSpPr>
          <p:cNvPr id="50" name="Oval 49"/>
          <p:cNvSpPr/>
          <p:nvPr/>
        </p:nvSpPr>
        <p:spPr>
          <a:xfrm>
            <a:off x="10043318" y="3276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52" name="Straight Arrow Connector 51"/>
          <p:cNvCxnSpPr>
            <a:stCxn id="33" idx="4"/>
            <a:endCxn id="50" idx="0"/>
          </p:cNvCxnSpPr>
          <p:nvPr/>
        </p:nvCxnSpPr>
        <p:spPr>
          <a:xfrm rot="16200000" flipH="1">
            <a:off x="9996757" y="2996354"/>
            <a:ext cx="558800" cy="1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9738519" y="5715000"/>
            <a:ext cx="1090534" cy="338554"/>
          </a:xfrm>
          <a:prstGeom prst="rect">
            <a:avLst/>
          </a:prstGeom>
          <a:noFill/>
        </p:spPr>
        <p:txBody>
          <a:bodyPr wrap="square" rtlCol="0">
            <a:spAutoFit/>
          </a:bodyPr>
          <a:lstStyle/>
          <a:p>
            <a:r>
              <a:rPr lang="en-US" dirty="0" smtClean="0"/>
              <a:t>      0.398</a:t>
            </a:r>
            <a:endParaRPr lang="en-US" dirty="0"/>
          </a:p>
        </p:txBody>
      </p:sp>
      <p:sp>
        <p:nvSpPr>
          <p:cNvPr id="58" name="Oval 57"/>
          <p:cNvSpPr/>
          <p:nvPr/>
        </p:nvSpPr>
        <p:spPr>
          <a:xfrm>
            <a:off x="1947383" y="5410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59" name="Oval 58"/>
          <p:cNvSpPr/>
          <p:nvPr/>
        </p:nvSpPr>
        <p:spPr>
          <a:xfrm>
            <a:off x="623163"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62" name="Straight Arrow Connector 61"/>
          <p:cNvCxnSpPr>
            <a:stCxn id="5" idx="2"/>
            <a:endCxn id="59" idx="0"/>
          </p:cNvCxnSpPr>
          <p:nvPr/>
        </p:nvCxnSpPr>
        <p:spPr>
          <a:xfrm rot="10800000" flipV="1">
            <a:off x="856851" y="3600450"/>
            <a:ext cx="1090534" cy="666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8" idx="4"/>
            <a:endCxn id="58" idx="0"/>
          </p:cNvCxnSpPr>
          <p:nvPr/>
        </p:nvCxnSpPr>
        <p:spPr>
          <a:xfrm rot="5400000">
            <a:off x="1831818" y="5060939"/>
            <a:ext cx="698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89481" y="4800600"/>
            <a:ext cx="778953" cy="338554"/>
          </a:xfrm>
          <a:prstGeom prst="rect">
            <a:avLst/>
          </a:prstGeom>
          <a:noFill/>
        </p:spPr>
        <p:txBody>
          <a:bodyPr wrap="square" rtlCol="0">
            <a:spAutoFit/>
          </a:bodyPr>
          <a:lstStyle/>
          <a:p>
            <a:r>
              <a:rPr lang="en-US" dirty="0" smtClean="0"/>
              <a:t>0.437</a:t>
            </a:r>
            <a:endParaRPr lang="en-US" dirty="0"/>
          </a:p>
        </p:txBody>
      </p:sp>
      <p:sp>
        <p:nvSpPr>
          <p:cNvPr id="68" name="TextBox 67"/>
          <p:cNvSpPr txBox="1"/>
          <p:nvPr/>
        </p:nvSpPr>
        <p:spPr>
          <a:xfrm>
            <a:off x="2414756" y="5486400"/>
            <a:ext cx="778953" cy="338554"/>
          </a:xfrm>
          <a:prstGeom prst="rect">
            <a:avLst/>
          </a:prstGeom>
          <a:noFill/>
        </p:spPr>
        <p:txBody>
          <a:bodyPr wrap="square" rtlCol="0">
            <a:spAutoFit/>
          </a:bodyPr>
          <a:lstStyle/>
          <a:p>
            <a:r>
              <a:rPr lang="en-US" dirty="0" smtClean="0"/>
              <a:t>0.398</a:t>
            </a:r>
            <a:endParaRPr lang="en-US" dirty="0"/>
          </a:p>
        </p:txBody>
      </p:sp>
      <p:sp>
        <p:nvSpPr>
          <p:cNvPr id="74" name="Oval 73"/>
          <p:cNvSpPr/>
          <p:nvPr/>
        </p:nvSpPr>
        <p:spPr>
          <a:xfrm>
            <a:off x="9052719" y="4267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6" name="Oval 75"/>
          <p:cNvSpPr/>
          <p:nvPr/>
        </p:nvSpPr>
        <p:spPr>
          <a:xfrm>
            <a:off x="10043318" y="52578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7" name="Oval 76"/>
          <p:cNvSpPr/>
          <p:nvPr/>
        </p:nvSpPr>
        <p:spPr>
          <a:xfrm>
            <a:off x="10043318" y="43434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80" name="Straight Arrow Connector 79"/>
          <p:cNvCxnSpPr>
            <a:stCxn id="50" idx="4"/>
            <a:endCxn id="77" idx="0"/>
          </p:cNvCxnSpPr>
          <p:nvPr/>
        </p:nvCxnSpPr>
        <p:spPr>
          <a:xfrm rot="5400000">
            <a:off x="9965854" y="4032250"/>
            <a:ext cx="6223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77" idx="4"/>
            <a:endCxn id="76" idx="0"/>
          </p:cNvCxnSpPr>
          <p:nvPr/>
        </p:nvCxnSpPr>
        <p:spPr>
          <a:xfrm rot="5400000">
            <a:off x="10042054" y="5022852"/>
            <a:ext cx="4699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50" idx="2"/>
            <a:endCxn id="74" idx="0"/>
          </p:cNvCxnSpPr>
          <p:nvPr/>
        </p:nvCxnSpPr>
        <p:spPr>
          <a:xfrm rot="10800000" flipV="1">
            <a:off x="9286407" y="3498850"/>
            <a:ext cx="756914" cy="768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9662321" y="4724400"/>
            <a:ext cx="856849" cy="338554"/>
          </a:xfrm>
          <a:prstGeom prst="rect">
            <a:avLst/>
          </a:prstGeom>
          <a:noFill/>
        </p:spPr>
        <p:txBody>
          <a:bodyPr wrap="square" rtlCol="0">
            <a:spAutoFit/>
          </a:bodyPr>
          <a:lstStyle/>
          <a:p>
            <a:r>
              <a:rPr lang="en-US" dirty="0" smtClean="0"/>
              <a:t>0.398</a:t>
            </a:r>
            <a:endParaRPr lang="en-US" dirty="0"/>
          </a:p>
        </p:txBody>
      </p:sp>
      <p:sp>
        <p:nvSpPr>
          <p:cNvPr id="90" name="TextBox 89"/>
          <p:cNvSpPr txBox="1"/>
          <p:nvPr/>
        </p:nvSpPr>
        <p:spPr>
          <a:xfrm>
            <a:off x="8976519" y="3200400"/>
            <a:ext cx="1090534" cy="338554"/>
          </a:xfrm>
          <a:prstGeom prst="rect">
            <a:avLst/>
          </a:prstGeom>
          <a:noFill/>
        </p:spPr>
        <p:txBody>
          <a:bodyPr wrap="square" rtlCol="0">
            <a:spAutoFit/>
          </a:bodyPr>
          <a:lstStyle/>
          <a:p>
            <a:r>
              <a:rPr lang="en-US" dirty="0" smtClean="0"/>
              <a:t>        0.835</a:t>
            </a:r>
            <a:endParaRPr lang="en-US" dirty="0"/>
          </a:p>
        </p:txBody>
      </p:sp>
      <p:sp>
        <p:nvSpPr>
          <p:cNvPr id="91" name="TextBox 90"/>
          <p:cNvSpPr txBox="1"/>
          <p:nvPr/>
        </p:nvSpPr>
        <p:spPr>
          <a:xfrm>
            <a:off x="8824119" y="4724400"/>
            <a:ext cx="1090534" cy="338554"/>
          </a:xfrm>
          <a:prstGeom prst="rect">
            <a:avLst/>
          </a:prstGeom>
          <a:noFill/>
        </p:spPr>
        <p:txBody>
          <a:bodyPr wrap="square" rtlCol="0">
            <a:spAutoFit/>
          </a:bodyPr>
          <a:lstStyle/>
          <a:p>
            <a:r>
              <a:rPr lang="en-US" dirty="0" smtClean="0"/>
              <a:t>    0.437</a:t>
            </a:r>
            <a:endParaRPr lang="en-US" dirty="0"/>
          </a:p>
        </p:txBody>
      </p:sp>
      <p:sp>
        <p:nvSpPr>
          <p:cNvPr id="92" name="Multiply 91"/>
          <p:cNvSpPr/>
          <p:nvPr/>
        </p:nvSpPr>
        <p:spPr>
          <a:xfrm>
            <a:off x="6890751" y="4449177"/>
            <a:ext cx="545267" cy="4445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36018" y="5139154"/>
            <a:ext cx="2478635" cy="1323439"/>
          </a:xfrm>
          <a:prstGeom prst="rect">
            <a:avLst/>
          </a:prstGeom>
          <a:noFill/>
        </p:spPr>
        <p:txBody>
          <a:bodyPr wrap="square" rtlCol="0">
            <a:spAutoFit/>
          </a:bodyPr>
          <a:lstStyle/>
          <a:p>
            <a:r>
              <a:rPr lang="en-US" dirty="0">
                <a:solidFill>
                  <a:srgbClr val="C00000"/>
                </a:solidFill>
              </a:rPr>
              <a:t>c</a:t>
            </a:r>
            <a:r>
              <a:rPr lang="en-US" dirty="0" smtClean="0">
                <a:solidFill>
                  <a:srgbClr val="C00000"/>
                </a:solidFill>
              </a:rPr>
              <a:t>losed positive list :</a:t>
            </a:r>
          </a:p>
          <a:p>
            <a:r>
              <a:rPr lang="en-US" dirty="0" smtClean="0">
                <a:solidFill>
                  <a:srgbClr val="00B050"/>
                </a:solidFill>
              </a:rPr>
              <a:t>{</a:t>
            </a:r>
            <a:r>
              <a:rPr lang="en-US" dirty="0" err="1" smtClean="0">
                <a:solidFill>
                  <a:srgbClr val="00B050"/>
                </a:solidFill>
              </a:rPr>
              <a:t>e,c,a</a:t>
            </a:r>
            <a:r>
              <a:rPr lang="en-US" dirty="0" smtClean="0">
                <a:solidFill>
                  <a:srgbClr val="00B050"/>
                </a:solidFill>
              </a:rPr>
              <a:t>} : 0.437 : 0.5</a:t>
            </a:r>
          </a:p>
          <a:p>
            <a:r>
              <a:rPr lang="en-US" dirty="0" smtClean="0">
                <a:solidFill>
                  <a:srgbClr val="00B050"/>
                </a:solidFill>
              </a:rPr>
              <a:t>{</a:t>
            </a:r>
            <a:r>
              <a:rPr lang="en-US" dirty="0" err="1" smtClean="0">
                <a:solidFill>
                  <a:srgbClr val="00B050"/>
                </a:solidFill>
              </a:rPr>
              <a:t>e,a</a:t>
            </a:r>
            <a:r>
              <a:rPr lang="en-US" dirty="0" smtClean="0">
                <a:solidFill>
                  <a:srgbClr val="00B050"/>
                </a:solidFill>
              </a:rPr>
              <a:t>} : 0.835 : 0.57</a:t>
            </a:r>
          </a:p>
          <a:p>
            <a:r>
              <a:rPr lang="en-US" dirty="0">
                <a:solidFill>
                  <a:srgbClr val="00B050"/>
                </a:solidFill>
              </a:rPr>
              <a:t>{</a:t>
            </a:r>
            <a:r>
              <a:rPr lang="en-US" dirty="0" err="1">
                <a:solidFill>
                  <a:srgbClr val="00B050"/>
                </a:solidFill>
              </a:rPr>
              <a:t>d,b,a</a:t>
            </a:r>
            <a:r>
              <a:rPr lang="en-US" dirty="0">
                <a:solidFill>
                  <a:srgbClr val="00B050"/>
                </a:solidFill>
              </a:rPr>
              <a:t>} : 0.373 : 0.245 </a:t>
            </a:r>
          </a:p>
          <a:p>
            <a:endParaRPr lang="en-US" dirty="0">
              <a:solidFill>
                <a:srgbClr val="00B050"/>
              </a:solidFill>
            </a:endParaRPr>
          </a:p>
        </p:txBody>
      </p:sp>
      <p:sp>
        <p:nvSpPr>
          <p:cNvPr id="3" name="Rounded Rectangle 2"/>
          <p:cNvSpPr/>
          <p:nvPr/>
        </p:nvSpPr>
        <p:spPr>
          <a:xfrm>
            <a:off x="6890751" y="1371600"/>
            <a:ext cx="2314368" cy="457204"/>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Closed range(</a:t>
            </a:r>
            <a:r>
              <a:rPr lang="en-US" dirty="0" err="1" smtClean="0"/>
              <a:t>cr</a:t>
            </a:r>
            <a:r>
              <a:rPr lang="en-US" dirty="0" smtClean="0"/>
              <a:t>) = 0.40</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Closed </a:t>
            </a:r>
            <a:r>
              <a:rPr lang="en-US" dirty="0"/>
              <a:t>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nvPr>
        </p:nvGraphicFramePr>
        <p:xfrm>
          <a:off x="4328321" y="1752600"/>
          <a:ext cx="2414755" cy="1730588"/>
        </p:xfrm>
        <a:graphic>
          <a:graphicData uri="http://schemas.openxmlformats.org/drawingml/2006/table">
            <a:tbl>
              <a:tblPr firstRow="1" bandRow="1">
                <a:tableStyleId>{5C22544A-7EE6-4342-B048-85BDC9FD1C3A}</a:tableStyleId>
              </a:tblPr>
              <a:tblGrid>
                <a:gridCol w="832674"/>
                <a:gridCol w="1582081"/>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r h="432647">
                <a:tc>
                  <a:txBody>
                    <a:bodyPr/>
                    <a:lstStyle/>
                    <a:p>
                      <a:r>
                        <a:rPr lang="en-US" sz="2100" dirty="0" smtClean="0"/>
                        <a:t>e</a:t>
                      </a:r>
                      <a:endParaRPr lang="en-US" sz="2100" dirty="0"/>
                    </a:p>
                  </a:txBody>
                  <a:tcPr marL="93474" marR="93474" marT="53340" marB="53340"/>
                </a:tc>
                <a:tc>
                  <a:txBody>
                    <a:bodyPr/>
                    <a:lstStyle/>
                    <a:p>
                      <a:r>
                        <a:rPr lang="en-US" sz="2100" dirty="0" smtClean="0"/>
                        <a:t>1.129</a:t>
                      </a:r>
                      <a:endParaRPr lang="en-US" sz="2100" dirty="0"/>
                    </a:p>
                  </a:txBody>
                  <a:tcPr marL="93474" marR="93474" marT="53340" marB="53340"/>
                </a:tc>
              </a:tr>
              <a:tr h="432647">
                <a:tc>
                  <a:txBody>
                    <a:bodyPr/>
                    <a:lstStyle/>
                    <a:p>
                      <a:r>
                        <a:rPr lang="en-US" sz="2100" dirty="0" smtClean="0"/>
                        <a:t>d</a:t>
                      </a:r>
                      <a:endParaRPr lang="en-US" sz="2100" dirty="0"/>
                    </a:p>
                  </a:txBody>
                  <a:tcPr marL="93474" marR="93474" marT="53340" marB="53340"/>
                </a:tc>
                <a:tc>
                  <a:txBody>
                    <a:bodyPr/>
                    <a:lstStyle/>
                    <a:p>
                      <a:r>
                        <a:rPr lang="en-US" sz="2100" dirty="0" smtClean="0"/>
                        <a:t>0.565</a:t>
                      </a:r>
                      <a:endParaRPr lang="en-US" sz="2100" dirty="0"/>
                    </a:p>
                  </a:txBody>
                  <a:tcPr marL="93474" marR="93474" marT="53340" marB="53340"/>
                </a:tc>
              </a:tr>
              <a:tr h="432647">
                <a:tc>
                  <a:txBody>
                    <a:bodyPr/>
                    <a:lstStyle/>
                    <a:p>
                      <a:r>
                        <a:rPr lang="en-US" sz="2100" dirty="0" smtClean="0"/>
                        <a:t>b</a:t>
                      </a:r>
                      <a:endParaRPr lang="en-US" sz="2100" dirty="0"/>
                    </a:p>
                  </a:txBody>
                  <a:tcPr marL="93474" marR="93474" marT="53340" marB="53340"/>
                </a:tc>
                <a:tc>
                  <a:txBody>
                    <a:bodyPr/>
                    <a:lstStyle/>
                    <a:p>
                      <a:r>
                        <a:rPr lang="en-US" sz="2100" dirty="0" smtClean="0"/>
                        <a:t>0.071&lt;0.3</a:t>
                      </a:r>
                      <a:endParaRPr lang="en-US" sz="2100" dirty="0"/>
                    </a:p>
                  </a:txBody>
                  <a:tcPr marL="93474" marR="93474" marT="53340" marB="53340"/>
                </a:tc>
              </a:tr>
            </a:tbl>
          </a:graphicData>
        </a:graphic>
      </p:graphicFrame>
      <p:sp>
        <p:nvSpPr>
          <p:cNvPr id="4" name="&quot;No&quot; Symbol 3"/>
          <p:cNvSpPr/>
          <p:nvPr/>
        </p:nvSpPr>
        <p:spPr>
          <a:xfrm>
            <a:off x="1737519" y="25908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746919" y="35052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9" name="Oval 8"/>
          <p:cNvSpPr/>
          <p:nvPr/>
        </p:nvSpPr>
        <p:spPr>
          <a:xfrm>
            <a:off x="2651919" y="47244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11" name="Oval 10"/>
          <p:cNvSpPr/>
          <p:nvPr/>
        </p:nvSpPr>
        <p:spPr>
          <a:xfrm>
            <a:off x="2651919" y="34290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5" name="Straight Arrow Connector 14"/>
          <p:cNvCxnSpPr>
            <a:stCxn id="4" idx="4"/>
            <a:endCxn id="5" idx="0"/>
          </p:cNvCxnSpPr>
          <p:nvPr/>
        </p:nvCxnSpPr>
        <p:spPr>
          <a:xfrm rot="5400000">
            <a:off x="1177031" y="2749974"/>
            <a:ext cx="558800" cy="9516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11" idx="0"/>
          </p:cNvCxnSpPr>
          <p:nvPr/>
        </p:nvCxnSpPr>
        <p:spPr>
          <a:xfrm rot="16200000" flipH="1">
            <a:off x="2167631" y="2711026"/>
            <a:ext cx="482600" cy="9533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4"/>
            <a:endCxn id="9" idx="0"/>
          </p:cNvCxnSpPr>
          <p:nvPr/>
        </p:nvCxnSpPr>
        <p:spPr>
          <a:xfrm rot="5400000">
            <a:off x="2460155" y="4298952"/>
            <a:ext cx="8509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 y="3505200"/>
            <a:ext cx="778953" cy="338554"/>
          </a:xfrm>
          <a:prstGeom prst="rect">
            <a:avLst/>
          </a:prstGeom>
          <a:noFill/>
        </p:spPr>
        <p:txBody>
          <a:bodyPr wrap="square" rtlCol="0">
            <a:spAutoFit/>
          </a:bodyPr>
          <a:lstStyle/>
          <a:p>
            <a:r>
              <a:rPr lang="en-US" dirty="0" smtClean="0"/>
              <a:t>   1.129</a:t>
            </a:r>
            <a:endParaRPr lang="en-US" dirty="0"/>
          </a:p>
        </p:txBody>
      </p:sp>
      <p:sp>
        <p:nvSpPr>
          <p:cNvPr id="26" name="TextBox 25"/>
          <p:cNvSpPr txBox="1"/>
          <p:nvPr/>
        </p:nvSpPr>
        <p:spPr>
          <a:xfrm>
            <a:off x="2499520" y="5181600"/>
            <a:ext cx="778953" cy="338554"/>
          </a:xfrm>
          <a:prstGeom prst="rect">
            <a:avLst/>
          </a:prstGeom>
          <a:noFill/>
        </p:spPr>
        <p:txBody>
          <a:bodyPr wrap="square" rtlCol="0">
            <a:spAutoFit/>
          </a:bodyPr>
          <a:lstStyle/>
          <a:p>
            <a:r>
              <a:rPr lang="en-US" dirty="0" smtClean="0"/>
              <a:t>0.071</a:t>
            </a:r>
            <a:endParaRPr lang="en-US" dirty="0"/>
          </a:p>
        </p:txBody>
      </p:sp>
      <p:sp>
        <p:nvSpPr>
          <p:cNvPr id="28" name="TextBox 27"/>
          <p:cNvSpPr txBox="1"/>
          <p:nvPr/>
        </p:nvSpPr>
        <p:spPr>
          <a:xfrm>
            <a:off x="2880520" y="3810000"/>
            <a:ext cx="778953" cy="338554"/>
          </a:xfrm>
          <a:prstGeom prst="rect">
            <a:avLst/>
          </a:prstGeom>
          <a:noFill/>
        </p:spPr>
        <p:txBody>
          <a:bodyPr wrap="square" rtlCol="0">
            <a:spAutoFit/>
          </a:bodyPr>
          <a:lstStyle/>
          <a:p>
            <a:r>
              <a:rPr lang="en-US" dirty="0" smtClean="0"/>
              <a:t>0.071</a:t>
            </a:r>
            <a:endParaRPr lang="en-US" dirty="0"/>
          </a:p>
        </p:txBody>
      </p:sp>
      <p:sp>
        <p:nvSpPr>
          <p:cNvPr id="31" name="TextBox 30"/>
          <p:cNvSpPr txBox="1"/>
          <p:nvPr/>
        </p:nvSpPr>
        <p:spPr>
          <a:xfrm>
            <a:off x="746919" y="1676400"/>
            <a:ext cx="2648440" cy="461665"/>
          </a:xfrm>
          <a:prstGeom prst="rect">
            <a:avLst/>
          </a:prstGeom>
          <a:noFill/>
        </p:spPr>
        <p:txBody>
          <a:bodyPr wrap="square" rtlCol="0">
            <a:spAutoFit/>
          </a:bodyPr>
          <a:lstStyle/>
          <a:p>
            <a:r>
              <a:rPr lang="en-US" sz="2400" dirty="0" smtClean="0"/>
              <a:t>c-projected DB:</a:t>
            </a:r>
            <a:endParaRPr lang="en-US" dirty="0"/>
          </a:p>
        </p:txBody>
      </p:sp>
      <p:sp>
        <p:nvSpPr>
          <p:cNvPr id="32" name="TextBox 31"/>
          <p:cNvSpPr txBox="1"/>
          <p:nvPr/>
        </p:nvSpPr>
        <p:spPr>
          <a:xfrm>
            <a:off x="8412696" y="1778003"/>
            <a:ext cx="2804231" cy="461665"/>
          </a:xfrm>
          <a:prstGeom prst="rect">
            <a:avLst/>
          </a:prstGeom>
          <a:noFill/>
        </p:spPr>
        <p:txBody>
          <a:bodyPr wrap="square" rtlCol="0">
            <a:spAutoFit/>
          </a:bodyPr>
          <a:lstStyle/>
          <a:p>
            <a:r>
              <a:rPr lang="en-US" sz="2400" dirty="0" smtClean="0"/>
              <a:t>c-conditional tree:</a:t>
            </a:r>
            <a:endParaRPr lang="en-US" dirty="0"/>
          </a:p>
        </p:txBody>
      </p:sp>
      <p:sp>
        <p:nvSpPr>
          <p:cNvPr id="33" name="&quot;No&quot; Symbol 32"/>
          <p:cNvSpPr/>
          <p:nvPr/>
        </p:nvSpPr>
        <p:spPr>
          <a:xfrm>
            <a:off x="9425334" y="25781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p:cNvSpPr/>
          <p:nvPr/>
        </p:nvSpPr>
        <p:spPr>
          <a:xfrm>
            <a:off x="10515865" y="3276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8" name="Straight Arrow Connector 37"/>
          <p:cNvCxnSpPr>
            <a:stCxn id="33" idx="4"/>
            <a:endCxn id="36" idx="0"/>
          </p:cNvCxnSpPr>
          <p:nvPr/>
        </p:nvCxnSpPr>
        <p:spPr>
          <a:xfrm rot="16200000" flipH="1">
            <a:off x="9993886" y="2520940"/>
            <a:ext cx="342900" cy="1168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8412239" y="3967945"/>
            <a:ext cx="4699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1061134" y="3276600"/>
            <a:ext cx="1090534" cy="338554"/>
          </a:xfrm>
          <a:prstGeom prst="rect">
            <a:avLst/>
          </a:prstGeom>
          <a:noFill/>
        </p:spPr>
        <p:txBody>
          <a:bodyPr wrap="square" rtlCol="0">
            <a:spAutoFit/>
          </a:bodyPr>
          <a:lstStyle/>
          <a:p>
            <a:r>
              <a:rPr lang="en-US" dirty="0" smtClean="0"/>
              <a:t>0.071</a:t>
            </a:r>
            <a:endParaRPr lang="en-US" dirty="0"/>
          </a:p>
        </p:txBody>
      </p:sp>
      <p:sp>
        <p:nvSpPr>
          <p:cNvPr id="45" name="TextBox 44"/>
          <p:cNvSpPr txBox="1"/>
          <p:nvPr/>
        </p:nvSpPr>
        <p:spPr>
          <a:xfrm>
            <a:off x="8101112" y="4648200"/>
            <a:ext cx="1090534" cy="338554"/>
          </a:xfrm>
          <a:prstGeom prst="rect">
            <a:avLst/>
          </a:prstGeom>
          <a:noFill/>
        </p:spPr>
        <p:txBody>
          <a:bodyPr wrap="square" rtlCol="0">
            <a:spAutoFit/>
          </a:bodyPr>
          <a:lstStyle/>
          <a:p>
            <a:r>
              <a:rPr lang="en-US" dirty="0" smtClean="0"/>
              <a:t>     0.494</a:t>
            </a:r>
            <a:endParaRPr lang="en-US" dirty="0"/>
          </a:p>
        </p:txBody>
      </p:sp>
      <p:sp>
        <p:nvSpPr>
          <p:cNvPr id="39" name="Oval 38"/>
          <p:cNvSpPr/>
          <p:nvPr/>
        </p:nvSpPr>
        <p:spPr>
          <a:xfrm>
            <a:off x="8412692" y="33528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42" name="Straight Arrow Connector 41"/>
          <p:cNvCxnSpPr>
            <a:stCxn id="33" idx="4"/>
            <a:endCxn id="39" idx="0"/>
          </p:cNvCxnSpPr>
          <p:nvPr/>
        </p:nvCxnSpPr>
        <p:spPr>
          <a:xfrm rot="5400000">
            <a:off x="8904200" y="2675889"/>
            <a:ext cx="419100" cy="934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322160" y="3429000"/>
            <a:ext cx="1090534" cy="338554"/>
          </a:xfrm>
          <a:prstGeom prst="rect">
            <a:avLst/>
          </a:prstGeom>
          <a:noFill/>
        </p:spPr>
        <p:txBody>
          <a:bodyPr wrap="square" rtlCol="0">
            <a:spAutoFit/>
          </a:bodyPr>
          <a:lstStyle/>
          <a:p>
            <a:r>
              <a:rPr lang="en-US" dirty="0" smtClean="0"/>
              <a:t>         1.129</a:t>
            </a:r>
            <a:endParaRPr lang="en-US" dirty="0"/>
          </a:p>
        </p:txBody>
      </p:sp>
      <p:sp>
        <p:nvSpPr>
          <p:cNvPr id="30" name="Oval 29"/>
          <p:cNvSpPr/>
          <p:nvPr/>
        </p:nvSpPr>
        <p:spPr>
          <a:xfrm>
            <a:off x="746919" y="4800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5" idx="4"/>
            <a:endCxn id="30" idx="0"/>
          </p:cNvCxnSpPr>
          <p:nvPr/>
        </p:nvCxnSpPr>
        <p:spPr>
          <a:xfrm rot="5400000">
            <a:off x="555155" y="4375152"/>
            <a:ext cx="8509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8412692" y="41910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47" name="TextBox 46"/>
          <p:cNvSpPr txBox="1"/>
          <p:nvPr/>
        </p:nvSpPr>
        <p:spPr>
          <a:xfrm>
            <a:off x="2" y="4876800"/>
            <a:ext cx="856849" cy="338554"/>
          </a:xfrm>
          <a:prstGeom prst="rect">
            <a:avLst/>
          </a:prstGeom>
          <a:noFill/>
        </p:spPr>
        <p:txBody>
          <a:bodyPr wrap="square" rtlCol="0">
            <a:spAutoFit/>
          </a:bodyPr>
          <a:lstStyle/>
          <a:p>
            <a:r>
              <a:rPr lang="en-US" dirty="0" smtClean="0"/>
              <a:t>  0.494</a:t>
            </a:r>
            <a:endParaRPr lang="en-US" dirty="0"/>
          </a:p>
        </p:txBody>
      </p:sp>
      <p:sp>
        <p:nvSpPr>
          <p:cNvPr id="48" name="Multiply 47"/>
          <p:cNvSpPr/>
          <p:nvPr/>
        </p:nvSpPr>
        <p:spPr>
          <a:xfrm>
            <a:off x="6233321" y="3048000"/>
            <a:ext cx="545267" cy="4445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3413921" y="3733804"/>
            <a:ext cx="6308725" cy="2585323"/>
          </a:xfrm>
          <a:prstGeom prst="rect">
            <a:avLst/>
          </a:prstGeom>
        </p:spPr>
        <p:txBody>
          <a:bodyPr>
            <a:spAutoFit/>
          </a:bodyPr>
          <a:lstStyle/>
          <a:p>
            <a:r>
              <a:rPr lang="en-US" sz="1800" dirty="0" smtClean="0">
                <a:solidFill>
                  <a:srgbClr val="C00000"/>
                </a:solidFill>
              </a:rPr>
              <a:t>Closed branches :</a:t>
            </a:r>
          </a:p>
          <a:p>
            <a:r>
              <a:rPr lang="en-US" sz="1800" dirty="0" smtClean="0">
                <a:solidFill>
                  <a:srgbClr val="C00000"/>
                </a:solidFill>
              </a:rPr>
              <a:t>Branch 1:</a:t>
            </a:r>
          </a:p>
          <a:p>
            <a:r>
              <a:rPr lang="en-US" sz="1800" dirty="0" smtClean="0"/>
              <a:t>|e(1.129)-d(0.494)|= 0.635 &gt; 0.40</a:t>
            </a:r>
          </a:p>
          <a:p>
            <a:r>
              <a:rPr lang="en-US" sz="1800" dirty="0" smtClean="0"/>
              <a:t>So </a:t>
            </a:r>
            <a:r>
              <a:rPr lang="en-US" sz="1800" dirty="0" err="1" smtClean="0"/>
              <a:t>e,d</a:t>
            </a:r>
            <a:r>
              <a:rPr lang="en-US" sz="1800" dirty="0" smtClean="0"/>
              <a:t> has different </a:t>
            </a:r>
            <a:r>
              <a:rPr lang="en-US" sz="1800" dirty="0" err="1" smtClean="0"/>
              <a:t>expSupCap</a:t>
            </a:r>
            <a:r>
              <a:rPr lang="en-US" sz="1800" dirty="0" smtClean="0"/>
              <a:t>.</a:t>
            </a:r>
          </a:p>
          <a:p>
            <a:r>
              <a:rPr lang="en-US" sz="1800" dirty="0" smtClean="0">
                <a:solidFill>
                  <a:srgbClr val="00B050"/>
                </a:solidFill>
              </a:rPr>
              <a:t>{</a:t>
            </a:r>
            <a:r>
              <a:rPr lang="en-US" sz="1800" dirty="0" err="1" smtClean="0">
                <a:solidFill>
                  <a:srgbClr val="00B050"/>
                </a:solidFill>
              </a:rPr>
              <a:t>e,c</a:t>
            </a:r>
            <a:r>
              <a:rPr lang="en-US" sz="1800" dirty="0" smtClean="0">
                <a:solidFill>
                  <a:srgbClr val="00B050"/>
                </a:solidFill>
              </a:rPr>
              <a:t>} : 1.129 : 1.06 &gt; 0.24</a:t>
            </a:r>
          </a:p>
          <a:p>
            <a:r>
              <a:rPr lang="en-US" sz="1800" dirty="0" smtClean="0">
                <a:solidFill>
                  <a:srgbClr val="00B050"/>
                </a:solidFill>
              </a:rPr>
              <a:t>{</a:t>
            </a:r>
            <a:r>
              <a:rPr lang="en-US" sz="1800" dirty="0" err="1" smtClean="0">
                <a:solidFill>
                  <a:srgbClr val="00B050"/>
                </a:solidFill>
              </a:rPr>
              <a:t>e,d,c</a:t>
            </a:r>
            <a:r>
              <a:rPr lang="en-US" sz="1800" dirty="0" smtClean="0">
                <a:solidFill>
                  <a:srgbClr val="00B050"/>
                </a:solidFill>
              </a:rPr>
              <a:t>} : 0.494 : 0.246 &gt; 0.24</a:t>
            </a:r>
          </a:p>
          <a:p>
            <a:endParaRPr lang="en-US" sz="1800" dirty="0" smtClean="0">
              <a:solidFill>
                <a:srgbClr val="7030A0"/>
              </a:solidFill>
            </a:endParaRPr>
          </a:p>
          <a:p>
            <a:r>
              <a:rPr lang="en-US" sz="1800" dirty="0" smtClean="0">
                <a:solidFill>
                  <a:srgbClr val="C00000"/>
                </a:solidFill>
              </a:rPr>
              <a:t>Branch 2:			</a:t>
            </a:r>
            <a:r>
              <a:rPr lang="en-US" sz="1800" dirty="0" smtClean="0">
                <a:solidFill>
                  <a:srgbClr val="00B050"/>
                </a:solidFill>
              </a:rPr>
              <a:t> </a:t>
            </a:r>
            <a:endParaRPr lang="en-US" sz="1800" dirty="0" smtClean="0">
              <a:solidFill>
                <a:srgbClr val="C00000"/>
              </a:solidFill>
            </a:endParaRPr>
          </a:p>
          <a:p>
            <a:r>
              <a:rPr lang="en-US" sz="1800" dirty="0" smtClean="0">
                <a:solidFill>
                  <a:srgbClr val="00B050"/>
                </a:solidFill>
              </a:rPr>
              <a:t>{</a:t>
            </a:r>
            <a:r>
              <a:rPr lang="en-US" sz="1800" dirty="0" err="1" smtClean="0">
                <a:solidFill>
                  <a:srgbClr val="00B050"/>
                </a:solidFill>
              </a:rPr>
              <a:t>d,c</a:t>
            </a:r>
            <a:r>
              <a:rPr lang="en-US" sz="1800" dirty="0" smtClean="0">
                <a:solidFill>
                  <a:srgbClr val="00B050"/>
                </a:solidFill>
              </a:rPr>
              <a:t>} : 0.565 : 0.565 &gt; 0.24</a:t>
            </a:r>
          </a:p>
        </p:txBody>
      </p:sp>
      <p:sp>
        <p:nvSpPr>
          <p:cNvPr id="35" name="TextBox 34"/>
          <p:cNvSpPr txBox="1"/>
          <p:nvPr/>
        </p:nvSpPr>
        <p:spPr>
          <a:xfrm>
            <a:off x="6538119" y="5181600"/>
            <a:ext cx="3115812" cy="1200329"/>
          </a:xfrm>
          <a:prstGeom prst="rect">
            <a:avLst/>
          </a:prstGeom>
          <a:noFill/>
        </p:spPr>
        <p:txBody>
          <a:bodyPr wrap="square" rtlCol="0">
            <a:spAutoFit/>
          </a:bodyPr>
          <a:lstStyle/>
          <a:p>
            <a:r>
              <a:rPr lang="en-US" sz="1800" dirty="0" smtClean="0">
                <a:solidFill>
                  <a:srgbClr val="00B050"/>
                </a:solidFill>
              </a:rPr>
              <a:t>Closed positive list:</a:t>
            </a:r>
          </a:p>
          <a:p>
            <a:r>
              <a:rPr lang="en-US" sz="1800" dirty="0" smtClean="0">
                <a:solidFill>
                  <a:srgbClr val="00B050"/>
                </a:solidFill>
              </a:rPr>
              <a:t>{</a:t>
            </a:r>
            <a:r>
              <a:rPr lang="en-US" sz="1800" dirty="0" err="1" smtClean="0">
                <a:solidFill>
                  <a:srgbClr val="00B050"/>
                </a:solidFill>
              </a:rPr>
              <a:t>e,c</a:t>
            </a:r>
            <a:r>
              <a:rPr lang="en-US" sz="1800" dirty="0" smtClean="0">
                <a:solidFill>
                  <a:srgbClr val="00B050"/>
                </a:solidFill>
              </a:rPr>
              <a:t>} : 1.129 : 1.06 </a:t>
            </a:r>
          </a:p>
          <a:p>
            <a:r>
              <a:rPr lang="en-US" sz="1800" dirty="0" smtClean="0">
                <a:solidFill>
                  <a:srgbClr val="00B050"/>
                </a:solidFill>
              </a:rPr>
              <a:t>{</a:t>
            </a:r>
            <a:r>
              <a:rPr lang="en-US" sz="1800" dirty="0" err="1" smtClean="0">
                <a:solidFill>
                  <a:srgbClr val="00B050"/>
                </a:solidFill>
              </a:rPr>
              <a:t>e,d,c</a:t>
            </a:r>
            <a:r>
              <a:rPr lang="en-US" sz="1800" dirty="0" smtClean="0">
                <a:solidFill>
                  <a:srgbClr val="00B050"/>
                </a:solidFill>
              </a:rPr>
              <a:t>} : 0.494 : 0.246</a:t>
            </a:r>
          </a:p>
          <a:p>
            <a:r>
              <a:rPr lang="en-US" sz="1800" dirty="0" smtClean="0">
                <a:solidFill>
                  <a:srgbClr val="00B050"/>
                </a:solidFill>
              </a:rPr>
              <a:t>{</a:t>
            </a:r>
            <a:r>
              <a:rPr lang="en-US" sz="1800" dirty="0" err="1" smtClean="0">
                <a:solidFill>
                  <a:srgbClr val="00B050"/>
                </a:solidFill>
              </a:rPr>
              <a:t>d,c</a:t>
            </a:r>
            <a:r>
              <a:rPr lang="en-US" sz="1800" dirty="0" smtClean="0">
                <a:solidFill>
                  <a:srgbClr val="00B050"/>
                </a:solidFill>
              </a:rPr>
              <a:t>} : 0.565 : 0.565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Closed </a:t>
            </a:r>
            <a:r>
              <a:rPr lang="en-US" dirty="0"/>
              <a:t>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extLst>
              <p:ext uri="{D42A27DB-BD31-4B8C-83A1-F6EECF244321}">
                <p14:modId xmlns:p14="http://schemas.microsoft.com/office/powerpoint/2010/main" val="1471057314"/>
              </p:ext>
            </p:extLst>
          </p:nvPr>
        </p:nvGraphicFramePr>
        <p:xfrm>
          <a:off x="4709321" y="1600204"/>
          <a:ext cx="2414755" cy="1297941"/>
        </p:xfrm>
        <a:graphic>
          <a:graphicData uri="http://schemas.openxmlformats.org/drawingml/2006/table">
            <a:tbl>
              <a:tblPr firstRow="1" bandRow="1">
                <a:tableStyleId>{5C22544A-7EE6-4342-B048-85BDC9FD1C3A}</a:tableStyleId>
              </a:tblPr>
              <a:tblGrid>
                <a:gridCol w="832674"/>
                <a:gridCol w="1582081"/>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r h="432647">
                <a:tc>
                  <a:txBody>
                    <a:bodyPr/>
                    <a:lstStyle/>
                    <a:p>
                      <a:r>
                        <a:rPr lang="en-US" sz="2100" dirty="0" smtClean="0"/>
                        <a:t>e</a:t>
                      </a:r>
                      <a:endParaRPr lang="en-US" sz="2100" dirty="0"/>
                    </a:p>
                  </a:txBody>
                  <a:tcPr marL="93474" marR="93474" marT="53340" marB="53340"/>
                </a:tc>
                <a:tc>
                  <a:txBody>
                    <a:bodyPr/>
                    <a:lstStyle/>
                    <a:p>
                      <a:r>
                        <a:rPr lang="en-US" sz="2100" dirty="0" smtClean="0"/>
                        <a:t>0.877</a:t>
                      </a:r>
                      <a:endParaRPr lang="en-US" sz="2100" dirty="0"/>
                    </a:p>
                  </a:txBody>
                  <a:tcPr marL="93474" marR="93474" marT="53340" marB="53340"/>
                </a:tc>
              </a:tr>
              <a:tr h="432647">
                <a:tc>
                  <a:txBody>
                    <a:bodyPr/>
                    <a:lstStyle/>
                    <a:p>
                      <a:r>
                        <a:rPr lang="en-US" sz="2100" dirty="0" smtClean="0"/>
                        <a:t>d</a:t>
                      </a:r>
                      <a:endParaRPr lang="en-US" sz="2100" dirty="0"/>
                    </a:p>
                  </a:txBody>
                  <a:tcPr marL="93474" marR="93474" marT="53340" marB="53340"/>
                </a:tc>
                <a:tc>
                  <a:txBody>
                    <a:bodyPr/>
                    <a:lstStyle/>
                    <a:p>
                      <a:r>
                        <a:rPr lang="en-US" sz="2100" dirty="0" smtClean="0"/>
                        <a:t>1.527</a:t>
                      </a:r>
                      <a:endParaRPr lang="en-US" sz="2100" dirty="0"/>
                    </a:p>
                  </a:txBody>
                  <a:tcPr marL="93474" marR="93474" marT="53340" marB="53340"/>
                </a:tc>
              </a:tr>
            </a:tbl>
          </a:graphicData>
        </a:graphic>
      </p:graphicFrame>
      <p:sp>
        <p:nvSpPr>
          <p:cNvPr id="4" name="&quot;No&quot; Symbol 3"/>
          <p:cNvSpPr/>
          <p:nvPr/>
        </p:nvSpPr>
        <p:spPr>
          <a:xfrm>
            <a:off x="1966119" y="25146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899319" y="34290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11" name="Oval 10"/>
          <p:cNvSpPr/>
          <p:nvPr/>
        </p:nvSpPr>
        <p:spPr>
          <a:xfrm>
            <a:off x="2728119" y="34290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15" name="Straight Arrow Connector 14"/>
          <p:cNvCxnSpPr>
            <a:stCxn id="4" idx="4"/>
            <a:endCxn id="5" idx="0"/>
          </p:cNvCxnSpPr>
          <p:nvPr/>
        </p:nvCxnSpPr>
        <p:spPr>
          <a:xfrm rot="5400000">
            <a:off x="1367531" y="2635674"/>
            <a:ext cx="558800" cy="1027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4" idx="4"/>
            <a:endCxn id="11" idx="0"/>
          </p:cNvCxnSpPr>
          <p:nvPr/>
        </p:nvCxnSpPr>
        <p:spPr>
          <a:xfrm rot="16200000" flipH="1">
            <a:off x="2281931" y="2749126"/>
            <a:ext cx="558800" cy="800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26285" y="3352800"/>
            <a:ext cx="778953" cy="584775"/>
          </a:xfrm>
          <a:prstGeom prst="rect">
            <a:avLst/>
          </a:prstGeom>
          <a:noFill/>
        </p:spPr>
        <p:txBody>
          <a:bodyPr wrap="square" rtlCol="0">
            <a:spAutoFit/>
          </a:bodyPr>
          <a:lstStyle/>
          <a:p>
            <a:r>
              <a:rPr lang="en-US" dirty="0" smtClean="0"/>
              <a:t>      0.877</a:t>
            </a:r>
            <a:endParaRPr lang="en-US" dirty="0"/>
          </a:p>
        </p:txBody>
      </p:sp>
      <p:sp>
        <p:nvSpPr>
          <p:cNvPr id="28" name="TextBox 27"/>
          <p:cNvSpPr txBox="1"/>
          <p:nvPr/>
        </p:nvSpPr>
        <p:spPr>
          <a:xfrm>
            <a:off x="2575719" y="3886200"/>
            <a:ext cx="778953" cy="338554"/>
          </a:xfrm>
          <a:prstGeom prst="rect">
            <a:avLst/>
          </a:prstGeom>
          <a:noFill/>
        </p:spPr>
        <p:txBody>
          <a:bodyPr wrap="square" rtlCol="0">
            <a:spAutoFit/>
          </a:bodyPr>
          <a:lstStyle/>
          <a:p>
            <a:r>
              <a:rPr lang="en-US" dirty="0" smtClean="0"/>
              <a:t> 0.65</a:t>
            </a:r>
            <a:endParaRPr lang="en-US" dirty="0"/>
          </a:p>
        </p:txBody>
      </p:sp>
      <p:sp>
        <p:nvSpPr>
          <p:cNvPr id="31" name="TextBox 30"/>
          <p:cNvSpPr txBox="1"/>
          <p:nvPr/>
        </p:nvSpPr>
        <p:spPr>
          <a:xfrm>
            <a:off x="975519" y="1676400"/>
            <a:ext cx="2648440" cy="461665"/>
          </a:xfrm>
          <a:prstGeom prst="rect">
            <a:avLst/>
          </a:prstGeom>
          <a:noFill/>
        </p:spPr>
        <p:txBody>
          <a:bodyPr wrap="square" rtlCol="0">
            <a:spAutoFit/>
          </a:bodyPr>
          <a:lstStyle/>
          <a:p>
            <a:r>
              <a:rPr lang="en-US" sz="2400" dirty="0" smtClean="0"/>
              <a:t>b-projected DB:</a:t>
            </a:r>
            <a:endParaRPr lang="en-US" dirty="0"/>
          </a:p>
        </p:txBody>
      </p:sp>
      <p:sp>
        <p:nvSpPr>
          <p:cNvPr id="32" name="TextBox 31"/>
          <p:cNvSpPr txBox="1"/>
          <p:nvPr/>
        </p:nvSpPr>
        <p:spPr>
          <a:xfrm>
            <a:off x="8412696" y="1778003"/>
            <a:ext cx="2804231" cy="461665"/>
          </a:xfrm>
          <a:prstGeom prst="rect">
            <a:avLst/>
          </a:prstGeom>
          <a:noFill/>
        </p:spPr>
        <p:txBody>
          <a:bodyPr wrap="square" rtlCol="0">
            <a:spAutoFit/>
          </a:bodyPr>
          <a:lstStyle/>
          <a:p>
            <a:r>
              <a:rPr lang="en-US" sz="2400" dirty="0" smtClean="0"/>
              <a:t>b-conditional tree:</a:t>
            </a:r>
            <a:endParaRPr lang="en-US" dirty="0"/>
          </a:p>
        </p:txBody>
      </p:sp>
      <p:sp>
        <p:nvSpPr>
          <p:cNvPr id="33" name="&quot;No&quot; Symbol 32"/>
          <p:cNvSpPr/>
          <p:nvPr/>
        </p:nvSpPr>
        <p:spPr>
          <a:xfrm>
            <a:off x="9970601" y="25146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p:cNvSpPr/>
          <p:nvPr/>
        </p:nvSpPr>
        <p:spPr>
          <a:xfrm>
            <a:off x="9347436" y="32893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38" name="Straight Arrow Connector 37"/>
          <p:cNvCxnSpPr>
            <a:stCxn id="33" idx="4"/>
            <a:endCxn id="36" idx="0"/>
          </p:cNvCxnSpPr>
          <p:nvPr/>
        </p:nvCxnSpPr>
        <p:spPr>
          <a:xfrm rot="5400000">
            <a:off x="9644205" y="2807125"/>
            <a:ext cx="419100" cy="54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649502" y="3195078"/>
            <a:ext cx="1090534" cy="584775"/>
          </a:xfrm>
          <a:prstGeom prst="rect">
            <a:avLst/>
          </a:prstGeom>
          <a:noFill/>
        </p:spPr>
        <p:txBody>
          <a:bodyPr wrap="square" rtlCol="0">
            <a:spAutoFit/>
          </a:bodyPr>
          <a:lstStyle/>
          <a:p>
            <a:r>
              <a:rPr lang="en-US" dirty="0" smtClean="0"/>
              <a:t>            0.877</a:t>
            </a:r>
            <a:endParaRPr lang="en-US" dirty="0"/>
          </a:p>
        </p:txBody>
      </p:sp>
      <p:sp>
        <p:nvSpPr>
          <p:cNvPr id="20" name="Oval 19"/>
          <p:cNvSpPr/>
          <p:nvPr/>
        </p:nvSpPr>
        <p:spPr>
          <a:xfrm>
            <a:off x="899319" y="43434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21" name="Oval 20"/>
          <p:cNvSpPr/>
          <p:nvPr/>
        </p:nvSpPr>
        <p:spPr>
          <a:xfrm>
            <a:off x="9347436" y="41910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22" name="Oval 21"/>
          <p:cNvSpPr/>
          <p:nvPr/>
        </p:nvSpPr>
        <p:spPr>
          <a:xfrm>
            <a:off x="10593760" y="32766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26" name="Straight Arrow Connector 25"/>
          <p:cNvCxnSpPr>
            <a:stCxn id="5" idx="4"/>
            <a:endCxn id="20" idx="0"/>
          </p:cNvCxnSpPr>
          <p:nvPr/>
        </p:nvCxnSpPr>
        <p:spPr>
          <a:xfrm rot="5400000">
            <a:off x="898055" y="4108451"/>
            <a:ext cx="4699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36" idx="4"/>
            <a:endCxn id="21" idx="0"/>
          </p:cNvCxnSpPr>
          <p:nvPr/>
        </p:nvCxnSpPr>
        <p:spPr>
          <a:xfrm rot="5400000">
            <a:off x="9352522" y="3962383"/>
            <a:ext cx="4572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4"/>
            <a:endCxn id="22" idx="0"/>
          </p:cNvCxnSpPr>
          <p:nvPr/>
        </p:nvCxnSpPr>
        <p:spPr>
          <a:xfrm rot="16200000" flipH="1">
            <a:off x="10273717" y="2722872"/>
            <a:ext cx="406400" cy="701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708382" y="4175788"/>
            <a:ext cx="856849" cy="584775"/>
          </a:xfrm>
          <a:prstGeom prst="rect">
            <a:avLst/>
          </a:prstGeom>
          <a:noFill/>
        </p:spPr>
        <p:txBody>
          <a:bodyPr wrap="square" rtlCol="0">
            <a:spAutoFit/>
          </a:bodyPr>
          <a:lstStyle/>
          <a:p>
            <a:r>
              <a:rPr lang="en-US" dirty="0" smtClean="0"/>
              <a:t>       0.877</a:t>
            </a:r>
            <a:endParaRPr lang="en-US" dirty="0"/>
          </a:p>
        </p:txBody>
      </p:sp>
      <p:sp>
        <p:nvSpPr>
          <p:cNvPr id="40" name="TextBox 39"/>
          <p:cNvSpPr txBox="1"/>
          <p:nvPr/>
        </p:nvSpPr>
        <p:spPr>
          <a:xfrm>
            <a:off x="245191" y="4343400"/>
            <a:ext cx="778953" cy="584775"/>
          </a:xfrm>
          <a:prstGeom prst="rect">
            <a:avLst/>
          </a:prstGeom>
          <a:noFill/>
        </p:spPr>
        <p:txBody>
          <a:bodyPr wrap="square" rtlCol="0">
            <a:spAutoFit/>
          </a:bodyPr>
          <a:lstStyle/>
          <a:p>
            <a:r>
              <a:rPr lang="en-US" dirty="0" smtClean="0"/>
              <a:t>      0.877</a:t>
            </a:r>
            <a:endParaRPr lang="en-US" dirty="0"/>
          </a:p>
        </p:txBody>
      </p:sp>
      <p:sp>
        <p:nvSpPr>
          <p:cNvPr id="41" name="TextBox 40"/>
          <p:cNvSpPr txBox="1"/>
          <p:nvPr/>
        </p:nvSpPr>
        <p:spPr>
          <a:xfrm>
            <a:off x="11061134" y="3352800"/>
            <a:ext cx="778953" cy="338554"/>
          </a:xfrm>
          <a:prstGeom prst="rect">
            <a:avLst/>
          </a:prstGeom>
          <a:noFill/>
        </p:spPr>
        <p:txBody>
          <a:bodyPr wrap="square" rtlCol="0">
            <a:spAutoFit/>
          </a:bodyPr>
          <a:lstStyle/>
          <a:p>
            <a:r>
              <a:rPr lang="en-US" dirty="0" smtClean="0"/>
              <a:t>0.65</a:t>
            </a:r>
            <a:endParaRPr lang="en-US" dirty="0"/>
          </a:p>
        </p:txBody>
      </p:sp>
      <p:sp>
        <p:nvSpPr>
          <p:cNvPr id="34" name="TextBox 33"/>
          <p:cNvSpPr txBox="1"/>
          <p:nvPr/>
        </p:nvSpPr>
        <p:spPr>
          <a:xfrm>
            <a:off x="9662319" y="4724400"/>
            <a:ext cx="2743200" cy="923330"/>
          </a:xfrm>
          <a:prstGeom prst="rect">
            <a:avLst/>
          </a:prstGeom>
          <a:noFill/>
        </p:spPr>
        <p:txBody>
          <a:bodyPr wrap="square" rtlCol="0">
            <a:spAutoFit/>
          </a:bodyPr>
          <a:lstStyle/>
          <a:p>
            <a:r>
              <a:rPr lang="en-US" sz="1800" dirty="0" smtClean="0">
                <a:solidFill>
                  <a:srgbClr val="00B050"/>
                </a:solidFill>
              </a:rPr>
              <a:t>Closed positive list:</a:t>
            </a:r>
          </a:p>
          <a:p>
            <a:r>
              <a:rPr lang="en-US" sz="1800" dirty="0" smtClean="0">
                <a:solidFill>
                  <a:srgbClr val="00B050"/>
                </a:solidFill>
              </a:rPr>
              <a:t>{</a:t>
            </a:r>
            <a:r>
              <a:rPr lang="en-US" sz="1800" dirty="0" err="1" smtClean="0">
                <a:solidFill>
                  <a:srgbClr val="00B050"/>
                </a:solidFill>
              </a:rPr>
              <a:t>e,d,b</a:t>
            </a:r>
            <a:r>
              <a:rPr lang="en-US" sz="1800" dirty="0" smtClean="0">
                <a:solidFill>
                  <a:srgbClr val="00B050"/>
                </a:solidFill>
              </a:rPr>
              <a:t>} : 0.877 : 0.435</a:t>
            </a:r>
          </a:p>
          <a:p>
            <a:r>
              <a:rPr lang="en-US" sz="1800" dirty="0" smtClean="0">
                <a:solidFill>
                  <a:srgbClr val="00B050"/>
                </a:solidFill>
              </a:rPr>
              <a:t>{</a:t>
            </a:r>
            <a:r>
              <a:rPr lang="en-US" sz="1800" dirty="0" err="1" smtClean="0">
                <a:solidFill>
                  <a:srgbClr val="00B050"/>
                </a:solidFill>
              </a:rPr>
              <a:t>d,b</a:t>
            </a:r>
            <a:r>
              <a:rPr lang="en-US" sz="1800" dirty="0" smtClean="0">
                <a:solidFill>
                  <a:srgbClr val="00B050"/>
                </a:solidFill>
              </a:rPr>
              <a:t>} : 1.527 : 1.189 </a:t>
            </a:r>
          </a:p>
        </p:txBody>
      </p:sp>
      <p:sp>
        <p:nvSpPr>
          <p:cNvPr id="35" name="Rectangle 34"/>
          <p:cNvSpPr/>
          <p:nvPr/>
        </p:nvSpPr>
        <p:spPr>
          <a:xfrm>
            <a:off x="3871121" y="3124200"/>
            <a:ext cx="6308725" cy="2308324"/>
          </a:xfrm>
          <a:prstGeom prst="rect">
            <a:avLst/>
          </a:prstGeom>
        </p:spPr>
        <p:txBody>
          <a:bodyPr>
            <a:spAutoFit/>
          </a:bodyPr>
          <a:lstStyle/>
          <a:p>
            <a:r>
              <a:rPr lang="en-US" sz="1800" dirty="0" smtClean="0">
                <a:solidFill>
                  <a:srgbClr val="C00000"/>
                </a:solidFill>
              </a:rPr>
              <a:t>Closed branches :</a:t>
            </a:r>
          </a:p>
          <a:p>
            <a:r>
              <a:rPr lang="en-US" sz="1800" dirty="0" smtClean="0">
                <a:solidFill>
                  <a:srgbClr val="C00000"/>
                </a:solidFill>
              </a:rPr>
              <a:t>Branch 1:</a:t>
            </a:r>
          </a:p>
          <a:p>
            <a:r>
              <a:rPr lang="en-US" sz="1800" dirty="0" smtClean="0"/>
              <a:t>|e(0.7)-d(0.7)|= 0 &lt;= 0.40</a:t>
            </a:r>
          </a:p>
          <a:p>
            <a:r>
              <a:rPr lang="en-US" sz="1800" dirty="0" smtClean="0"/>
              <a:t>So </a:t>
            </a:r>
            <a:r>
              <a:rPr lang="en-US" sz="1800" dirty="0" err="1" smtClean="0"/>
              <a:t>e,d</a:t>
            </a:r>
            <a:r>
              <a:rPr lang="en-US" sz="1800" dirty="0" smtClean="0"/>
              <a:t> has same </a:t>
            </a:r>
            <a:r>
              <a:rPr lang="en-US" sz="1800" dirty="0" err="1" smtClean="0"/>
              <a:t>expSupCap</a:t>
            </a:r>
            <a:r>
              <a:rPr lang="en-US" sz="1800" dirty="0" smtClean="0"/>
              <a:t>.</a:t>
            </a:r>
          </a:p>
          <a:p>
            <a:r>
              <a:rPr lang="en-US" sz="1800" dirty="0" smtClean="0">
                <a:solidFill>
                  <a:srgbClr val="00B050"/>
                </a:solidFill>
              </a:rPr>
              <a:t>{</a:t>
            </a:r>
            <a:r>
              <a:rPr lang="en-US" sz="1800" dirty="0" err="1" smtClean="0">
                <a:solidFill>
                  <a:srgbClr val="00B050"/>
                </a:solidFill>
              </a:rPr>
              <a:t>e,d,b</a:t>
            </a:r>
            <a:r>
              <a:rPr lang="en-US" sz="1800" dirty="0" smtClean="0">
                <a:solidFill>
                  <a:srgbClr val="00B050"/>
                </a:solidFill>
              </a:rPr>
              <a:t>} : 0.877 : 0.435 &gt; 0.24</a:t>
            </a:r>
          </a:p>
          <a:p>
            <a:endParaRPr lang="en-US" sz="1800" dirty="0" smtClean="0">
              <a:solidFill>
                <a:srgbClr val="00B050"/>
              </a:solidFill>
            </a:endParaRPr>
          </a:p>
          <a:p>
            <a:r>
              <a:rPr lang="en-US" sz="1800" dirty="0" smtClean="0">
                <a:solidFill>
                  <a:srgbClr val="C00000"/>
                </a:solidFill>
              </a:rPr>
              <a:t>Branch 2:</a:t>
            </a:r>
          </a:p>
          <a:p>
            <a:r>
              <a:rPr lang="en-US" sz="1800" dirty="0" smtClean="0">
                <a:solidFill>
                  <a:srgbClr val="00B050"/>
                </a:solidFill>
              </a:rPr>
              <a:t>{</a:t>
            </a:r>
            <a:r>
              <a:rPr lang="en-US" sz="1800" dirty="0" err="1" smtClean="0">
                <a:solidFill>
                  <a:srgbClr val="00B050"/>
                </a:solidFill>
              </a:rPr>
              <a:t>d,b</a:t>
            </a:r>
            <a:r>
              <a:rPr lang="en-US" sz="1800" dirty="0" smtClean="0">
                <a:solidFill>
                  <a:srgbClr val="00B050"/>
                </a:solidFill>
              </a:rPr>
              <a:t>} : 1.527 : 1.189 &gt; 0.24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866850"/>
          </a:xfrm>
        </p:spPr>
        <p:txBody>
          <a:bodyPr/>
          <a:lstStyle/>
          <a:p>
            <a:r>
              <a:rPr lang="en-US" dirty="0" smtClean="0"/>
              <a:t>Introduction</a:t>
            </a:r>
            <a:endParaRPr lang="en-US" dirty="0"/>
          </a:p>
        </p:txBody>
      </p:sp>
      <p:sp>
        <p:nvSpPr>
          <p:cNvPr id="3" name="Content Placeholder 2"/>
          <p:cNvSpPr>
            <a:spLocks noGrp="1"/>
          </p:cNvSpPr>
          <p:nvPr>
            <p:ph idx="1"/>
          </p:nvPr>
        </p:nvSpPr>
        <p:spPr>
          <a:xfrm>
            <a:off x="630956" y="1524000"/>
            <a:ext cx="11357135" cy="4378960"/>
          </a:xfrm>
        </p:spPr>
        <p:txBody>
          <a:bodyPr/>
          <a:lstStyle/>
          <a:p>
            <a:r>
              <a:rPr lang="en-US" dirty="0" smtClean="0"/>
              <a:t>Closed Frequent </a:t>
            </a:r>
            <a:r>
              <a:rPr lang="en-US" dirty="0" err="1" smtClean="0"/>
              <a:t>Itemsets</a:t>
            </a:r>
            <a:r>
              <a:rPr lang="en-US" dirty="0" smtClean="0"/>
              <a:t> : </a:t>
            </a:r>
            <a:r>
              <a:rPr lang="en-US" dirty="0"/>
              <a:t>An </a:t>
            </a:r>
            <a:r>
              <a:rPr lang="en-US" dirty="0" err="1"/>
              <a:t>itemset</a:t>
            </a:r>
            <a:r>
              <a:rPr lang="en-US" dirty="0"/>
              <a:t> is closed frequent if none of it’s immediate supersets has the same support as the </a:t>
            </a:r>
            <a:r>
              <a:rPr lang="en-US" dirty="0" err="1"/>
              <a:t>itemset</a:t>
            </a:r>
            <a:r>
              <a:rPr lang="en-US" dirty="0"/>
              <a:t>. </a:t>
            </a:r>
            <a:endParaRPr lang="en-US" dirty="0" smtClean="0"/>
          </a:p>
          <a:p>
            <a:pPr marL="0" indent="0">
              <a:buNone/>
            </a:pPr>
            <a:r>
              <a:rPr lang="en-US" dirty="0"/>
              <a:t> </a:t>
            </a:r>
            <a:r>
              <a:rPr lang="en-US" dirty="0" smtClean="0"/>
              <a:t>  Example :  </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45298429"/>
              </p:ext>
            </p:extLst>
          </p:nvPr>
        </p:nvGraphicFramePr>
        <p:xfrm>
          <a:off x="1051719" y="3200400"/>
          <a:ext cx="2514600" cy="2595880"/>
        </p:xfrm>
        <a:graphic>
          <a:graphicData uri="http://schemas.openxmlformats.org/drawingml/2006/table">
            <a:tbl>
              <a:tblPr firstRow="1" bandRow="1">
                <a:tableStyleId>{5C22544A-7EE6-4342-B048-85BDC9FD1C3A}</a:tableStyleId>
              </a:tblPr>
              <a:tblGrid>
                <a:gridCol w="610241"/>
                <a:gridCol w="1904359"/>
              </a:tblGrid>
              <a:tr h="370840">
                <a:tc>
                  <a:txBody>
                    <a:bodyPr/>
                    <a:lstStyle/>
                    <a:p>
                      <a:r>
                        <a:rPr lang="en-US" dirty="0" smtClean="0"/>
                        <a:t>TID</a:t>
                      </a:r>
                      <a:endParaRPr lang="en-US" dirty="0"/>
                    </a:p>
                  </a:txBody>
                  <a:tcPr/>
                </a:tc>
                <a:tc>
                  <a:txBody>
                    <a:bodyPr/>
                    <a:lstStyle/>
                    <a:p>
                      <a:r>
                        <a:rPr lang="en-US" dirty="0" smtClean="0"/>
                        <a:t>items</a:t>
                      </a:r>
                      <a:endParaRPr lang="en-US" dirty="0"/>
                    </a:p>
                  </a:txBody>
                  <a:tcPr/>
                </a:tc>
              </a:tr>
              <a:tr h="370840">
                <a:tc>
                  <a:txBody>
                    <a:bodyPr/>
                    <a:lstStyle/>
                    <a:p>
                      <a:r>
                        <a:rPr lang="en-US" dirty="0" smtClean="0"/>
                        <a:t>t1</a:t>
                      </a:r>
                      <a:endParaRPr lang="en-US" dirty="0"/>
                    </a:p>
                  </a:txBody>
                  <a:tcPr/>
                </a:tc>
                <a:tc>
                  <a:txBody>
                    <a:bodyPr/>
                    <a:lstStyle/>
                    <a:p>
                      <a:r>
                        <a:rPr lang="en-US" dirty="0" smtClean="0"/>
                        <a:t>a, b, c, e</a:t>
                      </a:r>
                      <a:endParaRPr lang="en-US" dirty="0"/>
                    </a:p>
                  </a:txBody>
                  <a:tcPr/>
                </a:tc>
              </a:tr>
              <a:tr h="370840">
                <a:tc>
                  <a:txBody>
                    <a:bodyPr/>
                    <a:lstStyle/>
                    <a:p>
                      <a:r>
                        <a:rPr lang="en-US" dirty="0" smtClean="0"/>
                        <a:t>t2</a:t>
                      </a:r>
                      <a:endParaRPr lang="en-US" dirty="0"/>
                    </a:p>
                  </a:txBody>
                  <a:tcPr/>
                </a:tc>
                <a:tc>
                  <a:txBody>
                    <a:bodyPr/>
                    <a:lstStyle/>
                    <a:p>
                      <a:r>
                        <a:rPr lang="en-US" dirty="0" smtClean="0"/>
                        <a:t>a,</a:t>
                      </a:r>
                      <a:r>
                        <a:rPr lang="en-US" baseline="0" dirty="0" smtClean="0"/>
                        <a:t> c, d, e</a:t>
                      </a:r>
                      <a:endParaRPr lang="en-US" dirty="0"/>
                    </a:p>
                  </a:txBody>
                  <a:tcPr/>
                </a:tc>
              </a:tr>
              <a:tr h="370840">
                <a:tc>
                  <a:txBody>
                    <a:bodyPr/>
                    <a:lstStyle/>
                    <a:p>
                      <a:r>
                        <a:rPr lang="en-US" dirty="0" smtClean="0"/>
                        <a:t>t3</a:t>
                      </a:r>
                      <a:endParaRPr lang="en-US" dirty="0"/>
                    </a:p>
                  </a:txBody>
                  <a:tcPr/>
                </a:tc>
                <a:tc>
                  <a:txBody>
                    <a:bodyPr/>
                    <a:lstStyle/>
                    <a:p>
                      <a:r>
                        <a:rPr lang="en-US" dirty="0" smtClean="0"/>
                        <a:t>b,</a:t>
                      </a:r>
                      <a:r>
                        <a:rPr lang="en-US" baseline="0" dirty="0" smtClean="0"/>
                        <a:t> c, e</a:t>
                      </a:r>
                      <a:endParaRPr lang="en-US" dirty="0"/>
                    </a:p>
                  </a:txBody>
                  <a:tcPr/>
                </a:tc>
              </a:tr>
              <a:tr h="370840">
                <a:tc>
                  <a:txBody>
                    <a:bodyPr/>
                    <a:lstStyle/>
                    <a:p>
                      <a:r>
                        <a:rPr lang="en-US" dirty="0" smtClean="0"/>
                        <a:t>t4</a:t>
                      </a:r>
                      <a:endParaRPr lang="en-US" dirty="0"/>
                    </a:p>
                  </a:txBody>
                  <a:tcPr/>
                </a:tc>
                <a:tc>
                  <a:txBody>
                    <a:bodyPr/>
                    <a:lstStyle/>
                    <a:p>
                      <a:r>
                        <a:rPr lang="en-US" dirty="0" smtClean="0"/>
                        <a:t>a,</a:t>
                      </a:r>
                      <a:r>
                        <a:rPr lang="en-US" baseline="0" dirty="0" smtClean="0"/>
                        <a:t> c, d, e</a:t>
                      </a:r>
                      <a:endParaRPr lang="en-US" dirty="0"/>
                    </a:p>
                  </a:txBody>
                  <a:tcPr/>
                </a:tc>
              </a:tr>
              <a:tr h="370840">
                <a:tc>
                  <a:txBody>
                    <a:bodyPr/>
                    <a:lstStyle/>
                    <a:p>
                      <a:r>
                        <a:rPr lang="en-US" dirty="0" smtClean="0"/>
                        <a:t>t5</a:t>
                      </a:r>
                      <a:endParaRPr lang="en-US" dirty="0"/>
                    </a:p>
                  </a:txBody>
                  <a:tcPr/>
                </a:tc>
                <a:tc>
                  <a:txBody>
                    <a:bodyPr/>
                    <a:lstStyle/>
                    <a:p>
                      <a:r>
                        <a:rPr lang="en-US" dirty="0" smtClean="0"/>
                        <a:t>c,</a:t>
                      </a:r>
                      <a:r>
                        <a:rPr lang="en-US" baseline="0" dirty="0" smtClean="0"/>
                        <a:t> d, e</a:t>
                      </a:r>
                      <a:endParaRPr lang="en-US" dirty="0"/>
                    </a:p>
                  </a:txBody>
                  <a:tcPr/>
                </a:tc>
              </a:tr>
              <a:tr h="370840">
                <a:tc>
                  <a:txBody>
                    <a:bodyPr/>
                    <a:lstStyle/>
                    <a:p>
                      <a:r>
                        <a:rPr lang="en-US" dirty="0" smtClean="0"/>
                        <a:t>t6</a:t>
                      </a:r>
                      <a:endParaRPr lang="en-US" dirty="0"/>
                    </a:p>
                  </a:txBody>
                  <a:tcPr/>
                </a:tc>
                <a:tc>
                  <a:txBody>
                    <a:bodyPr/>
                    <a:lstStyle/>
                    <a:p>
                      <a:r>
                        <a:rPr lang="en-US" dirty="0" smtClean="0"/>
                        <a:t>a,</a:t>
                      </a:r>
                      <a:r>
                        <a:rPr lang="en-US" baseline="0" dirty="0" smtClean="0"/>
                        <a:t> d, e</a:t>
                      </a:r>
                      <a:endParaRPr lang="en-US" dirty="0"/>
                    </a:p>
                  </a:txBody>
                  <a:tcPr/>
                </a:tc>
              </a:tr>
            </a:tbl>
          </a:graphicData>
        </a:graphic>
      </p:graphicFrame>
      <p:cxnSp>
        <p:nvCxnSpPr>
          <p:cNvPr id="6" name="Straight Arrow Connector 5"/>
          <p:cNvCxnSpPr/>
          <p:nvPr/>
        </p:nvCxnSpPr>
        <p:spPr>
          <a:xfrm>
            <a:off x="3642519" y="403860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642519" y="3657600"/>
            <a:ext cx="1752600" cy="338554"/>
          </a:xfrm>
          <a:prstGeom prst="rect">
            <a:avLst/>
          </a:prstGeom>
          <a:noFill/>
        </p:spPr>
        <p:txBody>
          <a:bodyPr wrap="square" rtlCol="0">
            <a:spAutoFit/>
          </a:bodyPr>
          <a:lstStyle/>
          <a:p>
            <a:r>
              <a:rPr lang="en-US" dirty="0" smtClean="0"/>
              <a:t>Support count</a:t>
            </a:r>
            <a:endParaRPr lang="en-US" dirty="0"/>
          </a:p>
        </p:txBody>
      </p:sp>
      <p:sp>
        <p:nvSpPr>
          <p:cNvPr id="8" name="Regular Pentagon 7"/>
          <p:cNvSpPr/>
          <p:nvPr/>
        </p:nvSpPr>
        <p:spPr>
          <a:xfrm>
            <a:off x="5395119" y="2590800"/>
            <a:ext cx="5181600" cy="3810000"/>
          </a:xfrm>
          <a:prstGeom prst="pen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{a}=4, </a:t>
            </a:r>
            <a:r>
              <a:rPr lang="en-US" dirty="0" smtClean="0">
                <a:solidFill>
                  <a:srgbClr val="FF0000"/>
                </a:solidFill>
              </a:rPr>
              <a:t>{b}=2</a:t>
            </a:r>
            <a:r>
              <a:rPr lang="en-US" dirty="0" smtClean="0"/>
              <a:t>, {c}=5, </a:t>
            </a:r>
            <a:r>
              <a:rPr lang="en-US" dirty="0" smtClean="0">
                <a:solidFill>
                  <a:srgbClr val="00B050"/>
                </a:solidFill>
              </a:rPr>
              <a:t>{d}=4</a:t>
            </a:r>
            <a:r>
              <a:rPr lang="en-US" dirty="0" smtClean="0"/>
              <a:t>, </a:t>
            </a:r>
            <a:r>
              <a:rPr lang="en-US" dirty="0" smtClean="0">
                <a:solidFill>
                  <a:srgbClr val="00B050"/>
                </a:solidFill>
              </a:rPr>
              <a:t>{e}=6</a:t>
            </a:r>
            <a:r>
              <a:rPr lang="en-US" dirty="0" smtClean="0"/>
              <a:t>,</a:t>
            </a:r>
          </a:p>
          <a:p>
            <a:pPr algn="ctr"/>
            <a:endParaRPr lang="en-US" dirty="0"/>
          </a:p>
          <a:p>
            <a:pPr algn="ctr"/>
            <a:r>
              <a:rPr lang="en-US" dirty="0" smtClean="0">
                <a:solidFill>
                  <a:srgbClr val="FF0000"/>
                </a:solidFill>
              </a:rPr>
              <a:t>{</a:t>
            </a:r>
            <a:r>
              <a:rPr lang="en-US" dirty="0" err="1" smtClean="0">
                <a:solidFill>
                  <a:srgbClr val="FF0000"/>
                </a:solidFill>
              </a:rPr>
              <a:t>a,b</a:t>
            </a:r>
            <a:r>
              <a:rPr lang="en-US" dirty="0" smtClean="0">
                <a:solidFill>
                  <a:srgbClr val="FF0000"/>
                </a:solidFill>
              </a:rPr>
              <a:t>}=1</a:t>
            </a:r>
            <a:r>
              <a:rPr lang="en-US" dirty="0" smtClean="0"/>
              <a:t>, {</a:t>
            </a:r>
            <a:r>
              <a:rPr lang="en-US" dirty="0" err="1" smtClean="0"/>
              <a:t>a,c</a:t>
            </a:r>
            <a:r>
              <a:rPr lang="en-US" dirty="0" smtClean="0"/>
              <a:t>}=3, {</a:t>
            </a:r>
            <a:r>
              <a:rPr lang="en-US" dirty="0" err="1" smtClean="0"/>
              <a:t>a,d</a:t>
            </a:r>
            <a:r>
              <a:rPr lang="en-US" dirty="0" smtClean="0"/>
              <a:t>}=3, </a:t>
            </a:r>
            <a:r>
              <a:rPr lang="en-US" dirty="0" smtClean="0">
                <a:solidFill>
                  <a:srgbClr val="00B050"/>
                </a:solidFill>
              </a:rPr>
              <a:t>{</a:t>
            </a:r>
            <a:r>
              <a:rPr lang="en-US" dirty="0" err="1" smtClean="0">
                <a:solidFill>
                  <a:srgbClr val="00B050"/>
                </a:solidFill>
              </a:rPr>
              <a:t>a,e</a:t>
            </a:r>
            <a:r>
              <a:rPr lang="en-US" dirty="0" smtClean="0">
                <a:solidFill>
                  <a:srgbClr val="00B050"/>
                </a:solidFill>
              </a:rPr>
              <a:t>}=4</a:t>
            </a:r>
            <a:r>
              <a:rPr lang="en-US" dirty="0" smtClean="0"/>
              <a:t>, </a:t>
            </a:r>
            <a:r>
              <a:rPr lang="en-US" dirty="0" smtClean="0">
                <a:solidFill>
                  <a:srgbClr val="FF0000"/>
                </a:solidFill>
              </a:rPr>
              <a:t>{</a:t>
            </a:r>
            <a:r>
              <a:rPr lang="en-US" dirty="0" err="1" smtClean="0">
                <a:solidFill>
                  <a:srgbClr val="FF0000"/>
                </a:solidFill>
              </a:rPr>
              <a:t>b,c</a:t>
            </a:r>
            <a:r>
              <a:rPr lang="en-US" dirty="0" smtClean="0">
                <a:solidFill>
                  <a:srgbClr val="FF0000"/>
                </a:solidFill>
              </a:rPr>
              <a:t>}=2</a:t>
            </a:r>
            <a:r>
              <a:rPr lang="en-US" dirty="0" smtClean="0"/>
              <a:t>,</a:t>
            </a:r>
          </a:p>
          <a:p>
            <a:pPr algn="ctr"/>
            <a:r>
              <a:rPr lang="en-US" dirty="0" smtClean="0">
                <a:solidFill>
                  <a:srgbClr val="FF0000"/>
                </a:solidFill>
              </a:rPr>
              <a:t>{</a:t>
            </a:r>
            <a:r>
              <a:rPr lang="en-US" dirty="0" err="1" smtClean="0">
                <a:solidFill>
                  <a:srgbClr val="FF0000"/>
                </a:solidFill>
              </a:rPr>
              <a:t>b,d</a:t>
            </a:r>
            <a:r>
              <a:rPr lang="en-US" dirty="0" smtClean="0">
                <a:solidFill>
                  <a:srgbClr val="FF0000"/>
                </a:solidFill>
              </a:rPr>
              <a:t>}=0</a:t>
            </a:r>
            <a:r>
              <a:rPr lang="en-US" dirty="0" smtClean="0"/>
              <a:t>, </a:t>
            </a:r>
            <a:r>
              <a:rPr lang="en-US" dirty="0" smtClean="0">
                <a:solidFill>
                  <a:srgbClr val="FF0000"/>
                </a:solidFill>
              </a:rPr>
              <a:t>{</a:t>
            </a:r>
            <a:r>
              <a:rPr lang="en-US" dirty="0" err="1" smtClean="0">
                <a:solidFill>
                  <a:srgbClr val="FF0000"/>
                </a:solidFill>
              </a:rPr>
              <a:t>b,e</a:t>
            </a:r>
            <a:r>
              <a:rPr lang="en-US" dirty="0" smtClean="0">
                <a:solidFill>
                  <a:srgbClr val="FF0000"/>
                </a:solidFill>
              </a:rPr>
              <a:t>}=2</a:t>
            </a:r>
            <a:r>
              <a:rPr lang="en-US" dirty="0" smtClean="0"/>
              <a:t>, {</a:t>
            </a:r>
            <a:r>
              <a:rPr lang="en-US" dirty="0" err="1" smtClean="0"/>
              <a:t>c,d</a:t>
            </a:r>
            <a:r>
              <a:rPr lang="en-US" dirty="0" smtClean="0"/>
              <a:t>}=3, </a:t>
            </a:r>
            <a:r>
              <a:rPr lang="en-US" dirty="0" smtClean="0">
                <a:solidFill>
                  <a:srgbClr val="00B050"/>
                </a:solidFill>
              </a:rPr>
              <a:t>{</a:t>
            </a:r>
            <a:r>
              <a:rPr lang="en-US" dirty="0" err="1" smtClean="0">
                <a:solidFill>
                  <a:srgbClr val="00B050"/>
                </a:solidFill>
              </a:rPr>
              <a:t>c,e</a:t>
            </a:r>
            <a:r>
              <a:rPr lang="en-US" dirty="0" smtClean="0">
                <a:solidFill>
                  <a:srgbClr val="00B050"/>
                </a:solidFill>
              </a:rPr>
              <a:t>}=5</a:t>
            </a:r>
            <a:r>
              <a:rPr lang="en-US" dirty="0" smtClean="0"/>
              <a:t>, </a:t>
            </a:r>
            <a:r>
              <a:rPr lang="en-US" dirty="0" smtClean="0">
                <a:solidFill>
                  <a:srgbClr val="00B050"/>
                </a:solidFill>
              </a:rPr>
              <a:t>{</a:t>
            </a:r>
            <a:r>
              <a:rPr lang="en-US" dirty="0" err="1" smtClean="0">
                <a:solidFill>
                  <a:srgbClr val="00B050"/>
                </a:solidFill>
              </a:rPr>
              <a:t>d,e</a:t>
            </a:r>
            <a:r>
              <a:rPr lang="en-US" dirty="0" smtClean="0">
                <a:solidFill>
                  <a:srgbClr val="00B050"/>
                </a:solidFill>
              </a:rPr>
              <a:t>}=3</a:t>
            </a:r>
            <a:r>
              <a:rPr lang="en-US" dirty="0" smtClean="0"/>
              <a:t>,</a:t>
            </a:r>
          </a:p>
          <a:p>
            <a:pPr algn="ctr"/>
            <a:endParaRPr lang="en-US" dirty="0"/>
          </a:p>
          <a:p>
            <a:pPr algn="ctr"/>
            <a:r>
              <a:rPr lang="en-US" dirty="0" smtClean="0">
                <a:solidFill>
                  <a:srgbClr val="FF0000"/>
                </a:solidFill>
              </a:rPr>
              <a:t>{</a:t>
            </a:r>
            <a:r>
              <a:rPr lang="en-US" dirty="0" err="1" smtClean="0">
                <a:solidFill>
                  <a:srgbClr val="FF0000"/>
                </a:solidFill>
              </a:rPr>
              <a:t>a,b,c</a:t>
            </a:r>
            <a:r>
              <a:rPr lang="en-US" dirty="0" smtClean="0">
                <a:solidFill>
                  <a:srgbClr val="FF0000"/>
                </a:solidFill>
              </a:rPr>
              <a:t>}=1</a:t>
            </a:r>
            <a:r>
              <a:rPr lang="en-US" dirty="0" smtClean="0"/>
              <a:t>, </a:t>
            </a:r>
            <a:r>
              <a:rPr lang="en-US" dirty="0" smtClean="0">
                <a:solidFill>
                  <a:srgbClr val="FF0000"/>
                </a:solidFill>
              </a:rPr>
              <a:t>{</a:t>
            </a:r>
            <a:r>
              <a:rPr lang="en-US" dirty="0" err="1" smtClean="0">
                <a:solidFill>
                  <a:srgbClr val="FF0000"/>
                </a:solidFill>
              </a:rPr>
              <a:t>a,b,d</a:t>
            </a:r>
            <a:r>
              <a:rPr lang="en-US" dirty="0" smtClean="0">
                <a:solidFill>
                  <a:srgbClr val="FF0000"/>
                </a:solidFill>
              </a:rPr>
              <a:t>}=0</a:t>
            </a:r>
            <a:r>
              <a:rPr lang="en-US" dirty="0" smtClean="0"/>
              <a:t>, </a:t>
            </a:r>
            <a:r>
              <a:rPr lang="en-US" dirty="0" smtClean="0">
                <a:solidFill>
                  <a:srgbClr val="FF0000"/>
                </a:solidFill>
              </a:rPr>
              <a:t>{</a:t>
            </a:r>
            <a:r>
              <a:rPr lang="en-US" dirty="0" err="1" smtClean="0">
                <a:solidFill>
                  <a:srgbClr val="FF0000"/>
                </a:solidFill>
              </a:rPr>
              <a:t>a,b,e</a:t>
            </a:r>
            <a:r>
              <a:rPr lang="en-US" dirty="0" smtClean="0">
                <a:solidFill>
                  <a:srgbClr val="FF0000"/>
                </a:solidFill>
              </a:rPr>
              <a:t>}=1</a:t>
            </a:r>
            <a:r>
              <a:rPr lang="en-US" dirty="0" smtClean="0"/>
              <a:t>, </a:t>
            </a:r>
            <a:r>
              <a:rPr lang="en-US" dirty="0" smtClean="0">
                <a:solidFill>
                  <a:srgbClr val="FF0000"/>
                </a:solidFill>
              </a:rPr>
              <a:t>{</a:t>
            </a:r>
            <a:r>
              <a:rPr lang="en-US" dirty="0" err="1" smtClean="0">
                <a:solidFill>
                  <a:srgbClr val="FF0000"/>
                </a:solidFill>
              </a:rPr>
              <a:t>a,c,d</a:t>
            </a:r>
            <a:r>
              <a:rPr lang="en-US" dirty="0" smtClean="0">
                <a:solidFill>
                  <a:srgbClr val="FF0000"/>
                </a:solidFill>
              </a:rPr>
              <a:t>}=2</a:t>
            </a:r>
            <a:r>
              <a:rPr lang="en-US" dirty="0" smtClean="0"/>
              <a:t>, </a:t>
            </a:r>
            <a:r>
              <a:rPr lang="en-US" dirty="0" smtClean="0">
                <a:solidFill>
                  <a:srgbClr val="00B050"/>
                </a:solidFill>
              </a:rPr>
              <a:t>{</a:t>
            </a:r>
            <a:r>
              <a:rPr lang="en-US" dirty="0" err="1" smtClean="0">
                <a:solidFill>
                  <a:srgbClr val="00B050"/>
                </a:solidFill>
              </a:rPr>
              <a:t>a,c,e</a:t>
            </a:r>
            <a:r>
              <a:rPr lang="en-US" dirty="0" smtClean="0">
                <a:solidFill>
                  <a:srgbClr val="00B050"/>
                </a:solidFill>
              </a:rPr>
              <a:t>}=3</a:t>
            </a:r>
            <a:r>
              <a:rPr lang="en-US" dirty="0" smtClean="0"/>
              <a:t>, </a:t>
            </a:r>
            <a:r>
              <a:rPr lang="en-US" dirty="0" smtClean="0">
                <a:solidFill>
                  <a:srgbClr val="00B050"/>
                </a:solidFill>
              </a:rPr>
              <a:t>{</a:t>
            </a:r>
            <a:r>
              <a:rPr lang="en-US" dirty="0" err="1" smtClean="0">
                <a:solidFill>
                  <a:srgbClr val="00B050"/>
                </a:solidFill>
              </a:rPr>
              <a:t>a,d,e</a:t>
            </a:r>
            <a:r>
              <a:rPr lang="en-US" dirty="0" smtClean="0">
                <a:solidFill>
                  <a:srgbClr val="00B050"/>
                </a:solidFill>
              </a:rPr>
              <a:t>}=3</a:t>
            </a:r>
            <a:r>
              <a:rPr lang="en-US" dirty="0" smtClean="0"/>
              <a:t>, </a:t>
            </a:r>
            <a:r>
              <a:rPr lang="en-US" dirty="0" smtClean="0">
                <a:solidFill>
                  <a:srgbClr val="FF0000"/>
                </a:solidFill>
              </a:rPr>
              <a:t>{</a:t>
            </a:r>
            <a:r>
              <a:rPr lang="en-US" dirty="0" err="1" smtClean="0">
                <a:solidFill>
                  <a:srgbClr val="FF0000"/>
                </a:solidFill>
              </a:rPr>
              <a:t>b,c,d</a:t>
            </a:r>
            <a:r>
              <a:rPr lang="en-US" dirty="0" smtClean="0">
                <a:solidFill>
                  <a:srgbClr val="FF0000"/>
                </a:solidFill>
              </a:rPr>
              <a:t>}=0</a:t>
            </a:r>
            <a:r>
              <a:rPr lang="en-US" dirty="0" smtClean="0"/>
              <a:t>, </a:t>
            </a:r>
            <a:r>
              <a:rPr lang="en-US" dirty="0" smtClean="0">
                <a:solidFill>
                  <a:srgbClr val="FF0000"/>
                </a:solidFill>
              </a:rPr>
              <a:t>{</a:t>
            </a:r>
            <a:r>
              <a:rPr lang="en-US" dirty="0" err="1" smtClean="0">
                <a:solidFill>
                  <a:srgbClr val="FF0000"/>
                </a:solidFill>
              </a:rPr>
              <a:t>b,c,e</a:t>
            </a:r>
            <a:r>
              <a:rPr lang="en-US" dirty="0" smtClean="0">
                <a:solidFill>
                  <a:srgbClr val="FF0000"/>
                </a:solidFill>
              </a:rPr>
              <a:t>}=2</a:t>
            </a:r>
            <a:r>
              <a:rPr lang="en-US" dirty="0" smtClean="0"/>
              <a:t>, </a:t>
            </a:r>
            <a:r>
              <a:rPr lang="en-US" dirty="0" smtClean="0">
                <a:solidFill>
                  <a:srgbClr val="00B050"/>
                </a:solidFill>
              </a:rPr>
              <a:t>{</a:t>
            </a:r>
            <a:r>
              <a:rPr lang="en-US" dirty="0" err="1" smtClean="0">
                <a:solidFill>
                  <a:srgbClr val="00B050"/>
                </a:solidFill>
              </a:rPr>
              <a:t>c,d,e</a:t>
            </a:r>
            <a:r>
              <a:rPr lang="en-US" dirty="0" smtClean="0">
                <a:solidFill>
                  <a:srgbClr val="00B050"/>
                </a:solidFill>
              </a:rPr>
              <a:t>}=3</a:t>
            </a:r>
            <a:r>
              <a:rPr lang="en-US" dirty="0" smtClean="0"/>
              <a:t>,</a:t>
            </a:r>
          </a:p>
          <a:p>
            <a:pPr algn="ctr"/>
            <a:endParaRPr lang="en-US" dirty="0"/>
          </a:p>
          <a:p>
            <a:pPr algn="ctr"/>
            <a:r>
              <a:rPr lang="en-US" dirty="0" smtClean="0">
                <a:solidFill>
                  <a:srgbClr val="FF0000"/>
                </a:solidFill>
              </a:rPr>
              <a:t>{</a:t>
            </a:r>
            <a:r>
              <a:rPr lang="en-US" dirty="0" err="1" smtClean="0">
                <a:solidFill>
                  <a:srgbClr val="FF0000"/>
                </a:solidFill>
              </a:rPr>
              <a:t>a,b,c,d</a:t>
            </a:r>
            <a:r>
              <a:rPr lang="en-US" dirty="0" smtClean="0">
                <a:solidFill>
                  <a:srgbClr val="FF0000"/>
                </a:solidFill>
              </a:rPr>
              <a:t>}=0</a:t>
            </a:r>
            <a:r>
              <a:rPr lang="en-US" dirty="0" smtClean="0"/>
              <a:t>, </a:t>
            </a:r>
            <a:r>
              <a:rPr lang="en-US" dirty="0" smtClean="0">
                <a:solidFill>
                  <a:srgbClr val="FF0000"/>
                </a:solidFill>
              </a:rPr>
              <a:t>{</a:t>
            </a:r>
            <a:r>
              <a:rPr lang="en-US" dirty="0" err="1" smtClean="0">
                <a:solidFill>
                  <a:srgbClr val="FF0000"/>
                </a:solidFill>
              </a:rPr>
              <a:t>a,b,c,e</a:t>
            </a:r>
            <a:r>
              <a:rPr lang="en-US" dirty="0" smtClean="0">
                <a:solidFill>
                  <a:srgbClr val="FF0000"/>
                </a:solidFill>
              </a:rPr>
              <a:t>}=1</a:t>
            </a:r>
            <a:r>
              <a:rPr lang="en-US" dirty="0" smtClean="0"/>
              <a:t>, </a:t>
            </a:r>
            <a:r>
              <a:rPr lang="en-US" dirty="0" smtClean="0">
                <a:solidFill>
                  <a:srgbClr val="FF0000"/>
                </a:solidFill>
              </a:rPr>
              <a:t>{</a:t>
            </a:r>
            <a:r>
              <a:rPr lang="en-US" dirty="0" err="1" smtClean="0">
                <a:solidFill>
                  <a:srgbClr val="FF0000"/>
                </a:solidFill>
              </a:rPr>
              <a:t>b,c,d,e</a:t>
            </a:r>
            <a:r>
              <a:rPr lang="en-US" dirty="0" smtClean="0">
                <a:solidFill>
                  <a:srgbClr val="FF0000"/>
                </a:solidFill>
              </a:rPr>
              <a:t>}=0</a:t>
            </a:r>
            <a:endParaRPr lang="en-US" dirty="0">
              <a:solidFill>
                <a:srgbClr val="FF0000"/>
              </a:solidFill>
            </a:endParaRPr>
          </a:p>
        </p:txBody>
      </p:sp>
      <p:sp>
        <p:nvSpPr>
          <p:cNvPr id="9" name="TextBox 8"/>
          <p:cNvSpPr txBox="1"/>
          <p:nvPr/>
        </p:nvSpPr>
        <p:spPr>
          <a:xfrm>
            <a:off x="3642519" y="4118244"/>
            <a:ext cx="1752600" cy="338554"/>
          </a:xfrm>
          <a:prstGeom prst="rect">
            <a:avLst/>
          </a:prstGeom>
          <a:noFill/>
        </p:spPr>
        <p:txBody>
          <a:bodyPr wrap="square" rtlCol="0">
            <a:spAutoFit/>
          </a:bodyPr>
          <a:lstStyle/>
          <a:p>
            <a:r>
              <a:rPr lang="en-US" dirty="0" err="1" smtClean="0"/>
              <a:t>Minsup</a:t>
            </a:r>
            <a:r>
              <a:rPr lang="en-US" dirty="0" smtClean="0"/>
              <a:t> &gt;= </a:t>
            </a:r>
            <a:r>
              <a:rPr lang="en-US" dirty="0"/>
              <a:t>3</a:t>
            </a:r>
          </a:p>
        </p:txBody>
      </p:sp>
    </p:spTree>
    <p:extLst>
      <p:ext uri="{BB962C8B-B14F-4D97-AF65-F5344CB8AC3E}">
        <p14:creationId xmlns:p14="http://schemas.microsoft.com/office/powerpoint/2010/main" val="24926511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Closed </a:t>
            </a:r>
            <a:r>
              <a:rPr lang="en-US" dirty="0"/>
              <a:t>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nvPr>
        </p:nvGraphicFramePr>
        <p:xfrm>
          <a:off x="4785521" y="2209800"/>
          <a:ext cx="2414755" cy="865294"/>
        </p:xfrm>
        <a:graphic>
          <a:graphicData uri="http://schemas.openxmlformats.org/drawingml/2006/table">
            <a:tbl>
              <a:tblPr firstRow="1" bandRow="1">
                <a:tableStyleId>{5C22544A-7EE6-4342-B048-85BDC9FD1C3A}</a:tableStyleId>
              </a:tblPr>
              <a:tblGrid>
                <a:gridCol w="832674"/>
                <a:gridCol w="1582081"/>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r h="432647">
                <a:tc>
                  <a:txBody>
                    <a:bodyPr/>
                    <a:lstStyle/>
                    <a:p>
                      <a:r>
                        <a:rPr lang="en-US" sz="2100" dirty="0" smtClean="0"/>
                        <a:t>e</a:t>
                      </a:r>
                      <a:endParaRPr lang="en-US" sz="2100" dirty="0"/>
                    </a:p>
                  </a:txBody>
                  <a:tcPr marL="93474" marR="93474" marT="53340" marB="53340"/>
                </a:tc>
                <a:tc>
                  <a:txBody>
                    <a:bodyPr/>
                    <a:lstStyle/>
                    <a:p>
                      <a:r>
                        <a:rPr lang="en-US" sz="2100" dirty="0" smtClean="0"/>
                        <a:t>1.106</a:t>
                      </a:r>
                      <a:endParaRPr lang="en-US" sz="2100" dirty="0"/>
                    </a:p>
                  </a:txBody>
                  <a:tcPr marL="93474" marR="93474" marT="53340" marB="53340"/>
                </a:tc>
              </a:tr>
            </a:tbl>
          </a:graphicData>
        </a:graphic>
      </p:graphicFrame>
      <p:sp>
        <p:nvSpPr>
          <p:cNvPr id="4" name="&quot;No&quot; Symbol 3"/>
          <p:cNvSpPr/>
          <p:nvPr/>
        </p:nvSpPr>
        <p:spPr>
          <a:xfrm>
            <a:off x="2570546" y="24892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2570546" y="36449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19" name="Straight Arrow Connector 18"/>
          <p:cNvCxnSpPr>
            <a:stCxn id="4" idx="4"/>
            <a:endCxn id="11" idx="0"/>
          </p:cNvCxnSpPr>
          <p:nvPr/>
        </p:nvCxnSpPr>
        <p:spPr>
          <a:xfrm rot="16200000" flipH="1">
            <a:off x="2384707" y="3225379"/>
            <a:ext cx="800100" cy="389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15817" y="3644900"/>
            <a:ext cx="778953" cy="338554"/>
          </a:xfrm>
          <a:prstGeom prst="rect">
            <a:avLst/>
          </a:prstGeom>
          <a:noFill/>
        </p:spPr>
        <p:txBody>
          <a:bodyPr wrap="square" rtlCol="0">
            <a:spAutoFit/>
          </a:bodyPr>
          <a:lstStyle/>
          <a:p>
            <a:r>
              <a:rPr lang="en-US" dirty="0" smtClean="0"/>
              <a:t>1.106</a:t>
            </a:r>
            <a:endParaRPr lang="en-US" dirty="0"/>
          </a:p>
        </p:txBody>
      </p:sp>
      <p:sp>
        <p:nvSpPr>
          <p:cNvPr id="31" name="TextBox 30"/>
          <p:cNvSpPr txBox="1"/>
          <p:nvPr/>
        </p:nvSpPr>
        <p:spPr>
          <a:xfrm>
            <a:off x="1947384" y="1689108"/>
            <a:ext cx="2648440" cy="461665"/>
          </a:xfrm>
          <a:prstGeom prst="rect">
            <a:avLst/>
          </a:prstGeom>
          <a:noFill/>
        </p:spPr>
        <p:txBody>
          <a:bodyPr wrap="square" rtlCol="0">
            <a:spAutoFit/>
          </a:bodyPr>
          <a:lstStyle/>
          <a:p>
            <a:r>
              <a:rPr lang="en-US" sz="2400" dirty="0" smtClean="0"/>
              <a:t>d-projected DB:</a:t>
            </a:r>
            <a:endParaRPr lang="en-US" dirty="0"/>
          </a:p>
        </p:txBody>
      </p:sp>
      <p:sp>
        <p:nvSpPr>
          <p:cNvPr id="32" name="TextBox 31"/>
          <p:cNvSpPr txBox="1"/>
          <p:nvPr/>
        </p:nvSpPr>
        <p:spPr>
          <a:xfrm>
            <a:off x="8412696" y="1778003"/>
            <a:ext cx="2804231" cy="461665"/>
          </a:xfrm>
          <a:prstGeom prst="rect">
            <a:avLst/>
          </a:prstGeom>
          <a:noFill/>
        </p:spPr>
        <p:txBody>
          <a:bodyPr wrap="square" rtlCol="0">
            <a:spAutoFit/>
          </a:bodyPr>
          <a:lstStyle/>
          <a:p>
            <a:r>
              <a:rPr lang="en-US" sz="2400" dirty="0" smtClean="0"/>
              <a:t>d-conditional tree:</a:t>
            </a:r>
            <a:endParaRPr lang="en-US" dirty="0"/>
          </a:p>
        </p:txBody>
      </p:sp>
      <p:sp>
        <p:nvSpPr>
          <p:cNvPr id="33" name="&quot;No&quot; Symbol 32"/>
          <p:cNvSpPr/>
          <p:nvPr/>
        </p:nvSpPr>
        <p:spPr>
          <a:xfrm>
            <a:off x="9425334" y="25781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p:cNvSpPr/>
          <p:nvPr/>
        </p:nvSpPr>
        <p:spPr>
          <a:xfrm>
            <a:off x="9347436" y="3289300"/>
            <a:ext cx="467372"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38" name="Straight Arrow Connector 37"/>
          <p:cNvCxnSpPr>
            <a:stCxn id="33" idx="4"/>
            <a:endCxn id="36" idx="0"/>
          </p:cNvCxnSpPr>
          <p:nvPr/>
        </p:nvCxnSpPr>
        <p:spPr>
          <a:xfrm rot="5400000">
            <a:off x="9403322" y="3111621"/>
            <a:ext cx="3556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9814809" y="3352800"/>
            <a:ext cx="1090534" cy="338554"/>
          </a:xfrm>
          <a:prstGeom prst="rect">
            <a:avLst/>
          </a:prstGeom>
          <a:noFill/>
        </p:spPr>
        <p:txBody>
          <a:bodyPr wrap="square" rtlCol="0">
            <a:spAutoFit/>
          </a:bodyPr>
          <a:lstStyle/>
          <a:p>
            <a:r>
              <a:rPr lang="en-US" dirty="0" smtClean="0"/>
              <a:t>1.106</a:t>
            </a:r>
            <a:endParaRPr lang="en-US" dirty="0"/>
          </a:p>
        </p:txBody>
      </p:sp>
      <p:sp>
        <p:nvSpPr>
          <p:cNvPr id="46" name="TextBox 45"/>
          <p:cNvSpPr txBox="1"/>
          <p:nvPr/>
        </p:nvSpPr>
        <p:spPr>
          <a:xfrm>
            <a:off x="4023521" y="3505201"/>
            <a:ext cx="4829509" cy="1200329"/>
          </a:xfrm>
          <a:prstGeom prst="rect">
            <a:avLst/>
          </a:prstGeom>
          <a:noFill/>
        </p:spPr>
        <p:txBody>
          <a:bodyPr wrap="square" rtlCol="0">
            <a:spAutoFit/>
          </a:bodyPr>
          <a:lstStyle/>
          <a:p>
            <a:r>
              <a:rPr lang="en-US" sz="2400" dirty="0" smtClean="0">
                <a:solidFill>
                  <a:srgbClr val="C00000"/>
                </a:solidFill>
              </a:rPr>
              <a:t>Closed branches:</a:t>
            </a:r>
          </a:p>
          <a:p>
            <a:r>
              <a:rPr lang="en-US" sz="2400" dirty="0" smtClean="0">
                <a:solidFill>
                  <a:srgbClr val="C00000"/>
                </a:solidFill>
              </a:rPr>
              <a:t>Branch 1:</a:t>
            </a:r>
          </a:p>
          <a:p>
            <a:r>
              <a:rPr lang="en-US" sz="2400" dirty="0" smtClean="0">
                <a:solidFill>
                  <a:srgbClr val="00B050"/>
                </a:solidFill>
              </a:rPr>
              <a:t>{e, d} : 1.106 : 1.106 &gt; 0.24</a:t>
            </a:r>
          </a:p>
        </p:txBody>
      </p:sp>
      <p:sp>
        <p:nvSpPr>
          <p:cNvPr id="16" name="TextBox 15"/>
          <p:cNvSpPr txBox="1"/>
          <p:nvPr/>
        </p:nvSpPr>
        <p:spPr>
          <a:xfrm>
            <a:off x="8976519" y="4800604"/>
            <a:ext cx="3115812" cy="646331"/>
          </a:xfrm>
          <a:prstGeom prst="rect">
            <a:avLst/>
          </a:prstGeom>
          <a:noFill/>
        </p:spPr>
        <p:txBody>
          <a:bodyPr wrap="square" rtlCol="0">
            <a:spAutoFit/>
          </a:bodyPr>
          <a:lstStyle/>
          <a:p>
            <a:r>
              <a:rPr lang="en-US" sz="1800" dirty="0" smtClean="0">
                <a:solidFill>
                  <a:srgbClr val="00B050"/>
                </a:solidFill>
              </a:rPr>
              <a:t>Closed positive list:</a:t>
            </a:r>
          </a:p>
          <a:p>
            <a:r>
              <a:rPr lang="en-US" sz="1800" dirty="0" smtClean="0">
                <a:solidFill>
                  <a:srgbClr val="00B050"/>
                </a:solidFill>
              </a:rPr>
              <a:t>{</a:t>
            </a:r>
            <a:r>
              <a:rPr lang="en-US" sz="1800" dirty="0" err="1" smtClean="0">
                <a:solidFill>
                  <a:srgbClr val="00B050"/>
                </a:solidFill>
              </a:rPr>
              <a:t>e,d</a:t>
            </a:r>
            <a:r>
              <a:rPr lang="en-US" sz="1800" dirty="0" smtClean="0">
                <a:solidFill>
                  <a:srgbClr val="00B050"/>
                </a:solidFill>
              </a:rPr>
              <a:t>} : 1.106 : 1.106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167" y="444500"/>
            <a:ext cx="11357135" cy="1066800"/>
          </a:xfrm>
        </p:spPr>
        <p:txBody>
          <a:bodyPr>
            <a:normAutofit fontScale="90000"/>
          </a:bodyPr>
          <a:lstStyle/>
          <a:p>
            <a:r>
              <a:rPr lang="en-US" dirty="0" smtClean="0"/>
              <a:t>Closed </a:t>
            </a:r>
            <a:r>
              <a:rPr lang="en-US" dirty="0"/>
              <a:t>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PUF Tree…</a:t>
            </a:r>
            <a:endParaRPr lang="en-US" dirty="0"/>
          </a:p>
        </p:txBody>
      </p:sp>
      <p:graphicFrame>
        <p:nvGraphicFramePr>
          <p:cNvPr id="29" name="Content Placeholder 28"/>
          <p:cNvGraphicFramePr>
            <a:graphicFrameLocks noGrp="1"/>
          </p:cNvGraphicFramePr>
          <p:nvPr>
            <p:ph idx="1"/>
          </p:nvPr>
        </p:nvGraphicFramePr>
        <p:xfrm>
          <a:off x="4709321" y="2362204"/>
          <a:ext cx="2414755" cy="432647"/>
        </p:xfrm>
        <a:graphic>
          <a:graphicData uri="http://schemas.openxmlformats.org/drawingml/2006/table">
            <a:tbl>
              <a:tblPr firstRow="1" bandRow="1">
                <a:tableStyleId>{5C22544A-7EE6-4342-B048-85BDC9FD1C3A}</a:tableStyleId>
              </a:tblPr>
              <a:tblGrid>
                <a:gridCol w="832674"/>
                <a:gridCol w="1582081"/>
              </a:tblGrid>
              <a:tr h="432647">
                <a:tc>
                  <a:txBody>
                    <a:bodyPr/>
                    <a:lstStyle/>
                    <a:p>
                      <a:r>
                        <a:rPr lang="en-US" sz="2100" dirty="0" smtClean="0"/>
                        <a:t>Item</a:t>
                      </a:r>
                      <a:endParaRPr lang="en-US" sz="2100" dirty="0"/>
                    </a:p>
                  </a:txBody>
                  <a:tcPr marL="93474" marR="93474" marT="53340" marB="53340"/>
                </a:tc>
                <a:tc>
                  <a:txBody>
                    <a:bodyPr/>
                    <a:lstStyle/>
                    <a:p>
                      <a:r>
                        <a:rPr lang="en-US" sz="2100" dirty="0" smtClean="0"/>
                        <a:t>Cap</a:t>
                      </a:r>
                      <a:endParaRPr lang="en-US" sz="2100" dirty="0"/>
                    </a:p>
                  </a:txBody>
                  <a:tcPr marL="93474" marR="93474" marT="53340" marB="53340"/>
                </a:tc>
              </a:tr>
            </a:tbl>
          </a:graphicData>
        </a:graphic>
      </p:graphicFrame>
      <p:sp>
        <p:nvSpPr>
          <p:cNvPr id="4" name="&quot;No&quot; Symbol 3"/>
          <p:cNvSpPr/>
          <p:nvPr/>
        </p:nvSpPr>
        <p:spPr>
          <a:xfrm>
            <a:off x="2570546" y="2489200"/>
            <a:ext cx="389476"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p:cNvSpPr txBox="1"/>
          <p:nvPr/>
        </p:nvSpPr>
        <p:spPr>
          <a:xfrm>
            <a:off x="1947384" y="1689108"/>
            <a:ext cx="2648440" cy="461665"/>
          </a:xfrm>
          <a:prstGeom prst="rect">
            <a:avLst/>
          </a:prstGeom>
          <a:noFill/>
        </p:spPr>
        <p:txBody>
          <a:bodyPr wrap="square" rtlCol="0">
            <a:spAutoFit/>
          </a:bodyPr>
          <a:lstStyle/>
          <a:p>
            <a:r>
              <a:rPr lang="en-US" sz="2400" dirty="0" smtClean="0"/>
              <a:t>e-projected DB:</a:t>
            </a:r>
            <a:endParaRPr lang="en-US" dirty="0"/>
          </a:p>
        </p:txBody>
      </p:sp>
      <p:sp>
        <p:nvSpPr>
          <p:cNvPr id="32" name="TextBox 31"/>
          <p:cNvSpPr txBox="1"/>
          <p:nvPr/>
        </p:nvSpPr>
        <p:spPr>
          <a:xfrm>
            <a:off x="8412696" y="1778003"/>
            <a:ext cx="2804231" cy="461665"/>
          </a:xfrm>
          <a:prstGeom prst="rect">
            <a:avLst/>
          </a:prstGeom>
          <a:noFill/>
        </p:spPr>
        <p:txBody>
          <a:bodyPr wrap="square" rtlCol="0">
            <a:spAutoFit/>
          </a:bodyPr>
          <a:lstStyle/>
          <a:p>
            <a:r>
              <a:rPr lang="en-US" sz="2400" dirty="0" smtClean="0"/>
              <a:t>e-conditional tree:</a:t>
            </a:r>
            <a:endParaRPr lang="en-US" dirty="0"/>
          </a:p>
        </p:txBody>
      </p:sp>
      <p:sp>
        <p:nvSpPr>
          <p:cNvPr id="33" name="&quot;No&quot; Symbol 32"/>
          <p:cNvSpPr/>
          <p:nvPr/>
        </p:nvSpPr>
        <p:spPr>
          <a:xfrm>
            <a:off x="9425334" y="2578100"/>
            <a:ext cx="311581"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TextBox 45"/>
          <p:cNvSpPr txBox="1"/>
          <p:nvPr/>
        </p:nvSpPr>
        <p:spPr>
          <a:xfrm>
            <a:off x="3947321" y="3276604"/>
            <a:ext cx="4829509" cy="830997"/>
          </a:xfrm>
          <a:prstGeom prst="rect">
            <a:avLst/>
          </a:prstGeom>
          <a:noFill/>
        </p:spPr>
        <p:txBody>
          <a:bodyPr wrap="square" rtlCol="0">
            <a:spAutoFit/>
          </a:bodyPr>
          <a:lstStyle/>
          <a:p>
            <a:r>
              <a:rPr lang="en-US" sz="2400" dirty="0" smtClean="0">
                <a:solidFill>
                  <a:srgbClr val="C00000"/>
                </a:solidFill>
              </a:rPr>
              <a:t>Closed branches:</a:t>
            </a:r>
          </a:p>
          <a:p>
            <a:r>
              <a:rPr lang="en-US" sz="2400" dirty="0" smtClean="0"/>
              <a:t>not found.</a:t>
            </a:r>
          </a:p>
        </p:txBody>
      </p:sp>
      <p:sp>
        <p:nvSpPr>
          <p:cNvPr id="10" name="TextBox 9"/>
          <p:cNvSpPr txBox="1"/>
          <p:nvPr/>
        </p:nvSpPr>
        <p:spPr>
          <a:xfrm>
            <a:off x="7681119" y="4800604"/>
            <a:ext cx="3115812" cy="646331"/>
          </a:xfrm>
          <a:prstGeom prst="rect">
            <a:avLst/>
          </a:prstGeom>
          <a:noFill/>
        </p:spPr>
        <p:txBody>
          <a:bodyPr wrap="square" rtlCol="0">
            <a:spAutoFit/>
          </a:bodyPr>
          <a:lstStyle/>
          <a:p>
            <a:r>
              <a:rPr lang="en-US" sz="1800" dirty="0" smtClean="0">
                <a:solidFill>
                  <a:srgbClr val="00B050"/>
                </a:solidFill>
              </a:rPr>
              <a:t>Closed positive list:</a:t>
            </a:r>
          </a:p>
          <a:p>
            <a:r>
              <a:rPr lang="en-US" sz="1800" dirty="0" smtClean="0">
                <a:solidFill>
                  <a:srgbClr val="00B050"/>
                </a:solidFill>
              </a:rPr>
              <a:t>Not found.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14450"/>
          </a:xfrm>
        </p:spPr>
        <p:txBody>
          <a:bodyPr/>
          <a:lstStyle/>
          <a:p>
            <a:r>
              <a:rPr lang="en-US" dirty="0" smtClean="0"/>
              <a:t>CUFI Tree </a:t>
            </a:r>
            <a:r>
              <a:rPr lang="en-US" dirty="0"/>
              <a:t>C</a:t>
            </a:r>
            <a:r>
              <a:rPr lang="en-US" dirty="0" smtClean="0"/>
              <a:t>onstruction…</a:t>
            </a:r>
            <a:endParaRPr lang="en-US" dirty="0"/>
          </a:p>
        </p:txBody>
      </p:sp>
      <p:sp>
        <p:nvSpPr>
          <p:cNvPr id="3" name="Content Placeholder 2"/>
          <p:cNvSpPr>
            <a:spLocks noGrp="1"/>
          </p:cNvSpPr>
          <p:nvPr>
            <p:ph idx="1"/>
          </p:nvPr>
        </p:nvSpPr>
        <p:spPr>
          <a:xfrm>
            <a:off x="630951" y="1371600"/>
            <a:ext cx="11774567" cy="5029200"/>
          </a:xfrm>
        </p:spPr>
        <p:txBody>
          <a:bodyPr>
            <a:normAutofit/>
          </a:bodyPr>
          <a:lstStyle/>
          <a:p>
            <a:r>
              <a:rPr lang="en-US" sz="2000" dirty="0" smtClean="0"/>
              <a:t>Closed </a:t>
            </a:r>
            <a:r>
              <a:rPr lang="en-US" sz="2000" dirty="0" err="1" smtClean="0"/>
              <a:t>itemsets</a:t>
            </a:r>
            <a:r>
              <a:rPr lang="en-US" sz="2000" dirty="0" smtClean="0"/>
              <a:t> found :</a:t>
            </a:r>
          </a:p>
          <a:p>
            <a:r>
              <a:rPr lang="en-US" sz="2000" dirty="0" smtClean="0">
                <a:solidFill>
                  <a:srgbClr val="00B050"/>
                </a:solidFill>
              </a:rPr>
              <a:t>{</a:t>
            </a:r>
            <a:r>
              <a:rPr lang="en-US" sz="2000" dirty="0" err="1" smtClean="0">
                <a:solidFill>
                  <a:srgbClr val="00B050"/>
                </a:solidFill>
              </a:rPr>
              <a:t>e,c,a</a:t>
            </a:r>
            <a:r>
              <a:rPr lang="en-US" sz="2000" dirty="0" smtClean="0">
                <a:solidFill>
                  <a:srgbClr val="00B050"/>
                </a:solidFill>
              </a:rPr>
              <a:t>} : 0.437 : 0.5</a:t>
            </a:r>
          </a:p>
          <a:p>
            <a:r>
              <a:rPr lang="en-US" sz="2000" dirty="0" smtClean="0"/>
              <a:t>{</a:t>
            </a:r>
            <a:r>
              <a:rPr lang="en-US" sz="2000" dirty="0" err="1" smtClean="0"/>
              <a:t>e,a</a:t>
            </a:r>
            <a:r>
              <a:rPr lang="en-US" sz="2000" dirty="0" smtClean="0"/>
              <a:t>} : 0.835 : 0.57</a:t>
            </a:r>
          </a:p>
          <a:p>
            <a:r>
              <a:rPr lang="en-US" sz="2000" dirty="0" smtClean="0"/>
              <a:t>{</a:t>
            </a:r>
            <a:r>
              <a:rPr lang="en-US" sz="2000" dirty="0" err="1" smtClean="0"/>
              <a:t>d,b,a</a:t>
            </a:r>
            <a:r>
              <a:rPr lang="en-US" sz="2000" dirty="0" smtClean="0"/>
              <a:t>} : 0.373 : 0.245</a:t>
            </a:r>
          </a:p>
          <a:p>
            <a:r>
              <a:rPr lang="en-US" sz="2000" dirty="0" smtClean="0"/>
              <a:t>{</a:t>
            </a:r>
            <a:r>
              <a:rPr lang="en-US" sz="2000" dirty="0" err="1" smtClean="0"/>
              <a:t>e,c</a:t>
            </a:r>
            <a:r>
              <a:rPr lang="en-US" sz="2000" dirty="0" smtClean="0"/>
              <a:t>} : 1.129 : 1.06</a:t>
            </a:r>
          </a:p>
          <a:p>
            <a:r>
              <a:rPr lang="en-US" sz="2000" dirty="0" smtClean="0"/>
              <a:t>{</a:t>
            </a:r>
            <a:r>
              <a:rPr lang="en-US" sz="2000" dirty="0" err="1" smtClean="0"/>
              <a:t>e,d,c</a:t>
            </a:r>
            <a:r>
              <a:rPr lang="en-US" sz="2000" dirty="0" smtClean="0"/>
              <a:t>} : 0.494 : 0.246</a:t>
            </a:r>
          </a:p>
          <a:p>
            <a:r>
              <a:rPr lang="en-US" sz="2000" dirty="0" smtClean="0"/>
              <a:t>{</a:t>
            </a:r>
            <a:r>
              <a:rPr lang="en-US" sz="2000" dirty="0" err="1" smtClean="0"/>
              <a:t>d,c</a:t>
            </a:r>
            <a:r>
              <a:rPr lang="en-US" sz="2000" dirty="0" smtClean="0"/>
              <a:t>} : 0.565 : 0.565</a:t>
            </a:r>
          </a:p>
          <a:p>
            <a:r>
              <a:rPr lang="en-US" sz="2000" dirty="0" smtClean="0"/>
              <a:t>{</a:t>
            </a:r>
            <a:r>
              <a:rPr lang="en-US" sz="2000" dirty="0" err="1" smtClean="0"/>
              <a:t>e,d,b</a:t>
            </a:r>
            <a:r>
              <a:rPr lang="en-US" sz="2000" dirty="0" smtClean="0"/>
              <a:t>} : 0.877 : 0.435</a:t>
            </a:r>
          </a:p>
          <a:p>
            <a:r>
              <a:rPr lang="en-US" sz="2000" dirty="0" smtClean="0"/>
              <a:t>{</a:t>
            </a:r>
            <a:r>
              <a:rPr lang="en-US" sz="2000" dirty="0" err="1" smtClean="0"/>
              <a:t>d,b</a:t>
            </a:r>
            <a:r>
              <a:rPr lang="en-US" sz="2000" dirty="0" smtClean="0"/>
              <a:t>} : 1.527 : 1.189</a:t>
            </a:r>
          </a:p>
          <a:p>
            <a:r>
              <a:rPr lang="en-US" sz="2000" dirty="0" smtClean="0"/>
              <a:t>{</a:t>
            </a:r>
            <a:r>
              <a:rPr lang="en-US" sz="2000" dirty="0" err="1" smtClean="0"/>
              <a:t>e,d</a:t>
            </a:r>
            <a:r>
              <a:rPr lang="en-US" sz="2000" dirty="0" smtClean="0"/>
              <a:t>} : 1.106 : 1.106 </a:t>
            </a:r>
          </a:p>
          <a:p>
            <a:endParaRPr lang="en-US" sz="2000" dirty="0" smtClean="0"/>
          </a:p>
        </p:txBody>
      </p:sp>
      <p:sp>
        <p:nvSpPr>
          <p:cNvPr id="5" name="&quot;No&quot; Symbol 4"/>
          <p:cNvSpPr/>
          <p:nvPr/>
        </p:nvSpPr>
        <p:spPr>
          <a:xfrm>
            <a:off x="8490588" y="2362200"/>
            <a:ext cx="389476"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8490588" y="3200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8490588" y="3962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8490588" y="4724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4"/>
            <a:endCxn id="6" idx="0"/>
          </p:cNvCxnSpPr>
          <p:nvPr/>
        </p:nvCxnSpPr>
        <p:spPr>
          <a:xfrm rot="5400000">
            <a:off x="8456726" y="2971783"/>
            <a:ext cx="457200" cy="1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7" idx="0"/>
          </p:cNvCxnSpPr>
          <p:nvPr/>
        </p:nvCxnSpPr>
        <p:spPr>
          <a:xfrm rot="5400000">
            <a:off x="8494826" y="3771883"/>
            <a:ext cx="381000" cy="1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rot="5400000">
            <a:off x="8494826" y="4533883"/>
            <a:ext cx="381000" cy="1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957959" y="3200400"/>
            <a:ext cx="856848" cy="338554"/>
          </a:xfrm>
          <a:prstGeom prst="rect">
            <a:avLst/>
          </a:prstGeom>
          <a:noFill/>
        </p:spPr>
        <p:txBody>
          <a:bodyPr wrap="square" rtlCol="0">
            <a:spAutoFit/>
          </a:bodyPr>
          <a:lstStyle/>
          <a:p>
            <a:r>
              <a:rPr lang="en-US" dirty="0" smtClean="0"/>
              <a:t>l1:0.5</a:t>
            </a:r>
            <a:endParaRPr lang="en-US" dirty="0"/>
          </a:p>
        </p:txBody>
      </p:sp>
      <p:sp>
        <p:nvSpPr>
          <p:cNvPr id="16" name="TextBox 15"/>
          <p:cNvSpPr txBox="1"/>
          <p:nvPr/>
        </p:nvSpPr>
        <p:spPr>
          <a:xfrm>
            <a:off x="8957959" y="4038600"/>
            <a:ext cx="934744" cy="338554"/>
          </a:xfrm>
          <a:prstGeom prst="rect">
            <a:avLst/>
          </a:prstGeom>
          <a:noFill/>
        </p:spPr>
        <p:txBody>
          <a:bodyPr wrap="square" rtlCol="0">
            <a:spAutoFit/>
          </a:bodyPr>
          <a:lstStyle/>
          <a:p>
            <a:r>
              <a:rPr lang="en-US" dirty="0" smtClean="0"/>
              <a:t>l2:0.5</a:t>
            </a:r>
            <a:endParaRPr lang="en-US" dirty="0"/>
          </a:p>
        </p:txBody>
      </p:sp>
      <p:sp>
        <p:nvSpPr>
          <p:cNvPr id="17" name="TextBox 16"/>
          <p:cNvSpPr txBox="1"/>
          <p:nvPr/>
        </p:nvSpPr>
        <p:spPr>
          <a:xfrm>
            <a:off x="8957959" y="4724400"/>
            <a:ext cx="934744" cy="338554"/>
          </a:xfrm>
          <a:prstGeom prst="rect">
            <a:avLst/>
          </a:prstGeom>
          <a:noFill/>
        </p:spPr>
        <p:txBody>
          <a:bodyPr wrap="square" rtlCol="0">
            <a:spAutoFit/>
          </a:bodyPr>
          <a:lstStyle/>
          <a:p>
            <a:r>
              <a:rPr lang="en-US" dirty="0" smtClean="0"/>
              <a:t>l3:0.5</a:t>
            </a:r>
            <a:endParaRPr lang="en-US" dirty="0"/>
          </a:p>
        </p:txBody>
      </p:sp>
      <p:sp>
        <p:nvSpPr>
          <p:cNvPr id="18" name="TextBox 17"/>
          <p:cNvSpPr txBox="1"/>
          <p:nvPr/>
        </p:nvSpPr>
        <p:spPr>
          <a:xfrm>
            <a:off x="10126388" y="2057400"/>
            <a:ext cx="1480011" cy="338554"/>
          </a:xfrm>
          <a:prstGeom prst="rect">
            <a:avLst/>
          </a:prstGeom>
          <a:noFill/>
        </p:spPr>
        <p:txBody>
          <a:bodyPr wrap="square" rtlCol="0">
            <a:spAutoFit/>
          </a:bodyPr>
          <a:lstStyle/>
          <a:p>
            <a:r>
              <a:rPr lang="en-US" dirty="0" smtClean="0"/>
              <a:t>label : count</a:t>
            </a:r>
            <a:endParaRPr lang="en-US" dirty="0"/>
          </a:p>
        </p:txBody>
      </p:sp>
      <p:cxnSp>
        <p:nvCxnSpPr>
          <p:cNvPr id="20" name="Straight Arrow Connector 19"/>
          <p:cNvCxnSpPr>
            <a:stCxn id="18" idx="2"/>
          </p:cNvCxnSpPr>
          <p:nvPr/>
        </p:nvCxnSpPr>
        <p:spPr>
          <a:xfrm rot="5400000">
            <a:off x="9860482" y="2194489"/>
            <a:ext cx="804446" cy="1207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14450"/>
          </a:xfrm>
        </p:spPr>
        <p:txBody>
          <a:bodyPr/>
          <a:lstStyle/>
          <a:p>
            <a:r>
              <a:rPr lang="en-US" dirty="0" smtClean="0"/>
              <a:t>CUFI Tree </a:t>
            </a:r>
            <a:r>
              <a:rPr lang="en-US" dirty="0"/>
              <a:t>C</a:t>
            </a:r>
            <a:r>
              <a:rPr lang="en-US" dirty="0" smtClean="0"/>
              <a:t>onstruction…</a:t>
            </a:r>
            <a:endParaRPr lang="en-US" dirty="0"/>
          </a:p>
        </p:txBody>
      </p:sp>
      <p:sp>
        <p:nvSpPr>
          <p:cNvPr id="3" name="Content Placeholder 2"/>
          <p:cNvSpPr>
            <a:spLocks noGrp="1"/>
          </p:cNvSpPr>
          <p:nvPr>
            <p:ph idx="1"/>
          </p:nvPr>
        </p:nvSpPr>
        <p:spPr>
          <a:xfrm>
            <a:off x="630951" y="1371600"/>
            <a:ext cx="11774567" cy="5029200"/>
          </a:xfrm>
        </p:spPr>
        <p:txBody>
          <a:bodyPr>
            <a:normAutofit/>
          </a:bodyPr>
          <a:lstStyle/>
          <a:p>
            <a:r>
              <a:rPr lang="en-US" sz="2000" dirty="0" smtClean="0"/>
              <a:t>Closed </a:t>
            </a:r>
            <a:r>
              <a:rPr lang="en-US" sz="2000" dirty="0" err="1" smtClean="0"/>
              <a:t>itemsets</a:t>
            </a:r>
            <a:r>
              <a:rPr lang="en-US" sz="2000" dirty="0" smtClean="0"/>
              <a:t> found :</a:t>
            </a:r>
          </a:p>
          <a:p>
            <a:r>
              <a:rPr lang="en-US" sz="2000" dirty="0" smtClean="0">
                <a:solidFill>
                  <a:srgbClr val="00B050"/>
                </a:solidFill>
              </a:rPr>
              <a:t>{</a:t>
            </a:r>
            <a:r>
              <a:rPr lang="en-US" sz="2000" dirty="0" err="1" smtClean="0">
                <a:solidFill>
                  <a:srgbClr val="00B050"/>
                </a:solidFill>
              </a:rPr>
              <a:t>e,c,a</a:t>
            </a:r>
            <a:r>
              <a:rPr lang="en-US" sz="2000" dirty="0" smtClean="0">
                <a:solidFill>
                  <a:srgbClr val="00B050"/>
                </a:solidFill>
              </a:rPr>
              <a:t>} : 0.437 : 0.5</a:t>
            </a:r>
          </a:p>
          <a:p>
            <a:r>
              <a:rPr lang="en-US" sz="2000" dirty="0" smtClean="0">
                <a:solidFill>
                  <a:srgbClr val="7030A0"/>
                </a:solidFill>
              </a:rPr>
              <a:t>{</a:t>
            </a:r>
            <a:r>
              <a:rPr lang="en-US" sz="2000" dirty="0" err="1" smtClean="0">
                <a:solidFill>
                  <a:srgbClr val="7030A0"/>
                </a:solidFill>
              </a:rPr>
              <a:t>e,a</a:t>
            </a:r>
            <a:r>
              <a:rPr lang="en-US" sz="2000" dirty="0" smtClean="0">
                <a:solidFill>
                  <a:srgbClr val="7030A0"/>
                </a:solidFill>
              </a:rPr>
              <a:t>} : 0.835 : 0.57</a:t>
            </a:r>
          </a:p>
          <a:p>
            <a:r>
              <a:rPr lang="en-US" sz="2000" dirty="0" smtClean="0"/>
              <a:t>{</a:t>
            </a:r>
            <a:r>
              <a:rPr lang="en-US" sz="2000" dirty="0" err="1" smtClean="0"/>
              <a:t>d,b,a</a:t>
            </a:r>
            <a:r>
              <a:rPr lang="en-US" sz="2000" dirty="0" smtClean="0"/>
              <a:t>} : 0.373 : 0.245</a:t>
            </a:r>
          </a:p>
          <a:p>
            <a:r>
              <a:rPr lang="en-US" sz="2000" dirty="0" smtClean="0"/>
              <a:t>{</a:t>
            </a:r>
            <a:r>
              <a:rPr lang="en-US" sz="2000" dirty="0" err="1" smtClean="0"/>
              <a:t>e,c</a:t>
            </a:r>
            <a:r>
              <a:rPr lang="en-US" sz="2000" dirty="0" smtClean="0"/>
              <a:t>} : 1.129 : 1.06</a:t>
            </a:r>
          </a:p>
          <a:p>
            <a:r>
              <a:rPr lang="en-US" sz="2000" dirty="0" smtClean="0"/>
              <a:t>{</a:t>
            </a:r>
            <a:r>
              <a:rPr lang="en-US" sz="2000" dirty="0" err="1" smtClean="0"/>
              <a:t>e,d,c</a:t>
            </a:r>
            <a:r>
              <a:rPr lang="en-US" sz="2000" dirty="0" smtClean="0"/>
              <a:t>} : 0.494 : 0.246</a:t>
            </a:r>
          </a:p>
          <a:p>
            <a:r>
              <a:rPr lang="en-US" sz="2000" dirty="0" smtClean="0"/>
              <a:t>{</a:t>
            </a:r>
            <a:r>
              <a:rPr lang="en-US" sz="2000" dirty="0" err="1" smtClean="0"/>
              <a:t>d,c</a:t>
            </a:r>
            <a:r>
              <a:rPr lang="en-US" sz="2000" dirty="0" smtClean="0"/>
              <a:t>} : 0.565 : 0.565</a:t>
            </a:r>
          </a:p>
          <a:p>
            <a:r>
              <a:rPr lang="en-US" sz="2000" dirty="0" smtClean="0"/>
              <a:t>{</a:t>
            </a:r>
            <a:r>
              <a:rPr lang="en-US" sz="2000" dirty="0" err="1" smtClean="0"/>
              <a:t>e,d,b</a:t>
            </a:r>
            <a:r>
              <a:rPr lang="en-US" sz="2000" dirty="0" smtClean="0"/>
              <a:t>} : 0.877 : 0.435</a:t>
            </a:r>
          </a:p>
          <a:p>
            <a:r>
              <a:rPr lang="en-US" sz="2000" dirty="0" smtClean="0"/>
              <a:t>{</a:t>
            </a:r>
            <a:r>
              <a:rPr lang="en-US" sz="2000" dirty="0" err="1" smtClean="0"/>
              <a:t>d,b</a:t>
            </a:r>
            <a:r>
              <a:rPr lang="en-US" sz="2000" dirty="0" smtClean="0"/>
              <a:t>} : 1.527 : 1.189</a:t>
            </a:r>
          </a:p>
          <a:p>
            <a:r>
              <a:rPr lang="en-US" sz="2000" dirty="0" smtClean="0"/>
              <a:t>{</a:t>
            </a:r>
            <a:r>
              <a:rPr lang="en-US" sz="2000" dirty="0" err="1" smtClean="0"/>
              <a:t>e,d</a:t>
            </a:r>
            <a:r>
              <a:rPr lang="en-US" sz="2000" dirty="0" smtClean="0"/>
              <a:t>} : 1.106 : 1.106 </a:t>
            </a:r>
          </a:p>
          <a:p>
            <a:endParaRPr lang="en-US" sz="2000" dirty="0" smtClean="0"/>
          </a:p>
        </p:txBody>
      </p:sp>
      <p:sp>
        <p:nvSpPr>
          <p:cNvPr id="5" name="&quot;No&quot; Symbol 4"/>
          <p:cNvSpPr/>
          <p:nvPr/>
        </p:nvSpPr>
        <p:spPr>
          <a:xfrm>
            <a:off x="8490588" y="2362200"/>
            <a:ext cx="389476"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8490588" y="3200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8490588" y="3962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8490588" y="4724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4"/>
            <a:endCxn id="6" idx="0"/>
          </p:cNvCxnSpPr>
          <p:nvPr/>
        </p:nvCxnSpPr>
        <p:spPr>
          <a:xfrm rot="5400000">
            <a:off x="8456726" y="2971783"/>
            <a:ext cx="457200" cy="1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7" idx="0"/>
          </p:cNvCxnSpPr>
          <p:nvPr/>
        </p:nvCxnSpPr>
        <p:spPr>
          <a:xfrm rot="5400000">
            <a:off x="8494826" y="3771883"/>
            <a:ext cx="381000" cy="1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rot="5400000">
            <a:off x="8494826" y="4533883"/>
            <a:ext cx="381000" cy="1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957959" y="3200400"/>
            <a:ext cx="856848" cy="338554"/>
          </a:xfrm>
          <a:prstGeom prst="rect">
            <a:avLst/>
          </a:prstGeom>
          <a:noFill/>
        </p:spPr>
        <p:txBody>
          <a:bodyPr wrap="square" rtlCol="0">
            <a:spAutoFit/>
          </a:bodyPr>
          <a:lstStyle/>
          <a:p>
            <a:r>
              <a:rPr lang="en-US" dirty="0" smtClean="0"/>
              <a:t>l1:0.5</a:t>
            </a:r>
            <a:endParaRPr lang="en-US" dirty="0"/>
          </a:p>
        </p:txBody>
      </p:sp>
      <p:sp>
        <p:nvSpPr>
          <p:cNvPr id="16" name="TextBox 15"/>
          <p:cNvSpPr txBox="1"/>
          <p:nvPr/>
        </p:nvSpPr>
        <p:spPr>
          <a:xfrm>
            <a:off x="8957959" y="4038600"/>
            <a:ext cx="934744" cy="338554"/>
          </a:xfrm>
          <a:prstGeom prst="rect">
            <a:avLst/>
          </a:prstGeom>
          <a:noFill/>
        </p:spPr>
        <p:txBody>
          <a:bodyPr wrap="square" rtlCol="0">
            <a:spAutoFit/>
          </a:bodyPr>
          <a:lstStyle/>
          <a:p>
            <a:r>
              <a:rPr lang="en-US" dirty="0" smtClean="0"/>
              <a:t>l2:0.5</a:t>
            </a:r>
            <a:endParaRPr lang="en-US" dirty="0"/>
          </a:p>
        </p:txBody>
      </p:sp>
      <p:sp>
        <p:nvSpPr>
          <p:cNvPr id="17" name="TextBox 16"/>
          <p:cNvSpPr txBox="1"/>
          <p:nvPr/>
        </p:nvSpPr>
        <p:spPr>
          <a:xfrm>
            <a:off x="8957959" y="4724400"/>
            <a:ext cx="934744" cy="338554"/>
          </a:xfrm>
          <a:prstGeom prst="rect">
            <a:avLst/>
          </a:prstGeom>
          <a:noFill/>
        </p:spPr>
        <p:txBody>
          <a:bodyPr wrap="square" rtlCol="0">
            <a:spAutoFit/>
          </a:bodyPr>
          <a:lstStyle/>
          <a:p>
            <a:r>
              <a:rPr lang="en-US" dirty="0" smtClean="0"/>
              <a:t>l3:0.5</a:t>
            </a:r>
            <a:endParaRPr lang="en-US" dirty="0"/>
          </a:p>
        </p:txBody>
      </p:sp>
      <p:sp>
        <p:nvSpPr>
          <p:cNvPr id="18" name="TextBox 17"/>
          <p:cNvSpPr txBox="1"/>
          <p:nvPr/>
        </p:nvSpPr>
        <p:spPr>
          <a:xfrm>
            <a:off x="10126388" y="2057400"/>
            <a:ext cx="1480011" cy="338554"/>
          </a:xfrm>
          <a:prstGeom prst="rect">
            <a:avLst/>
          </a:prstGeom>
          <a:noFill/>
        </p:spPr>
        <p:txBody>
          <a:bodyPr wrap="square" rtlCol="0">
            <a:spAutoFit/>
          </a:bodyPr>
          <a:lstStyle/>
          <a:p>
            <a:r>
              <a:rPr lang="en-US" dirty="0" smtClean="0"/>
              <a:t>label : count</a:t>
            </a:r>
            <a:endParaRPr lang="en-US" dirty="0"/>
          </a:p>
        </p:txBody>
      </p:sp>
      <p:cxnSp>
        <p:nvCxnSpPr>
          <p:cNvPr id="20" name="Straight Arrow Connector 19"/>
          <p:cNvCxnSpPr>
            <a:stCxn id="18" idx="2"/>
          </p:cNvCxnSpPr>
          <p:nvPr/>
        </p:nvCxnSpPr>
        <p:spPr>
          <a:xfrm rot="5400000">
            <a:off x="9860482" y="2194489"/>
            <a:ext cx="804446" cy="12073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566319" y="2362200"/>
            <a:ext cx="4267200" cy="1077218"/>
          </a:xfrm>
          <a:prstGeom prst="rect">
            <a:avLst/>
          </a:prstGeom>
          <a:noFill/>
        </p:spPr>
        <p:txBody>
          <a:bodyPr wrap="square" rtlCol="0">
            <a:spAutoFit/>
          </a:bodyPr>
          <a:lstStyle/>
          <a:p>
            <a:r>
              <a:rPr lang="en-US" dirty="0" smtClean="0"/>
              <a:t>|{</a:t>
            </a:r>
            <a:r>
              <a:rPr lang="en-US" dirty="0" err="1" smtClean="0"/>
              <a:t>e,a</a:t>
            </a:r>
            <a:r>
              <a:rPr lang="en-US" dirty="0" smtClean="0"/>
              <a:t>}(0.835)-{</a:t>
            </a:r>
            <a:r>
              <a:rPr lang="en-US" dirty="0" err="1" smtClean="0"/>
              <a:t>e,c,a</a:t>
            </a:r>
            <a:r>
              <a:rPr lang="en-US" dirty="0" smtClean="0"/>
              <a:t>}(0.437)| </a:t>
            </a:r>
          </a:p>
          <a:p>
            <a:r>
              <a:rPr lang="en-US" dirty="0" smtClean="0"/>
              <a:t>= 0.398 &lt; 0.4</a:t>
            </a:r>
          </a:p>
          <a:p>
            <a:r>
              <a:rPr lang="en-US" dirty="0" smtClean="0"/>
              <a:t>So, same </a:t>
            </a:r>
            <a:r>
              <a:rPr lang="en-US" dirty="0" err="1" smtClean="0"/>
              <a:t>expSupCap</a:t>
            </a:r>
            <a:r>
              <a:rPr lang="en-US" dirty="0" smtClean="0"/>
              <a:t>.</a:t>
            </a:r>
          </a:p>
          <a:p>
            <a:r>
              <a:rPr lang="en-US" dirty="0" smtClean="0"/>
              <a:t>{</a:t>
            </a:r>
            <a:r>
              <a:rPr lang="en-US" dirty="0" err="1" smtClean="0"/>
              <a:t>e,a</a:t>
            </a:r>
            <a:r>
              <a:rPr lang="en-US" dirty="0" smtClean="0"/>
              <a:t>} will not be inserted.</a:t>
            </a:r>
            <a:endParaRPr lang="en-US" dirty="0"/>
          </a:p>
        </p:txBody>
      </p:sp>
      <p:sp>
        <p:nvSpPr>
          <p:cNvPr id="9" name="Curved Right Arrow 8"/>
          <p:cNvSpPr/>
          <p:nvPr/>
        </p:nvSpPr>
        <p:spPr>
          <a:xfrm>
            <a:off x="289720" y="1905000"/>
            <a:ext cx="386956" cy="4572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402080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14450"/>
          </a:xfrm>
        </p:spPr>
        <p:txBody>
          <a:bodyPr/>
          <a:lstStyle/>
          <a:p>
            <a:r>
              <a:rPr lang="en-US" dirty="0" smtClean="0"/>
              <a:t>CUFI Tree </a:t>
            </a:r>
            <a:r>
              <a:rPr lang="en-US" dirty="0"/>
              <a:t>C</a:t>
            </a:r>
            <a:r>
              <a:rPr lang="en-US" dirty="0" smtClean="0"/>
              <a:t>onstruction…</a:t>
            </a:r>
            <a:endParaRPr lang="en-US" dirty="0"/>
          </a:p>
        </p:txBody>
      </p:sp>
      <p:sp>
        <p:nvSpPr>
          <p:cNvPr id="3" name="Content Placeholder 2"/>
          <p:cNvSpPr>
            <a:spLocks noGrp="1"/>
          </p:cNvSpPr>
          <p:nvPr>
            <p:ph idx="1"/>
          </p:nvPr>
        </p:nvSpPr>
        <p:spPr>
          <a:xfrm>
            <a:off x="630951" y="1371600"/>
            <a:ext cx="11774567" cy="5029200"/>
          </a:xfrm>
        </p:spPr>
        <p:txBody>
          <a:bodyPr>
            <a:normAutofit/>
          </a:bodyPr>
          <a:lstStyle/>
          <a:p>
            <a:r>
              <a:rPr lang="en-US" sz="2000" dirty="0" smtClean="0"/>
              <a:t>Closed </a:t>
            </a:r>
            <a:r>
              <a:rPr lang="en-US" sz="2000" dirty="0" err="1" smtClean="0"/>
              <a:t>itemsets</a:t>
            </a:r>
            <a:r>
              <a:rPr lang="en-US" sz="2000" dirty="0" smtClean="0"/>
              <a:t> found :</a:t>
            </a:r>
          </a:p>
          <a:p>
            <a:r>
              <a:rPr lang="en-US" sz="2000" dirty="0" smtClean="0">
                <a:solidFill>
                  <a:srgbClr val="00B050"/>
                </a:solidFill>
              </a:rPr>
              <a:t>{</a:t>
            </a:r>
            <a:r>
              <a:rPr lang="en-US" sz="2000" dirty="0" err="1" smtClean="0">
                <a:solidFill>
                  <a:srgbClr val="00B050"/>
                </a:solidFill>
              </a:rPr>
              <a:t>e,c,a</a:t>
            </a:r>
            <a:r>
              <a:rPr lang="en-US" sz="2000" dirty="0" smtClean="0">
                <a:solidFill>
                  <a:srgbClr val="00B050"/>
                </a:solidFill>
              </a:rPr>
              <a:t>} : 0.437 : 0.5</a:t>
            </a:r>
          </a:p>
          <a:p>
            <a:r>
              <a:rPr lang="en-US" sz="2000" dirty="0" smtClean="0">
                <a:solidFill>
                  <a:srgbClr val="7030A0"/>
                </a:solidFill>
              </a:rPr>
              <a:t>{</a:t>
            </a:r>
            <a:r>
              <a:rPr lang="en-US" sz="2000" dirty="0" err="1" smtClean="0">
                <a:solidFill>
                  <a:srgbClr val="7030A0"/>
                </a:solidFill>
              </a:rPr>
              <a:t>e,a</a:t>
            </a:r>
            <a:r>
              <a:rPr lang="en-US" sz="2000" dirty="0" smtClean="0">
                <a:solidFill>
                  <a:srgbClr val="7030A0"/>
                </a:solidFill>
              </a:rPr>
              <a:t>} : 0.835 : 0.57</a:t>
            </a:r>
          </a:p>
          <a:p>
            <a:r>
              <a:rPr lang="en-US" sz="2000" dirty="0" smtClean="0">
                <a:solidFill>
                  <a:srgbClr val="00B050"/>
                </a:solidFill>
              </a:rPr>
              <a:t>{</a:t>
            </a:r>
            <a:r>
              <a:rPr lang="en-US" sz="2000" dirty="0" err="1" smtClean="0">
                <a:solidFill>
                  <a:srgbClr val="00B050"/>
                </a:solidFill>
              </a:rPr>
              <a:t>d,b,a</a:t>
            </a:r>
            <a:r>
              <a:rPr lang="en-US" sz="2000" dirty="0" smtClean="0">
                <a:solidFill>
                  <a:srgbClr val="00B050"/>
                </a:solidFill>
              </a:rPr>
              <a:t>} : 0.373 : 0.245</a:t>
            </a:r>
          </a:p>
          <a:p>
            <a:r>
              <a:rPr lang="en-US" sz="2000" dirty="0" smtClean="0"/>
              <a:t>{</a:t>
            </a:r>
            <a:r>
              <a:rPr lang="en-US" sz="2000" dirty="0" err="1" smtClean="0"/>
              <a:t>e,c</a:t>
            </a:r>
            <a:r>
              <a:rPr lang="en-US" sz="2000" dirty="0" smtClean="0"/>
              <a:t>} : 1.129 : 1.06</a:t>
            </a:r>
          </a:p>
          <a:p>
            <a:r>
              <a:rPr lang="en-US" sz="2000" dirty="0" smtClean="0"/>
              <a:t>{</a:t>
            </a:r>
            <a:r>
              <a:rPr lang="en-US" sz="2000" dirty="0" err="1" smtClean="0"/>
              <a:t>e,d,c</a:t>
            </a:r>
            <a:r>
              <a:rPr lang="en-US" sz="2000" dirty="0" smtClean="0"/>
              <a:t>} : 0.494 : 0.246</a:t>
            </a:r>
          </a:p>
          <a:p>
            <a:r>
              <a:rPr lang="en-US" sz="2000" dirty="0" smtClean="0"/>
              <a:t>{</a:t>
            </a:r>
            <a:r>
              <a:rPr lang="en-US" sz="2000" dirty="0" err="1" smtClean="0"/>
              <a:t>d,c</a:t>
            </a:r>
            <a:r>
              <a:rPr lang="en-US" sz="2000" dirty="0" smtClean="0"/>
              <a:t>} : 0.565 : 0.565</a:t>
            </a:r>
          </a:p>
          <a:p>
            <a:r>
              <a:rPr lang="en-US" sz="2000" dirty="0" smtClean="0"/>
              <a:t>{</a:t>
            </a:r>
            <a:r>
              <a:rPr lang="en-US" sz="2000" dirty="0" err="1" smtClean="0"/>
              <a:t>e,d,b</a:t>
            </a:r>
            <a:r>
              <a:rPr lang="en-US" sz="2000" dirty="0" smtClean="0"/>
              <a:t>} : 0.877 : 0.435</a:t>
            </a:r>
          </a:p>
          <a:p>
            <a:r>
              <a:rPr lang="en-US" sz="2000" dirty="0" smtClean="0"/>
              <a:t>{</a:t>
            </a:r>
            <a:r>
              <a:rPr lang="en-US" sz="2000" dirty="0" err="1" smtClean="0"/>
              <a:t>d,b</a:t>
            </a:r>
            <a:r>
              <a:rPr lang="en-US" sz="2000" dirty="0" smtClean="0"/>
              <a:t>} : 1.527 : 1.189</a:t>
            </a:r>
          </a:p>
          <a:p>
            <a:r>
              <a:rPr lang="en-US" sz="2000" dirty="0" smtClean="0"/>
              <a:t>{</a:t>
            </a:r>
            <a:r>
              <a:rPr lang="en-US" sz="2000" dirty="0" err="1" smtClean="0"/>
              <a:t>e,d</a:t>
            </a:r>
            <a:r>
              <a:rPr lang="en-US" sz="2000" dirty="0" smtClean="0"/>
              <a:t>} : 1.106 : 1.106 </a:t>
            </a:r>
          </a:p>
          <a:p>
            <a:endParaRPr lang="en-US" sz="2000" dirty="0" smtClean="0"/>
          </a:p>
        </p:txBody>
      </p:sp>
      <p:sp>
        <p:nvSpPr>
          <p:cNvPr id="5" name="&quot;No&quot; Symbol 4"/>
          <p:cNvSpPr/>
          <p:nvPr/>
        </p:nvSpPr>
        <p:spPr>
          <a:xfrm>
            <a:off x="8443119" y="2330450"/>
            <a:ext cx="389476"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746566" y="3200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755182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7357090" y="495625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7"/>
          </p:cNvCxnSpPr>
          <p:nvPr/>
        </p:nvCxnSpPr>
        <p:spPr>
          <a:xfrm flipH="1">
            <a:off x="8079005" y="2655654"/>
            <a:ext cx="421151" cy="600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7" idx="0"/>
          </p:cNvCxnSpPr>
          <p:nvPr/>
        </p:nvCxnSpPr>
        <p:spPr>
          <a:xfrm flipH="1">
            <a:off x="7746566" y="3581400"/>
            <a:ext cx="194738" cy="469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flipH="1">
            <a:off x="7551828" y="4432300"/>
            <a:ext cx="194738" cy="523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94775" y="3177173"/>
            <a:ext cx="856848" cy="338554"/>
          </a:xfrm>
          <a:prstGeom prst="rect">
            <a:avLst/>
          </a:prstGeom>
          <a:noFill/>
        </p:spPr>
        <p:txBody>
          <a:bodyPr wrap="square" rtlCol="0">
            <a:spAutoFit/>
          </a:bodyPr>
          <a:lstStyle/>
          <a:p>
            <a:r>
              <a:rPr lang="en-US" dirty="0" smtClean="0"/>
              <a:t>l1:0.5</a:t>
            </a:r>
            <a:endParaRPr lang="en-US" dirty="0"/>
          </a:p>
        </p:txBody>
      </p:sp>
      <p:sp>
        <p:nvSpPr>
          <p:cNvPr id="16" name="TextBox 15"/>
          <p:cNvSpPr txBox="1"/>
          <p:nvPr/>
        </p:nvSpPr>
        <p:spPr>
          <a:xfrm>
            <a:off x="6932210" y="4026448"/>
            <a:ext cx="934744" cy="338554"/>
          </a:xfrm>
          <a:prstGeom prst="rect">
            <a:avLst/>
          </a:prstGeom>
          <a:noFill/>
        </p:spPr>
        <p:txBody>
          <a:bodyPr wrap="square" rtlCol="0">
            <a:spAutoFit/>
          </a:bodyPr>
          <a:lstStyle/>
          <a:p>
            <a:r>
              <a:rPr lang="en-US" dirty="0" smtClean="0"/>
              <a:t>l2:0.5</a:t>
            </a:r>
            <a:endParaRPr lang="en-US" dirty="0"/>
          </a:p>
        </p:txBody>
      </p:sp>
      <p:sp>
        <p:nvSpPr>
          <p:cNvPr id="17" name="TextBox 16"/>
          <p:cNvSpPr txBox="1"/>
          <p:nvPr/>
        </p:nvSpPr>
        <p:spPr>
          <a:xfrm>
            <a:off x="6724772" y="4910175"/>
            <a:ext cx="934744" cy="338554"/>
          </a:xfrm>
          <a:prstGeom prst="rect">
            <a:avLst/>
          </a:prstGeom>
          <a:noFill/>
        </p:spPr>
        <p:txBody>
          <a:bodyPr wrap="square" rtlCol="0">
            <a:spAutoFit/>
          </a:bodyPr>
          <a:lstStyle/>
          <a:p>
            <a:r>
              <a:rPr lang="en-US" dirty="0" smtClean="0"/>
              <a:t>l3:0.5</a:t>
            </a:r>
            <a:endParaRPr lang="en-US" dirty="0"/>
          </a:p>
        </p:txBody>
      </p:sp>
      <p:sp>
        <p:nvSpPr>
          <p:cNvPr id="31" name="Oval 30"/>
          <p:cNvSpPr/>
          <p:nvPr/>
        </p:nvSpPr>
        <p:spPr>
          <a:xfrm>
            <a:off x="9686566"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p:cNvSpPr/>
          <p:nvPr/>
        </p:nvSpPr>
        <p:spPr>
          <a:xfrm>
            <a:off x="929805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p:cNvSpPr/>
          <p:nvPr/>
        </p:nvSpPr>
        <p:spPr>
          <a:xfrm>
            <a:off x="9103320" y="3177173"/>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7" name="Straight Arrow Connector 36"/>
          <p:cNvCxnSpPr>
            <a:stCxn id="5" idx="5"/>
            <a:endCxn id="33" idx="1"/>
          </p:cNvCxnSpPr>
          <p:nvPr/>
        </p:nvCxnSpPr>
        <p:spPr>
          <a:xfrm>
            <a:off x="8775558" y="2655654"/>
            <a:ext cx="384799" cy="5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2" idx="0"/>
          </p:cNvCxnSpPr>
          <p:nvPr/>
        </p:nvCxnSpPr>
        <p:spPr>
          <a:xfrm>
            <a:off x="9298058" y="3558173"/>
            <a:ext cx="194738" cy="49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5"/>
            <a:endCxn id="31" idx="0"/>
          </p:cNvCxnSpPr>
          <p:nvPr/>
        </p:nvCxnSpPr>
        <p:spPr>
          <a:xfrm>
            <a:off x="9630497" y="4376504"/>
            <a:ext cx="250807" cy="5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132111" y="4895328"/>
            <a:ext cx="856848" cy="338554"/>
          </a:xfrm>
          <a:prstGeom prst="rect">
            <a:avLst/>
          </a:prstGeom>
          <a:noFill/>
        </p:spPr>
        <p:txBody>
          <a:bodyPr wrap="square" rtlCol="0">
            <a:spAutoFit/>
          </a:bodyPr>
          <a:lstStyle/>
          <a:p>
            <a:r>
              <a:rPr lang="en-US" dirty="0" smtClean="0"/>
              <a:t>l3:0.245</a:t>
            </a:r>
            <a:endParaRPr lang="en-US" dirty="0"/>
          </a:p>
        </p:txBody>
      </p:sp>
      <p:sp>
        <p:nvSpPr>
          <p:cNvPr id="46" name="TextBox 45"/>
          <p:cNvSpPr txBox="1"/>
          <p:nvPr/>
        </p:nvSpPr>
        <p:spPr>
          <a:xfrm>
            <a:off x="9686566" y="4028086"/>
            <a:ext cx="856848" cy="338554"/>
          </a:xfrm>
          <a:prstGeom prst="rect">
            <a:avLst/>
          </a:prstGeom>
          <a:noFill/>
        </p:spPr>
        <p:txBody>
          <a:bodyPr wrap="square" rtlCol="0">
            <a:spAutoFit/>
          </a:bodyPr>
          <a:lstStyle/>
          <a:p>
            <a:r>
              <a:rPr lang="en-US" dirty="0" smtClean="0"/>
              <a:t>l2:0.245</a:t>
            </a:r>
            <a:endParaRPr lang="en-US" dirty="0"/>
          </a:p>
        </p:txBody>
      </p:sp>
      <p:sp>
        <p:nvSpPr>
          <p:cNvPr id="47" name="TextBox 46"/>
          <p:cNvSpPr txBox="1"/>
          <p:nvPr/>
        </p:nvSpPr>
        <p:spPr>
          <a:xfrm>
            <a:off x="9497665" y="3160844"/>
            <a:ext cx="856848" cy="338554"/>
          </a:xfrm>
          <a:prstGeom prst="rect">
            <a:avLst/>
          </a:prstGeom>
          <a:noFill/>
        </p:spPr>
        <p:txBody>
          <a:bodyPr wrap="square" rtlCol="0">
            <a:spAutoFit/>
          </a:bodyPr>
          <a:lstStyle/>
          <a:p>
            <a:r>
              <a:rPr lang="en-US" dirty="0" smtClean="0"/>
              <a:t>l1:0.245</a:t>
            </a:r>
            <a:endParaRPr lang="en-US" dirty="0"/>
          </a:p>
        </p:txBody>
      </p:sp>
    </p:spTree>
    <p:extLst>
      <p:ext uri="{BB962C8B-B14F-4D97-AF65-F5344CB8AC3E}">
        <p14:creationId xmlns:p14="http://schemas.microsoft.com/office/powerpoint/2010/main" val="2752284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14450"/>
          </a:xfrm>
        </p:spPr>
        <p:txBody>
          <a:bodyPr/>
          <a:lstStyle/>
          <a:p>
            <a:r>
              <a:rPr lang="en-US" dirty="0" smtClean="0"/>
              <a:t>CUFI Tree </a:t>
            </a:r>
            <a:r>
              <a:rPr lang="en-US" dirty="0"/>
              <a:t>C</a:t>
            </a:r>
            <a:r>
              <a:rPr lang="en-US" dirty="0" smtClean="0"/>
              <a:t>onstruction…</a:t>
            </a:r>
            <a:endParaRPr lang="en-US" dirty="0"/>
          </a:p>
        </p:txBody>
      </p:sp>
      <p:sp>
        <p:nvSpPr>
          <p:cNvPr id="3" name="Content Placeholder 2"/>
          <p:cNvSpPr>
            <a:spLocks noGrp="1"/>
          </p:cNvSpPr>
          <p:nvPr>
            <p:ph idx="1"/>
          </p:nvPr>
        </p:nvSpPr>
        <p:spPr>
          <a:xfrm>
            <a:off x="630951" y="1371600"/>
            <a:ext cx="11774567" cy="5029200"/>
          </a:xfrm>
        </p:spPr>
        <p:txBody>
          <a:bodyPr>
            <a:normAutofit/>
          </a:bodyPr>
          <a:lstStyle/>
          <a:p>
            <a:r>
              <a:rPr lang="en-US" sz="2000" dirty="0" smtClean="0"/>
              <a:t>Closed </a:t>
            </a:r>
            <a:r>
              <a:rPr lang="en-US" sz="2000" dirty="0" err="1" smtClean="0"/>
              <a:t>itemsets</a:t>
            </a:r>
            <a:r>
              <a:rPr lang="en-US" sz="2000" dirty="0" smtClean="0"/>
              <a:t> found :</a:t>
            </a:r>
          </a:p>
          <a:p>
            <a:r>
              <a:rPr lang="en-US" sz="2000" dirty="0" smtClean="0">
                <a:solidFill>
                  <a:srgbClr val="00B050"/>
                </a:solidFill>
              </a:rPr>
              <a:t>{</a:t>
            </a:r>
            <a:r>
              <a:rPr lang="en-US" sz="2000" dirty="0" err="1" smtClean="0">
                <a:solidFill>
                  <a:srgbClr val="00B050"/>
                </a:solidFill>
              </a:rPr>
              <a:t>e,c,a</a:t>
            </a:r>
            <a:r>
              <a:rPr lang="en-US" sz="2000" dirty="0" smtClean="0">
                <a:solidFill>
                  <a:srgbClr val="00B050"/>
                </a:solidFill>
              </a:rPr>
              <a:t>} : 0.437 : 0.5</a:t>
            </a:r>
          </a:p>
          <a:p>
            <a:r>
              <a:rPr lang="en-US" sz="2000" dirty="0" smtClean="0">
                <a:solidFill>
                  <a:srgbClr val="7030A0"/>
                </a:solidFill>
              </a:rPr>
              <a:t>{</a:t>
            </a:r>
            <a:r>
              <a:rPr lang="en-US" sz="2000" dirty="0" err="1" smtClean="0">
                <a:solidFill>
                  <a:srgbClr val="7030A0"/>
                </a:solidFill>
              </a:rPr>
              <a:t>e,a</a:t>
            </a:r>
            <a:r>
              <a:rPr lang="en-US" sz="2000" dirty="0" smtClean="0">
                <a:solidFill>
                  <a:srgbClr val="7030A0"/>
                </a:solidFill>
              </a:rPr>
              <a:t>} : 0.835 : 0.57</a:t>
            </a:r>
          </a:p>
          <a:p>
            <a:r>
              <a:rPr lang="en-US" sz="2000" dirty="0" smtClean="0">
                <a:solidFill>
                  <a:srgbClr val="00B050"/>
                </a:solidFill>
              </a:rPr>
              <a:t>{</a:t>
            </a:r>
            <a:r>
              <a:rPr lang="en-US" sz="2000" dirty="0" err="1" smtClean="0">
                <a:solidFill>
                  <a:srgbClr val="00B050"/>
                </a:solidFill>
              </a:rPr>
              <a:t>d,b,a</a:t>
            </a:r>
            <a:r>
              <a:rPr lang="en-US" sz="2000" dirty="0" smtClean="0">
                <a:solidFill>
                  <a:srgbClr val="00B050"/>
                </a:solidFill>
              </a:rPr>
              <a:t>} : 0.373 : 0.245</a:t>
            </a:r>
          </a:p>
          <a:p>
            <a:r>
              <a:rPr lang="en-US" sz="2000" dirty="0" smtClean="0">
                <a:solidFill>
                  <a:srgbClr val="00B050"/>
                </a:solidFill>
              </a:rPr>
              <a:t>{</a:t>
            </a:r>
            <a:r>
              <a:rPr lang="en-US" sz="2000" dirty="0" err="1" smtClean="0">
                <a:solidFill>
                  <a:srgbClr val="00B050"/>
                </a:solidFill>
              </a:rPr>
              <a:t>e,c</a:t>
            </a:r>
            <a:r>
              <a:rPr lang="en-US" sz="2000" dirty="0" smtClean="0">
                <a:solidFill>
                  <a:srgbClr val="00B050"/>
                </a:solidFill>
              </a:rPr>
              <a:t>} : 1.129 : 1.06</a:t>
            </a:r>
          </a:p>
          <a:p>
            <a:r>
              <a:rPr lang="en-US" sz="2000" dirty="0" smtClean="0"/>
              <a:t>{</a:t>
            </a:r>
            <a:r>
              <a:rPr lang="en-US" sz="2000" dirty="0" err="1" smtClean="0"/>
              <a:t>e,d,c</a:t>
            </a:r>
            <a:r>
              <a:rPr lang="en-US" sz="2000" dirty="0" smtClean="0"/>
              <a:t>} : 0.494 : 0.246</a:t>
            </a:r>
          </a:p>
          <a:p>
            <a:r>
              <a:rPr lang="en-US" sz="2000" dirty="0" smtClean="0"/>
              <a:t>{</a:t>
            </a:r>
            <a:r>
              <a:rPr lang="en-US" sz="2000" dirty="0" err="1" smtClean="0"/>
              <a:t>d,c</a:t>
            </a:r>
            <a:r>
              <a:rPr lang="en-US" sz="2000" dirty="0" smtClean="0"/>
              <a:t>} : 0.565 : 0.565</a:t>
            </a:r>
          </a:p>
          <a:p>
            <a:r>
              <a:rPr lang="en-US" sz="2000" dirty="0" smtClean="0"/>
              <a:t>{</a:t>
            </a:r>
            <a:r>
              <a:rPr lang="en-US" sz="2000" dirty="0" err="1" smtClean="0"/>
              <a:t>e,d,b</a:t>
            </a:r>
            <a:r>
              <a:rPr lang="en-US" sz="2000" dirty="0" smtClean="0"/>
              <a:t>} : 0.877 : 0.435</a:t>
            </a:r>
          </a:p>
          <a:p>
            <a:r>
              <a:rPr lang="en-US" sz="2000" dirty="0" smtClean="0"/>
              <a:t>{</a:t>
            </a:r>
            <a:r>
              <a:rPr lang="en-US" sz="2000" dirty="0" err="1" smtClean="0"/>
              <a:t>d,b</a:t>
            </a:r>
            <a:r>
              <a:rPr lang="en-US" sz="2000" dirty="0" smtClean="0"/>
              <a:t>} : 1.527 : 1.189</a:t>
            </a:r>
          </a:p>
          <a:p>
            <a:r>
              <a:rPr lang="en-US" sz="2000" dirty="0" smtClean="0"/>
              <a:t>{</a:t>
            </a:r>
            <a:r>
              <a:rPr lang="en-US" sz="2000" dirty="0" err="1" smtClean="0"/>
              <a:t>e,d</a:t>
            </a:r>
            <a:r>
              <a:rPr lang="en-US" sz="2000" dirty="0" smtClean="0"/>
              <a:t>} : 1.106 : 1.106 </a:t>
            </a:r>
          </a:p>
          <a:p>
            <a:endParaRPr lang="en-US" sz="2000" dirty="0" smtClean="0"/>
          </a:p>
        </p:txBody>
      </p:sp>
      <p:sp>
        <p:nvSpPr>
          <p:cNvPr id="5" name="&quot;No&quot; Symbol 4"/>
          <p:cNvSpPr/>
          <p:nvPr/>
        </p:nvSpPr>
        <p:spPr>
          <a:xfrm>
            <a:off x="8443119" y="2330450"/>
            <a:ext cx="389476"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746566" y="3200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755182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7357090" y="495625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7"/>
          </p:cNvCxnSpPr>
          <p:nvPr/>
        </p:nvCxnSpPr>
        <p:spPr>
          <a:xfrm flipH="1">
            <a:off x="8079005" y="2655654"/>
            <a:ext cx="421151" cy="600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7" idx="0"/>
          </p:cNvCxnSpPr>
          <p:nvPr/>
        </p:nvCxnSpPr>
        <p:spPr>
          <a:xfrm flipH="1">
            <a:off x="7746566" y="3581400"/>
            <a:ext cx="194738" cy="469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flipH="1">
            <a:off x="7551828" y="4432300"/>
            <a:ext cx="194738" cy="523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94775" y="3177173"/>
            <a:ext cx="856848" cy="338554"/>
          </a:xfrm>
          <a:prstGeom prst="rect">
            <a:avLst/>
          </a:prstGeom>
          <a:noFill/>
        </p:spPr>
        <p:txBody>
          <a:bodyPr wrap="square" rtlCol="0">
            <a:spAutoFit/>
          </a:bodyPr>
          <a:lstStyle/>
          <a:p>
            <a:r>
              <a:rPr lang="en-US" dirty="0" smtClean="0"/>
              <a:t>l1:1.06</a:t>
            </a:r>
            <a:endParaRPr lang="en-US" dirty="0"/>
          </a:p>
        </p:txBody>
      </p:sp>
      <p:sp>
        <p:nvSpPr>
          <p:cNvPr id="16" name="TextBox 15"/>
          <p:cNvSpPr txBox="1"/>
          <p:nvPr/>
        </p:nvSpPr>
        <p:spPr>
          <a:xfrm>
            <a:off x="6932210" y="4026448"/>
            <a:ext cx="934744" cy="338554"/>
          </a:xfrm>
          <a:prstGeom prst="rect">
            <a:avLst/>
          </a:prstGeom>
          <a:noFill/>
        </p:spPr>
        <p:txBody>
          <a:bodyPr wrap="square" rtlCol="0">
            <a:spAutoFit/>
          </a:bodyPr>
          <a:lstStyle/>
          <a:p>
            <a:r>
              <a:rPr lang="en-US" dirty="0" smtClean="0"/>
              <a:t>l2:1.06</a:t>
            </a:r>
            <a:endParaRPr lang="en-US" dirty="0"/>
          </a:p>
        </p:txBody>
      </p:sp>
      <p:sp>
        <p:nvSpPr>
          <p:cNvPr id="17" name="TextBox 16"/>
          <p:cNvSpPr txBox="1"/>
          <p:nvPr/>
        </p:nvSpPr>
        <p:spPr>
          <a:xfrm>
            <a:off x="6724772" y="4910175"/>
            <a:ext cx="934744" cy="338554"/>
          </a:xfrm>
          <a:prstGeom prst="rect">
            <a:avLst/>
          </a:prstGeom>
          <a:noFill/>
        </p:spPr>
        <p:txBody>
          <a:bodyPr wrap="square" rtlCol="0">
            <a:spAutoFit/>
          </a:bodyPr>
          <a:lstStyle/>
          <a:p>
            <a:r>
              <a:rPr lang="en-US" dirty="0" smtClean="0"/>
              <a:t>l3:0.5</a:t>
            </a:r>
            <a:endParaRPr lang="en-US" dirty="0"/>
          </a:p>
        </p:txBody>
      </p:sp>
      <p:sp>
        <p:nvSpPr>
          <p:cNvPr id="31" name="Oval 30"/>
          <p:cNvSpPr/>
          <p:nvPr/>
        </p:nvSpPr>
        <p:spPr>
          <a:xfrm>
            <a:off x="9686566"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p:cNvSpPr/>
          <p:nvPr/>
        </p:nvSpPr>
        <p:spPr>
          <a:xfrm>
            <a:off x="929805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p:cNvSpPr/>
          <p:nvPr/>
        </p:nvSpPr>
        <p:spPr>
          <a:xfrm>
            <a:off x="9103320" y="3177173"/>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7" name="Straight Arrow Connector 36"/>
          <p:cNvCxnSpPr>
            <a:stCxn id="5" idx="5"/>
            <a:endCxn id="33" idx="1"/>
          </p:cNvCxnSpPr>
          <p:nvPr/>
        </p:nvCxnSpPr>
        <p:spPr>
          <a:xfrm>
            <a:off x="8775558" y="2655654"/>
            <a:ext cx="384799" cy="5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2" idx="0"/>
          </p:cNvCxnSpPr>
          <p:nvPr/>
        </p:nvCxnSpPr>
        <p:spPr>
          <a:xfrm>
            <a:off x="9298058" y="3558173"/>
            <a:ext cx="194738" cy="49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5"/>
            <a:endCxn id="31" idx="0"/>
          </p:cNvCxnSpPr>
          <p:nvPr/>
        </p:nvCxnSpPr>
        <p:spPr>
          <a:xfrm>
            <a:off x="9630497" y="4376504"/>
            <a:ext cx="250807" cy="5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132111" y="4895328"/>
            <a:ext cx="856848" cy="338554"/>
          </a:xfrm>
          <a:prstGeom prst="rect">
            <a:avLst/>
          </a:prstGeom>
          <a:noFill/>
        </p:spPr>
        <p:txBody>
          <a:bodyPr wrap="square" rtlCol="0">
            <a:spAutoFit/>
          </a:bodyPr>
          <a:lstStyle/>
          <a:p>
            <a:r>
              <a:rPr lang="en-US" dirty="0" smtClean="0"/>
              <a:t>l3:0.245</a:t>
            </a:r>
            <a:endParaRPr lang="en-US" dirty="0"/>
          </a:p>
        </p:txBody>
      </p:sp>
      <p:sp>
        <p:nvSpPr>
          <p:cNvPr id="46" name="TextBox 45"/>
          <p:cNvSpPr txBox="1"/>
          <p:nvPr/>
        </p:nvSpPr>
        <p:spPr>
          <a:xfrm>
            <a:off x="9686566" y="4028086"/>
            <a:ext cx="856848" cy="338554"/>
          </a:xfrm>
          <a:prstGeom prst="rect">
            <a:avLst/>
          </a:prstGeom>
          <a:noFill/>
        </p:spPr>
        <p:txBody>
          <a:bodyPr wrap="square" rtlCol="0">
            <a:spAutoFit/>
          </a:bodyPr>
          <a:lstStyle/>
          <a:p>
            <a:r>
              <a:rPr lang="en-US" dirty="0" smtClean="0"/>
              <a:t>l2:0.245</a:t>
            </a:r>
            <a:endParaRPr lang="en-US" dirty="0"/>
          </a:p>
        </p:txBody>
      </p:sp>
      <p:sp>
        <p:nvSpPr>
          <p:cNvPr id="47" name="TextBox 46"/>
          <p:cNvSpPr txBox="1"/>
          <p:nvPr/>
        </p:nvSpPr>
        <p:spPr>
          <a:xfrm>
            <a:off x="9497665" y="3160844"/>
            <a:ext cx="856848" cy="338554"/>
          </a:xfrm>
          <a:prstGeom prst="rect">
            <a:avLst/>
          </a:prstGeom>
          <a:noFill/>
        </p:spPr>
        <p:txBody>
          <a:bodyPr wrap="square" rtlCol="0">
            <a:spAutoFit/>
          </a:bodyPr>
          <a:lstStyle/>
          <a:p>
            <a:r>
              <a:rPr lang="en-US" dirty="0" smtClean="0"/>
              <a:t>l1:0.245</a:t>
            </a:r>
            <a:endParaRPr lang="en-US" dirty="0"/>
          </a:p>
        </p:txBody>
      </p:sp>
    </p:spTree>
    <p:extLst>
      <p:ext uri="{BB962C8B-B14F-4D97-AF65-F5344CB8AC3E}">
        <p14:creationId xmlns:p14="http://schemas.microsoft.com/office/powerpoint/2010/main" val="29555519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14450"/>
          </a:xfrm>
        </p:spPr>
        <p:txBody>
          <a:bodyPr/>
          <a:lstStyle/>
          <a:p>
            <a:r>
              <a:rPr lang="en-US" dirty="0" smtClean="0"/>
              <a:t>CUFI Tree </a:t>
            </a:r>
            <a:r>
              <a:rPr lang="en-US" dirty="0"/>
              <a:t>C</a:t>
            </a:r>
            <a:r>
              <a:rPr lang="en-US" dirty="0" smtClean="0"/>
              <a:t>onstruction…</a:t>
            </a:r>
            <a:endParaRPr lang="en-US" dirty="0"/>
          </a:p>
        </p:txBody>
      </p:sp>
      <p:sp>
        <p:nvSpPr>
          <p:cNvPr id="3" name="Content Placeholder 2"/>
          <p:cNvSpPr>
            <a:spLocks noGrp="1"/>
          </p:cNvSpPr>
          <p:nvPr>
            <p:ph idx="1"/>
          </p:nvPr>
        </p:nvSpPr>
        <p:spPr>
          <a:xfrm>
            <a:off x="630951" y="1371600"/>
            <a:ext cx="11774567" cy="5029200"/>
          </a:xfrm>
        </p:spPr>
        <p:txBody>
          <a:bodyPr>
            <a:normAutofit/>
          </a:bodyPr>
          <a:lstStyle/>
          <a:p>
            <a:r>
              <a:rPr lang="en-US" sz="2000" dirty="0" smtClean="0"/>
              <a:t>Closed </a:t>
            </a:r>
            <a:r>
              <a:rPr lang="en-US" sz="2000" dirty="0" err="1" smtClean="0"/>
              <a:t>itemsets</a:t>
            </a:r>
            <a:r>
              <a:rPr lang="en-US" sz="2000" dirty="0" smtClean="0"/>
              <a:t> found :</a:t>
            </a:r>
          </a:p>
          <a:p>
            <a:r>
              <a:rPr lang="en-US" sz="2000" dirty="0" smtClean="0">
                <a:solidFill>
                  <a:srgbClr val="00B050"/>
                </a:solidFill>
              </a:rPr>
              <a:t>{</a:t>
            </a:r>
            <a:r>
              <a:rPr lang="en-US" sz="2000" dirty="0" err="1" smtClean="0">
                <a:solidFill>
                  <a:srgbClr val="00B050"/>
                </a:solidFill>
              </a:rPr>
              <a:t>e,c,a</a:t>
            </a:r>
            <a:r>
              <a:rPr lang="en-US" sz="2000" dirty="0" smtClean="0">
                <a:solidFill>
                  <a:srgbClr val="00B050"/>
                </a:solidFill>
              </a:rPr>
              <a:t>} : 0.437 : 0.5</a:t>
            </a:r>
          </a:p>
          <a:p>
            <a:r>
              <a:rPr lang="en-US" sz="2000" dirty="0" smtClean="0">
                <a:solidFill>
                  <a:srgbClr val="7030A0"/>
                </a:solidFill>
              </a:rPr>
              <a:t>{</a:t>
            </a:r>
            <a:r>
              <a:rPr lang="en-US" sz="2000" dirty="0" err="1" smtClean="0">
                <a:solidFill>
                  <a:srgbClr val="7030A0"/>
                </a:solidFill>
              </a:rPr>
              <a:t>e,a</a:t>
            </a:r>
            <a:r>
              <a:rPr lang="en-US" sz="2000" dirty="0" smtClean="0">
                <a:solidFill>
                  <a:srgbClr val="7030A0"/>
                </a:solidFill>
              </a:rPr>
              <a:t>} : 0.835 : 0.57</a:t>
            </a:r>
          </a:p>
          <a:p>
            <a:r>
              <a:rPr lang="en-US" sz="2000" dirty="0" smtClean="0">
                <a:solidFill>
                  <a:srgbClr val="00B050"/>
                </a:solidFill>
              </a:rPr>
              <a:t>{</a:t>
            </a:r>
            <a:r>
              <a:rPr lang="en-US" sz="2000" dirty="0" err="1" smtClean="0">
                <a:solidFill>
                  <a:srgbClr val="00B050"/>
                </a:solidFill>
              </a:rPr>
              <a:t>d,b,a</a:t>
            </a:r>
            <a:r>
              <a:rPr lang="en-US" sz="2000" dirty="0" smtClean="0">
                <a:solidFill>
                  <a:srgbClr val="00B050"/>
                </a:solidFill>
              </a:rPr>
              <a:t>} : 0.373 : 0.245</a:t>
            </a:r>
          </a:p>
          <a:p>
            <a:r>
              <a:rPr lang="en-US" sz="2000" dirty="0" smtClean="0">
                <a:solidFill>
                  <a:srgbClr val="00B050"/>
                </a:solidFill>
              </a:rPr>
              <a:t>{</a:t>
            </a:r>
            <a:r>
              <a:rPr lang="en-US" sz="2000" dirty="0" err="1" smtClean="0">
                <a:solidFill>
                  <a:srgbClr val="00B050"/>
                </a:solidFill>
              </a:rPr>
              <a:t>e,c</a:t>
            </a:r>
            <a:r>
              <a:rPr lang="en-US" sz="2000" dirty="0" smtClean="0">
                <a:solidFill>
                  <a:srgbClr val="00B050"/>
                </a:solidFill>
              </a:rPr>
              <a:t>} : 1.129 : 1.06</a:t>
            </a:r>
          </a:p>
          <a:p>
            <a:r>
              <a:rPr lang="en-US" sz="2000" dirty="0" smtClean="0">
                <a:solidFill>
                  <a:srgbClr val="00B050"/>
                </a:solidFill>
              </a:rPr>
              <a:t>{</a:t>
            </a:r>
            <a:r>
              <a:rPr lang="en-US" sz="2000" dirty="0" err="1" smtClean="0">
                <a:solidFill>
                  <a:srgbClr val="00B050"/>
                </a:solidFill>
              </a:rPr>
              <a:t>e,d,c</a:t>
            </a:r>
            <a:r>
              <a:rPr lang="en-US" sz="2000" dirty="0" smtClean="0">
                <a:solidFill>
                  <a:srgbClr val="00B050"/>
                </a:solidFill>
              </a:rPr>
              <a:t>} : 0.494 : 0.246</a:t>
            </a:r>
          </a:p>
          <a:p>
            <a:r>
              <a:rPr lang="en-US" sz="2000" dirty="0" smtClean="0"/>
              <a:t>{</a:t>
            </a:r>
            <a:r>
              <a:rPr lang="en-US" sz="2000" dirty="0" err="1" smtClean="0"/>
              <a:t>d,c</a:t>
            </a:r>
            <a:r>
              <a:rPr lang="en-US" sz="2000" dirty="0" smtClean="0"/>
              <a:t>} : 0.565 : 0.565</a:t>
            </a:r>
          </a:p>
          <a:p>
            <a:r>
              <a:rPr lang="en-US" sz="2000" dirty="0" smtClean="0"/>
              <a:t>{</a:t>
            </a:r>
            <a:r>
              <a:rPr lang="en-US" sz="2000" dirty="0" err="1" smtClean="0"/>
              <a:t>e,d,b</a:t>
            </a:r>
            <a:r>
              <a:rPr lang="en-US" sz="2000" dirty="0" smtClean="0"/>
              <a:t>} : 0.877 : 0.435</a:t>
            </a:r>
          </a:p>
          <a:p>
            <a:r>
              <a:rPr lang="en-US" sz="2000" dirty="0" smtClean="0"/>
              <a:t>{</a:t>
            </a:r>
            <a:r>
              <a:rPr lang="en-US" sz="2000" dirty="0" err="1" smtClean="0"/>
              <a:t>d,b</a:t>
            </a:r>
            <a:r>
              <a:rPr lang="en-US" sz="2000" dirty="0" smtClean="0"/>
              <a:t>} : 1.527 : 1.189</a:t>
            </a:r>
          </a:p>
          <a:p>
            <a:r>
              <a:rPr lang="en-US" sz="2000" dirty="0" smtClean="0"/>
              <a:t>{</a:t>
            </a:r>
            <a:r>
              <a:rPr lang="en-US" sz="2000" dirty="0" err="1" smtClean="0"/>
              <a:t>e,d</a:t>
            </a:r>
            <a:r>
              <a:rPr lang="en-US" sz="2000" dirty="0" smtClean="0"/>
              <a:t>} : 1.106 : 1.106 </a:t>
            </a:r>
          </a:p>
          <a:p>
            <a:endParaRPr lang="en-US" sz="2000" dirty="0" smtClean="0"/>
          </a:p>
        </p:txBody>
      </p:sp>
      <p:sp>
        <p:nvSpPr>
          <p:cNvPr id="5" name="&quot;No&quot; Symbol 4"/>
          <p:cNvSpPr/>
          <p:nvPr/>
        </p:nvSpPr>
        <p:spPr>
          <a:xfrm>
            <a:off x="8443119" y="2330450"/>
            <a:ext cx="389476"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746566" y="3200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755182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7357090" y="495625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7"/>
          </p:cNvCxnSpPr>
          <p:nvPr/>
        </p:nvCxnSpPr>
        <p:spPr>
          <a:xfrm flipH="1">
            <a:off x="8079005" y="2655654"/>
            <a:ext cx="421151" cy="600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7" idx="0"/>
          </p:cNvCxnSpPr>
          <p:nvPr/>
        </p:nvCxnSpPr>
        <p:spPr>
          <a:xfrm flipH="1">
            <a:off x="7746566" y="3581400"/>
            <a:ext cx="194738" cy="469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flipH="1">
            <a:off x="7551828" y="4432300"/>
            <a:ext cx="194738" cy="523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94775" y="3177173"/>
            <a:ext cx="856848" cy="338554"/>
          </a:xfrm>
          <a:prstGeom prst="rect">
            <a:avLst/>
          </a:prstGeom>
          <a:noFill/>
        </p:spPr>
        <p:txBody>
          <a:bodyPr wrap="square" rtlCol="0">
            <a:spAutoFit/>
          </a:bodyPr>
          <a:lstStyle/>
          <a:p>
            <a:r>
              <a:rPr lang="en-US" dirty="0" smtClean="0"/>
              <a:t>l1:1.06</a:t>
            </a:r>
            <a:endParaRPr lang="en-US" dirty="0"/>
          </a:p>
        </p:txBody>
      </p:sp>
      <p:sp>
        <p:nvSpPr>
          <p:cNvPr id="16" name="TextBox 15"/>
          <p:cNvSpPr txBox="1"/>
          <p:nvPr/>
        </p:nvSpPr>
        <p:spPr>
          <a:xfrm>
            <a:off x="6932210" y="4026448"/>
            <a:ext cx="934744" cy="338554"/>
          </a:xfrm>
          <a:prstGeom prst="rect">
            <a:avLst/>
          </a:prstGeom>
          <a:noFill/>
        </p:spPr>
        <p:txBody>
          <a:bodyPr wrap="square" rtlCol="0">
            <a:spAutoFit/>
          </a:bodyPr>
          <a:lstStyle/>
          <a:p>
            <a:r>
              <a:rPr lang="en-US" dirty="0" smtClean="0"/>
              <a:t>l2:1.06</a:t>
            </a:r>
            <a:endParaRPr lang="en-US" dirty="0"/>
          </a:p>
        </p:txBody>
      </p:sp>
      <p:sp>
        <p:nvSpPr>
          <p:cNvPr id="17" name="TextBox 16"/>
          <p:cNvSpPr txBox="1"/>
          <p:nvPr/>
        </p:nvSpPr>
        <p:spPr>
          <a:xfrm>
            <a:off x="6724772" y="4910175"/>
            <a:ext cx="934744" cy="338554"/>
          </a:xfrm>
          <a:prstGeom prst="rect">
            <a:avLst/>
          </a:prstGeom>
          <a:noFill/>
        </p:spPr>
        <p:txBody>
          <a:bodyPr wrap="square" rtlCol="0">
            <a:spAutoFit/>
          </a:bodyPr>
          <a:lstStyle/>
          <a:p>
            <a:r>
              <a:rPr lang="en-US" dirty="0" smtClean="0"/>
              <a:t>l3:0.5</a:t>
            </a:r>
            <a:endParaRPr lang="en-US" dirty="0"/>
          </a:p>
        </p:txBody>
      </p:sp>
      <p:sp>
        <p:nvSpPr>
          <p:cNvPr id="31" name="Oval 30"/>
          <p:cNvSpPr/>
          <p:nvPr/>
        </p:nvSpPr>
        <p:spPr>
          <a:xfrm>
            <a:off x="9686566"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p:cNvSpPr/>
          <p:nvPr/>
        </p:nvSpPr>
        <p:spPr>
          <a:xfrm>
            <a:off x="929805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p:cNvSpPr/>
          <p:nvPr/>
        </p:nvSpPr>
        <p:spPr>
          <a:xfrm>
            <a:off x="9103320" y="3177173"/>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7" name="Straight Arrow Connector 36"/>
          <p:cNvCxnSpPr>
            <a:stCxn id="5" idx="5"/>
            <a:endCxn id="33" idx="1"/>
          </p:cNvCxnSpPr>
          <p:nvPr/>
        </p:nvCxnSpPr>
        <p:spPr>
          <a:xfrm>
            <a:off x="8775558" y="2655654"/>
            <a:ext cx="384799" cy="5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2" idx="0"/>
          </p:cNvCxnSpPr>
          <p:nvPr/>
        </p:nvCxnSpPr>
        <p:spPr>
          <a:xfrm>
            <a:off x="9298058" y="3558173"/>
            <a:ext cx="194738" cy="49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5"/>
            <a:endCxn id="31" idx="0"/>
          </p:cNvCxnSpPr>
          <p:nvPr/>
        </p:nvCxnSpPr>
        <p:spPr>
          <a:xfrm>
            <a:off x="9630497" y="4376504"/>
            <a:ext cx="250807" cy="5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132111" y="4895328"/>
            <a:ext cx="856848" cy="338554"/>
          </a:xfrm>
          <a:prstGeom prst="rect">
            <a:avLst/>
          </a:prstGeom>
          <a:noFill/>
        </p:spPr>
        <p:txBody>
          <a:bodyPr wrap="square" rtlCol="0">
            <a:spAutoFit/>
          </a:bodyPr>
          <a:lstStyle/>
          <a:p>
            <a:r>
              <a:rPr lang="en-US" dirty="0" smtClean="0"/>
              <a:t>l3:0.245</a:t>
            </a:r>
            <a:endParaRPr lang="en-US" dirty="0"/>
          </a:p>
        </p:txBody>
      </p:sp>
      <p:sp>
        <p:nvSpPr>
          <p:cNvPr id="46" name="TextBox 45"/>
          <p:cNvSpPr txBox="1"/>
          <p:nvPr/>
        </p:nvSpPr>
        <p:spPr>
          <a:xfrm>
            <a:off x="9686566" y="4028086"/>
            <a:ext cx="856848" cy="338554"/>
          </a:xfrm>
          <a:prstGeom prst="rect">
            <a:avLst/>
          </a:prstGeom>
          <a:noFill/>
        </p:spPr>
        <p:txBody>
          <a:bodyPr wrap="square" rtlCol="0">
            <a:spAutoFit/>
          </a:bodyPr>
          <a:lstStyle/>
          <a:p>
            <a:r>
              <a:rPr lang="en-US" dirty="0" smtClean="0"/>
              <a:t>l2:0.245</a:t>
            </a:r>
            <a:endParaRPr lang="en-US" dirty="0"/>
          </a:p>
        </p:txBody>
      </p:sp>
      <p:sp>
        <p:nvSpPr>
          <p:cNvPr id="47" name="TextBox 46"/>
          <p:cNvSpPr txBox="1"/>
          <p:nvPr/>
        </p:nvSpPr>
        <p:spPr>
          <a:xfrm>
            <a:off x="9497665" y="3160844"/>
            <a:ext cx="856848" cy="338554"/>
          </a:xfrm>
          <a:prstGeom prst="rect">
            <a:avLst/>
          </a:prstGeom>
          <a:noFill/>
        </p:spPr>
        <p:txBody>
          <a:bodyPr wrap="square" rtlCol="0">
            <a:spAutoFit/>
          </a:bodyPr>
          <a:lstStyle/>
          <a:p>
            <a:r>
              <a:rPr lang="en-US" dirty="0" smtClean="0"/>
              <a:t>l1:0.245</a:t>
            </a:r>
            <a:endParaRPr lang="en-US" dirty="0"/>
          </a:p>
        </p:txBody>
      </p:sp>
      <p:sp>
        <p:nvSpPr>
          <p:cNvPr id="23" name="Oval 22"/>
          <p:cNvSpPr/>
          <p:nvPr/>
        </p:nvSpPr>
        <p:spPr>
          <a:xfrm>
            <a:off x="8601180" y="495625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Oval 23"/>
          <p:cNvSpPr/>
          <p:nvPr/>
        </p:nvSpPr>
        <p:spPr>
          <a:xfrm>
            <a:off x="8424943" y="404136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Arrow Connector 8"/>
          <p:cNvCxnSpPr>
            <a:stCxn id="6" idx="5"/>
            <a:endCxn id="24" idx="0"/>
          </p:cNvCxnSpPr>
          <p:nvPr/>
        </p:nvCxnSpPr>
        <p:spPr>
          <a:xfrm>
            <a:off x="8079005" y="3525604"/>
            <a:ext cx="540676" cy="51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4" idx="4"/>
            <a:endCxn id="23" idx="0"/>
          </p:cNvCxnSpPr>
          <p:nvPr/>
        </p:nvCxnSpPr>
        <p:spPr>
          <a:xfrm>
            <a:off x="8619681" y="4422365"/>
            <a:ext cx="176237" cy="533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97851" y="4412279"/>
            <a:ext cx="934744" cy="338554"/>
          </a:xfrm>
          <a:prstGeom prst="rect">
            <a:avLst/>
          </a:prstGeom>
          <a:noFill/>
        </p:spPr>
        <p:txBody>
          <a:bodyPr wrap="square" rtlCol="0">
            <a:spAutoFit/>
          </a:bodyPr>
          <a:lstStyle/>
          <a:p>
            <a:r>
              <a:rPr lang="en-US" dirty="0" smtClean="0"/>
              <a:t>l2:0.246</a:t>
            </a:r>
            <a:endParaRPr lang="en-US" dirty="0"/>
          </a:p>
        </p:txBody>
      </p:sp>
      <p:sp>
        <p:nvSpPr>
          <p:cNvPr id="30" name="TextBox 29"/>
          <p:cNvSpPr txBox="1"/>
          <p:nvPr/>
        </p:nvSpPr>
        <p:spPr>
          <a:xfrm>
            <a:off x="8378884" y="5296006"/>
            <a:ext cx="934744" cy="338554"/>
          </a:xfrm>
          <a:prstGeom prst="rect">
            <a:avLst/>
          </a:prstGeom>
          <a:noFill/>
        </p:spPr>
        <p:txBody>
          <a:bodyPr wrap="square" rtlCol="0">
            <a:spAutoFit/>
          </a:bodyPr>
          <a:lstStyle/>
          <a:p>
            <a:r>
              <a:rPr lang="en-US" dirty="0" smtClean="0"/>
              <a:t>l3:0.246</a:t>
            </a:r>
            <a:endParaRPr lang="en-US" dirty="0"/>
          </a:p>
        </p:txBody>
      </p:sp>
    </p:spTree>
    <p:extLst>
      <p:ext uri="{BB962C8B-B14F-4D97-AF65-F5344CB8AC3E}">
        <p14:creationId xmlns:p14="http://schemas.microsoft.com/office/powerpoint/2010/main" val="7241690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14450"/>
          </a:xfrm>
        </p:spPr>
        <p:txBody>
          <a:bodyPr/>
          <a:lstStyle/>
          <a:p>
            <a:r>
              <a:rPr lang="en-US" dirty="0" smtClean="0"/>
              <a:t>CUFI Tree </a:t>
            </a:r>
            <a:r>
              <a:rPr lang="en-US" dirty="0"/>
              <a:t>C</a:t>
            </a:r>
            <a:r>
              <a:rPr lang="en-US" dirty="0" smtClean="0"/>
              <a:t>onstruction…</a:t>
            </a:r>
            <a:endParaRPr lang="en-US" dirty="0"/>
          </a:p>
        </p:txBody>
      </p:sp>
      <p:sp>
        <p:nvSpPr>
          <p:cNvPr id="3" name="Content Placeholder 2"/>
          <p:cNvSpPr>
            <a:spLocks noGrp="1"/>
          </p:cNvSpPr>
          <p:nvPr>
            <p:ph idx="1"/>
          </p:nvPr>
        </p:nvSpPr>
        <p:spPr>
          <a:xfrm>
            <a:off x="630951" y="1371600"/>
            <a:ext cx="11774567" cy="5029200"/>
          </a:xfrm>
        </p:spPr>
        <p:txBody>
          <a:bodyPr>
            <a:normAutofit/>
          </a:bodyPr>
          <a:lstStyle/>
          <a:p>
            <a:r>
              <a:rPr lang="en-US" sz="2000" dirty="0" smtClean="0"/>
              <a:t>Closed </a:t>
            </a:r>
            <a:r>
              <a:rPr lang="en-US" sz="2000" dirty="0" err="1" smtClean="0"/>
              <a:t>itemsets</a:t>
            </a:r>
            <a:r>
              <a:rPr lang="en-US" sz="2000" dirty="0" smtClean="0"/>
              <a:t> found :</a:t>
            </a:r>
          </a:p>
          <a:p>
            <a:r>
              <a:rPr lang="en-US" sz="2000" dirty="0" smtClean="0">
                <a:solidFill>
                  <a:srgbClr val="00B050"/>
                </a:solidFill>
              </a:rPr>
              <a:t>{</a:t>
            </a:r>
            <a:r>
              <a:rPr lang="en-US" sz="2000" dirty="0" err="1" smtClean="0">
                <a:solidFill>
                  <a:srgbClr val="00B050"/>
                </a:solidFill>
              </a:rPr>
              <a:t>e,c,a</a:t>
            </a:r>
            <a:r>
              <a:rPr lang="en-US" sz="2000" dirty="0" smtClean="0">
                <a:solidFill>
                  <a:srgbClr val="00B050"/>
                </a:solidFill>
              </a:rPr>
              <a:t>} : 0.437 : 0.5</a:t>
            </a:r>
          </a:p>
          <a:p>
            <a:r>
              <a:rPr lang="en-US" sz="2000" dirty="0" smtClean="0">
                <a:solidFill>
                  <a:srgbClr val="7030A0"/>
                </a:solidFill>
              </a:rPr>
              <a:t>{</a:t>
            </a:r>
            <a:r>
              <a:rPr lang="en-US" sz="2000" dirty="0" err="1" smtClean="0">
                <a:solidFill>
                  <a:srgbClr val="7030A0"/>
                </a:solidFill>
              </a:rPr>
              <a:t>e,a</a:t>
            </a:r>
            <a:r>
              <a:rPr lang="en-US" sz="2000" dirty="0" smtClean="0">
                <a:solidFill>
                  <a:srgbClr val="7030A0"/>
                </a:solidFill>
              </a:rPr>
              <a:t>} : 0.835 : 0.57</a:t>
            </a:r>
          </a:p>
          <a:p>
            <a:r>
              <a:rPr lang="en-US" sz="2000" dirty="0" smtClean="0">
                <a:solidFill>
                  <a:srgbClr val="00B050"/>
                </a:solidFill>
              </a:rPr>
              <a:t>{</a:t>
            </a:r>
            <a:r>
              <a:rPr lang="en-US" sz="2000" dirty="0" err="1" smtClean="0">
                <a:solidFill>
                  <a:srgbClr val="00B050"/>
                </a:solidFill>
              </a:rPr>
              <a:t>d,b,a</a:t>
            </a:r>
            <a:r>
              <a:rPr lang="en-US" sz="2000" dirty="0" smtClean="0">
                <a:solidFill>
                  <a:srgbClr val="00B050"/>
                </a:solidFill>
              </a:rPr>
              <a:t>} : 0.373 : 0.245</a:t>
            </a:r>
          </a:p>
          <a:p>
            <a:r>
              <a:rPr lang="en-US" sz="2000" dirty="0" smtClean="0">
                <a:solidFill>
                  <a:srgbClr val="00B050"/>
                </a:solidFill>
              </a:rPr>
              <a:t>{</a:t>
            </a:r>
            <a:r>
              <a:rPr lang="en-US" sz="2000" dirty="0" err="1" smtClean="0">
                <a:solidFill>
                  <a:srgbClr val="00B050"/>
                </a:solidFill>
              </a:rPr>
              <a:t>e,c</a:t>
            </a:r>
            <a:r>
              <a:rPr lang="en-US" sz="2000" dirty="0" smtClean="0">
                <a:solidFill>
                  <a:srgbClr val="00B050"/>
                </a:solidFill>
              </a:rPr>
              <a:t>} : 1.129 : 1.06</a:t>
            </a:r>
          </a:p>
          <a:p>
            <a:r>
              <a:rPr lang="en-US" sz="2000" dirty="0" smtClean="0">
                <a:solidFill>
                  <a:srgbClr val="00B050"/>
                </a:solidFill>
              </a:rPr>
              <a:t>{</a:t>
            </a:r>
            <a:r>
              <a:rPr lang="en-US" sz="2000" dirty="0" err="1" smtClean="0">
                <a:solidFill>
                  <a:srgbClr val="00B050"/>
                </a:solidFill>
              </a:rPr>
              <a:t>e,d,c</a:t>
            </a:r>
            <a:r>
              <a:rPr lang="en-US" sz="2000" dirty="0" smtClean="0">
                <a:solidFill>
                  <a:srgbClr val="00B050"/>
                </a:solidFill>
              </a:rPr>
              <a:t>} : 0.494 : 0.246</a:t>
            </a:r>
          </a:p>
          <a:p>
            <a:r>
              <a:rPr lang="en-US" sz="2000" dirty="0" smtClean="0">
                <a:solidFill>
                  <a:srgbClr val="7030A0"/>
                </a:solidFill>
              </a:rPr>
              <a:t>{</a:t>
            </a:r>
            <a:r>
              <a:rPr lang="en-US" sz="2000" dirty="0" err="1" smtClean="0">
                <a:solidFill>
                  <a:srgbClr val="7030A0"/>
                </a:solidFill>
              </a:rPr>
              <a:t>d,c</a:t>
            </a:r>
            <a:r>
              <a:rPr lang="en-US" sz="2000" dirty="0" smtClean="0">
                <a:solidFill>
                  <a:srgbClr val="7030A0"/>
                </a:solidFill>
              </a:rPr>
              <a:t>} : 0.565 : 0.565</a:t>
            </a:r>
          </a:p>
          <a:p>
            <a:r>
              <a:rPr lang="en-US" sz="2000" dirty="0" smtClean="0"/>
              <a:t>{</a:t>
            </a:r>
            <a:r>
              <a:rPr lang="en-US" sz="2000" dirty="0" err="1" smtClean="0"/>
              <a:t>e,d,b</a:t>
            </a:r>
            <a:r>
              <a:rPr lang="en-US" sz="2000" dirty="0" smtClean="0"/>
              <a:t>} : 0.877 : 0.435</a:t>
            </a:r>
          </a:p>
          <a:p>
            <a:r>
              <a:rPr lang="en-US" sz="2000" dirty="0" smtClean="0"/>
              <a:t>{</a:t>
            </a:r>
            <a:r>
              <a:rPr lang="en-US" sz="2000" dirty="0" err="1" smtClean="0"/>
              <a:t>d,b</a:t>
            </a:r>
            <a:r>
              <a:rPr lang="en-US" sz="2000" dirty="0" smtClean="0"/>
              <a:t>} : 1.527 : 1.189</a:t>
            </a:r>
          </a:p>
          <a:p>
            <a:r>
              <a:rPr lang="en-US" sz="2000" dirty="0" smtClean="0"/>
              <a:t>{</a:t>
            </a:r>
            <a:r>
              <a:rPr lang="en-US" sz="2000" dirty="0" err="1" smtClean="0"/>
              <a:t>e,d</a:t>
            </a:r>
            <a:r>
              <a:rPr lang="en-US" sz="2000" dirty="0" smtClean="0"/>
              <a:t>} : 1.106 : 1.106 </a:t>
            </a:r>
          </a:p>
          <a:p>
            <a:endParaRPr lang="en-US" sz="2000" dirty="0" smtClean="0"/>
          </a:p>
        </p:txBody>
      </p:sp>
      <p:sp>
        <p:nvSpPr>
          <p:cNvPr id="5" name="&quot;No&quot; Symbol 4"/>
          <p:cNvSpPr/>
          <p:nvPr/>
        </p:nvSpPr>
        <p:spPr>
          <a:xfrm>
            <a:off x="8443119" y="2330450"/>
            <a:ext cx="389476"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746566" y="3200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755182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7357090" y="495625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7"/>
          </p:cNvCxnSpPr>
          <p:nvPr/>
        </p:nvCxnSpPr>
        <p:spPr>
          <a:xfrm flipH="1">
            <a:off x="8079005" y="2655654"/>
            <a:ext cx="421151" cy="600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7" idx="0"/>
          </p:cNvCxnSpPr>
          <p:nvPr/>
        </p:nvCxnSpPr>
        <p:spPr>
          <a:xfrm flipH="1">
            <a:off x="7746566" y="3581400"/>
            <a:ext cx="194738" cy="469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flipH="1">
            <a:off x="7551828" y="4432300"/>
            <a:ext cx="194738" cy="523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94775" y="3177173"/>
            <a:ext cx="856848" cy="338554"/>
          </a:xfrm>
          <a:prstGeom prst="rect">
            <a:avLst/>
          </a:prstGeom>
          <a:noFill/>
        </p:spPr>
        <p:txBody>
          <a:bodyPr wrap="square" rtlCol="0">
            <a:spAutoFit/>
          </a:bodyPr>
          <a:lstStyle/>
          <a:p>
            <a:r>
              <a:rPr lang="en-US" dirty="0" smtClean="0"/>
              <a:t>l1:1.06</a:t>
            </a:r>
            <a:endParaRPr lang="en-US" dirty="0"/>
          </a:p>
        </p:txBody>
      </p:sp>
      <p:sp>
        <p:nvSpPr>
          <p:cNvPr id="16" name="TextBox 15"/>
          <p:cNvSpPr txBox="1"/>
          <p:nvPr/>
        </p:nvSpPr>
        <p:spPr>
          <a:xfrm>
            <a:off x="6932210" y="4026448"/>
            <a:ext cx="934744" cy="338554"/>
          </a:xfrm>
          <a:prstGeom prst="rect">
            <a:avLst/>
          </a:prstGeom>
          <a:noFill/>
        </p:spPr>
        <p:txBody>
          <a:bodyPr wrap="square" rtlCol="0">
            <a:spAutoFit/>
          </a:bodyPr>
          <a:lstStyle/>
          <a:p>
            <a:r>
              <a:rPr lang="en-US" dirty="0" smtClean="0"/>
              <a:t>l2:1.06</a:t>
            </a:r>
            <a:endParaRPr lang="en-US" dirty="0"/>
          </a:p>
        </p:txBody>
      </p:sp>
      <p:sp>
        <p:nvSpPr>
          <p:cNvPr id="17" name="TextBox 16"/>
          <p:cNvSpPr txBox="1"/>
          <p:nvPr/>
        </p:nvSpPr>
        <p:spPr>
          <a:xfrm>
            <a:off x="6724772" y="4910175"/>
            <a:ext cx="934744" cy="338554"/>
          </a:xfrm>
          <a:prstGeom prst="rect">
            <a:avLst/>
          </a:prstGeom>
          <a:noFill/>
        </p:spPr>
        <p:txBody>
          <a:bodyPr wrap="square" rtlCol="0">
            <a:spAutoFit/>
          </a:bodyPr>
          <a:lstStyle/>
          <a:p>
            <a:r>
              <a:rPr lang="en-US" dirty="0" smtClean="0"/>
              <a:t>l3:0.5</a:t>
            </a:r>
            <a:endParaRPr lang="en-US" dirty="0"/>
          </a:p>
        </p:txBody>
      </p:sp>
      <p:sp>
        <p:nvSpPr>
          <p:cNvPr id="31" name="Oval 30"/>
          <p:cNvSpPr/>
          <p:nvPr/>
        </p:nvSpPr>
        <p:spPr>
          <a:xfrm>
            <a:off x="9686566"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p:cNvSpPr/>
          <p:nvPr/>
        </p:nvSpPr>
        <p:spPr>
          <a:xfrm>
            <a:off x="929805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p:cNvSpPr/>
          <p:nvPr/>
        </p:nvSpPr>
        <p:spPr>
          <a:xfrm>
            <a:off x="9103320" y="3177173"/>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7" name="Straight Arrow Connector 36"/>
          <p:cNvCxnSpPr>
            <a:stCxn id="5" idx="5"/>
            <a:endCxn id="33" idx="1"/>
          </p:cNvCxnSpPr>
          <p:nvPr/>
        </p:nvCxnSpPr>
        <p:spPr>
          <a:xfrm>
            <a:off x="8775558" y="2655654"/>
            <a:ext cx="384799" cy="5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2" idx="0"/>
          </p:cNvCxnSpPr>
          <p:nvPr/>
        </p:nvCxnSpPr>
        <p:spPr>
          <a:xfrm>
            <a:off x="9298058" y="3558173"/>
            <a:ext cx="194738" cy="49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5"/>
            <a:endCxn id="31" idx="0"/>
          </p:cNvCxnSpPr>
          <p:nvPr/>
        </p:nvCxnSpPr>
        <p:spPr>
          <a:xfrm>
            <a:off x="9630497" y="4376504"/>
            <a:ext cx="250807" cy="5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132111" y="4895328"/>
            <a:ext cx="856848" cy="338554"/>
          </a:xfrm>
          <a:prstGeom prst="rect">
            <a:avLst/>
          </a:prstGeom>
          <a:noFill/>
        </p:spPr>
        <p:txBody>
          <a:bodyPr wrap="square" rtlCol="0">
            <a:spAutoFit/>
          </a:bodyPr>
          <a:lstStyle/>
          <a:p>
            <a:r>
              <a:rPr lang="en-US" dirty="0" smtClean="0"/>
              <a:t>l3:0.245</a:t>
            </a:r>
            <a:endParaRPr lang="en-US" dirty="0"/>
          </a:p>
        </p:txBody>
      </p:sp>
      <p:sp>
        <p:nvSpPr>
          <p:cNvPr id="46" name="TextBox 45"/>
          <p:cNvSpPr txBox="1"/>
          <p:nvPr/>
        </p:nvSpPr>
        <p:spPr>
          <a:xfrm>
            <a:off x="9686566" y="4028086"/>
            <a:ext cx="856848" cy="338554"/>
          </a:xfrm>
          <a:prstGeom prst="rect">
            <a:avLst/>
          </a:prstGeom>
          <a:noFill/>
        </p:spPr>
        <p:txBody>
          <a:bodyPr wrap="square" rtlCol="0">
            <a:spAutoFit/>
          </a:bodyPr>
          <a:lstStyle/>
          <a:p>
            <a:r>
              <a:rPr lang="en-US" dirty="0" smtClean="0"/>
              <a:t>l2:0.245</a:t>
            </a:r>
            <a:endParaRPr lang="en-US" dirty="0"/>
          </a:p>
        </p:txBody>
      </p:sp>
      <p:sp>
        <p:nvSpPr>
          <p:cNvPr id="47" name="TextBox 46"/>
          <p:cNvSpPr txBox="1"/>
          <p:nvPr/>
        </p:nvSpPr>
        <p:spPr>
          <a:xfrm>
            <a:off x="9497665" y="3160844"/>
            <a:ext cx="856848" cy="338554"/>
          </a:xfrm>
          <a:prstGeom prst="rect">
            <a:avLst/>
          </a:prstGeom>
          <a:noFill/>
        </p:spPr>
        <p:txBody>
          <a:bodyPr wrap="square" rtlCol="0">
            <a:spAutoFit/>
          </a:bodyPr>
          <a:lstStyle/>
          <a:p>
            <a:r>
              <a:rPr lang="en-US" dirty="0" smtClean="0"/>
              <a:t>l1:0.245</a:t>
            </a:r>
            <a:endParaRPr lang="en-US" dirty="0"/>
          </a:p>
        </p:txBody>
      </p:sp>
      <p:sp>
        <p:nvSpPr>
          <p:cNvPr id="23" name="Oval 22"/>
          <p:cNvSpPr/>
          <p:nvPr/>
        </p:nvSpPr>
        <p:spPr>
          <a:xfrm>
            <a:off x="8601180" y="495625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Oval 23"/>
          <p:cNvSpPr/>
          <p:nvPr/>
        </p:nvSpPr>
        <p:spPr>
          <a:xfrm>
            <a:off x="8424943" y="404136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Arrow Connector 8"/>
          <p:cNvCxnSpPr>
            <a:stCxn id="6" idx="5"/>
            <a:endCxn id="24" idx="0"/>
          </p:cNvCxnSpPr>
          <p:nvPr/>
        </p:nvCxnSpPr>
        <p:spPr>
          <a:xfrm>
            <a:off x="8079005" y="3525604"/>
            <a:ext cx="540676" cy="51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24" idx="4"/>
            <a:endCxn id="23" idx="0"/>
          </p:cNvCxnSpPr>
          <p:nvPr/>
        </p:nvCxnSpPr>
        <p:spPr>
          <a:xfrm>
            <a:off x="8619681" y="4422365"/>
            <a:ext cx="176237" cy="533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897851" y="4412279"/>
            <a:ext cx="934744" cy="338554"/>
          </a:xfrm>
          <a:prstGeom prst="rect">
            <a:avLst/>
          </a:prstGeom>
          <a:noFill/>
        </p:spPr>
        <p:txBody>
          <a:bodyPr wrap="square" rtlCol="0">
            <a:spAutoFit/>
          </a:bodyPr>
          <a:lstStyle/>
          <a:p>
            <a:r>
              <a:rPr lang="en-US" dirty="0" smtClean="0"/>
              <a:t>l2:0.246</a:t>
            </a:r>
            <a:endParaRPr lang="en-US" dirty="0"/>
          </a:p>
        </p:txBody>
      </p:sp>
      <p:sp>
        <p:nvSpPr>
          <p:cNvPr id="30" name="TextBox 29"/>
          <p:cNvSpPr txBox="1"/>
          <p:nvPr/>
        </p:nvSpPr>
        <p:spPr>
          <a:xfrm>
            <a:off x="8378884" y="5296006"/>
            <a:ext cx="934744" cy="338554"/>
          </a:xfrm>
          <a:prstGeom prst="rect">
            <a:avLst/>
          </a:prstGeom>
          <a:noFill/>
        </p:spPr>
        <p:txBody>
          <a:bodyPr wrap="square" rtlCol="0">
            <a:spAutoFit/>
          </a:bodyPr>
          <a:lstStyle/>
          <a:p>
            <a:r>
              <a:rPr lang="en-US" dirty="0" smtClean="0"/>
              <a:t>l3:0.246</a:t>
            </a:r>
            <a:endParaRPr lang="en-US" dirty="0"/>
          </a:p>
        </p:txBody>
      </p:sp>
      <p:sp>
        <p:nvSpPr>
          <p:cNvPr id="4" name="Curved Right Arrow 3"/>
          <p:cNvSpPr/>
          <p:nvPr/>
        </p:nvSpPr>
        <p:spPr>
          <a:xfrm>
            <a:off x="289719" y="3352800"/>
            <a:ext cx="386951" cy="5334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3337719" y="2514600"/>
            <a:ext cx="3594491" cy="1077218"/>
          </a:xfrm>
          <a:prstGeom prst="rect">
            <a:avLst/>
          </a:prstGeom>
          <a:noFill/>
        </p:spPr>
        <p:txBody>
          <a:bodyPr wrap="square" rtlCol="0">
            <a:spAutoFit/>
          </a:bodyPr>
          <a:lstStyle/>
          <a:p>
            <a:r>
              <a:rPr lang="en-US" dirty="0" smtClean="0"/>
              <a:t>|{</a:t>
            </a:r>
            <a:r>
              <a:rPr lang="en-US" dirty="0" err="1" smtClean="0"/>
              <a:t>d,c</a:t>
            </a:r>
            <a:r>
              <a:rPr lang="en-US" dirty="0" smtClean="0"/>
              <a:t>}(0.565)-{</a:t>
            </a:r>
            <a:r>
              <a:rPr lang="en-US" dirty="0" err="1" smtClean="0"/>
              <a:t>e,d,c</a:t>
            </a:r>
            <a:r>
              <a:rPr lang="en-US" dirty="0" smtClean="0"/>
              <a:t>}(0.494)|</a:t>
            </a:r>
          </a:p>
          <a:p>
            <a:r>
              <a:rPr lang="en-US" dirty="0" smtClean="0"/>
              <a:t>= 0.071 &lt; 0.4</a:t>
            </a:r>
          </a:p>
          <a:p>
            <a:r>
              <a:rPr lang="en-US" dirty="0" smtClean="0"/>
              <a:t>So, same </a:t>
            </a:r>
            <a:r>
              <a:rPr lang="en-US" dirty="0" err="1" smtClean="0"/>
              <a:t>expSupCap</a:t>
            </a:r>
            <a:r>
              <a:rPr lang="en-US" dirty="0" smtClean="0"/>
              <a:t>.</a:t>
            </a:r>
          </a:p>
          <a:p>
            <a:r>
              <a:rPr lang="en-US" dirty="0" smtClean="0"/>
              <a:t>{</a:t>
            </a:r>
            <a:r>
              <a:rPr lang="en-US" dirty="0" err="1" smtClean="0"/>
              <a:t>d,c</a:t>
            </a:r>
            <a:r>
              <a:rPr lang="en-US" dirty="0" smtClean="0"/>
              <a:t>} will not be inserted.</a:t>
            </a:r>
            <a:endParaRPr lang="en-US" dirty="0"/>
          </a:p>
        </p:txBody>
      </p:sp>
    </p:spTree>
    <p:extLst>
      <p:ext uri="{BB962C8B-B14F-4D97-AF65-F5344CB8AC3E}">
        <p14:creationId xmlns:p14="http://schemas.microsoft.com/office/powerpoint/2010/main" val="3574337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14450"/>
          </a:xfrm>
        </p:spPr>
        <p:txBody>
          <a:bodyPr/>
          <a:lstStyle/>
          <a:p>
            <a:r>
              <a:rPr lang="en-US" dirty="0" smtClean="0"/>
              <a:t>CUFI Tree </a:t>
            </a:r>
            <a:r>
              <a:rPr lang="en-US" dirty="0"/>
              <a:t>C</a:t>
            </a:r>
            <a:r>
              <a:rPr lang="en-US" dirty="0" smtClean="0"/>
              <a:t>onstruction…</a:t>
            </a:r>
            <a:endParaRPr lang="en-US" dirty="0"/>
          </a:p>
        </p:txBody>
      </p:sp>
      <p:sp>
        <p:nvSpPr>
          <p:cNvPr id="3" name="Content Placeholder 2"/>
          <p:cNvSpPr>
            <a:spLocks noGrp="1"/>
          </p:cNvSpPr>
          <p:nvPr>
            <p:ph idx="1"/>
          </p:nvPr>
        </p:nvSpPr>
        <p:spPr>
          <a:xfrm>
            <a:off x="630951" y="1371600"/>
            <a:ext cx="11774567" cy="5029200"/>
          </a:xfrm>
        </p:spPr>
        <p:txBody>
          <a:bodyPr>
            <a:normAutofit/>
          </a:bodyPr>
          <a:lstStyle/>
          <a:p>
            <a:r>
              <a:rPr lang="en-US" sz="2000" dirty="0" smtClean="0"/>
              <a:t>Closed </a:t>
            </a:r>
            <a:r>
              <a:rPr lang="en-US" sz="2000" dirty="0" err="1" smtClean="0"/>
              <a:t>itemsets</a:t>
            </a:r>
            <a:r>
              <a:rPr lang="en-US" sz="2000" dirty="0" smtClean="0"/>
              <a:t> found :</a:t>
            </a:r>
          </a:p>
          <a:p>
            <a:r>
              <a:rPr lang="en-US" sz="2000" dirty="0" smtClean="0">
                <a:solidFill>
                  <a:srgbClr val="00B050"/>
                </a:solidFill>
              </a:rPr>
              <a:t>{</a:t>
            </a:r>
            <a:r>
              <a:rPr lang="en-US" sz="2000" dirty="0" err="1" smtClean="0">
                <a:solidFill>
                  <a:srgbClr val="00B050"/>
                </a:solidFill>
              </a:rPr>
              <a:t>e,c,a</a:t>
            </a:r>
            <a:r>
              <a:rPr lang="en-US" sz="2000" dirty="0" smtClean="0">
                <a:solidFill>
                  <a:srgbClr val="00B050"/>
                </a:solidFill>
              </a:rPr>
              <a:t>} : 0.437 : 0.5</a:t>
            </a:r>
          </a:p>
          <a:p>
            <a:r>
              <a:rPr lang="en-US" sz="2000" dirty="0" smtClean="0">
                <a:solidFill>
                  <a:srgbClr val="7030A0"/>
                </a:solidFill>
              </a:rPr>
              <a:t>{</a:t>
            </a:r>
            <a:r>
              <a:rPr lang="en-US" sz="2000" dirty="0" err="1" smtClean="0">
                <a:solidFill>
                  <a:srgbClr val="7030A0"/>
                </a:solidFill>
              </a:rPr>
              <a:t>e,a</a:t>
            </a:r>
            <a:r>
              <a:rPr lang="en-US" sz="2000" dirty="0" smtClean="0">
                <a:solidFill>
                  <a:srgbClr val="7030A0"/>
                </a:solidFill>
              </a:rPr>
              <a:t>} : 0.835 : 0.57</a:t>
            </a:r>
          </a:p>
          <a:p>
            <a:r>
              <a:rPr lang="en-US" sz="2000" dirty="0" smtClean="0">
                <a:solidFill>
                  <a:srgbClr val="00B050"/>
                </a:solidFill>
              </a:rPr>
              <a:t>{</a:t>
            </a:r>
            <a:r>
              <a:rPr lang="en-US" sz="2000" dirty="0" err="1" smtClean="0">
                <a:solidFill>
                  <a:srgbClr val="00B050"/>
                </a:solidFill>
              </a:rPr>
              <a:t>d,b,a</a:t>
            </a:r>
            <a:r>
              <a:rPr lang="en-US" sz="2000" dirty="0" smtClean="0">
                <a:solidFill>
                  <a:srgbClr val="00B050"/>
                </a:solidFill>
              </a:rPr>
              <a:t>} : 0.373 : 0.245</a:t>
            </a:r>
          </a:p>
          <a:p>
            <a:r>
              <a:rPr lang="en-US" sz="2000" dirty="0" smtClean="0">
                <a:solidFill>
                  <a:srgbClr val="00B050"/>
                </a:solidFill>
              </a:rPr>
              <a:t>{</a:t>
            </a:r>
            <a:r>
              <a:rPr lang="en-US" sz="2000" dirty="0" err="1" smtClean="0">
                <a:solidFill>
                  <a:srgbClr val="00B050"/>
                </a:solidFill>
              </a:rPr>
              <a:t>e,c</a:t>
            </a:r>
            <a:r>
              <a:rPr lang="en-US" sz="2000" dirty="0" smtClean="0">
                <a:solidFill>
                  <a:srgbClr val="00B050"/>
                </a:solidFill>
              </a:rPr>
              <a:t>} : 1.129 : 1.06</a:t>
            </a:r>
          </a:p>
          <a:p>
            <a:r>
              <a:rPr lang="en-US" sz="2000" dirty="0" smtClean="0">
                <a:solidFill>
                  <a:srgbClr val="00B050"/>
                </a:solidFill>
              </a:rPr>
              <a:t>{</a:t>
            </a:r>
            <a:r>
              <a:rPr lang="en-US" sz="2000" dirty="0" err="1" smtClean="0">
                <a:solidFill>
                  <a:srgbClr val="00B050"/>
                </a:solidFill>
              </a:rPr>
              <a:t>e,d,c</a:t>
            </a:r>
            <a:r>
              <a:rPr lang="en-US" sz="2000" dirty="0" smtClean="0">
                <a:solidFill>
                  <a:srgbClr val="00B050"/>
                </a:solidFill>
              </a:rPr>
              <a:t>} : 0.494 : 0.246</a:t>
            </a:r>
          </a:p>
          <a:p>
            <a:r>
              <a:rPr lang="en-US" sz="2000" dirty="0" smtClean="0">
                <a:solidFill>
                  <a:srgbClr val="7030A0"/>
                </a:solidFill>
              </a:rPr>
              <a:t>{</a:t>
            </a:r>
            <a:r>
              <a:rPr lang="en-US" sz="2000" dirty="0" err="1" smtClean="0">
                <a:solidFill>
                  <a:srgbClr val="7030A0"/>
                </a:solidFill>
              </a:rPr>
              <a:t>d,c</a:t>
            </a:r>
            <a:r>
              <a:rPr lang="en-US" sz="2000" dirty="0" smtClean="0">
                <a:solidFill>
                  <a:srgbClr val="7030A0"/>
                </a:solidFill>
              </a:rPr>
              <a:t>} : 0.565 : 0.565</a:t>
            </a:r>
          </a:p>
          <a:p>
            <a:r>
              <a:rPr lang="en-US" sz="2000" dirty="0" smtClean="0">
                <a:solidFill>
                  <a:srgbClr val="00B050"/>
                </a:solidFill>
              </a:rPr>
              <a:t>{</a:t>
            </a:r>
            <a:r>
              <a:rPr lang="en-US" sz="2000" dirty="0" err="1" smtClean="0">
                <a:solidFill>
                  <a:srgbClr val="00B050"/>
                </a:solidFill>
              </a:rPr>
              <a:t>e,d,b</a:t>
            </a:r>
            <a:r>
              <a:rPr lang="en-US" sz="2000" dirty="0" smtClean="0">
                <a:solidFill>
                  <a:srgbClr val="00B050"/>
                </a:solidFill>
              </a:rPr>
              <a:t>} : 0.877 : 0.435</a:t>
            </a:r>
          </a:p>
          <a:p>
            <a:r>
              <a:rPr lang="en-US" sz="2000" dirty="0" smtClean="0">
                <a:solidFill>
                  <a:srgbClr val="00B050"/>
                </a:solidFill>
              </a:rPr>
              <a:t>{</a:t>
            </a:r>
            <a:r>
              <a:rPr lang="en-US" sz="2000" dirty="0" err="1" smtClean="0">
                <a:solidFill>
                  <a:srgbClr val="00B050"/>
                </a:solidFill>
              </a:rPr>
              <a:t>d,b</a:t>
            </a:r>
            <a:r>
              <a:rPr lang="en-US" sz="2000" dirty="0" smtClean="0">
                <a:solidFill>
                  <a:srgbClr val="00B050"/>
                </a:solidFill>
              </a:rPr>
              <a:t>} : 1.527 : 1.189</a:t>
            </a:r>
          </a:p>
          <a:p>
            <a:r>
              <a:rPr lang="en-US" sz="2000" dirty="0" smtClean="0"/>
              <a:t>{</a:t>
            </a:r>
            <a:r>
              <a:rPr lang="en-US" sz="2000" dirty="0" err="1" smtClean="0"/>
              <a:t>e,d</a:t>
            </a:r>
            <a:r>
              <a:rPr lang="en-US" sz="2000" dirty="0" smtClean="0"/>
              <a:t>} : 1.106 : 1.106 </a:t>
            </a:r>
          </a:p>
          <a:p>
            <a:endParaRPr lang="en-US" sz="2000" dirty="0" smtClean="0"/>
          </a:p>
        </p:txBody>
      </p:sp>
      <p:sp>
        <p:nvSpPr>
          <p:cNvPr id="5" name="&quot;No&quot; Symbol 4"/>
          <p:cNvSpPr/>
          <p:nvPr/>
        </p:nvSpPr>
        <p:spPr>
          <a:xfrm>
            <a:off x="8443119" y="2330450"/>
            <a:ext cx="389476"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746566" y="3200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941855" y="4078514"/>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673125"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7"/>
          </p:cNvCxnSpPr>
          <p:nvPr/>
        </p:nvCxnSpPr>
        <p:spPr>
          <a:xfrm flipH="1">
            <a:off x="8079005" y="2655654"/>
            <a:ext cx="421151" cy="600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0"/>
          </p:cNvCxnSpPr>
          <p:nvPr/>
        </p:nvCxnSpPr>
        <p:spPr>
          <a:xfrm flipH="1">
            <a:off x="7136593" y="3525604"/>
            <a:ext cx="667010" cy="55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flipH="1">
            <a:off x="6867863" y="4459514"/>
            <a:ext cx="268730" cy="450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94775" y="3177173"/>
            <a:ext cx="856848" cy="338554"/>
          </a:xfrm>
          <a:prstGeom prst="rect">
            <a:avLst/>
          </a:prstGeom>
          <a:noFill/>
        </p:spPr>
        <p:txBody>
          <a:bodyPr wrap="square" rtlCol="0">
            <a:spAutoFit/>
          </a:bodyPr>
          <a:lstStyle/>
          <a:p>
            <a:r>
              <a:rPr lang="en-US" dirty="0" smtClean="0"/>
              <a:t>l1:1.06</a:t>
            </a:r>
            <a:endParaRPr lang="en-US" dirty="0"/>
          </a:p>
        </p:txBody>
      </p:sp>
      <p:sp>
        <p:nvSpPr>
          <p:cNvPr id="16" name="TextBox 15"/>
          <p:cNvSpPr txBox="1"/>
          <p:nvPr/>
        </p:nvSpPr>
        <p:spPr>
          <a:xfrm>
            <a:off x="6160031" y="4051300"/>
            <a:ext cx="934744" cy="338554"/>
          </a:xfrm>
          <a:prstGeom prst="rect">
            <a:avLst/>
          </a:prstGeom>
          <a:noFill/>
        </p:spPr>
        <p:txBody>
          <a:bodyPr wrap="square" rtlCol="0">
            <a:spAutoFit/>
          </a:bodyPr>
          <a:lstStyle/>
          <a:p>
            <a:r>
              <a:rPr lang="en-US" dirty="0" smtClean="0"/>
              <a:t>l2:1.06</a:t>
            </a:r>
            <a:endParaRPr lang="en-US" dirty="0"/>
          </a:p>
        </p:txBody>
      </p:sp>
      <p:sp>
        <p:nvSpPr>
          <p:cNvPr id="17" name="TextBox 16"/>
          <p:cNvSpPr txBox="1"/>
          <p:nvPr/>
        </p:nvSpPr>
        <p:spPr>
          <a:xfrm>
            <a:off x="5833880" y="4910175"/>
            <a:ext cx="934744" cy="338554"/>
          </a:xfrm>
          <a:prstGeom prst="rect">
            <a:avLst/>
          </a:prstGeom>
          <a:noFill/>
        </p:spPr>
        <p:txBody>
          <a:bodyPr wrap="square" rtlCol="0">
            <a:spAutoFit/>
          </a:bodyPr>
          <a:lstStyle/>
          <a:p>
            <a:r>
              <a:rPr lang="en-US" dirty="0" smtClean="0"/>
              <a:t>l3:0.5</a:t>
            </a:r>
            <a:endParaRPr lang="en-US" dirty="0"/>
          </a:p>
        </p:txBody>
      </p:sp>
      <p:sp>
        <p:nvSpPr>
          <p:cNvPr id="31" name="Oval 30"/>
          <p:cNvSpPr/>
          <p:nvPr/>
        </p:nvSpPr>
        <p:spPr>
          <a:xfrm>
            <a:off x="9686566"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p:cNvSpPr/>
          <p:nvPr/>
        </p:nvSpPr>
        <p:spPr>
          <a:xfrm>
            <a:off x="929805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p:cNvSpPr/>
          <p:nvPr/>
        </p:nvSpPr>
        <p:spPr>
          <a:xfrm>
            <a:off x="9103320" y="3177173"/>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7" name="Straight Arrow Connector 36"/>
          <p:cNvCxnSpPr>
            <a:stCxn id="5" idx="5"/>
            <a:endCxn id="33" idx="1"/>
          </p:cNvCxnSpPr>
          <p:nvPr/>
        </p:nvCxnSpPr>
        <p:spPr>
          <a:xfrm>
            <a:off x="8775558" y="2655654"/>
            <a:ext cx="384799" cy="5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2" idx="0"/>
          </p:cNvCxnSpPr>
          <p:nvPr/>
        </p:nvCxnSpPr>
        <p:spPr>
          <a:xfrm>
            <a:off x="9298058" y="3558173"/>
            <a:ext cx="194738" cy="49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5"/>
            <a:endCxn id="31" idx="0"/>
          </p:cNvCxnSpPr>
          <p:nvPr/>
        </p:nvCxnSpPr>
        <p:spPr>
          <a:xfrm>
            <a:off x="9630497" y="4376504"/>
            <a:ext cx="250807" cy="5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132111" y="4895328"/>
            <a:ext cx="856848" cy="338554"/>
          </a:xfrm>
          <a:prstGeom prst="rect">
            <a:avLst/>
          </a:prstGeom>
          <a:noFill/>
        </p:spPr>
        <p:txBody>
          <a:bodyPr wrap="square" rtlCol="0">
            <a:spAutoFit/>
          </a:bodyPr>
          <a:lstStyle/>
          <a:p>
            <a:r>
              <a:rPr lang="en-US" dirty="0" smtClean="0"/>
              <a:t>l3:0.245</a:t>
            </a:r>
            <a:endParaRPr lang="en-US" dirty="0"/>
          </a:p>
        </p:txBody>
      </p:sp>
      <p:sp>
        <p:nvSpPr>
          <p:cNvPr id="46" name="TextBox 45"/>
          <p:cNvSpPr txBox="1"/>
          <p:nvPr/>
        </p:nvSpPr>
        <p:spPr>
          <a:xfrm>
            <a:off x="9686566" y="4028086"/>
            <a:ext cx="856848" cy="338554"/>
          </a:xfrm>
          <a:prstGeom prst="rect">
            <a:avLst/>
          </a:prstGeom>
          <a:noFill/>
        </p:spPr>
        <p:txBody>
          <a:bodyPr wrap="square" rtlCol="0">
            <a:spAutoFit/>
          </a:bodyPr>
          <a:lstStyle/>
          <a:p>
            <a:r>
              <a:rPr lang="en-US" dirty="0" smtClean="0"/>
              <a:t>l2:1.189</a:t>
            </a:r>
            <a:endParaRPr lang="en-US" dirty="0"/>
          </a:p>
        </p:txBody>
      </p:sp>
      <p:sp>
        <p:nvSpPr>
          <p:cNvPr id="47" name="TextBox 46"/>
          <p:cNvSpPr txBox="1"/>
          <p:nvPr/>
        </p:nvSpPr>
        <p:spPr>
          <a:xfrm>
            <a:off x="9497665" y="3160844"/>
            <a:ext cx="856848" cy="338554"/>
          </a:xfrm>
          <a:prstGeom prst="rect">
            <a:avLst/>
          </a:prstGeom>
          <a:noFill/>
        </p:spPr>
        <p:txBody>
          <a:bodyPr wrap="square" rtlCol="0">
            <a:spAutoFit/>
          </a:bodyPr>
          <a:lstStyle/>
          <a:p>
            <a:r>
              <a:rPr lang="en-US" dirty="0" smtClean="0"/>
              <a:t>l1:1.189</a:t>
            </a:r>
            <a:endParaRPr lang="en-US" dirty="0"/>
          </a:p>
        </p:txBody>
      </p:sp>
      <p:sp>
        <p:nvSpPr>
          <p:cNvPr id="23" name="Oval 22"/>
          <p:cNvSpPr/>
          <p:nvPr/>
        </p:nvSpPr>
        <p:spPr>
          <a:xfrm>
            <a:off x="8783375" y="4931247"/>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Oval 23"/>
          <p:cNvSpPr/>
          <p:nvPr/>
        </p:nvSpPr>
        <p:spPr>
          <a:xfrm>
            <a:off x="8424943" y="404136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Arrow Connector 8"/>
          <p:cNvCxnSpPr>
            <a:stCxn id="6" idx="5"/>
            <a:endCxn id="24" idx="0"/>
          </p:cNvCxnSpPr>
          <p:nvPr/>
        </p:nvCxnSpPr>
        <p:spPr>
          <a:xfrm>
            <a:off x="8079005" y="3525604"/>
            <a:ext cx="540676" cy="51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23" idx="0"/>
          </p:cNvCxnSpPr>
          <p:nvPr/>
        </p:nvCxnSpPr>
        <p:spPr>
          <a:xfrm>
            <a:off x="8750264" y="4419212"/>
            <a:ext cx="227849" cy="51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78051" y="4059464"/>
            <a:ext cx="934744" cy="338554"/>
          </a:xfrm>
          <a:prstGeom prst="rect">
            <a:avLst/>
          </a:prstGeom>
          <a:noFill/>
        </p:spPr>
        <p:txBody>
          <a:bodyPr wrap="square" rtlCol="0">
            <a:spAutoFit/>
          </a:bodyPr>
          <a:lstStyle/>
          <a:p>
            <a:r>
              <a:rPr lang="en-US" dirty="0" smtClean="0"/>
              <a:t>l2:0.435</a:t>
            </a:r>
            <a:endParaRPr lang="en-US" dirty="0"/>
          </a:p>
        </p:txBody>
      </p:sp>
      <p:sp>
        <p:nvSpPr>
          <p:cNvPr id="30" name="TextBox 29"/>
          <p:cNvSpPr txBox="1"/>
          <p:nvPr/>
        </p:nvSpPr>
        <p:spPr>
          <a:xfrm>
            <a:off x="8378884" y="5296006"/>
            <a:ext cx="934744" cy="338554"/>
          </a:xfrm>
          <a:prstGeom prst="rect">
            <a:avLst/>
          </a:prstGeom>
          <a:noFill/>
        </p:spPr>
        <p:txBody>
          <a:bodyPr wrap="square" rtlCol="0">
            <a:spAutoFit/>
          </a:bodyPr>
          <a:lstStyle/>
          <a:p>
            <a:r>
              <a:rPr lang="en-US" dirty="0" smtClean="0"/>
              <a:t>l3:0.246</a:t>
            </a:r>
            <a:endParaRPr lang="en-US" dirty="0"/>
          </a:p>
        </p:txBody>
      </p:sp>
      <p:sp>
        <p:nvSpPr>
          <p:cNvPr id="41" name="Oval 40"/>
          <p:cNvSpPr/>
          <p:nvPr/>
        </p:nvSpPr>
        <p:spPr>
          <a:xfrm>
            <a:off x="7684220" y="4943838"/>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6" name="Straight Arrow Connector 35"/>
          <p:cNvCxnSpPr>
            <a:endCxn id="41" idx="0"/>
          </p:cNvCxnSpPr>
          <p:nvPr/>
        </p:nvCxnSpPr>
        <p:spPr>
          <a:xfrm flipH="1">
            <a:off x="7878958" y="4366640"/>
            <a:ext cx="564161" cy="57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402017" y="5308706"/>
            <a:ext cx="934744" cy="338554"/>
          </a:xfrm>
          <a:prstGeom prst="rect">
            <a:avLst/>
          </a:prstGeom>
          <a:noFill/>
        </p:spPr>
        <p:txBody>
          <a:bodyPr wrap="square" rtlCol="0">
            <a:spAutoFit/>
          </a:bodyPr>
          <a:lstStyle/>
          <a:p>
            <a:r>
              <a:rPr lang="en-US" dirty="0" smtClean="0"/>
              <a:t>l3:0.435</a:t>
            </a:r>
            <a:endParaRPr lang="en-US" dirty="0"/>
          </a:p>
        </p:txBody>
      </p:sp>
    </p:spTree>
    <p:extLst>
      <p:ext uri="{BB962C8B-B14F-4D97-AF65-F5344CB8AC3E}">
        <p14:creationId xmlns:p14="http://schemas.microsoft.com/office/powerpoint/2010/main" val="3833588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14450"/>
          </a:xfrm>
        </p:spPr>
        <p:txBody>
          <a:bodyPr/>
          <a:lstStyle/>
          <a:p>
            <a:r>
              <a:rPr lang="en-US" dirty="0" smtClean="0"/>
              <a:t>CUFI Tree </a:t>
            </a:r>
            <a:r>
              <a:rPr lang="en-US" dirty="0"/>
              <a:t>C</a:t>
            </a:r>
            <a:r>
              <a:rPr lang="en-US" dirty="0" smtClean="0"/>
              <a:t>onstruction…</a:t>
            </a:r>
            <a:endParaRPr lang="en-US" dirty="0"/>
          </a:p>
        </p:txBody>
      </p:sp>
      <p:sp>
        <p:nvSpPr>
          <p:cNvPr id="3" name="Content Placeholder 2"/>
          <p:cNvSpPr>
            <a:spLocks noGrp="1"/>
          </p:cNvSpPr>
          <p:nvPr>
            <p:ph idx="1"/>
          </p:nvPr>
        </p:nvSpPr>
        <p:spPr>
          <a:xfrm>
            <a:off x="630951" y="1371600"/>
            <a:ext cx="11774567" cy="5029200"/>
          </a:xfrm>
        </p:spPr>
        <p:txBody>
          <a:bodyPr>
            <a:normAutofit/>
          </a:bodyPr>
          <a:lstStyle/>
          <a:p>
            <a:r>
              <a:rPr lang="en-US" sz="2000" dirty="0" smtClean="0"/>
              <a:t>Closed </a:t>
            </a:r>
            <a:r>
              <a:rPr lang="en-US" sz="2000" dirty="0" err="1" smtClean="0"/>
              <a:t>itemsets</a:t>
            </a:r>
            <a:r>
              <a:rPr lang="en-US" sz="2000" dirty="0" smtClean="0"/>
              <a:t> found :</a:t>
            </a:r>
          </a:p>
          <a:p>
            <a:r>
              <a:rPr lang="en-US" sz="2000" dirty="0" smtClean="0">
                <a:solidFill>
                  <a:srgbClr val="00B050"/>
                </a:solidFill>
              </a:rPr>
              <a:t>{</a:t>
            </a:r>
            <a:r>
              <a:rPr lang="en-US" sz="2000" dirty="0" err="1" smtClean="0">
                <a:solidFill>
                  <a:srgbClr val="00B050"/>
                </a:solidFill>
              </a:rPr>
              <a:t>e,c,a</a:t>
            </a:r>
            <a:r>
              <a:rPr lang="en-US" sz="2000" dirty="0" smtClean="0">
                <a:solidFill>
                  <a:srgbClr val="00B050"/>
                </a:solidFill>
              </a:rPr>
              <a:t>} : 0.437 : 0.5</a:t>
            </a:r>
          </a:p>
          <a:p>
            <a:r>
              <a:rPr lang="en-US" sz="2000" dirty="0" smtClean="0">
                <a:solidFill>
                  <a:srgbClr val="7030A0"/>
                </a:solidFill>
              </a:rPr>
              <a:t>{</a:t>
            </a:r>
            <a:r>
              <a:rPr lang="en-US" sz="2000" dirty="0" err="1" smtClean="0">
                <a:solidFill>
                  <a:srgbClr val="7030A0"/>
                </a:solidFill>
              </a:rPr>
              <a:t>e,a</a:t>
            </a:r>
            <a:r>
              <a:rPr lang="en-US" sz="2000" dirty="0" smtClean="0">
                <a:solidFill>
                  <a:srgbClr val="7030A0"/>
                </a:solidFill>
              </a:rPr>
              <a:t>} : 0.835 : 0.57</a:t>
            </a:r>
          </a:p>
          <a:p>
            <a:r>
              <a:rPr lang="en-US" sz="2000" dirty="0" smtClean="0">
                <a:solidFill>
                  <a:srgbClr val="00B050"/>
                </a:solidFill>
              </a:rPr>
              <a:t>{</a:t>
            </a:r>
            <a:r>
              <a:rPr lang="en-US" sz="2000" dirty="0" err="1" smtClean="0">
                <a:solidFill>
                  <a:srgbClr val="00B050"/>
                </a:solidFill>
              </a:rPr>
              <a:t>d,b,a</a:t>
            </a:r>
            <a:r>
              <a:rPr lang="en-US" sz="2000" dirty="0" smtClean="0">
                <a:solidFill>
                  <a:srgbClr val="00B050"/>
                </a:solidFill>
              </a:rPr>
              <a:t>} : 0.373 : 0.245</a:t>
            </a:r>
          </a:p>
          <a:p>
            <a:r>
              <a:rPr lang="en-US" sz="2000" dirty="0" smtClean="0">
                <a:solidFill>
                  <a:srgbClr val="00B050"/>
                </a:solidFill>
              </a:rPr>
              <a:t>{</a:t>
            </a:r>
            <a:r>
              <a:rPr lang="en-US" sz="2000" dirty="0" err="1" smtClean="0">
                <a:solidFill>
                  <a:srgbClr val="00B050"/>
                </a:solidFill>
              </a:rPr>
              <a:t>e,c</a:t>
            </a:r>
            <a:r>
              <a:rPr lang="en-US" sz="2000" dirty="0" smtClean="0">
                <a:solidFill>
                  <a:srgbClr val="00B050"/>
                </a:solidFill>
              </a:rPr>
              <a:t>} : 1.129 : 1.06</a:t>
            </a:r>
          </a:p>
          <a:p>
            <a:r>
              <a:rPr lang="en-US" sz="2000" dirty="0" smtClean="0">
                <a:solidFill>
                  <a:srgbClr val="00B050"/>
                </a:solidFill>
              </a:rPr>
              <a:t>{</a:t>
            </a:r>
            <a:r>
              <a:rPr lang="en-US" sz="2000" dirty="0" err="1" smtClean="0">
                <a:solidFill>
                  <a:srgbClr val="00B050"/>
                </a:solidFill>
              </a:rPr>
              <a:t>e,d,c</a:t>
            </a:r>
            <a:r>
              <a:rPr lang="en-US" sz="2000" dirty="0" smtClean="0">
                <a:solidFill>
                  <a:srgbClr val="00B050"/>
                </a:solidFill>
              </a:rPr>
              <a:t>} : 0.494 : 0.246</a:t>
            </a:r>
          </a:p>
          <a:p>
            <a:r>
              <a:rPr lang="en-US" sz="2000" dirty="0" smtClean="0">
                <a:solidFill>
                  <a:srgbClr val="7030A0"/>
                </a:solidFill>
              </a:rPr>
              <a:t>{</a:t>
            </a:r>
            <a:r>
              <a:rPr lang="en-US" sz="2000" dirty="0" err="1" smtClean="0">
                <a:solidFill>
                  <a:srgbClr val="7030A0"/>
                </a:solidFill>
              </a:rPr>
              <a:t>d,c</a:t>
            </a:r>
            <a:r>
              <a:rPr lang="en-US" sz="2000" dirty="0" smtClean="0">
                <a:solidFill>
                  <a:srgbClr val="7030A0"/>
                </a:solidFill>
              </a:rPr>
              <a:t>} : 0.565 : 0.565</a:t>
            </a:r>
          </a:p>
          <a:p>
            <a:r>
              <a:rPr lang="en-US" sz="2000" dirty="0" smtClean="0">
                <a:solidFill>
                  <a:srgbClr val="00B050"/>
                </a:solidFill>
              </a:rPr>
              <a:t>{</a:t>
            </a:r>
            <a:r>
              <a:rPr lang="en-US" sz="2000" dirty="0" err="1" smtClean="0">
                <a:solidFill>
                  <a:srgbClr val="00B050"/>
                </a:solidFill>
              </a:rPr>
              <a:t>e,d,b</a:t>
            </a:r>
            <a:r>
              <a:rPr lang="en-US" sz="2000" dirty="0" smtClean="0">
                <a:solidFill>
                  <a:srgbClr val="00B050"/>
                </a:solidFill>
              </a:rPr>
              <a:t>} : 0.877 : 0.435</a:t>
            </a:r>
          </a:p>
          <a:p>
            <a:r>
              <a:rPr lang="en-US" sz="2000" dirty="0" smtClean="0">
                <a:solidFill>
                  <a:srgbClr val="00B050"/>
                </a:solidFill>
              </a:rPr>
              <a:t>{</a:t>
            </a:r>
            <a:r>
              <a:rPr lang="en-US" sz="2000" dirty="0" err="1" smtClean="0">
                <a:solidFill>
                  <a:srgbClr val="00B050"/>
                </a:solidFill>
              </a:rPr>
              <a:t>d,b</a:t>
            </a:r>
            <a:r>
              <a:rPr lang="en-US" sz="2000" dirty="0" smtClean="0">
                <a:solidFill>
                  <a:srgbClr val="00B050"/>
                </a:solidFill>
              </a:rPr>
              <a:t>} : 1.527 : 1.189</a:t>
            </a:r>
          </a:p>
          <a:p>
            <a:r>
              <a:rPr lang="en-US" sz="2000" dirty="0" smtClean="0">
                <a:solidFill>
                  <a:srgbClr val="7030A0"/>
                </a:solidFill>
              </a:rPr>
              <a:t>{</a:t>
            </a:r>
            <a:r>
              <a:rPr lang="en-US" sz="2000" dirty="0" err="1" smtClean="0">
                <a:solidFill>
                  <a:srgbClr val="7030A0"/>
                </a:solidFill>
              </a:rPr>
              <a:t>e,d</a:t>
            </a:r>
            <a:r>
              <a:rPr lang="en-US" sz="2000" dirty="0" smtClean="0">
                <a:solidFill>
                  <a:srgbClr val="7030A0"/>
                </a:solidFill>
              </a:rPr>
              <a:t>} : 1.106 : 1.106 </a:t>
            </a:r>
          </a:p>
          <a:p>
            <a:endParaRPr lang="en-US" sz="2000" dirty="0" smtClean="0"/>
          </a:p>
        </p:txBody>
      </p:sp>
      <p:sp>
        <p:nvSpPr>
          <p:cNvPr id="5" name="&quot;No&quot; Symbol 4"/>
          <p:cNvSpPr/>
          <p:nvPr/>
        </p:nvSpPr>
        <p:spPr>
          <a:xfrm>
            <a:off x="8443119" y="2330450"/>
            <a:ext cx="389476"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746566" y="3200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941855" y="4078514"/>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673125"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7"/>
          </p:cNvCxnSpPr>
          <p:nvPr/>
        </p:nvCxnSpPr>
        <p:spPr>
          <a:xfrm flipH="1">
            <a:off x="8079005" y="2655654"/>
            <a:ext cx="421151" cy="600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0"/>
          </p:cNvCxnSpPr>
          <p:nvPr/>
        </p:nvCxnSpPr>
        <p:spPr>
          <a:xfrm flipH="1">
            <a:off x="7136593" y="3525604"/>
            <a:ext cx="667010" cy="55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flipH="1">
            <a:off x="6867863" y="4459514"/>
            <a:ext cx="268730" cy="450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94775" y="3177173"/>
            <a:ext cx="856848" cy="338554"/>
          </a:xfrm>
          <a:prstGeom prst="rect">
            <a:avLst/>
          </a:prstGeom>
          <a:noFill/>
        </p:spPr>
        <p:txBody>
          <a:bodyPr wrap="square" rtlCol="0">
            <a:spAutoFit/>
          </a:bodyPr>
          <a:lstStyle/>
          <a:p>
            <a:r>
              <a:rPr lang="en-US" dirty="0" smtClean="0"/>
              <a:t>l1:1.06</a:t>
            </a:r>
            <a:endParaRPr lang="en-US" dirty="0"/>
          </a:p>
        </p:txBody>
      </p:sp>
      <p:sp>
        <p:nvSpPr>
          <p:cNvPr id="16" name="TextBox 15"/>
          <p:cNvSpPr txBox="1"/>
          <p:nvPr/>
        </p:nvSpPr>
        <p:spPr>
          <a:xfrm>
            <a:off x="6160031" y="4051300"/>
            <a:ext cx="934744" cy="338554"/>
          </a:xfrm>
          <a:prstGeom prst="rect">
            <a:avLst/>
          </a:prstGeom>
          <a:noFill/>
        </p:spPr>
        <p:txBody>
          <a:bodyPr wrap="square" rtlCol="0">
            <a:spAutoFit/>
          </a:bodyPr>
          <a:lstStyle/>
          <a:p>
            <a:r>
              <a:rPr lang="en-US" dirty="0" smtClean="0"/>
              <a:t>l2:1.06</a:t>
            </a:r>
            <a:endParaRPr lang="en-US" dirty="0"/>
          </a:p>
        </p:txBody>
      </p:sp>
      <p:sp>
        <p:nvSpPr>
          <p:cNvPr id="17" name="TextBox 16"/>
          <p:cNvSpPr txBox="1"/>
          <p:nvPr/>
        </p:nvSpPr>
        <p:spPr>
          <a:xfrm>
            <a:off x="5833880" y="4910175"/>
            <a:ext cx="934744" cy="338554"/>
          </a:xfrm>
          <a:prstGeom prst="rect">
            <a:avLst/>
          </a:prstGeom>
          <a:noFill/>
        </p:spPr>
        <p:txBody>
          <a:bodyPr wrap="square" rtlCol="0">
            <a:spAutoFit/>
          </a:bodyPr>
          <a:lstStyle/>
          <a:p>
            <a:r>
              <a:rPr lang="en-US" dirty="0" smtClean="0"/>
              <a:t>l3:0.5</a:t>
            </a:r>
            <a:endParaRPr lang="en-US" dirty="0"/>
          </a:p>
        </p:txBody>
      </p:sp>
      <p:sp>
        <p:nvSpPr>
          <p:cNvPr id="31" name="Oval 30"/>
          <p:cNvSpPr/>
          <p:nvPr/>
        </p:nvSpPr>
        <p:spPr>
          <a:xfrm>
            <a:off x="9686566"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p:cNvSpPr/>
          <p:nvPr/>
        </p:nvSpPr>
        <p:spPr>
          <a:xfrm>
            <a:off x="929805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p:cNvSpPr/>
          <p:nvPr/>
        </p:nvSpPr>
        <p:spPr>
          <a:xfrm>
            <a:off x="9103320" y="3177173"/>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7" name="Straight Arrow Connector 36"/>
          <p:cNvCxnSpPr>
            <a:stCxn id="5" idx="5"/>
            <a:endCxn id="33" idx="1"/>
          </p:cNvCxnSpPr>
          <p:nvPr/>
        </p:nvCxnSpPr>
        <p:spPr>
          <a:xfrm>
            <a:off x="8775558" y="2655654"/>
            <a:ext cx="384799" cy="5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2" idx="0"/>
          </p:cNvCxnSpPr>
          <p:nvPr/>
        </p:nvCxnSpPr>
        <p:spPr>
          <a:xfrm>
            <a:off x="9298058" y="3558173"/>
            <a:ext cx="194738" cy="49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5"/>
            <a:endCxn id="31" idx="0"/>
          </p:cNvCxnSpPr>
          <p:nvPr/>
        </p:nvCxnSpPr>
        <p:spPr>
          <a:xfrm>
            <a:off x="9630497" y="4376504"/>
            <a:ext cx="250807" cy="5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132111" y="4895328"/>
            <a:ext cx="856848" cy="338554"/>
          </a:xfrm>
          <a:prstGeom prst="rect">
            <a:avLst/>
          </a:prstGeom>
          <a:noFill/>
        </p:spPr>
        <p:txBody>
          <a:bodyPr wrap="square" rtlCol="0">
            <a:spAutoFit/>
          </a:bodyPr>
          <a:lstStyle/>
          <a:p>
            <a:r>
              <a:rPr lang="en-US" dirty="0" smtClean="0"/>
              <a:t>l3:0.245</a:t>
            </a:r>
            <a:endParaRPr lang="en-US" dirty="0"/>
          </a:p>
        </p:txBody>
      </p:sp>
      <p:sp>
        <p:nvSpPr>
          <p:cNvPr id="46" name="TextBox 45"/>
          <p:cNvSpPr txBox="1"/>
          <p:nvPr/>
        </p:nvSpPr>
        <p:spPr>
          <a:xfrm>
            <a:off x="9686566" y="4028086"/>
            <a:ext cx="856848" cy="338554"/>
          </a:xfrm>
          <a:prstGeom prst="rect">
            <a:avLst/>
          </a:prstGeom>
          <a:noFill/>
        </p:spPr>
        <p:txBody>
          <a:bodyPr wrap="square" rtlCol="0">
            <a:spAutoFit/>
          </a:bodyPr>
          <a:lstStyle/>
          <a:p>
            <a:r>
              <a:rPr lang="en-US" dirty="0" smtClean="0"/>
              <a:t>l2:1.189</a:t>
            </a:r>
            <a:endParaRPr lang="en-US" dirty="0"/>
          </a:p>
        </p:txBody>
      </p:sp>
      <p:sp>
        <p:nvSpPr>
          <p:cNvPr id="47" name="TextBox 46"/>
          <p:cNvSpPr txBox="1"/>
          <p:nvPr/>
        </p:nvSpPr>
        <p:spPr>
          <a:xfrm>
            <a:off x="9497665" y="3160844"/>
            <a:ext cx="856848" cy="338554"/>
          </a:xfrm>
          <a:prstGeom prst="rect">
            <a:avLst/>
          </a:prstGeom>
          <a:noFill/>
        </p:spPr>
        <p:txBody>
          <a:bodyPr wrap="square" rtlCol="0">
            <a:spAutoFit/>
          </a:bodyPr>
          <a:lstStyle/>
          <a:p>
            <a:r>
              <a:rPr lang="en-US" dirty="0" smtClean="0"/>
              <a:t>l1:1.189</a:t>
            </a:r>
            <a:endParaRPr lang="en-US" dirty="0"/>
          </a:p>
        </p:txBody>
      </p:sp>
      <p:sp>
        <p:nvSpPr>
          <p:cNvPr id="23" name="Oval 22"/>
          <p:cNvSpPr/>
          <p:nvPr/>
        </p:nvSpPr>
        <p:spPr>
          <a:xfrm>
            <a:off x="8783375" y="4931247"/>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Oval 23"/>
          <p:cNvSpPr/>
          <p:nvPr/>
        </p:nvSpPr>
        <p:spPr>
          <a:xfrm>
            <a:off x="8424943" y="404136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Arrow Connector 8"/>
          <p:cNvCxnSpPr>
            <a:stCxn id="6" idx="5"/>
            <a:endCxn id="24" idx="0"/>
          </p:cNvCxnSpPr>
          <p:nvPr/>
        </p:nvCxnSpPr>
        <p:spPr>
          <a:xfrm>
            <a:off x="8079005" y="3525604"/>
            <a:ext cx="540676" cy="51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23" idx="0"/>
          </p:cNvCxnSpPr>
          <p:nvPr/>
        </p:nvCxnSpPr>
        <p:spPr>
          <a:xfrm>
            <a:off x="8750264" y="4419212"/>
            <a:ext cx="227849" cy="51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78051" y="4059464"/>
            <a:ext cx="934744" cy="338554"/>
          </a:xfrm>
          <a:prstGeom prst="rect">
            <a:avLst/>
          </a:prstGeom>
          <a:noFill/>
        </p:spPr>
        <p:txBody>
          <a:bodyPr wrap="square" rtlCol="0">
            <a:spAutoFit/>
          </a:bodyPr>
          <a:lstStyle/>
          <a:p>
            <a:r>
              <a:rPr lang="en-US" dirty="0" smtClean="0"/>
              <a:t>l2:0.435</a:t>
            </a:r>
            <a:endParaRPr lang="en-US" dirty="0"/>
          </a:p>
        </p:txBody>
      </p:sp>
      <p:sp>
        <p:nvSpPr>
          <p:cNvPr id="30" name="TextBox 29"/>
          <p:cNvSpPr txBox="1"/>
          <p:nvPr/>
        </p:nvSpPr>
        <p:spPr>
          <a:xfrm>
            <a:off x="8378884" y="5296006"/>
            <a:ext cx="934744" cy="338554"/>
          </a:xfrm>
          <a:prstGeom prst="rect">
            <a:avLst/>
          </a:prstGeom>
          <a:noFill/>
        </p:spPr>
        <p:txBody>
          <a:bodyPr wrap="square" rtlCol="0">
            <a:spAutoFit/>
          </a:bodyPr>
          <a:lstStyle/>
          <a:p>
            <a:r>
              <a:rPr lang="en-US" dirty="0" smtClean="0"/>
              <a:t>l3:0.246</a:t>
            </a:r>
            <a:endParaRPr lang="en-US" dirty="0"/>
          </a:p>
        </p:txBody>
      </p:sp>
      <p:sp>
        <p:nvSpPr>
          <p:cNvPr id="4" name="Curved Right Arrow 3"/>
          <p:cNvSpPr/>
          <p:nvPr/>
        </p:nvSpPr>
        <p:spPr>
          <a:xfrm>
            <a:off x="213519" y="4051300"/>
            <a:ext cx="427751" cy="8925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p:cNvSpPr/>
          <p:nvPr/>
        </p:nvSpPr>
        <p:spPr>
          <a:xfrm>
            <a:off x="7684220" y="4943838"/>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6" name="Straight Arrow Connector 35"/>
          <p:cNvCxnSpPr>
            <a:endCxn id="41" idx="0"/>
          </p:cNvCxnSpPr>
          <p:nvPr/>
        </p:nvCxnSpPr>
        <p:spPr>
          <a:xfrm flipH="1">
            <a:off x="7878958" y="4366640"/>
            <a:ext cx="564161" cy="57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402017" y="5308706"/>
            <a:ext cx="934744" cy="338554"/>
          </a:xfrm>
          <a:prstGeom prst="rect">
            <a:avLst/>
          </a:prstGeom>
          <a:noFill/>
        </p:spPr>
        <p:txBody>
          <a:bodyPr wrap="square" rtlCol="0">
            <a:spAutoFit/>
          </a:bodyPr>
          <a:lstStyle/>
          <a:p>
            <a:r>
              <a:rPr lang="en-US" dirty="0" smtClean="0"/>
              <a:t>l3:0.435</a:t>
            </a:r>
            <a:endParaRPr lang="en-US" dirty="0"/>
          </a:p>
        </p:txBody>
      </p:sp>
      <p:sp>
        <p:nvSpPr>
          <p:cNvPr id="11" name="TextBox 10"/>
          <p:cNvSpPr txBox="1"/>
          <p:nvPr/>
        </p:nvSpPr>
        <p:spPr>
          <a:xfrm>
            <a:off x="3337719" y="2209800"/>
            <a:ext cx="3724882" cy="1077218"/>
          </a:xfrm>
          <a:prstGeom prst="rect">
            <a:avLst/>
          </a:prstGeom>
          <a:noFill/>
        </p:spPr>
        <p:txBody>
          <a:bodyPr wrap="square" rtlCol="0">
            <a:spAutoFit/>
          </a:bodyPr>
          <a:lstStyle/>
          <a:p>
            <a:r>
              <a:rPr lang="en-US" dirty="0" smtClean="0"/>
              <a:t>|{</a:t>
            </a:r>
            <a:r>
              <a:rPr lang="en-US" dirty="0" err="1" smtClean="0"/>
              <a:t>e,d</a:t>
            </a:r>
            <a:r>
              <a:rPr lang="en-US" dirty="0" smtClean="0"/>
              <a:t>}(1.106)-{</a:t>
            </a:r>
            <a:r>
              <a:rPr lang="en-US" dirty="0" err="1" smtClean="0"/>
              <a:t>e,d,b</a:t>
            </a:r>
            <a:r>
              <a:rPr lang="en-US" dirty="0" smtClean="0"/>
              <a:t>}(0.877)|</a:t>
            </a:r>
          </a:p>
          <a:p>
            <a:r>
              <a:rPr lang="en-US" dirty="0" smtClean="0"/>
              <a:t>=0.229 &lt; 0.4</a:t>
            </a:r>
          </a:p>
          <a:p>
            <a:r>
              <a:rPr lang="en-US" dirty="0" smtClean="0"/>
              <a:t>So, same </a:t>
            </a:r>
            <a:r>
              <a:rPr lang="en-US" dirty="0" err="1" smtClean="0"/>
              <a:t>expSupCap</a:t>
            </a:r>
            <a:r>
              <a:rPr lang="en-US" dirty="0" smtClean="0"/>
              <a:t>.</a:t>
            </a:r>
          </a:p>
          <a:p>
            <a:r>
              <a:rPr lang="en-US" dirty="0" smtClean="0"/>
              <a:t>{</a:t>
            </a:r>
            <a:r>
              <a:rPr lang="en-US" dirty="0" err="1" smtClean="0"/>
              <a:t>e,d</a:t>
            </a:r>
            <a:r>
              <a:rPr lang="en-US" dirty="0" smtClean="0"/>
              <a:t>} will not be inserted.</a:t>
            </a:r>
            <a:endParaRPr lang="en-US" dirty="0"/>
          </a:p>
        </p:txBody>
      </p:sp>
    </p:spTree>
    <p:extLst>
      <p:ext uri="{BB962C8B-B14F-4D97-AF65-F5344CB8AC3E}">
        <p14:creationId xmlns:p14="http://schemas.microsoft.com/office/powerpoint/2010/main" val="424824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196" y="266700"/>
            <a:ext cx="11357135" cy="1066800"/>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Uncertain Database: An uncertain database</a:t>
            </a:r>
            <a:r>
              <a:rPr lang="en-US" dirty="0"/>
              <a:t> is </a:t>
            </a:r>
            <a:r>
              <a:rPr lang="en-US" dirty="0" smtClean="0"/>
              <a:t>a probabilistic database</a:t>
            </a:r>
            <a:r>
              <a:rPr lang="en-US" dirty="0"/>
              <a:t> in which </a:t>
            </a:r>
            <a:r>
              <a:rPr lang="en-US" dirty="0" smtClean="0"/>
              <a:t>each item in a transaction</a:t>
            </a:r>
            <a:r>
              <a:rPr lang="en-US" dirty="0"/>
              <a:t> </a:t>
            </a:r>
            <a:r>
              <a:rPr lang="en-US" dirty="0" smtClean="0"/>
              <a:t>has associated probabilities.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476038768"/>
              </p:ext>
            </p:extLst>
          </p:nvPr>
        </p:nvGraphicFramePr>
        <p:xfrm>
          <a:off x="2118519" y="3035303"/>
          <a:ext cx="8317093" cy="3352797"/>
        </p:xfrm>
        <a:graphic>
          <a:graphicData uri="http://schemas.openxmlformats.org/drawingml/2006/table">
            <a:tbl>
              <a:tblPr firstRow="1" bandRow="1">
                <a:tableStyleId>{5C22544A-7EE6-4342-B048-85BDC9FD1C3A}</a:tableStyleId>
              </a:tblPr>
              <a:tblGrid>
                <a:gridCol w="963031"/>
                <a:gridCol w="7354062"/>
              </a:tblGrid>
              <a:tr h="478971">
                <a:tc>
                  <a:txBody>
                    <a:bodyPr/>
                    <a:lstStyle/>
                    <a:p>
                      <a:r>
                        <a:rPr lang="en-US" sz="2100" dirty="0" smtClean="0"/>
                        <a:t>TID</a:t>
                      </a:r>
                      <a:endParaRPr lang="en-US" sz="2100" dirty="0"/>
                    </a:p>
                  </a:txBody>
                  <a:tcPr marL="114718" marR="114718" marT="53340" marB="53340"/>
                </a:tc>
                <a:tc>
                  <a:txBody>
                    <a:bodyPr/>
                    <a:lstStyle/>
                    <a:p>
                      <a:r>
                        <a:rPr lang="en-US" sz="2100" dirty="0" smtClean="0"/>
                        <a:t>Items with </a:t>
                      </a:r>
                      <a:r>
                        <a:rPr lang="en-US" sz="2100" baseline="0" dirty="0" smtClean="0"/>
                        <a:t> existential probability</a:t>
                      </a:r>
                      <a:endParaRPr lang="en-US" sz="2100" dirty="0"/>
                    </a:p>
                  </a:txBody>
                  <a:tcPr marL="114718" marR="114718" marT="53340" marB="53340"/>
                </a:tc>
              </a:tr>
              <a:tr h="478971">
                <a:tc>
                  <a:txBody>
                    <a:bodyPr/>
                    <a:lstStyle/>
                    <a:p>
                      <a:r>
                        <a:rPr lang="en-US" sz="2100" dirty="0" smtClean="0"/>
                        <a:t>t1</a:t>
                      </a:r>
                      <a:endParaRPr lang="en-US" sz="2100" dirty="0"/>
                    </a:p>
                  </a:txBody>
                  <a:tcPr marL="114718" marR="114718" marT="53340" marB="53340"/>
                </a:tc>
                <a:tc>
                  <a:txBody>
                    <a:bodyPr/>
                    <a:lstStyle/>
                    <a:p>
                      <a:r>
                        <a:rPr lang="en-US" sz="2100" dirty="0" smtClean="0"/>
                        <a:t>a</a:t>
                      </a:r>
                      <a:r>
                        <a:rPr lang="en-US" sz="2100" baseline="0" dirty="0" smtClean="0"/>
                        <a:t> : 0.465, c : 0.855, d : 0.578, e : 0.498</a:t>
                      </a:r>
                      <a:endParaRPr lang="en-US" sz="2100" dirty="0"/>
                    </a:p>
                  </a:txBody>
                  <a:tcPr marL="114718" marR="114718" marT="53340" marB="53340"/>
                </a:tc>
              </a:tr>
              <a:tr h="478971">
                <a:tc>
                  <a:txBody>
                    <a:bodyPr/>
                    <a:lstStyle/>
                    <a:p>
                      <a:r>
                        <a:rPr lang="en-US" sz="2100" dirty="0" smtClean="0"/>
                        <a:t>t2</a:t>
                      </a:r>
                      <a:endParaRPr lang="en-US" sz="2100" dirty="0"/>
                    </a:p>
                  </a:txBody>
                  <a:tcPr marL="114718" marR="114718" marT="53340" marB="53340"/>
                </a:tc>
                <a:tc>
                  <a:txBody>
                    <a:bodyPr/>
                    <a:lstStyle/>
                    <a:p>
                      <a:r>
                        <a:rPr lang="en-US" sz="2100" dirty="0" smtClean="0"/>
                        <a:t>b</a:t>
                      </a:r>
                      <a:r>
                        <a:rPr lang="en-US" sz="2100" baseline="0" dirty="0" smtClean="0"/>
                        <a:t> : 0.657, d : 0.488, e : 0.745</a:t>
                      </a:r>
                      <a:endParaRPr lang="en-US" sz="2100" dirty="0"/>
                    </a:p>
                  </a:txBody>
                  <a:tcPr marL="114718" marR="114718" marT="53340" marB="53340"/>
                </a:tc>
              </a:tr>
              <a:tr h="478971">
                <a:tc>
                  <a:txBody>
                    <a:bodyPr/>
                    <a:lstStyle/>
                    <a:p>
                      <a:r>
                        <a:rPr lang="en-US" sz="2100" dirty="0" smtClean="0"/>
                        <a:t>t3</a:t>
                      </a:r>
                      <a:endParaRPr lang="en-US" sz="2100" dirty="0"/>
                    </a:p>
                  </a:txBody>
                  <a:tcPr marL="114718" marR="114718" marT="53340" marB="53340"/>
                </a:tc>
                <a:tc>
                  <a:txBody>
                    <a:bodyPr/>
                    <a:lstStyle/>
                    <a:p>
                      <a:r>
                        <a:rPr lang="en-US" sz="2100" dirty="0" smtClean="0"/>
                        <a:t>a : 0.454, b : 0.821, d : 0.656, f : 0.113</a:t>
                      </a:r>
                      <a:endParaRPr lang="en-US" sz="2100" dirty="0"/>
                    </a:p>
                  </a:txBody>
                  <a:tcPr marL="114718" marR="114718" marT="53340" marB="53340"/>
                </a:tc>
              </a:tr>
              <a:tr h="478971">
                <a:tc>
                  <a:txBody>
                    <a:bodyPr/>
                    <a:lstStyle/>
                    <a:p>
                      <a:r>
                        <a:rPr lang="en-US" sz="2100" dirty="0" smtClean="0"/>
                        <a:t>t4</a:t>
                      </a:r>
                      <a:endParaRPr lang="en-US" sz="2100" dirty="0"/>
                    </a:p>
                  </a:txBody>
                  <a:tcPr marL="114718" marR="114718" marT="53340" marB="53340"/>
                </a:tc>
                <a:tc>
                  <a:txBody>
                    <a:bodyPr/>
                    <a:lstStyle/>
                    <a:p>
                      <a:r>
                        <a:rPr lang="en-US" sz="2100" dirty="0" smtClean="0"/>
                        <a:t>b</a:t>
                      </a:r>
                      <a:r>
                        <a:rPr lang="en-US" sz="2100" baseline="0" dirty="0" smtClean="0"/>
                        <a:t> : 0.432, d : 0.506, e : 0.898</a:t>
                      </a:r>
                      <a:endParaRPr lang="en-US" sz="2100" dirty="0"/>
                    </a:p>
                  </a:txBody>
                  <a:tcPr marL="114718" marR="114718" marT="53340" marB="53340"/>
                </a:tc>
              </a:tr>
              <a:tr h="478971">
                <a:tc>
                  <a:txBody>
                    <a:bodyPr/>
                    <a:lstStyle/>
                    <a:p>
                      <a:r>
                        <a:rPr lang="en-US" sz="2100" dirty="0" smtClean="0"/>
                        <a:t>t5</a:t>
                      </a:r>
                      <a:endParaRPr lang="en-US" sz="2100" dirty="0"/>
                    </a:p>
                  </a:txBody>
                  <a:tcPr marL="114718" marR="114718" marT="53340" marB="53340"/>
                </a:tc>
                <a:tc>
                  <a:txBody>
                    <a:bodyPr/>
                    <a:lstStyle/>
                    <a:p>
                      <a:r>
                        <a:rPr lang="en-US" sz="2100" baseline="0" dirty="0" smtClean="0"/>
                        <a:t>b : 0.332, c : 0.212, d : 0.335</a:t>
                      </a:r>
                      <a:endParaRPr lang="en-US" sz="2100" dirty="0"/>
                    </a:p>
                  </a:txBody>
                  <a:tcPr marL="114718" marR="114718" marT="53340" marB="53340"/>
                </a:tc>
              </a:tr>
              <a:tr h="478971">
                <a:tc>
                  <a:txBody>
                    <a:bodyPr/>
                    <a:lstStyle/>
                    <a:p>
                      <a:r>
                        <a:rPr lang="en-US" sz="2100" dirty="0" smtClean="0"/>
                        <a:t>t6</a:t>
                      </a:r>
                      <a:endParaRPr lang="en-US" sz="2100" dirty="0"/>
                    </a:p>
                  </a:txBody>
                  <a:tcPr marL="114718" marR="114718" marT="53340" marB="53340"/>
                </a:tc>
                <a:tc>
                  <a:txBody>
                    <a:bodyPr/>
                    <a:lstStyle/>
                    <a:p>
                      <a:r>
                        <a:rPr lang="en-US" sz="2100" dirty="0" smtClean="0"/>
                        <a:t>a</a:t>
                      </a:r>
                      <a:r>
                        <a:rPr lang="en-US" sz="2100" baseline="0" dirty="0" smtClean="0"/>
                        <a:t> : 0.48, c : 0.91, e : 0.698</a:t>
                      </a:r>
                      <a:endParaRPr lang="en-US" sz="2100" dirty="0"/>
                    </a:p>
                  </a:txBody>
                  <a:tcPr marL="114718" marR="114718" marT="53340" marB="53340"/>
                </a:tc>
              </a:tr>
            </a:tbl>
          </a:graphicData>
        </a:graphic>
      </p:graphicFrame>
    </p:spTree>
    <p:extLst>
      <p:ext uri="{BB962C8B-B14F-4D97-AF65-F5344CB8AC3E}">
        <p14:creationId xmlns:p14="http://schemas.microsoft.com/office/powerpoint/2010/main" val="4042308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14450"/>
          </a:xfrm>
        </p:spPr>
        <p:txBody>
          <a:bodyPr/>
          <a:lstStyle/>
          <a:p>
            <a:r>
              <a:rPr lang="en-US" dirty="0" smtClean="0"/>
              <a:t>CUFI Tree </a:t>
            </a:r>
            <a:r>
              <a:rPr lang="en-US" dirty="0"/>
              <a:t>C</a:t>
            </a:r>
            <a:r>
              <a:rPr lang="en-US" dirty="0" smtClean="0"/>
              <a:t>onstruction…</a:t>
            </a:r>
            <a:endParaRPr lang="en-US" dirty="0"/>
          </a:p>
        </p:txBody>
      </p:sp>
      <p:sp>
        <p:nvSpPr>
          <p:cNvPr id="3" name="Content Placeholder 2"/>
          <p:cNvSpPr>
            <a:spLocks noGrp="1"/>
          </p:cNvSpPr>
          <p:nvPr>
            <p:ph idx="1"/>
          </p:nvPr>
        </p:nvSpPr>
        <p:spPr>
          <a:xfrm>
            <a:off x="630951" y="1371600"/>
            <a:ext cx="11774567" cy="5029200"/>
          </a:xfrm>
        </p:spPr>
        <p:txBody>
          <a:bodyPr>
            <a:normAutofit/>
          </a:bodyPr>
          <a:lstStyle/>
          <a:p>
            <a:r>
              <a:rPr lang="en-US" sz="2000" dirty="0" smtClean="0"/>
              <a:t>Final CUFIs found :</a:t>
            </a:r>
          </a:p>
          <a:p>
            <a:r>
              <a:rPr lang="en-US" sz="2000" dirty="0" smtClean="0">
                <a:solidFill>
                  <a:srgbClr val="00B050"/>
                </a:solidFill>
              </a:rPr>
              <a:t>{</a:t>
            </a:r>
            <a:r>
              <a:rPr lang="en-US" sz="2000" dirty="0" err="1" smtClean="0">
                <a:solidFill>
                  <a:srgbClr val="00B050"/>
                </a:solidFill>
              </a:rPr>
              <a:t>e,c,a</a:t>
            </a:r>
            <a:r>
              <a:rPr lang="en-US" sz="2000" dirty="0" smtClean="0">
                <a:solidFill>
                  <a:srgbClr val="00B050"/>
                </a:solidFill>
              </a:rPr>
              <a:t>} : 0.437 : 0.5</a:t>
            </a:r>
          </a:p>
          <a:p>
            <a:r>
              <a:rPr lang="en-US" sz="2000" dirty="0" smtClean="0">
                <a:solidFill>
                  <a:srgbClr val="00B050"/>
                </a:solidFill>
              </a:rPr>
              <a:t>{</a:t>
            </a:r>
            <a:r>
              <a:rPr lang="en-US" sz="2000" dirty="0" err="1" smtClean="0">
                <a:solidFill>
                  <a:srgbClr val="00B050"/>
                </a:solidFill>
              </a:rPr>
              <a:t>d,b,a</a:t>
            </a:r>
            <a:r>
              <a:rPr lang="en-US" sz="2000" dirty="0" smtClean="0">
                <a:solidFill>
                  <a:srgbClr val="00B050"/>
                </a:solidFill>
              </a:rPr>
              <a:t>} : 0.373 : 0.245</a:t>
            </a:r>
          </a:p>
          <a:p>
            <a:r>
              <a:rPr lang="en-US" sz="2000" dirty="0" smtClean="0">
                <a:solidFill>
                  <a:srgbClr val="00B050"/>
                </a:solidFill>
              </a:rPr>
              <a:t>{</a:t>
            </a:r>
            <a:r>
              <a:rPr lang="en-US" sz="2000" dirty="0" err="1" smtClean="0">
                <a:solidFill>
                  <a:srgbClr val="00B050"/>
                </a:solidFill>
              </a:rPr>
              <a:t>e,c</a:t>
            </a:r>
            <a:r>
              <a:rPr lang="en-US" sz="2000" dirty="0" smtClean="0">
                <a:solidFill>
                  <a:srgbClr val="00B050"/>
                </a:solidFill>
              </a:rPr>
              <a:t>} : 1.129 : 1.06</a:t>
            </a:r>
          </a:p>
          <a:p>
            <a:r>
              <a:rPr lang="en-US" sz="2000" dirty="0" smtClean="0">
                <a:solidFill>
                  <a:srgbClr val="00B050"/>
                </a:solidFill>
              </a:rPr>
              <a:t>{</a:t>
            </a:r>
            <a:r>
              <a:rPr lang="en-US" sz="2000" dirty="0" err="1" smtClean="0">
                <a:solidFill>
                  <a:srgbClr val="00B050"/>
                </a:solidFill>
              </a:rPr>
              <a:t>e,d,c</a:t>
            </a:r>
            <a:r>
              <a:rPr lang="en-US" sz="2000" dirty="0" smtClean="0">
                <a:solidFill>
                  <a:srgbClr val="00B050"/>
                </a:solidFill>
              </a:rPr>
              <a:t>} : 0.494 : 0.246</a:t>
            </a:r>
          </a:p>
          <a:p>
            <a:r>
              <a:rPr lang="en-US" sz="2000" dirty="0" smtClean="0">
                <a:solidFill>
                  <a:srgbClr val="00B050"/>
                </a:solidFill>
              </a:rPr>
              <a:t>{</a:t>
            </a:r>
            <a:r>
              <a:rPr lang="en-US" sz="2000" dirty="0" err="1" smtClean="0">
                <a:solidFill>
                  <a:srgbClr val="00B050"/>
                </a:solidFill>
              </a:rPr>
              <a:t>e,d,b</a:t>
            </a:r>
            <a:r>
              <a:rPr lang="en-US" sz="2000" dirty="0" smtClean="0">
                <a:solidFill>
                  <a:srgbClr val="00B050"/>
                </a:solidFill>
              </a:rPr>
              <a:t>} : 0.877 : 0.435</a:t>
            </a:r>
          </a:p>
          <a:p>
            <a:r>
              <a:rPr lang="en-US" sz="2000" dirty="0" smtClean="0">
                <a:solidFill>
                  <a:srgbClr val="00B050"/>
                </a:solidFill>
              </a:rPr>
              <a:t>{</a:t>
            </a:r>
            <a:r>
              <a:rPr lang="en-US" sz="2000" dirty="0" err="1" smtClean="0">
                <a:solidFill>
                  <a:srgbClr val="00B050"/>
                </a:solidFill>
              </a:rPr>
              <a:t>d,b</a:t>
            </a:r>
            <a:r>
              <a:rPr lang="en-US" sz="2000" dirty="0" smtClean="0">
                <a:solidFill>
                  <a:srgbClr val="00B050"/>
                </a:solidFill>
              </a:rPr>
              <a:t>} : 1.527 : 1.189</a:t>
            </a:r>
          </a:p>
          <a:p>
            <a:pPr marL="0" indent="0">
              <a:buNone/>
            </a:pPr>
            <a:endParaRPr lang="en-US" sz="2000" dirty="0" smtClean="0"/>
          </a:p>
        </p:txBody>
      </p:sp>
      <p:sp>
        <p:nvSpPr>
          <p:cNvPr id="5" name="&quot;No&quot; Symbol 4"/>
          <p:cNvSpPr/>
          <p:nvPr/>
        </p:nvSpPr>
        <p:spPr>
          <a:xfrm>
            <a:off x="8443119" y="2330450"/>
            <a:ext cx="389476" cy="3810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Oval 5"/>
          <p:cNvSpPr/>
          <p:nvPr/>
        </p:nvSpPr>
        <p:spPr>
          <a:xfrm>
            <a:off x="7746566" y="32004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7" name="Oval 6"/>
          <p:cNvSpPr/>
          <p:nvPr/>
        </p:nvSpPr>
        <p:spPr>
          <a:xfrm>
            <a:off x="6941855" y="4078514"/>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8" name="Oval 7"/>
          <p:cNvSpPr/>
          <p:nvPr/>
        </p:nvSpPr>
        <p:spPr>
          <a:xfrm>
            <a:off x="6673125"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10" name="Straight Arrow Connector 9"/>
          <p:cNvCxnSpPr>
            <a:stCxn id="5" idx="3"/>
            <a:endCxn id="6" idx="7"/>
          </p:cNvCxnSpPr>
          <p:nvPr/>
        </p:nvCxnSpPr>
        <p:spPr>
          <a:xfrm flipH="1">
            <a:off x="8079005" y="2655654"/>
            <a:ext cx="421151" cy="600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7" idx="0"/>
          </p:cNvCxnSpPr>
          <p:nvPr/>
        </p:nvCxnSpPr>
        <p:spPr>
          <a:xfrm flipH="1">
            <a:off x="7136593" y="3525604"/>
            <a:ext cx="667010" cy="552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4"/>
            <a:endCxn id="8" idx="0"/>
          </p:cNvCxnSpPr>
          <p:nvPr/>
        </p:nvCxnSpPr>
        <p:spPr>
          <a:xfrm flipH="1">
            <a:off x="6867863" y="4459514"/>
            <a:ext cx="268730" cy="4506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094775" y="3177173"/>
            <a:ext cx="856848" cy="338554"/>
          </a:xfrm>
          <a:prstGeom prst="rect">
            <a:avLst/>
          </a:prstGeom>
          <a:noFill/>
        </p:spPr>
        <p:txBody>
          <a:bodyPr wrap="square" rtlCol="0">
            <a:spAutoFit/>
          </a:bodyPr>
          <a:lstStyle/>
          <a:p>
            <a:r>
              <a:rPr lang="en-US" dirty="0" smtClean="0"/>
              <a:t>l1:1.06</a:t>
            </a:r>
            <a:endParaRPr lang="en-US" dirty="0"/>
          </a:p>
        </p:txBody>
      </p:sp>
      <p:sp>
        <p:nvSpPr>
          <p:cNvPr id="16" name="TextBox 15"/>
          <p:cNvSpPr txBox="1"/>
          <p:nvPr/>
        </p:nvSpPr>
        <p:spPr>
          <a:xfrm>
            <a:off x="6160031" y="4051300"/>
            <a:ext cx="934744" cy="338554"/>
          </a:xfrm>
          <a:prstGeom prst="rect">
            <a:avLst/>
          </a:prstGeom>
          <a:noFill/>
        </p:spPr>
        <p:txBody>
          <a:bodyPr wrap="square" rtlCol="0">
            <a:spAutoFit/>
          </a:bodyPr>
          <a:lstStyle/>
          <a:p>
            <a:r>
              <a:rPr lang="en-US" dirty="0" smtClean="0"/>
              <a:t>l2:1.06</a:t>
            </a:r>
            <a:endParaRPr lang="en-US" dirty="0"/>
          </a:p>
        </p:txBody>
      </p:sp>
      <p:sp>
        <p:nvSpPr>
          <p:cNvPr id="17" name="TextBox 16"/>
          <p:cNvSpPr txBox="1"/>
          <p:nvPr/>
        </p:nvSpPr>
        <p:spPr>
          <a:xfrm>
            <a:off x="6025247" y="5048419"/>
            <a:ext cx="934744" cy="338554"/>
          </a:xfrm>
          <a:prstGeom prst="rect">
            <a:avLst/>
          </a:prstGeom>
          <a:noFill/>
        </p:spPr>
        <p:txBody>
          <a:bodyPr wrap="square" rtlCol="0">
            <a:spAutoFit/>
          </a:bodyPr>
          <a:lstStyle/>
          <a:p>
            <a:r>
              <a:rPr lang="en-US" dirty="0" smtClean="0"/>
              <a:t>l3:0.5</a:t>
            </a:r>
            <a:endParaRPr lang="en-US" dirty="0"/>
          </a:p>
        </p:txBody>
      </p:sp>
      <p:sp>
        <p:nvSpPr>
          <p:cNvPr id="31" name="Oval 30"/>
          <p:cNvSpPr/>
          <p:nvPr/>
        </p:nvSpPr>
        <p:spPr>
          <a:xfrm>
            <a:off x="9686566" y="491017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2" name="Oval 31"/>
          <p:cNvSpPr/>
          <p:nvPr/>
        </p:nvSpPr>
        <p:spPr>
          <a:xfrm>
            <a:off x="9298058" y="4051300"/>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33" name="Oval 32"/>
          <p:cNvSpPr/>
          <p:nvPr/>
        </p:nvSpPr>
        <p:spPr>
          <a:xfrm>
            <a:off x="9103320" y="3177173"/>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7" name="Straight Arrow Connector 36"/>
          <p:cNvCxnSpPr>
            <a:stCxn id="5" idx="5"/>
            <a:endCxn id="33" idx="1"/>
          </p:cNvCxnSpPr>
          <p:nvPr/>
        </p:nvCxnSpPr>
        <p:spPr>
          <a:xfrm>
            <a:off x="8775558" y="2655654"/>
            <a:ext cx="384799" cy="57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2" idx="0"/>
          </p:cNvCxnSpPr>
          <p:nvPr/>
        </p:nvCxnSpPr>
        <p:spPr>
          <a:xfrm>
            <a:off x="9298058" y="3558173"/>
            <a:ext cx="194738" cy="493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5"/>
            <a:endCxn id="31" idx="0"/>
          </p:cNvCxnSpPr>
          <p:nvPr/>
        </p:nvCxnSpPr>
        <p:spPr>
          <a:xfrm>
            <a:off x="9630497" y="4376504"/>
            <a:ext cx="250807" cy="53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132111" y="4895328"/>
            <a:ext cx="856848" cy="338554"/>
          </a:xfrm>
          <a:prstGeom prst="rect">
            <a:avLst/>
          </a:prstGeom>
          <a:noFill/>
        </p:spPr>
        <p:txBody>
          <a:bodyPr wrap="square" rtlCol="0">
            <a:spAutoFit/>
          </a:bodyPr>
          <a:lstStyle/>
          <a:p>
            <a:r>
              <a:rPr lang="en-US" dirty="0" smtClean="0"/>
              <a:t>l3:0.245</a:t>
            </a:r>
            <a:endParaRPr lang="en-US" dirty="0"/>
          </a:p>
        </p:txBody>
      </p:sp>
      <p:sp>
        <p:nvSpPr>
          <p:cNvPr id="46" name="TextBox 45"/>
          <p:cNvSpPr txBox="1"/>
          <p:nvPr/>
        </p:nvSpPr>
        <p:spPr>
          <a:xfrm>
            <a:off x="9686566" y="4028086"/>
            <a:ext cx="856848" cy="338554"/>
          </a:xfrm>
          <a:prstGeom prst="rect">
            <a:avLst/>
          </a:prstGeom>
          <a:noFill/>
        </p:spPr>
        <p:txBody>
          <a:bodyPr wrap="square" rtlCol="0">
            <a:spAutoFit/>
          </a:bodyPr>
          <a:lstStyle/>
          <a:p>
            <a:r>
              <a:rPr lang="en-US" dirty="0" smtClean="0"/>
              <a:t>l2:1.189</a:t>
            </a:r>
            <a:endParaRPr lang="en-US" dirty="0"/>
          </a:p>
        </p:txBody>
      </p:sp>
      <p:sp>
        <p:nvSpPr>
          <p:cNvPr id="47" name="TextBox 46"/>
          <p:cNvSpPr txBox="1"/>
          <p:nvPr/>
        </p:nvSpPr>
        <p:spPr>
          <a:xfrm>
            <a:off x="9497665" y="3160844"/>
            <a:ext cx="856848" cy="338554"/>
          </a:xfrm>
          <a:prstGeom prst="rect">
            <a:avLst/>
          </a:prstGeom>
          <a:noFill/>
        </p:spPr>
        <p:txBody>
          <a:bodyPr wrap="square" rtlCol="0">
            <a:spAutoFit/>
          </a:bodyPr>
          <a:lstStyle/>
          <a:p>
            <a:r>
              <a:rPr lang="en-US" dirty="0" smtClean="0"/>
              <a:t>l1:1.189</a:t>
            </a:r>
            <a:endParaRPr lang="en-US" dirty="0"/>
          </a:p>
        </p:txBody>
      </p:sp>
      <p:sp>
        <p:nvSpPr>
          <p:cNvPr id="23" name="Oval 22"/>
          <p:cNvSpPr/>
          <p:nvPr/>
        </p:nvSpPr>
        <p:spPr>
          <a:xfrm>
            <a:off x="8783375" y="4931247"/>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4" name="Oval 23"/>
          <p:cNvSpPr/>
          <p:nvPr/>
        </p:nvSpPr>
        <p:spPr>
          <a:xfrm>
            <a:off x="8424943" y="4041365"/>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9" name="Straight Arrow Connector 8"/>
          <p:cNvCxnSpPr>
            <a:stCxn id="6" idx="5"/>
            <a:endCxn id="24" idx="0"/>
          </p:cNvCxnSpPr>
          <p:nvPr/>
        </p:nvCxnSpPr>
        <p:spPr>
          <a:xfrm>
            <a:off x="8079005" y="3525604"/>
            <a:ext cx="540676" cy="515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23" idx="0"/>
          </p:cNvCxnSpPr>
          <p:nvPr/>
        </p:nvCxnSpPr>
        <p:spPr>
          <a:xfrm>
            <a:off x="8750264" y="4419212"/>
            <a:ext cx="227849" cy="51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578051" y="4059464"/>
            <a:ext cx="934744" cy="338554"/>
          </a:xfrm>
          <a:prstGeom prst="rect">
            <a:avLst/>
          </a:prstGeom>
          <a:noFill/>
        </p:spPr>
        <p:txBody>
          <a:bodyPr wrap="square" rtlCol="0">
            <a:spAutoFit/>
          </a:bodyPr>
          <a:lstStyle/>
          <a:p>
            <a:r>
              <a:rPr lang="en-US" dirty="0" smtClean="0"/>
              <a:t>l2:0.435</a:t>
            </a:r>
            <a:endParaRPr lang="en-US" dirty="0"/>
          </a:p>
        </p:txBody>
      </p:sp>
      <p:sp>
        <p:nvSpPr>
          <p:cNvPr id="30" name="TextBox 29"/>
          <p:cNvSpPr txBox="1"/>
          <p:nvPr/>
        </p:nvSpPr>
        <p:spPr>
          <a:xfrm>
            <a:off x="8378884" y="5296006"/>
            <a:ext cx="934744" cy="338554"/>
          </a:xfrm>
          <a:prstGeom prst="rect">
            <a:avLst/>
          </a:prstGeom>
          <a:noFill/>
        </p:spPr>
        <p:txBody>
          <a:bodyPr wrap="square" rtlCol="0">
            <a:spAutoFit/>
          </a:bodyPr>
          <a:lstStyle/>
          <a:p>
            <a:r>
              <a:rPr lang="en-US" dirty="0" smtClean="0"/>
              <a:t>l3:0.246</a:t>
            </a:r>
            <a:endParaRPr lang="en-US" dirty="0"/>
          </a:p>
        </p:txBody>
      </p:sp>
      <p:sp>
        <p:nvSpPr>
          <p:cNvPr id="41" name="Oval 40"/>
          <p:cNvSpPr/>
          <p:nvPr/>
        </p:nvSpPr>
        <p:spPr>
          <a:xfrm>
            <a:off x="7684220" y="4943838"/>
            <a:ext cx="389476"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6" name="Straight Arrow Connector 35"/>
          <p:cNvCxnSpPr>
            <a:endCxn id="41" idx="0"/>
          </p:cNvCxnSpPr>
          <p:nvPr/>
        </p:nvCxnSpPr>
        <p:spPr>
          <a:xfrm flipH="1">
            <a:off x="7878958" y="4366640"/>
            <a:ext cx="564161" cy="57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402017" y="5308706"/>
            <a:ext cx="934744" cy="338554"/>
          </a:xfrm>
          <a:prstGeom prst="rect">
            <a:avLst/>
          </a:prstGeom>
          <a:noFill/>
        </p:spPr>
        <p:txBody>
          <a:bodyPr wrap="square" rtlCol="0">
            <a:spAutoFit/>
          </a:bodyPr>
          <a:lstStyle/>
          <a:p>
            <a:r>
              <a:rPr lang="en-US" dirty="0" smtClean="0"/>
              <a:t>l3:0.435</a:t>
            </a:r>
            <a:endParaRPr lang="en-US" dirty="0"/>
          </a:p>
        </p:txBody>
      </p:sp>
      <p:graphicFrame>
        <p:nvGraphicFramePr>
          <p:cNvPr id="34" name="Table 33"/>
          <p:cNvGraphicFramePr>
            <a:graphicFrameLocks noGrp="1"/>
          </p:cNvGraphicFramePr>
          <p:nvPr>
            <p:extLst>
              <p:ext uri="{D42A27DB-BD31-4B8C-83A1-F6EECF244321}">
                <p14:modId xmlns:p14="http://schemas.microsoft.com/office/powerpoint/2010/main" val="3006908354"/>
              </p:ext>
            </p:extLst>
          </p:nvPr>
        </p:nvGraphicFramePr>
        <p:xfrm>
          <a:off x="3337719" y="2746771"/>
          <a:ext cx="2347119" cy="2494280"/>
        </p:xfrm>
        <a:graphic>
          <a:graphicData uri="http://schemas.openxmlformats.org/drawingml/2006/table">
            <a:tbl>
              <a:tblPr firstRow="1" bandRow="1">
                <a:tableStyleId>{5C22544A-7EE6-4342-B048-85BDC9FD1C3A}</a:tableStyleId>
              </a:tblPr>
              <a:tblGrid>
                <a:gridCol w="790125"/>
                <a:gridCol w="1556994"/>
              </a:tblGrid>
              <a:tr h="370840">
                <a:tc>
                  <a:txBody>
                    <a:bodyPr/>
                    <a:lstStyle/>
                    <a:p>
                      <a:r>
                        <a:rPr lang="en-US" dirty="0" smtClean="0"/>
                        <a:t>items</a:t>
                      </a:r>
                      <a:endParaRPr lang="en-US" dirty="0"/>
                    </a:p>
                  </a:txBody>
                  <a:tcPr/>
                </a:tc>
                <a:tc>
                  <a:txBody>
                    <a:bodyPr/>
                    <a:lstStyle/>
                    <a:p>
                      <a:r>
                        <a:rPr lang="en-US" dirty="0" smtClean="0"/>
                        <a:t>Head</a:t>
                      </a:r>
                      <a:r>
                        <a:rPr lang="en-US" baseline="0" dirty="0" smtClean="0"/>
                        <a:t> of the links</a:t>
                      </a:r>
                      <a:endParaRPr lang="en-US" dirty="0"/>
                    </a:p>
                  </a:txBody>
                  <a:tcPr/>
                </a:tc>
              </a:tr>
              <a:tr h="370840">
                <a:tc>
                  <a:txBody>
                    <a:bodyPr/>
                    <a:lstStyle/>
                    <a:p>
                      <a:r>
                        <a:rPr lang="en-US" dirty="0" smtClean="0"/>
                        <a:t>e</a:t>
                      </a:r>
                      <a:endParaRPr lang="en-US" dirty="0"/>
                    </a:p>
                  </a:txBody>
                  <a:tcPr/>
                </a:tc>
                <a:tc>
                  <a:txBody>
                    <a:bodyPr/>
                    <a:lstStyle/>
                    <a:p>
                      <a:endParaRPr lang="en-US"/>
                    </a:p>
                  </a:txBody>
                  <a:tcPr/>
                </a:tc>
              </a:tr>
              <a:tr h="370840">
                <a:tc>
                  <a:txBody>
                    <a:bodyPr/>
                    <a:lstStyle/>
                    <a:p>
                      <a:r>
                        <a:rPr lang="en-US" dirty="0" smtClean="0"/>
                        <a:t>d</a:t>
                      </a:r>
                      <a:endParaRPr lang="en-US" dirty="0"/>
                    </a:p>
                  </a:txBody>
                  <a:tcPr/>
                </a:tc>
                <a:tc>
                  <a:txBody>
                    <a:bodyPr/>
                    <a:lstStyle/>
                    <a:p>
                      <a:endParaRPr lang="en-US"/>
                    </a:p>
                  </a:txBody>
                  <a:tcPr/>
                </a:tc>
              </a:tr>
              <a:tr h="370840">
                <a:tc>
                  <a:txBody>
                    <a:bodyPr/>
                    <a:lstStyle/>
                    <a:p>
                      <a:r>
                        <a:rPr lang="en-US" dirty="0" smtClean="0"/>
                        <a:t>b</a:t>
                      </a:r>
                      <a:endParaRPr lang="en-US" dirty="0"/>
                    </a:p>
                  </a:txBody>
                  <a:tcPr/>
                </a:tc>
                <a:tc>
                  <a:txBody>
                    <a:bodyPr/>
                    <a:lstStyle/>
                    <a:p>
                      <a:endParaRPr lang="en-US"/>
                    </a:p>
                  </a:txBody>
                  <a:tcPr/>
                </a:tc>
              </a:tr>
              <a:tr h="370840">
                <a:tc>
                  <a:txBody>
                    <a:bodyPr/>
                    <a:lstStyle/>
                    <a:p>
                      <a:r>
                        <a:rPr lang="en-US" dirty="0" smtClean="0"/>
                        <a:t>c</a:t>
                      </a:r>
                      <a:endParaRPr lang="en-US" dirty="0"/>
                    </a:p>
                  </a:txBody>
                  <a:tcPr/>
                </a:tc>
                <a:tc>
                  <a:txBody>
                    <a:bodyPr/>
                    <a:lstStyle/>
                    <a:p>
                      <a:endParaRPr lang="en-US"/>
                    </a:p>
                  </a:txBody>
                  <a:tcPr/>
                </a:tc>
              </a:tr>
              <a:tr h="370840">
                <a:tc>
                  <a:txBody>
                    <a:bodyPr/>
                    <a:lstStyle/>
                    <a:p>
                      <a:r>
                        <a:rPr lang="en-US" dirty="0" smtClean="0"/>
                        <a:t>a</a:t>
                      </a:r>
                      <a:endParaRPr lang="en-US" dirty="0"/>
                    </a:p>
                  </a:txBody>
                  <a:tcPr/>
                </a:tc>
                <a:tc>
                  <a:txBody>
                    <a:bodyPr/>
                    <a:lstStyle/>
                    <a:p>
                      <a:endParaRPr lang="en-US" dirty="0"/>
                    </a:p>
                  </a:txBody>
                  <a:tcPr/>
                </a:tc>
              </a:tr>
            </a:tbl>
          </a:graphicData>
        </a:graphic>
      </p:graphicFrame>
      <p:cxnSp>
        <p:nvCxnSpPr>
          <p:cNvPr id="11" name="Curved Connector 10"/>
          <p:cNvCxnSpPr/>
          <p:nvPr/>
        </p:nvCxnSpPr>
        <p:spPr>
          <a:xfrm flipV="1">
            <a:off x="5623719" y="3200400"/>
            <a:ext cx="2060501" cy="35777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p:cNvCxnSpPr/>
          <p:nvPr/>
        </p:nvCxnSpPr>
        <p:spPr>
          <a:xfrm flipV="1">
            <a:off x="5623719" y="4366640"/>
            <a:ext cx="1244144" cy="28156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p:cNvCxnSpPr/>
          <p:nvPr/>
        </p:nvCxnSpPr>
        <p:spPr>
          <a:xfrm flipV="1">
            <a:off x="5623719" y="4943838"/>
            <a:ext cx="1049406" cy="853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endCxn id="33" idx="3"/>
          </p:cNvCxnSpPr>
          <p:nvPr/>
        </p:nvCxnSpPr>
        <p:spPr>
          <a:xfrm flipV="1">
            <a:off x="5623719" y="3502377"/>
            <a:ext cx="3536638" cy="38382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p:nvPr/>
        </p:nvCxnSpPr>
        <p:spPr>
          <a:xfrm>
            <a:off x="5639289" y="4404880"/>
            <a:ext cx="3674339" cy="92874"/>
          </a:xfrm>
          <a:prstGeom prst="curvedConnector3">
            <a:avLst>
              <a:gd name="adj1" fmla="val 299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a:off x="6867863" y="5324838"/>
            <a:ext cx="2818703" cy="12700"/>
          </a:xfrm>
          <a:prstGeom prst="curvedConnector3">
            <a:avLst>
              <a:gd name="adj1" fmla="val 342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33" idx="3"/>
            <a:endCxn id="24" idx="7"/>
          </p:cNvCxnSpPr>
          <p:nvPr/>
        </p:nvCxnSpPr>
        <p:spPr>
          <a:xfrm rot="5400000">
            <a:off x="8661478" y="3598282"/>
            <a:ext cx="594784" cy="40297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a:endCxn id="23" idx="2"/>
          </p:cNvCxnSpPr>
          <p:nvPr/>
        </p:nvCxnSpPr>
        <p:spPr>
          <a:xfrm>
            <a:off x="7402017" y="4366640"/>
            <a:ext cx="1381358" cy="7551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rot="10800000" flipV="1">
            <a:off x="8126296" y="4348539"/>
            <a:ext cx="1109366" cy="6492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2460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sp>
        <p:nvSpPr>
          <p:cNvPr id="4" name="TextBox 3"/>
          <p:cNvSpPr txBox="1"/>
          <p:nvPr/>
        </p:nvSpPr>
        <p:spPr>
          <a:xfrm>
            <a:off x="860510" y="2819400"/>
            <a:ext cx="11125200" cy="2123658"/>
          </a:xfrm>
          <a:prstGeom prst="rect">
            <a:avLst/>
          </a:prstGeom>
          <a:noFill/>
        </p:spPr>
        <p:txBody>
          <a:bodyPr wrap="square" rtlCol="0">
            <a:spAutoFit/>
          </a:bodyPr>
          <a:lstStyle/>
          <a:p>
            <a:r>
              <a:rPr lang="en-US" sz="4400" dirty="0" smtClean="0">
                <a:solidFill>
                  <a:srgbClr val="0070C0"/>
                </a:solidFill>
              </a:rPr>
              <a:t>Maximal uncertain frequent </a:t>
            </a:r>
            <a:r>
              <a:rPr lang="en-US" sz="4400" dirty="0" err="1" smtClean="0">
                <a:solidFill>
                  <a:srgbClr val="0070C0"/>
                </a:solidFill>
              </a:rPr>
              <a:t>itemsets</a:t>
            </a:r>
            <a:r>
              <a:rPr lang="en-US" sz="4400" dirty="0" smtClean="0">
                <a:solidFill>
                  <a:srgbClr val="0070C0"/>
                </a:solidFill>
              </a:rPr>
              <a:t> mining 			from uncertain data stream</a:t>
            </a:r>
          </a:p>
          <a:p>
            <a:r>
              <a:rPr lang="en-US" sz="4400" dirty="0">
                <a:solidFill>
                  <a:srgbClr val="0070C0"/>
                </a:solidFill>
              </a:rPr>
              <a:t>	</a:t>
            </a:r>
            <a:r>
              <a:rPr lang="en-US" sz="4400" dirty="0" smtClean="0">
                <a:solidFill>
                  <a:srgbClr val="0070C0"/>
                </a:solidFill>
              </a:rPr>
              <a:t>				MUFIS tree</a:t>
            </a:r>
            <a:endParaRPr lang="en-US" sz="4400" dirty="0">
              <a:solidFill>
                <a:srgbClr val="0070C0"/>
              </a:solidFill>
            </a:endParaRPr>
          </a:p>
        </p:txBody>
      </p:sp>
    </p:spTree>
    <p:extLst>
      <p:ext uri="{BB962C8B-B14F-4D97-AF65-F5344CB8AC3E}">
        <p14:creationId xmlns:p14="http://schemas.microsoft.com/office/powerpoint/2010/main" val="35695571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196" y="266700"/>
            <a:ext cx="11357135" cy="1066800"/>
          </a:xfrm>
        </p:spPr>
        <p:txBody>
          <a:bodyPr>
            <a:normAutofit fontScale="90000"/>
          </a:bodyPr>
          <a:lstStyle/>
          <a:p>
            <a:r>
              <a:rPr lang="en-US" dirty="0" smtClean="0"/>
              <a:t>Maximal Uncertain Frequent </a:t>
            </a:r>
            <a:r>
              <a:rPr lang="en-US" dirty="0" err="1" smtClean="0"/>
              <a:t>Itemset</a:t>
            </a:r>
            <a:r>
              <a:rPr lang="en-US" dirty="0" smtClean="0"/>
              <a:t> Tree </a:t>
            </a:r>
            <a:r>
              <a:rPr lang="en-US" dirty="0"/>
              <a:t>F</a:t>
            </a:r>
            <a:r>
              <a:rPr lang="en-US" dirty="0" smtClean="0"/>
              <a:t>rom </a:t>
            </a:r>
            <a:r>
              <a:rPr lang="en-US" dirty="0"/>
              <a:t>D</a:t>
            </a:r>
            <a:r>
              <a:rPr lang="en-US" dirty="0" smtClean="0"/>
              <a:t>ata </a:t>
            </a:r>
            <a:r>
              <a:rPr lang="en-US" dirty="0"/>
              <a:t>S</a:t>
            </a:r>
            <a:r>
              <a:rPr lang="en-US" dirty="0" smtClean="0"/>
              <a:t>tream (MUFIS tree) Construction</a:t>
            </a:r>
            <a:endParaRPr lang="en-US" dirty="0"/>
          </a:p>
        </p:txBody>
      </p:sp>
      <p:sp>
        <p:nvSpPr>
          <p:cNvPr id="3" name="Content Placeholder 2"/>
          <p:cNvSpPr>
            <a:spLocks noGrp="1"/>
          </p:cNvSpPr>
          <p:nvPr>
            <p:ph idx="1"/>
          </p:nvPr>
        </p:nvSpPr>
        <p:spPr>
          <a:xfrm>
            <a:off x="630956" y="1806448"/>
            <a:ext cx="11357135" cy="4594352"/>
          </a:xfrm>
        </p:spPr>
        <p:txBody>
          <a:bodyPr>
            <a:normAutofit/>
          </a:bodyPr>
          <a:lstStyle/>
          <a:p>
            <a:r>
              <a:rPr lang="en-US" dirty="0" smtClean="0"/>
              <a:t>Let’s assume the following database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49254548"/>
              </p:ext>
            </p:extLst>
          </p:nvPr>
        </p:nvGraphicFramePr>
        <p:xfrm>
          <a:off x="2194718" y="2209801"/>
          <a:ext cx="8393295" cy="4267200"/>
        </p:xfrm>
        <a:graphic>
          <a:graphicData uri="http://schemas.openxmlformats.org/drawingml/2006/table">
            <a:tbl>
              <a:tblPr firstRow="1" bandRow="1">
                <a:tableStyleId>{5C22544A-7EE6-4342-B048-85BDC9FD1C3A}</a:tableStyleId>
              </a:tblPr>
              <a:tblGrid>
                <a:gridCol w="971854"/>
                <a:gridCol w="7421441"/>
              </a:tblGrid>
              <a:tr h="397933">
                <a:tc>
                  <a:txBody>
                    <a:bodyPr/>
                    <a:lstStyle/>
                    <a:p>
                      <a:r>
                        <a:rPr lang="en-US" sz="2100" dirty="0" smtClean="0"/>
                        <a:t>TID</a:t>
                      </a:r>
                      <a:endParaRPr lang="en-US" sz="2100" dirty="0"/>
                    </a:p>
                  </a:txBody>
                  <a:tcPr marL="114718" marR="114718" marT="53340" marB="53340"/>
                </a:tc>
                <a:tc>
                  <a:txBody>
                    <a:bodyPr/>
                    <a:lstStyle/>
                    <a:p>
                      <a:r>
                        <a:rPr lang="en-US" sz="2100" dirty="0" smtClean="0"/>
                        <a:t>Items with </a:t>
                      </a:r>
                      <a:r>
                        <a:rPr lang="en-US" sz="2100" baseline="0" dirty="0" smtClean="0"/>
                        <a:t> existential probability</a:t>
                      </a:r>
                      <a:endParaRPr lang="en-US" sz="2100" dirty="0"/>
                    </a:p>
                  </a:txBody>
                  <a:tcPr marL="114718" marR="114718" marT="53340" marB="53340"/>
                </a:tc>
              </a:tr>
              <a:tr h="397933">
                <a:tc>
                  <a:txBody>
                    <a:bodyPr/>
                    <a:lstStyle/>
                    <a:p>
                      <a:r>
                        <a:rPr lang="en-US" sz="2100" dirty="0" smtClean="0"/>
                        <a:t>t1</a:t>
                      </a:r>
                      <a:endParaRPr lang="en-US" sz="2100" dirty="0"/>
                    </a:p>
                  </a:txBody>
                  <a:tcPr marL="114718" marR="114718" marT="53340" marB="53340"/>
                </a:tc>
                <a:tc>
                  <a:txBody>
                    <a:bodyPr/>
                    <a:lstStyle/>
                    <a:p>
                      <a:r>
                        <a:rPr lang="en-US" sz="2100" dirty="0" smtClean="0"/>
                        <a:t>a</a:t>
                      </a:r>
                      <a:r>
                        <a:rPr lang="en-US" sz="2100" baseline="0" dirty="0" smtClean="0"/>
                        <a:t> : 0.465, c : 0.855, d : 0.578, e : 0.498</a:t>
                      </a:r>
                      <a:endParaRPr lang="en-US" sz="2100" dirty="0"/>
                    </a:p>
                  </a:txBody>
                  <a:tcPr marL="114718" marR="114718" marT="53340" marB="53340"/>
                </a:tc>
              </a:tr>
              <a:tr h="397933">
                <a:tc>
                  <a:txBody>
                    <a:bodyPr/>
                    <a:lstStyle/>
                    <a:p>
                      <a:r>
                        <a:rPr lang="en-US" sz="2100" dirty="0" smtClean="0"/>
                        <a:t>t2</a:t>
                      </a:r>
                      <a:endParaRPr lang="en-US" sz="2100" dirty="0"/>
                    </a:p>
                  </a:txBody>
                  <a:tcPr marL="114718" marR="114718" marT="53340" marB="53340"/>
                </a:tc>
                <a:tc>
                  <a:txBody>
                    <a:bodyPr/>
                    <a:lstStyle/>
                    <a:p>
                      <a:r>
                        <a:rPr lang="en-US" sz="2100" dirty="0" smtClean="0"/>
                        <a:t>b</a:t>
                      </a:r>
                      <a:r>
                        <a:rPr lang="en-US" sz="2100" baseline="0" dirty="0" smtClean="0"/>
                        <a:t> : 0.657, d : 0.488, e : 0.745</a:t>
                      </a:r>
                      <a:endParaRPr lang="en-US" sz="2100" dirty="0"/>
                    </a:p>
                  </a:txBody>
                  <a:tcPr marL="114718" marR="114718" marT="53340" marB="53340"/>
                </a:tc>
              </a:tr>
              <a:tr h="397933">
                <a:tc>
                  <a:txBody>
                    <a:bodyPr/>
                    <a:lstStyle/>
                    <a:p>
                      <a:r>
                        <a:rPr lang="en-US" sz="2100" dirty="0" smtClean="0"/>
                        <a:t>t3</a:t>
                      </a:r>
                      <a:endParaRPr lang="en-US" sz="2100" dirty="0"/>
                    </a:p>
                  </a:txBody>
                  <a:tcPr marL="114718" marR="114718" marT="53340" marB="53340"/>
                </a:tc>
                <a:tc>
                  <a:txBody>
                    <a:bodyPr/>
                    <a:lstStyle/>
                    <a:p>
                      <a:r>
                        <a:rPr lang="en-US" sz="2100" dirty="0" smtClean="0"/>
                        <a:t>a : 0.454, b : 0.821, d : 0.656, f : 0.113</a:t>
                      </a:r>
                      <a:endParaRPr lang="en-US" sz="2100" dirty="0"/>
                    </a:p>
                  </a:txBody>
                  <a:tcPr marL="114718" marR="114718" marT="53340" marB="53340"/>
                </a:tc>
              </a:tr>
              <a:tr h="397933">
                <a:tc>
                  <a:txBody>
                    <a:bodyPr/>
                    <a:lstStyle/>
                    <a:p>
                      <a:r>
                        <a:rPr lang="en-US" sz="2100" dirty="0" smtClean="0"/>
                        <a:t>t4</a:t>
                      </a:r>
                      <a:endParaRPr lang="en-US" sz="2100" dirty="0"/>
                    </a:p>
                  </a:txBody>
                  <a:tcPr marL="114718" marR="114718" marT="53340" marB="53340"/>
                </a:tc>
                <a:tc>
                  <a:txBody>
                    <a:bodyPr/>
                    <a:lstStyle/>
                    <a:p>
                      <a:r>
                        <a:rPr lang="en-US" sz="2100" dirty="0" smtClean="0"/>
                        <a:t>b</a:t>
                      </a:r>
                      <a:r>
                        <a:rPr lang="en-US" sz="2100" baseline="0" dirty="0" smtClean="0"/>
                        <a:t> : 0.432, d : 0.506, e : 0.898</a:t>
                      </a:r>
                      <a:endParaRPr lang="en-US" sz="2100" dirty="0"/>
                    </a:p>
                  </a:txBody>
                  <a:tcPr marL="114718" marR="114718" marT="53340" marB="53340"/>
                </a:tc>
              </a:tr>
              <a:tr h="397933">
                <a:tc>
                  <a:txBody>
                    <a:bodyPr/>
                    <a:lstStyle/>
                    <a:p>
                      <a:r>
                        <a:rPr lang="en-US" sz="2100" dirty="0" smtClean="0"/>
                        <a:t>t5</a:t>
                      </a:r>
                      <a:endParaRPr lang="en-US" sz="2100" dirty="0"/>
                    </a:p>
                  </a:txBody>
                  <a:tcPr marL="114718" marR="114718" marT="53340" marB="53340"/>
                </a:tc>
                <a:tc>
                  <a:txBody>
                    <a:bodyPr/>
                    <a:lstStyle/>
                    <a:p>
                      <a:r>
                        <a:rPr lang="en-US" sz="2100" baseline="0" dirty="0" smtClean="0"/>
                        <a:t>b : 0.332, c : 0.212, d : 0.335</a:t>
                      </a:r>
                      <a:endParaRPr lang="en-US" sz="2100" dirty="0"/>
                    </a:p>
                  </a:txBody>
                  <a:tcPr marL="114718" marR="114718" marT="53340" marB="53340"/>
                </a:tc>
              </a:tr>
              <a:tr h="397933">
                <a:tc>
                  <a:txBody>
                    <a:bodyPr/>
                    <a:lstStyle/>
                    <a:p>
                      <a:r>
                        <a:rPr lang="en-US" sz="2100" dirty="0" smtClean="0"/>
                        <a:t>t6</a:t>
                      </a:r>
                      <a:endParaRPr lang="en-US" sz="2100" dirty="0"/>
                    </a:p>
                  </a:txBody>
                  <a:tcPr marL="114718" marR="114718" marT="53340" marB="53340"/>
                </a:tc>
                <a:tc>
                  <a:txBody>
                    <a:bodyPr/>
                    <a:lstStyle/>
                    <a:p>
                      <a:r>
                        <a:rPr lang="en-US" sz="2100" dirty="0" smtClean="0"/>
                        <a:t>a</a:t>
                      </a:r>
                      <a:r>
                        <a:rPr lang="en-US" sz="2100" baseline="0" dirty="0" smtClean="0"/>
                        <a:t> : 0.48, c : 0.91, e : 0.698</a:t>
                      </a:r>
                      <a:endParaRPr lang="en-US" sz="2100" dirty="0"/>
                    </a:p>
                  </a:txBody>
                  <a:tcPr marL="114718" marR="114718" marT="53340" marB="53340"/>
                </a:tc>
              </a:tr>
              <a:tr h="397933">
                <a:tc>
                  <a:txBody>
                    <a:bodyPr/>
                    <a:lstStyle/>
                    <a:p>
                      <a:r>
                        <a:rPr lang="en-US" sz="2100" dirty="0" smtClean="0"/>
                        <a:t>t7</a:t>
                      </a:r>
                      <a:endParaRPr lang="en-US" sz="2100" dirty="0"/>
                    </a:p>
                  </a:txBody>
                  <a:tcPr marL="114718" marR="114718" marT="53340" marB="53340"/>
                </a:tc>
                <a:tc>
                  <a:txBody>
                    <a:bodyPr/>
                    <a:lstStyle/>
                    <a:p>
                      <a:r>
                        <a:rPr lang="en-US" sz="2100" dirty="0" smtClean="0"/>
                        <a:t>---------------------------------------</a:t>
                      </a:r>
                      <a:endParaRPr lang="en-US" sz="2100" dirty="0"/>
                    </a:p>
                  </a:txBody>
                  <a:tcPr marL="114718" marR="114718" marT="53340" marB="53340"/>
                </a:tc>
              </a:tr>
              <a:tr h="397933">
                <a:tc>
                  <a:txBody>
                    <a:bodyPr/>
                    <a:lstStyle/>
                    <a:p>
                      <a:r>
                        <a:rPr lang="en-US" sz="2100" dirty="0" smtClean="0"/>
                        <a:t>t8</a:t>
                      </a:r>
                      <a:endParaRPr lang="en-US" sz="2100" dirty="0"/>
                    </a:p>
                  </a:txBody>
                  <a:tcPr marL="114718" marR="114718" marT="53340" marB="53340"/>
                </a:tc>
                <a:tc>
                  <a:txBody>
                    <a:bodyPr/>
                    <a:lstStyle/>
                    <a:p>
                      <a:r>
                        <a:rPr lang="en-US" sz="2100" dirty="0" smtClean="0"/>
                        <a:t>---------------------------------------</a:t>
                      </a:r>
                      <a:endParaRPr lang="en-US" sz="2100" dirty="0"/>
                    </a:p>
                  </a:txBody>
                  <a:tcPr marL="114718" marR="114718" marT="53340" marB="53340"/>
                </a:tc>
              </a:tr>
              <a:tr h="397933">
                <a:tc>
                  <a:txBody>
                    <a:bodyPr/>
                    <a:lstStyle/>
                    <a:p>
                      <a:r>
                        <a:rPr lang="en-US" sz="2100" dirty="0" smtClean="0"/>
                        <a:t>t9</a:t>
                      </a:r>
                      <a:endParaRPr lang="en-US" sz="2100" dirty="0"/>
                    </a:p>
                  </a:txBody>
                  <a:tcPr marL="114718" marR="114718" marT="53340" marB="53340"/>
                </a:tc>
                <a:tc>
                  <a:txBody>
                    <a:bodyPr/>
                    <a:lstStyle/>
                    <a:p>
                      <a:r>
                        <a:rPr lang="en-US" sz="2100" dirty="0" smtClean="0"/>
                        <a:t>---------------------------------------</a:t>
                      </a:r>
                      <a:endParaRPr lang="en-US" sz="2100" dirty="0"/>
                    </a:p>
                  </a:txBody>
                  <a:tcPr marL="114718" marR="114718" marT="53340" marB="53340"/>
                </a:tc>
              </a:tr>
            </a:tbl>
          </a:graphicData>
        </a:graphic>
      </p:graphicFrame>
      <p:sp>
        <p:nvSpPr>
          <p:cNvPr id="5" name="Left Brace 4"/>
          <p:cNvSpPr/>
          <p:nvPr/>
        </p:nvSpPr>
        <p:spPr>
          <a:xfrm>
            <a:off x="137319" y="2667000"/>
            <a:ext cx="2057399" cy="2743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7226" y="2971800"/>
            <a:ext cx="1371600" cy="707886"/>
          </a:xfrm>
          <a:prstGeom prst="rect">
            <a:avLst/>
          </a:prstGeom>
          <a:noFill/>
        </p:spPr>
        <p:txBody>
          <a:bodyPr wrap="square" rtlCol="0">
            <a:spAutoFit/>
          </a:bodyPr>
          <a:lstStyle/>
          <a:p>
            <a:r>
              <a:rPr lang="en-US" sz="2000" dirty="0" smtClean="0"/>
              <a:t>1</a:t>
            </a:r>
            <a:r>
              <a:rPr lang="en-US" sz="2000" baseline="30000" dirty="0" smtClean="0"/>
              <a:t>st</a:t>
            </a:r>
            <a:r>
              <a:rPr lang="en-US" sz="2000" dirty="0" smtClean="0"/>
              <a:t> data stream</a:t>
            </a:r>
            <a:endParaRPr lang="en-US" sz="2000" dirty="0"/>
          </a:p>
        </p:txBody>
      </p:sp>
      <p:sp>
        <p:nvSpPr>
          <p:cNvPr id="6" name="Right Brace 5"/>
          <p:cNvSpPr/>
          <p:nvPr/>
        </p:nvSpPr>
        <p:spPr>
          <a:xfrm>
            <a:off x="10576719" y="2667000"/>
            <a:ext cx="9144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10632324" y="3886200"/>
            <a:ext cx="858795"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546724" y="2971800"/>
            <a:ext cx="1072314" cy="338554"/>
          </a:xfrm>
          <a:prstGeom prst="rect">
            <a:avLst/>
          </a:prstGeom>
          <a:noFill/>
        </p:spPr>
        <p:txBody>
          <a:bodyPr wrap="square" rtlCol="0">
            <a:spAutoFit/>
          </a:bodyPr>
          <a:lstStyle/>
          <a:p>
            <a:r>
              <a:rPr lang="en-US" dirty="0" smtClean="0"/>
              <a:t>1</a:t>
            </a:r>
            <a:r>
              <a:rPr lang="en-US" baseline="30000" dirty="0" smtClean="0"/>
              <a:t>st</a:t>
            </a:r>
            <a:r>
              <a:rPr lang="en-US" dirty="0" smtClean="0"/>
              <a:t> batch</a:t>
            </a:r>
            <a:endParaRPr lang="en-US" dirty="0"/>
          </a:p>
        </p:txBody>
      </p:sp>
      <p:sp>
        <p:nvSpPr>
          <p:cNvPr id="10" name="TextBox 9"/>
          <p:cNvSpPr txBox="1"/>
          <p:nvPr/>
        </p:nvSpPr>
        <p:spPr>
          <a:xfrm>
            <a:off x="11672618" y="4610100"/>
            <a:ext cx="1072314" cy="338554"/>
          </a:xfrm>
          <a:prstGeom prst="rect">
            <a:avLst/>
          </a:prstGeom>
          <a:noFill/>
        </p:spPr>
        <p:txBody>
          <a:bodyPr wrap="square" rtlCol="0">
            <a:spAutoFit/>
          </a:bodyPr>
          <a:lstStyle/>
          <a:p>
            <a:r>
              <a:rPr lang="en-US" dirty="0" smtClean="0"/>
              <a:t>2nd batch</a:t>
            </a:r>
            <a:endParaRPr lang="en-US" dirty="0"/>
          </a:p>
        </p:txBody>
      </p:sp>
      <p:sp>
        <p:nvSpPr>
          <p:cNvPr id="11" name="Left Brace 10"/>
          <p:cNvSpPr/>
          <p:nvPr/>
        </p:nvSpPr>
        <p:spPr>
          <a:xfrm>
            <a:off x="975519" y="3886200"/>
            <a:ext cx="1219199" cy="251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6604" y="4830177"/>
            <a:ext cx="1371600" cy="707886"/>
          </a:xfrm>
          <a:prstGeom prst="rect">
            <a:avLst/>
          </a:prstGeom>
          <a:noFill/>
        </p:spPr>
        <p:txBody>
          <a:bodyPr wrap="square" rtlCol="0">
            <a:spAutoFit/>
          </a:bodyPr>
          <a:lstStyle/>
          <a:p>
            <a:r>
              <a:rPr lang="en-US" sz="2000" dirty="0" smtClean="0"/>
              <a:t>2nd data stream</a:t>
            </a:r>
            <a:endParaRPr lang="en-US" sz="2000" dirty="0"/>
          </a:p>
        </p:txBody>
      </p:sp>
      <p:sp>
        <p:nvSpPr>
          <p:cNvPr id="13" name="Right Brace 12"/>
          <p:cNvSpPr/>
          <p:nvPr/>
        </p:nvSpPr>
        <p:spPr>
          <a:xfrm>
            <a:off x="10622048" y="5181600"/>
            <a:ext cx="858795"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1649653" y="5660023"/>
            <a:ext cx="1072314" cy="338554"/>
          </a:xfrm>
          <a:prstGeom prst="rect">
            <a:avLst/>
          </a:prstGeom>
          <a:noFill/>
        </p:spPr>
        <p:txBody>
          <a:bodyPr wrap="square" rtlCol="0">
            <a:spAutoFit/>
          </a:bodyPr>
          <a:lstStyle/>
          <a:p>
            <a:r>
              <a:rPr lang="en-US" dirty="0" smtClean="0"/>
              <a:t>3</a:t>
            </a:r>
            <a:r>
              <a:rPr lang="en-US" baseline="30000" dirty="0" smtClean="0"/>
              <a:t>rd</a:t>
            </a:r>
            <a:r>
              <a:rPr lang="en-US" dirty="0" smtClean="0"/>
              <a:t> batch</a:t>
            </a:r>
            <a:endParaRPr lang="en-US" dirty="0"/>
          </a:p>
        </p:txBody>
      </p:sp>
    </p:spTree>
    <p:extLst>
      <p:ext uri="{BB962C8B-B14F-4D97-AF65-F5344CB8AC3E}">
        <p14:creationId xmlns:p14="http://schemas.microsoft.com/office/powerpoint/2010/main" val="12861946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Maximal Uncertain Frequent </a:t>
            </a:r>
            <a:r>
              <a:rPr lang="en-US" sz="4000" dirty="0" err="1" smtClean="0"/>
              <a:t>Itemset</a:t>
            </a:r>
            <a:r>
              <a:rPr lang="en-US" sz="4000" dirty="0" smtClean="0"/>
              <a:t> Tree</a:t>
            </a:r>
            <a:br>
              <a:rPr lang="en-US" sz="4000" dirty="0" smtClean="0"/>
            </a:br>
            <a:r>
              <a:rPr lang="en-US" sz="4000" dirty="0" smtClean="0"/>
              <a:t>(MUFIS tree) construction</a:t>
            </a:r>
            <a:endParaRPr lang="en-US" sz="4000" dirty="0"/>
          </a:p>
        </p:txBody>
      </p:sp>
      <p:sp>
        <p:nvSpPr>
          <p:cNvPr id="3" name="Content Placeholder 2"/>
          <p:cNvSpPr>
            <a:spLocks noGrp="1"/>
          </p:cNvSpPr>
          <p:nvPr>
            <p:ph idx="1"/>
          </p:nvPr>
        </p:nvSpPr>
        <p:spPr>
          <a:xfrm>
            <a:off x="630956" y="1806448"/>
            <a:ext cx="11357135" cy="4594352"/>
          </a:xfrm>
        </p:spPr>
        <p:txBody>
          <a:bodyPr>
            <a:normAutofit/>
          </a:bodyPr>
          <a:lstStyle/>
          <a:p>
            <a:pPr marL="0" indent="0">
              <a:buNone/>
            </a:pPr>
            <a:endParaRPr lang="en-US" sz="2600" dirty="0" smtClean="0"/>
          </a:p>
          <a:p>
            <a:r>
              <a:rPr lang="en-US" sz="2600" dirty="0" smtClean="0"/>
              <a:t>Let, minimum support threshold = 4%                                                                          					        </a:t>
            </a:r>
          </a:p>
          <a:p>
            <a:pPr>
              <a:buNone/>
            </a:pPr>
            <a:r>
              <a:rPr lang="en-US" sz="2600" dirty="0" smtClean="0"/>
              <a:t>						     = 0.04</a:t>
            </a:r>
          </a:p>
          <a:p>
            <a:pPr>
              <a:buNone/>
            </a:pPr>
            <a:endParaRPr lang="en-US" sz="2600" dirty="0" smtClean="0"/>
          </a:p>
          <a:p>
            <a:r>
              <a:rPr lang="en-US" sz="2600" dirty="0" smtClean="0"/>
              <a:t>So, </a:t>
            </a:r>
            <a:r>
              <a:rPr lang="en-US" sz="2600" dirty="0" err="1" smtClean="0"/>
              <a:t>minsup</a:t>
            </a:r>
            <a:r>
              <a:rPr lang="en-US" sz="2600" dirty="0" smtClean="0"/>
              <a:t> count for 1</a:t>
            </a:r>
            <a:r>
              <a:rPr lang="en-US" sz="2600" baseline="30000" dirty="0" smtClean="0"/>
              <a:t>st</a:t>
            </a:r>
            <a:r>
              <a:rPr lang="en-US" sz="2600" dirty="0" smtClean="0"/>
              <a:t> data stream = 6 * 0.04</a:t>
            </a:r>
          </a:p>
          <a:p>
            <a:pPr>
              <a:buNone/>
            </a:pPr>
            <a:r>
              <a:rPr lang="en-US" sz="2600" dirty="0" smtClean="0"/>
              <a:t>						         = 0.24</a:t>
            </a:r>
          </a:p>
          <a:p>
            <a:r>
              <a:rPr lang="en-US" sz="2600" dirty="0" smtClean="0"/>
              <a:t>Closed range (</a:t>
            </a:r>
            <a:r>
              <a:rPr lang="en-US" sz="2600" dirty="0" err="1" smtClean="0"/>
              <a:t>cr</a:t>
            </a:r>
            <a:r>
              <a:rPr lang="en-US" sz="2600" dirty="0" smtClean="0"/>
              <a:t>) = 0.4</a:t>
            </a:r>
            <a:endParaRPr lang="en-US" dirty="0"/>
          </a:p>
        </p:txBody>
      </p:sp>
      <p:cxnSp>
        <p:nvCxnSpPr>
          <p:cNvPr id="5" name="Straight Arrow Connector 4"/>
          <p:cNvCxnSpPr/>
          <p:nvPr/>
        </p:nvCxnSpPr>
        <p:spPr>
          <a:xfrm flipV="1">
            <a:off x="6461919" y="3429000"/>
            <a:ext cx="1295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7833519" y="2743200"/>
            <a:ext cx="3733800" cy="1143000"/>
          </a:xfrm>
          <a:prstGeom prst="round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For data stream, no. of transactions = 6 for each stream.</a:t>
            </a:r>
            <a:endParaRPr lang="en-US" dirty="0"/>
          </a:p>
        </p:txBody>
      </p:sp>
    </p:spTree>
    <p:extLst>
      <p:ext uri="{BB962C8B-B14F-4D97-AF65-F5344CB8AC3E}">
        <p14:creationId xmlns:p14="http://schemas.microsoft.com/office/powerpoint/2010/main" val="3725972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p:txBody>
          <a:bodyPr>
            <a:normAutofit/>
          </a:bodyPr>
          <a:lstStyle/>
          <a:p>
            <a:r>
              <a:rPr lang="en-US" dirty="0" err="1" smtClean="0"/>
              <a:t>expSup</a:t>
            </a:r>
            <a:r>
              <a:rPr lang="en-US" dirty="0" smtClean="0"/>
              <a:t> of each item is calculated and ordered :</a:t>
            </a:r>
            <a:endParaRPr lang="en-US" dirty="0"/>
          </a:p>
        </p:txBody>
      </p:sp>
      <p:graphicFrame>
        <p:nvGraphicFramePr>
          <p:cNvPr id="4" name="Table 3"/>
          <p:cNvGraphicFramePr>
            <a:graphicFrameLocks noGrp="1"/>
          </p:cNvGraphicFramePr>
          <p:nvPr>
            <p:extLst/>
          </p:nvPr>
        </p:nvGraphicFramePr>
        <p:xfrm>
          <a:off x="860389" y="2844815"/>
          <a:ext cx="3154760" cy="3028529"/>
        </p:xfrm>
        <a:graphic>
          <a:graphicData uri="http://schemas.openxmlformats.org/drawingml/2006/table">
            <a:tbl>
              <a:tblPr firstRow="1" bandRow="1">
                <a:tableStyleId>{5C22544A-7EE6-4342-B048-85BDC9FD1C3A}</a:tableStyleId>
              </a:tblPr>
              <a:tblGrid>
                <a:gridCol w="860389"/>
                <a:gridCol w="2294371"/>
              </a:tblGrid>
              <a:tr h="432647">
                <a:tc>
                  <a:txBody>
                    <a:bodyPr/>
                    <a:lstStyle/>
                    <a:p>
                      <a:r>
                        <a:rPr lang="en-US" sz="2100" dirty="0" smtClean="0"/>
                        <a:t>item</a:t>
                      </a:r>
                      <a:endParaRPr lang="en-US" sz="2100" dirty="0"/>
                    </a:p>
                  </a:txBody>
                  <a:tcPr marL="114718" marR="114718" marT="53340" marB="53340"/>
                </a:tc>
                <a:tc>
                  <a:txBody>
                    <a:bodyPr/>
                    <a:lstStyle/>
                    <a:p>
                      <a:r>
                        <a:rPr lang="en-US" sz="2100" dirty="0" err="1" smtClean="0"/>
                        <a:t>expSup</a:t>
                      </a:r>
                      <a:endParaRPr lang="en-US" sz="2100" dirty="0"/>
                    </a:p>
                  </a:txBody>
                  <a:tcPr marL="114718" marR="114718" marT="53340" marB="53340"/>
                </a:tc>
              </a:tr>
              <a:tr h="432647">
                <a:tc>
                  <a:txBody>
                    <a:bodyPr/>
                    <a:lstStyle/>
                    <a:p>
                      <a:r>
                        <a:rPr lang="en-US" sz="2100" dirty="0" smtClean="0"/>
                        <a:t>a</a:t>
                      </a:r>
                      <a:endParaRPr lang="en-US" sz="2100" dirty="0"/>
                    </a:p>
                  </a:txBody>
                  <a:tcPr marL="114718" marR="114718" marT="53340" marB="53340"/>
                </a:tc>
                <a:tc>
                  <a:txBody>
                    <a:bodyPr/>
                    <a:lstStyle/>
                    <a:p>
                      <a:r>
                        <a:rPr lang="en-US" sz="2100" dirty="0" smtClean="0"/>
                        <a:t>1.399</a:t>
                      </a:r>
                      <a:endParaRPr lang="en-US" sz="2100" dirty="0"/>
                    </a:p>
                  </a:txBody>
                  <a:tcPr marL="114718" marR="114718" marT="53340" marB="53340"/>
                </a:tc>
              </a:tr>
              <a:tr h="432647">
                <a:tc>
                  <a:txBody>
                    <a:bodyPr/>
                    <a:lstStyle/>
                    <a:p>
                      <a:r>
                        <a:rPr lang="en-US" sz="2100" dirty="0" smtClean="0"/>
                        <a:t>b</a:t>
                      </a:r>
                      <a:endParaRPr lang="en-US" sz="2100" dirty="0"/>
                    </a:p>
                  </a:txBody>
                  <a:tcPr marL="114718" marR="114718" marT="53340" marB="53340"/>
                </a:tc>
                <a:tc>
                  <a:txBody>
                    <a:bodyPr/>
                    <a:lstStyle/>
                    <a:p>
                      <a:r>
                        <a:rPr lang="en-US" sz="2100" dirty="0" smtClean="0"/>
                        <a:t>2.242</a:t>
                      </a:r>
                      <a:endParaRPr lang="en-US" sz="2100" dirty="0"/>
                    </a:p>
                  </a:txBody>
                  <a:tcPr marL="114718" marR="114718" marT="53340" marB="53340"/>
                </a:tc>
              </a:tr>
              <a:tr h="432647">
                <a:tc>
                  <a:txBody>
                    <a:bodyPr/>
                    <a:lstStyle/>
                    <a:p>
                      <a:r>
                        <a:rPr lang="en-US" sz="2100" dirty="0" smtClean="0"/>
                        <a:t>c</a:t>
                      </a:r>
                      <a:endParaRPr lang="en-US" sz="2100" dirty="0"/>
                    </a:p>
                  </a:txBody>
                  <a:tcPr marL="114718" marR="114718" marT="53340" marB="53340"/>
                </a:tc>
                <a:tc>
                  <a:txBody>
                    <a:bodyPr/>
                    <a:lstStyle/>
                    <a:p>
                      <a:r>
                        <a:rPr lang="en-US" sz="2100" dirty="0" smtClean="0"/>
                        <a:t>1.977</a:t>
                      </a:r>
                      <a:endParaRPr lang="en-US" sz="2100" dirty="0"/>
                    </a:p>
                  </a:txBody>
                  <a:tcPr marL="114718" marR="114718" marT="53340" marB="53340"/>
                </a:tc>
              </a:tr>
              <a:tr h="432647">
                <a:tc>
                  <a:txBody>
                    <a:bodyPr/>
                    <a:lstStyle/>
                    <a:p>
                      <a:r>
                        <a:rPr lang="en-US" sz="2100" dirty="0" smtClean="0"/>
                        <a:t>d</a:t>
                      </a:r>
                      <a:endParaRPr lang="en-US" sz="2100" dirty="0"/>
                    </a:p>
                  </a:txBody>
                  <a:tcPr marL="114718" marR="114718" marT="53340" marB="53340"/>
                </a:tc>
                <a:tc>
                  <a:txBody>
                    <a:bodyPr/>
                    <a:lstStyle/>
                    <a:p>
                      <a:r>
                        <a:rPr lang="en-US" sz="2100" dirty="0" smtClean="0"/>
                        <a:t>2.563</a:t>
                      </a:r>
                      <a:endParaRPr lang="en-US" sz="2100" dirty="0"/>
                    </a:p>
                  </a:txBody>
                  <a:tcPr marL="114718" marR="114718" marT="53340" marB="53340"/>
                </a:tc>
              </a:tr>
              <a:tr h="432647">
                <a:tc>
                  <a:txBody>
                    <a:bodyPr/>
                    <a:lstStyle/>
                    <a:p>
                      <a:r>
                        <a:rPr lang="en-US" sz="2100" dirty="0" smtClean="0"/>
                        <a:t>e</a:t>
                      </a:r>
                      <a:endParaRPr lang="en-US" sz="2100" dirty="0"/>
                    </a:p>
                  </a:txBody>
                  <a:tcPr marL="114718" marR="114718" marT="53340" marB="53340"/>
                </a:tc>
                <a:tc>
                  <a:txBody>
                    <a:bodyPr/>
                    <a:lstStyle/>
                    <a:p>
                      <a:r>
                        <a:rPr lang="en-US" sz="2100" dirty="0" smtClean="0"/>
                        <a:t>2.839</a:t>
                      </a:r>
                      <a:endParaRPr lang="en-US" sz="2100" dirty="0"/>
                    </a:p>
                  </a:txBody>
                  <a:tcPr marL="114718" marR="114718" marT="53340" marB="53340"/>
                </a:tc>
              </a:tr>
              <a:tr h="432647">
                <a:tc>
                  <a:txBody>
                    <a:bodyPr/>
                    <a:lstStyle/>
                    <a:p>
                      <a:r>
                        <a:rPr lang="en-US" sz="2100" dirty="0" smtClean="0"/>
                        <a:t>f</a:t>
                      </a:r>
                      <a:endParaRPr lang="en-US" sz="2100" dirty="0"/>
                    </a:p>
                  </a:txBody>
                  <a:tcPr marL="114718" marR="114718" marT="53340" marB="53340"/>
                </a:tc>
                <a:tc>
                  <a:txBody>
                    <a:bodyPr/>
                    <a:lstStyle/>
                    <a:p>
                      <a:r>
                        <a:rPr lang="en-US" sz="2100" dirty="0" smtClean="0"/>
                        <a:t>0.113&lt;0.24</a:t>
                      </a:r>
                      <a:endParaRPr lang="en-US" sz="2100" dirty="0"/>
                    </a:p>
                  </a:txBody>
                  <a:tcPr marL="114718" marR="114718" marT="53340" marB="53340"/>
                </a:tc>
              </a:tr>
            </a:tbl>
          </a:graphicData>
        </a:graphic>
      </p:graphicFrame>
      <p:graphicFrame>
        <p:nvGraphicFramePr>
          <p:cNvPr id="5" name="Table 4"/>
          <p:cNvGraphicFramePr>
            <a:graphicFrameLocks noGrp="1"/>
          </p:cNvGraphicFramePr>
          <p:nvPr>
            <p:extLst/>
          </p:nvPr>
        </p:nvGraphicFramePr>
        <p:xfrm>
          <a:off x="8030299" y="2844800"/>
          <a:ext cx="3154760" cy="2595882"/>
        </p:xfrm>
        <a:graphic>
          <a:graphicData uri="http://schemas.openxmlformats.org/drawingml/2006/table">
            <a:tbl>
              <a:tblPr firstRow="1" bandRow="1">
                <a:tableStyleId>{5C22544A-7EE6-4342-B048-85BDC9FD1C3A}</a:tableStyleId>
              </a:tblPr>
              <a:tblGrid>
                <a:gridCol w="860389"/>
                <a:gridCol w="2294371"/>
              </a:tblGrid>
              <a:tr h="432647">
                <a:tc>
                  <a:txBody>
                    <a:bodyPr/>
                    <a:lstStyle/>
                    <a:p>
                      <a:r>
                        <a:rPr lang="en-US" sz="2100" dirty="0" smtClean="0"/>
                        <a:t>item</a:t>
                      </a:r>
                      <a:endParaRPr lang="en-US" sz="2100" dirty="0"/>
                    </a:p>
                  </a:txBody>
                  <a:tcPr marL="114718" marR="114718" marT="53340" marB="53340"/>
                </a:tc>
                <a:tc>
                  <a:txBody>
                    <a:bodyPr/>
                    <a:lstStyle/>
                    <a:p>
                      <a:r>
                        <a:rPr lang="en-US" sz="2100" dirty="0" err="1" smtClean="0"/>
                        <a:t>expSup</a:t>
                      </a:r>
                      <a:endParaRPr lang="en-US" sz="2100" dirty="0"/>
                    </a:p>
                  </a:txBody>
                  <a:tcPr marL="114718" marR="114718" marT="53340" marB="53340"/>
                </a:tc>
              </a:tr>
              <a:tr h="432647">
                <a:tc>
                  <a:txBody>
                    <a:bodyPr/>
                    <a:lstStyle/>
                    <a:p>
                      <a:r>
                        <a:rPr lang="en-US" sz="2100" dirty="0" smtClean="0"/>
                        <a:t>e</a:t>
                      </a:r>
                      <a:endParaRPr lang="en-US" sz="2100" dirty="0"/>
                    </a:p>
                  </a:txBody>
                  <a:tcPr marL="114718" marR="114718" marT="53340" marB="53340"/>
                </a:tc>
                <a:tc>
                  <a:txBody>
                    <a:bodyPr/>
                    <a:lstStyle/>
                    <a:p>
                      <a:r>
                        <a:rPr lang="en-US" sz="2100" dirty="0" smtClean="0"/>
                        <a:t>2.839</a:t>
                      </a:r>
                      <a:endParaRPr lang="en-US" sz="2100" dirty="0"/>
                    </a:p>
                  </a:txBody>
                  <a:tcPr marL="114718" marR="114718" marT="53340" marB="53340"/>
                </a:tc>
              </a:tr>
              <a:tr h="432647">
                <a:tc>
                  <a:txBody>
                    <a:bodyPr/>
                    <a:lstStyle/>
                    <a:p>
                      <a:r>
                        <a:rPr lang="en-US" sz="2100" dirty="0" smtClean="0"/>
                        <a:t>d</a:t>
                      </a:r>
                      <a:endParaRPr lang="en-US" sz="2100" dirty="0"/>
                    </a:p>
                  </a:txBody>
                  <a:tcPr marL="114718" marR="114718" marT="53340" marB="53340"/>
                </a:tc>
                <a:tc>
                  <a:txBody>
                    <a:bodyPr/>
                    <a:lstStyle/>
                    <a:p>
                      <a:r>
                        <a:rPr lang="en-US" sz="2100" dirty="0" smtClean="0"/>
                        <a:t>2.5633</a:t>
                      </a:r>
                      <a:endParaRPr lang="en-US" sz="2100" dirty="0"/>
                    </a:p>
                  </a:txBody>
                  <a:tcPr marL="114718" marR="114718" marT="53340" marB="53340"/>
                </a:tc>
              </a:tr>
              <a:tr h="432647">
                <a:tc>
                  <a:txBody>
                    <a:bodyPr/>
                    <a:lstStyle/>
                    <a:p>
                      <a:r>
                        <a:rPr lang="en-US" sz="2100" dirty="0" smtClean="0"/>
                        <a:t>b</a:t>
                      </a:r>
                      <a:endParaRPr lang="en-US" sz="2100" dirty="0"/>
                    </a:p>
                  </a:txBody>
                  <a:tcPr marL="114718" marR="114718" marT="53340" marB="53340"/>
                </a:tc>
                <a:tc>
                  <a:txBody>
                    <a:bodyPr/>
                    <a:lstStyle/>
                    <a:p>
                      <a:r>
                        <a:rPr lang="en-US" sz="2100" dirty="0" smtClean="0"/>
                        <a:t>2.242</a:t>
                      </a:r>
                      <a:endParaRPr lang="en-US" sz="2100" dirty="0"/>
                    </a:p>
                  </a:txBody>
                  <a:tcPr marL="114718" marR="114718" marT="53340" marB="53340"/>
                </a:tc>
              </a:tr>
              <a:tr h="432647">
                <a:tc>
                  <a:txBody>
                    <a:bodyPr/>
                    <a:lstStyle/>
                    <a:p>
                      <a:r>
                        <a:rPr lang="en-US" sz="2100" dirty="0" smtClean="0"/>
                        <a:t>c</a:t>
                      </a:r>
                      <a:endParaRPr lang="en-US" sz="2100" dirty="0"/>
                    </a:p>
                  </a:txBody>
                  <a:tcPr marL="114718" marR="114718" marT="53340" marB="53340"/>
                </a:tc>
                <a:tc>
                  <a:txBody>
                    <a:bodyPr/>
                    <a:lstStyle/>
                    <a:p>
                      <a:r>
                        <a:rPr lang="en-US" sz="2100" dirty="0" smtClean="0"/>
                        <a:t>1.977</a:t>
                      </a:r>
                      <a:endParaRPr lang="en-US" sz="2100" dirty="0"/>
                    </a:p>
                  </a:txBody>
                  <a:tcPr marL="114718" marR="114718" marT="53340" marB="53340"/>
                </a:tc>
              </a:tr>
              <a:tr h="432647">
                <a:tc>
                  <a:txBody>
                    <a:bodyPr/>
                    <a:lstStyle/>
                    <a:p>
                      <a:r>
                        <a:rPr lang="en-US" sz="2100" dirty="0" smtClean="0"/>
                        <a:t>a</a:t>
                      </a:r>
                      <a:endParaRPr lang="en-US" sz="2100" dirty="0"/>
                    </a:p>
                  </a:txBody>
                  <a:tcPr marL="114718" marR="114718" marT="53340" marB="53340"/>
                </a:tc>
                <a:tc>
                  <a:txBody>
                    <a:bodyPr/>
                    <a:lstStyle/>
                    <a:p>
                      <a:r>
                        <a:rPr lang="en-US" sz="2100" dirty="0" smtClean="0"/>
                        <a:t>1.399</a:t>
                      </a:r>
                      <a:endParaRPr lang="en-US" sz="2100" dirty="0"/>
                    </a:p>
                  </a:txBody>
                  <a:tcPr marL="114718" marR="114718" marT="53340" marB="53340"/>
                </a:tc>
              </a:tr>
            </a:tbl>
          </a:graphicData>
        </a:graphic>
      </p:graphicFrame>
      <p:cxnSp>
        <p:nvCxnSpPr>
          <p:cNvPr id="7" name="Straight Arrow Connector 6"/>
          <p:cNvCxnSpPr/>
          <p:nvPr/>
        </p:nvCxnSpPr>
        <p:spPr>
          <a:xfrm>
            <a:off x="4301948" y="4089402"/>
            <a:ext cx="3441556"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588743" y="3556000"/>
            <a:ext cx="2963562" cy="400110"/>
          </a:xfrm>
          <a:prstGeom prst="rect">
            <a:avLst/>
          </a:prstGeom>
          <a:noFill/>
        </p:spPr>
        <p:txBody>
          <a:bodyPr wrap="square" rtlCol="0">
            <a:spAutoFit/>
          </a:bodyPr>
          <a:lstStyle/>
          <a:p>
            <a:r>
              <a:rPr lang="en-US" sz="2000" dirty="0" smtClean="0"/>
              <a:t>            descending</a:t>
            </a:r>
            <a:endParaRPr lang="en-US" sz="2000" dirty="0"/>
          </a:p>
        </p:txBody>
      </p:sp>
      <p:sp>
        <p:nvSpPr>
          <p:cNvPr id="9" name="TextBox 8"/>
          <p:cNvSpPr txBox="1"/>
          <p:nvPr/>
        </p:nvSpPr>
        <p:spPr>
          <a:xfrm>
            <a:off x="4779941" y="4267200"/>
            <a:ext cx="2963562" cy="400110"/>
          </a:xfrm>
          <a:prstGeom prst="rect">
            <a:avLst/>
          </a:prstGeom>
          <a:noFill/>
        </p:spPr>
        <p:txBody>
          <a:bodyPr wrap="square" rtlCol="0">
            <a:spAutoFit/>
          </a:bodyPr>
          <a:lstStyle/>
          <a:p>
            <a:r>
              <a:rPr lang="en-US" dirty="0" smtClean="0"/>
              <a:t>                </a:t>
            </a:r>
            <a:r>
              <a:rPr lang="en-US" sz="2000" dirty="0" smtClean="0"/>
              <a:t> order</a:t>
            </a:r>
            <a:endParaRPr lang="en-US" sz="2000" dirty="0"/>
          </a:p>
        </p:txBody>
      </p:sp>
      <p:sp>
        <p:nvSpPr>
          <p:cNvPr id="10" name="Multiply 9"/>
          <p:cNvSpPr/>
          <p:nvPr/>
        </p:nvSpPr>
        <p:spPr>
          <a:xfrm>
            <a:off x="2960023" y="5422900"/>
            <a:ext cx="545267" cy="4445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23667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5" name="Content Placeholder 4"/>
          <p:cNvSpPr>
            <a:spLocks noGrp="1"/>
          </p:cNvSpPr>
          <p:nvPr>
            <p:ph idx="1"/>
          </p:nvPr>
        </p:nvSpPr>
        <p:spPr/>
        <p:txBody>
          <a:bodyPr/>
          <a:lstStyle/>
          <a:p>
            <a:r>
              <a:rPr lang="en-US" dirty="0" smtClean="0"/>
              <a:t>Rearranging transactions according to item’s order :</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110816837"/>
              </p:ext>
            </p:extLst>
          </p:nvPr>
        </p:nvGraphicFramePr>
        <p:xfrm>
          <a:off x="1356519" y="2209800"/>
          <a:ext cx="10229069" cy="4267200"/>
        </p:xfrm>
        <a:graphic>
          <a:graphicData uri="http://schemas.openxmlformats.org/drawingml/2006/table">
            <a:tbl>
              <a:tblPr firstRow="1" bandRow="1">
                <a:tableStyleId>{5C22544A-7EE6-4342-B048-85BDC9FD1C3A}</a:tableStyleId>
              </a:tblPr>
              <a:tblGrid>
                <a:gridCol w="1625179"/>
                <a:gridCol w="8603890"/>
              </a:tblGrid>
              <a:tr h="406400">
                <a:tc>
                  <a:txBody>
                    <a:bodyPr/>
                    <a:lstStyle/>
                    <a:p>
                      <a:r>
                        <a:rPr lang="en-US" sz="2100" dirty="0" smtClean="0"/>
                        <a:t>TID</a:t>
                      </a:r>
                      <a:endParaRPr lang="en-US" sz="2100" dirty="0"/>
                    </a:p>
                  </a:txBody>
                  <a:tcPr marL="114718" marR="114718" marT="53340" marB="53340"/>
                </a:tc>
                <a:tc>
                  <a:txBody>
                    <a:bodyPr/>
                    <a:lstStyle/>
                    <a:p>
                      <a:r>
                        <a:rPr lang="en-US" sz="2100" dirty="0" smtClean="0"/>
                        <a:t>Items with probability</a:t>
                      </a:r>
                      <a:endParaRPr lang="en-US" sz="2100" dirty="0"/>
                    </a:p>
                  </a:txBody>
                  <a:tcPr marL="114718" marR="114718" marT="53340" marB="53340"/>
                </a:tc>
              </a:tr>
              <a:tr h="406400">
                <a:tc>
                  <a:txBody>
                    <a:bodyPr/>
                    <a:lstStyle/>
                    <a:p>
                      <a:r>
                        <a:rPr lang="en-US" sz="2100" dirty="0" smtClean="0"/>
                        <a:t>t1</a:t>
                      </a:r>
                      <a:endParaRPr lang="en-US" sz="2100" dirty="0"/>
                    </a:p>
                  </a:txBody>
                  <a:tcPr marL="114718" marR="114718" marT="53340" marB="53340"/>
                </a:tc>
                <a:tc>
                  <a:txBody>
                    <a:bodyPr/>
                    <a:lstStyle/>
                    <a:p>
                      <a:r>
                        <a:rPr lang="en-US" sz="2100" dirty="0" smtClean="0"/>
                        <a:t>e</a:t>
                      </a:r>
                      <a:r>
                        <a:rPr lang="en-US" sz="2100" baseline="0" dirty="0" smtClean="0"/>
                        <a:t> : 0.498, d : 0.578, c : 0.855, a : 0.465</a:t>
                      </a:r>
                      <a:endParaRPr lang="en-US" sz="2100" dirty="0"/>
                    </a:p>
                  </a:txBody>
                  <a:tcPr marL="114718" marR="114718" marT="53340" marB="53340"/>
                </a:tc>
              </a:tr>
              <a:tr h="406400">
                <a:tc>
                  <a:txBody>
                    <a:bodyPr/>
                    <a:lstStyle/>
                    <a:p>
                      <a:r>
                        <a:rPr lang="en-US" sz="2100" dirty="0" smtClean="0"/>
                        <a:t>t2</a:t>
                      </a:r>
                      <a:endParaRPr lang="en-US" sz="2100" dirty="0"/>
                    </a:p>
                  </a:txBody>
                  <a:tcPr marL="114718" marR="114718" marT="53340" marB="53340"/>
                </a:tc>
                <a:tc>
                  <a:txBody>
                    <a:bodyPr/>
                    <a:lstStyle/>
                    <a:p>
                      <a:r>
                        <a:rPr lang="en-US" sz="2100" dirty="0" smtClean="0"/>
                        <a:t>e</a:t>
                      </a:r>
                      <a:r>
                        <a:rPr lang="en-US" sz="2100" baseline="0" dirty="0" smtClean="0"/>
                        <a:t> : 0.745, d : 0.488, b : 0.657</a:t>
                      </a:r>
                      <a:endParaRPr lang="en-US" sz="2100" dirty="0"/>
                    </a:p>
                  </a:txBody>
                  <a:tcPr marL="114718" marR="114718" marT="53340" marB="53340"/>
                </a:tc>
              </a:tr>
              <a:tr h="406400">
                <a:tc>
                  <a:txBody>
                    <a:bodyPr/>
                    <a:lstStyle/>
                    <a:p>
                      <a:r>
                        <a:rPr lang="en-US" sz="2100" dirty="0" smtClean="0"/>
                        <a:t>t3</a:t>
                      </a:r>
                      <a:endParaRPr lang="en-US" sz="2100" dirty="0"/>
                    </a:p>
                  </a:txBody>
                  <a:tcPr marL="114718" marR="114718" marT="53340" marB="53340"/>
                </a:tc>
                <a:tc>
                  <a:txBody>
                    <a:bodyPr/>
                    <a:lstStyle/>
                    <a:p>
                      <a:r>
                        <a:rPr lang="en-US" sz="2100" dirty="0" smtClean="0"/>
                        <a:t>d</a:t>
                      </a:r>
                      <a:r>
                        <a:rPr lang="en-US" sz="2100" baseline="0" dirty="0" smtClean="0"/>
                        <a:t> : 0.656, b : 0.821, a : 0.454</a:t>
                      </a:r>
                      <a:endParaRPr lang="en-US" sz="2100" dirty="0"/>
                    </a:p>
                  </a:txBody>
                  <a:tcPr marL="114718" marR="114718" marT="53340" marB="53340"/>
                </a:tc>
              </a:tr>
              <a:tr h="406400">
                <a:tc>
                  <a:txBody>
                    <a:bodyPr/>
                    <a:lstStyle/>
                    <a:p>
                      <a:r>
                        <a:rPr lang="en-US" sz="2100" dirty="0" smtClean="0"/>
                        <a:t>t4</a:t>
                      </a:r>
                      <a:endParaRPr lang="en-US" sz="2100" dirty="0"/>
                    </a:p>
                  </a:txBody>
                  <a:tcPr marL="114718" marR="114718" marT="53340" marB="53340"/>
                </a:tc>
                <a:tc>
                  <a:txBody>
                    <a:bodyPr/>
                    <a:lstStyle/>
                    <a:p>
                      <a:r>
                        <a:rPr lang="en-US" sz="2100" dirty="0" smtClean="0"/>
                        <a:t>e</a:t>
                      </a:r>
                      <a:r>
                        <a:rPr lang="en-US" sz="2100" baseline="0" dirty="0" smtClean="0"/>
                        <a:t> : 0.898, d : 0.506, b : 0.432</a:t>
                      </a:r>
                      <a:endParaRPr lang="en-US" sz="2100" dirty="0"/>
                    </a:p>
                  </a:txBody>
                  <a:tcPr marL="114718" marR="114718" marT="53340" marB="53340"/>
                </a:tc>
              </a:tr>
              <a:tr h="406400">
                <a:tc>
                  <a:txBody>
                    <a:bodyPr/>
                    <a:lstStyle/>
                    <a:p>
                      <a:r>
                        <a:rPr lang="en-US" sz="2100" dirty="0" smtClean="0"/>
                        <a:t>t5</a:t>
                      </a:r>
                      <a:endParaRPr lang="en-US" sz="2100" dirty="0"/>
                    </a:p>
                  </a:txBody>
                  <a:tcPr marL="114718" marR="114718" marT="53340" marB="53340"/>
                </a:tc>
                <a:tc>
                  <a:txBody>
                    <a:bodyPr/>
                    <a:lstStyle/>
                    <a:p>
                      <a:r>
                        <a:rPr lang="en-US" sz="2100" dirty="0" smtClean="0"/>
                        <a:t>d</a:t>
                      </a:r>
                      <a:r>
                        <a:rPr lang="en-US" sz="2100" baseline="0" dirty="0" smtClean="0"/>
                        <a:t> : 0.335, b : 0.332, c : 0.212</a:t>
                      </a:r>
                      <a:endParaRPr lang="en-US" sz="2100" dirty="0"/>
                    </a:p>
                  </a:txBody>
                  <a:tcPr marL="114718" marR="114718" marT="53340" marB="53340"/>
                </a:tc>
              </a:tr>
              <a:tr h="406400">
                <a:tc>
                  <a:txBody>
                    <a:bodyPr/>
                    <a:lstStyle/>
                    <a:p>
                      <a:r>
                        <a:rPr lang="en-US" sz="2100" dirty="0" smtClean="0"/>
                        <a:t>t6</a:t>
                      </a:r>
                      <a:endParaRPr lang="en-US" sz="2100" dirty="0"/>
                    </a:p>
                  </a:txBody>
                  <a:tcPr marL="114718" marR="114718" marT="53340" marB="53340"/>
                </a:tc>
                <a:tc>
                  <a:txBody>
                    <a:bodyPr/>
                    <a:lstStyle/>
                    <a:p>
                      <a:r>
                        <a:rPr lang="en-US" sz="2100" dirty="0" smtClean="0"/>
                        <a:t>e</a:t>
                      </a:r>
                      <a:r>
                        <a:rPr lang="en-US" sz="2100" baseline="0" dirty="0" smtClean="0"/>
                        <a:t> : 0.698, c : 0.91, a : 0.48</a:t>
                      </a:r>
                      <a:endParaRPr lang="en-US" sz="2100" dirty="0"/>
                    </a:p>
                  </a:txBody>
                  <a:tcPr marL="114718" marR="114718" marT="53340" marB="53340"/>
                </a:tc>
              </a:tr>
              <a:tr h="406400">
                <a:tc>
                  <a:txBody>
                    <a:bodyPr/>
                    <a:lstStyle/>
                    <a:p>
                      <a:r>
                        <a:rPr lang="en-US" sz="2100" dirty="0" smtClean="0"/>
                        <a:t>t7</a:t>
                      </a:r>
                      <a:endParaRPr lang="en-US" sz="2100" dirty="0"/>
                    </a:p>
                  </a:txBody>
                  <a:tcPr marL="114718" marR="114718" marT="53340" marB="53340"/>
                </a:tc>
                <a:tc>
                  <a:txBody>
                    <a:bodyPr/>
                    <a:lstStyle/>
                    <a:p>
                      <a:r>
                        <a:rPr lang="en-US" sz="2100" dirty="0" smtClean="0"/>
                        <a:t>-------------------------------</a:t>
                      </a:r>
                      <a:endParaRPr lang="en-US" sz="2100" dirty="0"/>
                    </a:p>
                  </a:txBody>
                  <a:tcPr marL="114718" marR="114718" marT="53340" marB="53340"/>
                </a:tc>
              </a:tr>
              <a:tr h="406400">
                <a:tc>
                  <a:txBody>
                    <a:bodyPr/>
                    <a:lstStyle/>
                    <a:p>
                      <a:r>
                        <a:rPr lang="en-US" sz="2100" dirty="0" smtClean="0"/>
                        <a:t>t8</a:t>
                      </a:r>
                      <a:endParaRPr lang="en-US" sz="2100" dirty="0"/>
                    </a:p>
                  </a:txBody>
                  <a:tcPr marL="114718" marR="114718" marT="53340" marB="53340"/>
                </a:tc>
                <a:tc>
                  <a:txBody>
                    <a:bodyPr/>
                    <a:lstStyle/>
                    <a:p>
                      <a:r>
                        <a:rPr lang="en-US" sz="2100" dirty="0" smtClean="0"/>
                        <a:t>-------------------------------</a:t>
                      </a:r>
                      <a:endParaRPr lang="en-US" sz="2100" dirty="0"/>
                    </a:p>
                  </a:txBody>
                  <a:tcPr marL="114718" marR="114718" marT="53340" marB="53340"/>
                </a:tc>
              </a:tr>
              <a:tr h="406400">
                <a:tc>
                  <a:txBody>
                    <a:bodyPr/>
                    <a:lstStyle/>
                    <a:p>
                      <a:r>
                        <a:rPr lang="en-US" sz="2100" dirty="0" smtClean="0"/>
                        <a:t>t9</a:t>
                      </a:r>
                      <a:endParaRPr lang="en-US" sz="2100" dirty="0"/>
                    </a:p>
                  </a:txBody>
                  <a:tcPr marL="114718" marR="114718" marT="53340" marB="53340"/>
                </a:tc>
                <a:tc>
                  <a:txBody>
                    <a:bodyPr/>
                    <a:lstStyle/>
                    <a:p>
                      <a:r>
                        <a:rPr lang="en-US" sz="2100" dirty="0" smtClean="0"/>
                        <a:t>-------------------------------</a:t>
                      </a:r>
                      <a:endParaRPr lang="en-US" sz="2100" dirty="0"/>
                    </a:p>
                  </a:txBody>
                  <a:tcPr marL="114718" marR="114718" marT="53340" marB="53340"/>
                </a:tc>
              </a:tr>
            </a:tbl>
          </a:graphicData>
        </a:graphic>
      </p:graphicFrame>
      <p:sp>
        <p:nvSpPr>
          <p:cNvPr id="4" name="Left Brace 3"/>
          <p:cNvSpPr/>
          <p:nvPr/>
        </p:nvSpPr>
        <p:spPr>
          <a:xfrm>
            <a:off x="442119" y="3892937"/>
            <a:ext cx="835819" cy="26064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0" y="3048000"/>
            <a:ext cx="975519" cy="707886"/>
          </a:xfrm>
          <a:prstGeom prst="rect">
            <a:avLst/>
          </a:prstGeom>
          <a:noFill/>
        </p:spPr>
        <p:txBody>
          <a:bodyPr wrap="square" rtlCol="0">
            <a:spAutoFit/>
          </a:bodyPr>
          <a:lstStyle/>
          <a:p>
            <a:r>
              <a:rPr lang="en-US" sz="2000" dirty="0" smtClean="0"/>
              <a:t>1</a:t>
            </a:r>
            <a:r>
              <a:rPr lang="en-US" sz="2000" baseline="30000" dirty="0" smtClean="0"/>
              <a:t>st</a:t>
            </a:r>
            <a:r>
              <a:rPr lang="en-US" sz="2000" dirty="0" smtClean="0"/>
              <a:t> data stream</a:t>
            </a:r>
            <a:endParaRPr lang="en-US" sz="2000" dirty="0"/>
          </a:p>
        </p:txBody>
      </p:sp>
      <p:sp>
        <p:nvSpPr>
          <p:cNvPr id="8" name="Left Brace 7"/>
          <p:cNvSpPr/>
          <p:nvPr/>
        </p:nvSpPr>
        <p:spPr>
          <a:xfrm>
            <a:off x="213519" y="2667000"/>
            <a:ext cx="1136802" cy="251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8024" y="4235735"/>
            <a:ext cx="975519" cy="1015663"/>
          </a:xfrm>
          <a:prstGeom prst="rect">
            <a:avLst/>
          </a:prstGeom>
          <a:noFill/>
        </p:spPr>
        <p:txBody>
          <a:bodyPr wrap="square" rtlCol="0">
            <a:spAutoFit/>
          </a:bodyPr>
          <a:lstStyle/>
          <a:p>
            <a:r>
              <a:rPr lang="en-US" sz="2000" dirty="0" smtClean="0"/>
              <a:t>2nd data stream</a:t>
            </a:r>
            <a:endParaRPr lang="en-US" sz="2000" dirty="0"/>
          </a:p>
        </p:txBody>
      </p:sp>
      <p:sp>
        <p:nvSpPr>
          <p:cNvPr id="3" name="Right Brace 2"/>
          <p:cNvSpPr/>
          <p:nvPr/>
        </p:nvSpPr>
        <p:spPr>
          <a:xfrm>
            <a:off x="11567319" y="2667000"/>
            <a:ext cx="420772" cy="11877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a:off x="11592010" y="5222748"/>
            <a:ext cx="420772" cy="11877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a:off x="11567318" y="3876548"/>
            <a:ext cx="445463" cy="13050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1864224" y="2515939"/>
            <a:ext cx="975519" cy="707886"/>
          </a:xfrm>
          <a:prstGeom prst="rect">
            <a:avLst/>
          </a:prstGeom>
          <a:noFill/>
        </p:spPr>
        <p:txBody>
          <a:bodyPr wrap="square" rtlCol="0">
            <a:spAutoFit/>
          </a:bodyPr>
          <a:lstStyle/>
          <a:p>
            <a:r>
              <a:rPr lang="en-US" sz="2000" dirty="0" smtClean="0"/>
              <a:t>1</a:t>
            </a:r>
            <a:r>
              <a:rPr lang="en-US" sz="2000" baseline="30000" dirty="0" smtClean="0"/>
              <a:t>st</a:t>
            </a:r>
            <a:r>
              <a:rPr lang="en-US" sz="2000" dirty="0" smtClean="0"/>
              <a:t> batch</a:t>
            </a:r>
            <a:endParaRPr lang="en-US" sz="2000" dirty="0"/>
          </a:p>
        </p:txBody>
      </p:sp>
      <p:sp>
        <p:nvSpPr>
          <p:cNvPr id="13" name="TextBox 12"/>
          <p:cNvSpPr txBox="1"/>
          <p:nvPr/>
        </p:nvSpPr>
        <p:spPr>
          <a:xfrm>
            <a:off x="11873336" y="3883660"/>
            <a:ext cx="975519" cy="707886"/>
          </a:xfrm>
          <a:prstGeom prst="rect">
            <a:avLst/>
          </a:prstGeom>
          <a:noFill/>
        </p:spPr>
        <p:txBody>
          <a:bodyPr wrap="square" rtlCol="0">
            <a:spAutoFit/>
          </a:bodyPr>
          <a:lstStyle/>
          <a:p>
            <a:r>
              <a:rPr lang="en-US" sz="2000" dirty="0" smtClean="0"/>
              <a:t>2</a:t>
            </a:r>
            <a:r>
              <a:rPr lang="en-US" sz="2000" baseline="30000" dirty="0" smtClean="0"/>
              <a:t>nd</a:t>
            </a:r>
            <a:r>
              <a:rPr lang="en-US" sz="2000" dirty="0" smtClean="0"/>
              <a:t> batch</a:t>
            </a:r>
            <a:endParaRPr lang="en-US" sz="2000" dirty="0"/>
          </a:p>
        </p:txBody>
      </p:sp>
      <p:sp>
        <p:nvSpPr>
          <p:cNvPr id="14" name="TextBox 13"/>
          <p:cNvSpPr txBox="1"/>
          <p:nvPr/>
        </p:nvSpPr>
        <p:spPr>
          <a:xfrm>
            <a:off x="11787668" y="5059426"/>
            <a:ext cx="975519" cy="707886"/>
          </a:xfrm>
          <a:prstGeom prst="rect">
            <a:avLst/>
          </a:prstGeom>
          <a:noFill/>
        </p:spPr>
        <p:txBody>
          <a:bodyPr wrap="square" rtlCol="0">
            <a:spAutoFit/>
          </a:bodyPr>
          <a:lstStyle/>
          <a:p>
            <a:r>
              <a:rPr lang="en-US" sz="2000" dirty="0" smtClean="0"/>
              <a:t>3</a:t>
            </a:r>
            <a:r>
              <a:rPr lang="en-US" sz="2000" baseline="30000" dirty="0" smtClean="0"/>
              <a:t>rd</a:t>
            </a:r>
            <a:r>
              <a:rPr lang="en-US" sz="2000" dirty="0" smtClean="0"/>
              <a:t>  batch</a:t>
            </a:r>
            <a:endParaRPr lang="en-US" sz="2000" dirty="0"/>
          </a:p>
        </p:txBody>
      </p:sp>
    </p:spTree>
    <p:extLst>
      <p:ext uri="{BB962C8B-B14F-4D97-AF65-F5344CB8AC3E}">
        <p14:creationId xmlns:p14="http://schemas.microsoft.com/office/powerpoint/2010/main" val="1613962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p:txBody>
          <a:bodyPr>
            <a:normAutofit/>
          </a:bodyPr>
          <a:lstStyle/>
          <a:p>
            <a:r>
              <a:rPr lang="en-US" dirty="0" smtClean="0"/>
              <a:t>t1  {e : 0.498, d : 0.578, c : 0.855, a : 0.465}</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81073" y="3276600"/>
            <a:ext cx="1529580" cy="400110"/>
          </a:xfrm>
          <a:prstGeom prst="rect">
            <a:avLst/>
          </a:prstGeom>
          <a:noFill/>
        </p:spPr>
        <p:txBody>
          <a:bodyPr wrap="square" rtlCol="0">
            <a:spAutoFit/>
          </a:bodyPr>
          <a:lstStyle/>
          <a:p>
            <a:r>
              <a:rPr lang="en-US" sz="2000" dirty="0" smtClean="0"/>
              <a:t>0.498 : 0 </a:t>
            </a:r>
            <a:endParaRPr lang="en-US" sz="2000" dirty="0"/>
          </a:p>
        </p:txBody>
      </p:sp>
      <p:sp>
        <p:nvSpPr>
          <p:cNvPr id="15" name="TextBox 14"/>
          <p:cNvSpPr txBox="1"/>
          <p:nvPr/>
        </p:nvSpPr>
        <p:spPr>
          <a:xfrm>
            <a:off x="2181071" y="3962400"/>
            <a:ext cx="2485568" cy="400110"/>
          </a:xfrm>
          <a:prstGeom prst="rect">
            <a:avLst/>
          </a:prstGeom>
          <a:noFill/>
        </p:spPr>
        <p:txBody>
          <a:bodyPr wrap="square" rtlCol="0">
            <a:spAutoFit/>
          </a:bodyPr>
          <a:lstStyle/>
          <a:p>
            <a:r>
              <a:rPr lang="en-US" sz="2000" dirty="0" smtClean="0"/>
              <a:t>0.578*0.498 : 0 </a:t>
            </a:r>
            <a:endParaRPr lang="en-US" sz="2000" dirty="0"/>
          </a:p>
        </p:txBody>
      </p:sp>
      <p:sp>
        <p:nvSpPr>
          <p:cNvPr id="16" name="TextBox 15"/>
          <p:cNvSpPr txBox="1"/>
          <p:nvPr/>
        </p:nvSpPr>
        <p:spPr>
          <a:xfrm>
            <a:off x="2181072" y="4724400"/>
            <a:ext cx="2389970" cy="400110"/>
          </a:xfrm>
          <a:prstGeom prst="rect">
            <a:avLst/>
          </a:prstGeom>
          <a:noFill/>
        </p:spPr>
        <p:txBody>
          <a:bodyPr wrap="square" rtlCol="0">
            <a:spAutoFit/>
          </a:bodyPr>
          <a:lstStyle/>
          <a:p>
            <a:r>
              <a:rPr lang="en-US" sz="2000" dirty="0" smtClean="0"/>
              <a:t>0.855 * 0.578 : 0 </a:t>
            </a:r>
            <a:endParaRPr lang="en-US" sz="20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581123" y="3276600"/>
            <a:ext cx="1529580" cy="400110"/>
          </a:xfrm>
          <a:prstGeom prst="rect">
            <a:avLst/>
          </a:prstGeom>
          <a:noFill/>
        </p:spPr>
        <p:txBody>
          <a:bodyPr wrap="square" rtlCol="0">
            <a:spAutoFit/>
          </a:bodyPr>
          <a:lstStyle/>
          <a:p>
            <a:r>
              <a:rPr lang="en-US" sz="2000" dirty="0" smtClean="0"/>
              <a:t>0.498 : 0 </a:t>
            </a:r>
            <a:endParaRPr lang="en-US" sz="2000" dirty="0"/>
          </a:p>
        </p:txBody>
      </p:sp>
      <p:sp>
        <p:nvSpPr>
          <p:cNvPr id="43" name="TextBox 42"/>
          <p:cNvSpPr txBox="1"/>
          <p:nvPr/>
        </p:nvSpPr>
        <p:spPr>
          <a:xfrm>
            <a:off x="9581123" y="4724400"/>
            <a:ext cx="1529580" cy="400110"/>
          </a:xfrm>
          <a:prstGeom prst="rect">
            <a:avLst/>
          </a:prstGeom>
          <a:noFill/>
        </p:spPr>
        <p:txBody>
          <a:bodyPr wrap="square" rtlCol="0">
            <a:spAutoFit/>
          </a:bodyPr>
          <a:lstStyle/>
          <a:p>
            <a:r>
              <a:rPr lang="en-US" sz="2000" dirty="0" smtClean="0"/>
              <a:t>0.494 : 0 </a:t>
            </a:r>
            <a:endParaRPr lang="en-US" sz="2000" dirty="0"/>
          </a:p>
        </p:txBody>
      </p:sp>
      <p:sp>
        <p:nvSpPr>
          <p:cNvPr id="44" name="TextBox 43"/>
          <p:cNvSpPr txBox="1"/>
          <p:nvPr/>
        </p:nvSpPr>
        <p:spPr>
          <a:xfrm>
            <a:off x="9581123" y="4038600"/>
            <a:ext cx="1529580" cy="400110"/>
          </a:xfrm>
          <a:prstGeom prst="rect">
            <a:avLst/>
          </a:prstGeom>
          <a:noFill/>
        </p:spPr>
        <p:txBody>
          <a:bodyPr wrap="square" rtlCol="0">
            <a:spAutoFit/>
          </a:bodyPr>
          <a:lstStyle/>
          <a:p>
            <a:r>
              <a:rPr lang="en-US" sz="2000" dirty="0" smtClean="0"/>
              <a:t>0.288 : 0</a:t>
            </a:r>
            <a:endParaRPr lang="en-US" sz="2000" dirty="0"/>
          </a:p>
        </p:txBody>
      </p:sp>
      <p:cxnSp>
        <p:nvCxnSpPr>
          <p:cNvPr id="46" name="Straight Arrow Connector 45"/>
          <p:cNvCxnSpPr/>
          <p:nvPr/>
        </p:nvCxnSpPr>
        <p:spPr>
          <a:xfrm>
            <a:off x="4907410" y="38227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400110"/>
          </a:xfrm>
          <a:prstGeom prst="rect">
            <a:avLst/>
          </a:prstGeom>
          <a:noFill/>
        </p:spPr>
        <p:txBody>
          <a:bodyPr wrap="square" rtlCol="0">
            <a:spAutoFit/>
          </a:bodyPr>
          <a:lstStyle/>
          <a:p>
            <a:r>
              <a:rPr lang="en-US" sz="2000" dirty="0" smtClean="0"/>
              <a:t>0.465 * 0.855 : 0 </a:t>
            </a:r>
            <a:endParaRPr lang="en-US" sz="20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400110"/>
          </a:xfrm>
          <a:prstGeom prst="rect">
            <a:avLst/>
          </a:prstGeom>
          <a:noFill/>
        </p:spPr>
        <p:txBody>
          <a:bodyPr wrap="square" rtlCol="0">
            <a:spAutoFit/>
          </a:bodyPr>
          <a:lstStyle/>
          <a:p>
            <a:r>
              <a:rPr lang="en-US" sz="2000" dirty="0" smtClean="0"/>
              <a:t>0.398 : 0</a:t>
            </a:r>
            <a:endParaRPr lang="en-US" sz="2000" dirty="0"/>
          </a:p>
        </p:txBody>
      </p:sp>
    </p:spTree>
    <p:extLst>
      <p:ext uri="{BB962C8B-B14F-4D97-AF65-F5344CB8AC3E}">
        <p14:creationId xmlns:p14="http://schemas.microsoft.com/office/powerpoint/2010/main" val="3308272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t2  {e : 0.745, d : 0.488, b : 0.657} (1</a:t>
            </a:r>
            <a:r>
              <a:rPr lang="en-US" baseline="30000" dirty="0" smtClean="0"/>
              <a:t>st</a:t>
            </a:r>
            <a:r>
              <a:rPr lang="en-US" dirty="0" smtClean="0"/>
              <a:t> batch)</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81072" y="3276600"/>
            <a:ext cx="1869488" cy="400110"/>
          </a:xfrm>
          <a:prstGeom prst="rect">
            <a:avLst/>
          </a:prstGeom>
          <a:noFill/>
        </p:spPr>
        <p:txBody>
          <a:bodyPr wrap="square" rtlCol="0">
            <a:spAutoFit/>
          </a:bodyPr>
          <a:lstStyle/>
          <a:p>
            <a:r>
              <a:rPr lang="en-US" sz="2000" dirty="0" smtClean="0"/>
              <a:t>0.498+0.745 : 0 </a:t>
            </a:r>
            <a:endParaRPr lang="en-US" sz="2000" dirty="0"/>
          </a:p>
        </p:txBody>
      </p:sp>
      <p:sp>
        <p:nvSpPr>
          <p:cNvPr id="15" name="TextBox 14"/>
          <p:cNvSpPr txBox="1"/>
          <p:nvPr/>
        </p:nvSpPr>
        <p:spPr>
          <a:xfrm>
            <a:off x="2181070" y="3962400"/>
            <a:ext cx="2648440" cy="400110"/>
          </a:xfrm>
          <a:prstGeom prst="rect">
            <a:avLst/>
          </a:prstGeom>
          <a:noFill/>
        </p:spPr>
        <p:txBody>
          <a:bodyPr wrap="square" rtlCol="0">
            <a:spAutoFit/>
          </a:bodyPr>
          <a:lstStyle/>
          <a:p>
            <a:r>
              <a:rPr lang="en-US" sz="2000" dirty="0" smtClean="0"/>
              <a:t>0.288+0.488*0.745 : 0 </a:t>
            </a:r>
            <a:endParaRPr lang="en-US" sz="2000" dirty="0"/>
          </a:p>
        </p:txBody>
      </p:sp>
      <p:sp>
        <p:nvSpPr>
          <p:cNvPr id="16" name="TextBox 15"/>
          <p:cNvSpPr txBox="1"/>
          <p:nvPr/>
        </p:nvSpPr>
        <p:spPr>
          <a:xfrm>
            <a:off x="2181072" y="4724400"/>
            <a:ext cx="2389970" cy="400110"/>
          </a:xfrm>
          <a:prstGeom prst="rect">
            <a:avLst/>
          </a:prstGeom>
          <a:noFill/>
        </p:spPr>
        <p:txBody>
          <a:bodyPr wrap="square" rtlCol="0">
            <a:spAutoFit/>
          </a:bodyPr>
          <a:lstStyle/>
          <a:p>
            <a:r>
              <a:rPr lang="en-US" sz="2000" dirty="0" smtClean="0"/>
              <a:t>0.494 : 0</a:t>
            </a:r>
            <a:endParaRPr lang="en-US" sz="20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581123" y="3276600"/>
            <a:ext cx="1529580" cy="400110"/>
          </a:xfrm>
          <a:prstGeom prst="rect">
            <a:avLst/>
          </a:prstGeom>
          <a:noFill/>
        </p:spPr>
        <p:txBody>
          <a:bodyPr wrap="square" rtlCol="0">
            <a:spAutoFit/>
          </a:bodyPr>
          <a:lstStyle/>
          <a:p>
            <a:r>
              <a:rPr lang="en-US" sz="2000" dirty="0" smtClean="0"/>
              <a:t>1.243 : 0 </a:t>
            </a:r>
            <a:endParaRPr lang="en-US" sz="2000" dirty="0"/>
          </a:p>
        </p:txBody>
      </p:sp>
      <p:sp>
        <p:nvSpPr>
          <p:cNvPr id="43" name="TextBox 42"/>
          <p:cNvSpPr txBox="1"/>
          <p:nvPr/>
        </p:nvSpPr>
        <p:spPr>
          <a:xfrm>
            <a:off x="9581123" y="4724400"/>
            <a:ext cx="1529580" cy="400110"/>
          </a:xfrm>
          <a:prstGeom prst="rect">
            <a:avLst/>
          </a:prstGeom>
          <a:noFill/>
        </p:spPr>
        <p:txBody>
          <a:bodyPr wrap="square" rtlCol="0">
            <a:spAutoFit/>
          </a:bodyPr>
          <a:lstStyle/>
          <a:p>
            <a:r>
              <a:rPr lang="en-US" sz="2000" dirty="0" smtClean="0"/>
              <a:t>0.494 : 0 </a:t>
            </a:r>
            <a:endParaRPr lang="en-US" sz="2000" dirty="0"/>
          </a:p>
        </p:txBody>
      </p:sp>
      <p:sp>
        <p:nvSpPr>
          <p:cNvPr id="44" name="TextBox 43"/>
          <p:cNvSpPr txBox="1"/>
          <p:nvPr/>
        </p:nvSpPr>
        <p:spPr>
          <a:xfrm>
            <a:off x="9581123" y="4038600"/>
            <a:ext cx="1529580" cy="400110"/>
          </a:xfrm>
          <a:prstGeom prst="rect">
            <a:avLst/>
          </a:prstGeom>
          <a:noFill/>
        </p:spPr>
        <p:txBody>
          <a:bodyPr wrap="square" rtlCol="0">
            <a:spAutoFit/>
          </a:bodyPr>
          <a:lstStyle/>
          <a:p>
            <a:r>
              <a:rPr lang="en-US" sz="2000" dirty="0" smtClean="0"/>
              <a:t>0.652 : 0 </a:t>
            </a:r>
            <a:endParaRPr lang="en-US" sz="2000" dirty="0"/>
          </a:p>
        </p:txBody>
      </p:sp>
      <p:cxnSp>
        <p:nvCxnSpPr>
          <p:cNvPr id="46" name="Straight Arrow Connector 45"/>
          <p:cNvCxnSpPr/>
          <p:nvPr/>
        </p:nvCxnSpPr>
        <p:spPr>
          <a:xfrm>
            <a:off x="4907410" y="38227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400110"/>
          </a:xfrm>
          <a:prstGeom prst="rect">
            <a:avLst/>
          </a:prstGeom>
          <a:noFill/>
        </p:spPr>
        <p:txBody>
          <a:bodyPr wrap="square" rtlCol="0">
            <a:spAutoFit/>
          </a:bodyPr>
          <a:lstStyle/>
          <a:p>
            <a:r>
              <a:rPr lang="en-US" sz="2000" dirty="0" smtClean="0"/>
              <a:t>0.398 : 0 </a:t>
            </a:r>
            <a:endParaRPr lang="en-US" sz="20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400110"/>
          </a:xfrm>
          <a:prstGeom prst="rect">
            <a:avLst/>
          </a:prstGeom>
          <a:noFill/>
        </p:spPr>
        <p:txBody>
          <a:bodyPr wrap="square" rtlCol="0">
            <a:spAutoFit/>
          </a:bodyPr>
          <a:lstStyle/>
          <a:p>
            <a:r>
              <a:rPr lang="en-US" sz="2000" dirty="0" smtClean="0"/>
              <a:t>0.398 : 0</a:t>
            </a:r>
            <a:endParaRPr lang="en-US" sz="2000" dirty="0"/>
          </a:p>
        </p:txBody>
      </p:sp>
      <p:sp>
        <p:nvSpPr>
          <p:cNvPr id="31" name="Oval 30"/>
          <p:cNvSpPr/>
          <p:nvPr/>
        </p:nvSpPr>
        <p:spPr>
          <a:xfrm>
            <a:off x="233688"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7867432"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472683" y="4184650"/>
            <a:ext cx="1163118"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106423" y="4260850"/>
            <a:ext cx="929432"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7367" y="5257800"/>
            <a:ext cx="2485568" cy="400110"/>
          </a:xfrm>
          <a:prstGeom prst="rect">
            <a:avLst/>
          </a:prstGeom>
          <a:noFill/>
        </p:spPr>
        <p:txBody>
          <a:bodyPr wrap="square" rtlCol="0">
            <a:spAutoFit/>
          </a:bodyPr>
          <a:lstStyle/>
          <a:p>
            <a:r>
              <a:rPr lang="en-US" sz="2000" dirty="0" smtClean="0"/>
              <a:t>     0.657*0.745 : 0 </a:t>
            </a:r>
            <a:endParaRPr lang="en-US" sz="2000" dirty="0"/>
          </a:p>
        </p:txBody>
      </p:sp>
      <p:sp>
        <p:nvSpPr>
          <p:cNvPr id="49" name="TextBox 48"/>
          <p:cNvSpPr txBox="1"/>
          <p:nvPr/>
        </p:nvSpPr>
        <p:spPr>
          <a:xfrm>
            <a:off x="6387416" y="5257800"/>
            <a:ext cx="2485568" cy="400110"/>
          </a:xfrm>
          <a:prstGeom prst="rect">
            <a:avLst/>
          </a:prstGeom>
          <a:noFill/>
        </p:spPr>
        <p:txBody>
          <a:bodyPr wrap="square" rtlCol="0">
            <a:spAutoFit/>
          </a:bodyPr>
          <a:lstStyle/>
          <a:p>
            <a:r>
              <a:rPr lang="en-US" sz="2000" dirty="0" smtClean="0"/>
              <a:t>                 0.489 : 0</a:t>
            </a:r>
            <a:endParaRPr lang="en-US" sz="2000" dirty="0"/>
          </a:p>
        </p:txBody>
      </p:sp>
    </p:spTree>
    <p:extLst>
      <p:ext uri="{BB962C8B-B14F-4D97-AF65-F5344CB8AC3E}">
        <p14:creationId xmlns:p14="http://schemas.microsoft.com/office/powerpoint/2010/main" val="4022169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t3  {d : 0.656, b : 0.821, a : 0.454} (1</a:t>
            </a:r>
            <a:r>
              <a:rPr lang="en-US" baseline="30000" dirty="0" smtClean="0"/>
              <a:t>st</a:t>
            </a:r>
            <a:r>
              <a:rPr lang="en-US" dirty="0" smtClean="0"/>
              <a:t> batch)</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81072" y="3276600"/>
            <a:ext cx="1869488" cy="369332"/>
          </a:xfrm>
          <a:prstGeom prst="rect">
            <a:avLst/>
          </a:prstGeom>
          <a:noFill/>
        </p:spPr>
        <p:txBody>
          <a:bodyPr wrap="square" rtlCol="0">
            <a:spAutoFit/>
          </a:bodyPr>
          <a:lstStyle/>
          <a:p>
            <a:r>
              <a:rPr lang="en-US" sz="1800" dirty="0" smtClean="0"/>
              <a:t>1.243 : 0 </a:t>
            </a:r>
            <a:endParaRPr lang="en-US" sz="1800" dirty="0"/>
          </a:p>
        </p:txBody>
      </p:sp>
      <p:sp>
        <p:nvSpPr>
          <p:cNvPr id="15" name="TextBox 14"/>
          <p:cNvSpPr txBox="1"/>
          <p:nvPr/>
        </p:nvSpPr>
        <p:spPr>
          <a:xfrm>
            <a:off x="2181070" y="3962400"/>
            <a:ext cx="2648440" cy="369332"/>
          </a:xfrm>
          <a:prstGeom prst="rect">
            <a:avLst/>
          </a:prstGeom>
          <a:noFill/>
        </p:spPr>
        <p:txBody>
          <a:bodyPr wrap="square" rtlCol="0">
            <a:spAutoFit/>
          </a:bodyPr>
          <a:lstStyle/>
          <a:p>
            <a:r>
              <a:rPr lang="en-US" sz="1800" dirty="0" smtClean="0"/>
              <a:t>0.652 : 0 </a:t>
            </a:r>
            <a:endParaRPr lang="en-US" sz="1800" dirty="0"/>
          </a:p>
        </p:txBody>
      </p:sp>
      <p:sp>
        <p:nvSpPr>
          <p:cNvPr id="16" name="TextBox 15"/>
          <p:cNvSpPr txBox="1"/>
          <p:nvPr/>
        </p:nvSpPr>
        <p:spPr>
          <a:xfrm>
            <a:off x="2181072" y="4724400"/>
            <a:ext cx="2389970" cy="369332"/>
          </a:xfrm>
          <a:prstGeom prst="rect">
            <a:avLst/>
          </a:prstGeom>
          <a:noFill/>
        </p:spPr>
        <p:txBody>
          <a:bodyPr wrap="square" rtlCol="0">
            <a:spAutoFit/>
          </a:bodyPr>
          <a:lstStyle/>
          <a:p>
            <a:r>
              <a:rPr lang="en-US" sz="1800" dirty="0" smtClean="0"/>
              <a:t>0.494 : 0 </a:t>
            </a:r>
            <a:endParaRPr lang="en-US" sz="18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581123" y="3276600"/>
            <a:ext cx="1529580" cy="369332"/>
          </a:xfrm>
          <a:prstGeom prst="rect">
            <a:avLst/>
          </a:prstGeom>
          <a:noFill/>
        </p:spPr>
        <p:txBody>
          <a:bodyPr wrap="square" rtlCol="0">
            <a:spAutoFit/>
          </a:bodyPr>
          <a:lstStyle/>
          <a:p>
            <a:r>
              <a:rPr lang="en-US" sz="1800" dirty="0" smtClean="0"/>
              <a:t>1.243 : 0 </a:t>
            </a:r>
            <a:endParaRPr lang="en-US" sz="1800" dirty="0"/>
          </a:p>
        </p:txBody>
      </p:sp>
      <p:sp>
        <p:nvSpPr>
          <p:cNvPr id="43" name="TextBox 42"/>
          <p:cNvSpPr txBox="1"/>
          <p:nvPr/>
        </p:nvSpPr>
        <p:spPr>
          <a:xfrm>
            <a:off x="9581123" y="4724400"/>
            <a:ext cx="1529580" cy="369332"/>
          </a:xfrm>
          <a:prstGeom prst="rect">
            <a:avLst/>
          </a:prstGeom>
          <a:noFill/>
        </p:spPr>
        <p:txBody>
          <a:bodyPr wrap="square" rtlCol="0">
            <a:spAutoFit/>
          </a:bodyPr>
          <a:lstStyle/>
          <a:p>
            <a:r>
              <a:rPr lang="en-US" sz="1800" dirty="0" smtClean="0"/>
              <a:t>0.494 : 0 </a:t>
            </a:r>
            <a:endParaRPr lang="en-US" sz="1800" dirty="0"/>
          </a:p>
        </p:txBody>
      </p:sp>
      <p:sp>
        <p:nvSpPr>
          <p:cNvPr id="44" name="TextBox 43"/>
          <p:cNvSpPr txBox="1"/>
          <p:nvPr/>
        </p:nvSpPr>
        <p:spPr>
          <a:xfrm>
            <a:off x="9581123" y="4038600"/>
            <a:ext cx="1529580" cy="369332"/>
          </a:xfrm>
          <a:prstGeom prst="rect">
            <a:avLst/>
          </a:prstGeom>
          <a:noFill/>
        </p:spPr>
        <p:txBody>
          <a:bodyPr wrap="square" rtlCol="0">
            <a:spAutoFit/>
          </a:bodyPr>
          <a:lstStyle/>
          <a:p>
            <a:r>
              <a:rPr lang="en-US" sz="1800" dirty="0" smtClean="0"/>
              <a:t>0.652 : 0 </a:t>
            </a:r>
            <a:endParaRPr lang="en-US" sz="1800" dirty="0"/>
          </a:p>
        </p:txBody>
      </p:sp>
      <p:cxnSp>
        <p:nvCxnSpPr>
          <p:cNvPr id="46" name="Straight Arrow Connector 45"/>
          <p:cNvCxnSpPr/>
          <p:nvPr/>
        </p:nvCxnSpPr>
        <p:spPr>
          <a:xfrm>
            <a:off x="5997943" y="38100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369332"/>
          </a:xfrm>
          <a:prstGeom prst="rect">
            <a:avLst/>
          </a:prstGeom>
          <a:noFill/>
        </p:spPr>
        <p:txBody>
          <a:bodyPr wrap="square" rtlCol="0">
            <a:spAutoFit/>
          </a:bodyPr>
          <a:lstStyle/>
          <a:p>
            <a:r>
              <a:rPr lang="en-US" sz="1800" dirty="0" smtClean="0"/>
              <a:t>0.398 : 0 </a:t>
            </a:r>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369332"/>
          </a:xfrm>
          <a:prstGeom prst="rect">
            <a:avLst/>
          </a:prstGeom>
          <a:noFill/>
        </p:spPr>
        <p:txBody>
          <a:bodyPr wrap="square" rtlCol="0">
            <a:spAutoFit/>
          </a:bodyPr>
          <a:lstStyle/>
          <a:p>
            <a:r>
              <a:rPr lang="en-US" sz="1800" dirty="0" smtClean="0"/>
              <a:t>0.398 : 0 </a:t>
            </a:r>
            <a:endParaRPr lang="en-US" sz="1800" dirty="0"/>
          </a:p>
        </p:txBody>
      </p:sp>
      <p:sp>
        <p:nvSpPr>
          <p:cNvPr id="31" name="Oval 30"/>
          <p:cNvSpPr/>
          <p:nvPr/>
        </p:nvSpPr>
        <p:spPr>
          <a:xfrm>
            <a:off x="233688"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7867432"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472683" y="4184650"/>
            <a:ext cx="1163118"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106423" y="4260850"/>
            <a:ext cx="929432"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7367" y="5257800"/>
            <a:ext cx="2485568" cy="369332"/>
          </a:xfrm>
          <a:prstGeom prst="rect">
            <a:avLst/>
          </a:prstGeom>
          <a:noFill/>
        </p:spPr>
        <p:txBody>
          <a:bodyPr wrap="square" rtlCol="0">
            <a:spAutoFit/>
          </a:bodyPr>
          <a:lstStyle/>
          <a:p>
            <a:r>
              <a:rPr lang="en-US" sz="1800" dirty="0" smtClean="0"/>
              <a:t>       0.489 : 0 </a:t>
            </a:r>
            <a:endParaRPr lang="en-US" sz="1800" dirty="0"/>
          </a:p>
        </p:txBody>
      </p:sp>
      <p:sp>
        <p:nvSpPr>
          <p:cNvPr id="49" name="TextBox 48"/>
          <p:cNvSpPr txBox="1"/>
          <p:nvPr/>
        </p:nvSpPr>
        <p:spPr>
          <a:xfrm>
            <a:off x="6387416" y="5257800"/>
            <a:ext cx="2485568" cy="400110"/>
          </a:xfrm>
          <a:prstGeom prst="rect">
            <a:avLst/>
          </a:prstGeom>
          <a:noFill/>
        </p:spPr>
        <p:txBody>
          <a:bodyPr wrap="square" rtlCol="0">
            <a:spAutoFit/>
          </a:bodyPr>
          <a:lstStyle/>
          <a:p>
            <a:r>
              <a:rPr lang="en-US" sz="2000" dirty="0" smtClean="0"/>
              <a:t>                 </a:t>
            </a:r>
            <a:r>
              <a:rPr lang="en-US" sz="1800" dirty="0" smtClean="0"/>
              <a:t>0.489 : 0</a:t>
            </a:r>
            <a:endParaRPr lang="en-US" sz="1800" dirty="0"/>
          </a:p>
        </p:txBody>
      </p:sp>
      <p:sp>
        <p:nvSpPr>
          <p:cNvPr id="38" name="Oval 37"/>
          <p:cNvSpPr/>
          <p:nvPr/>
        </p:nvSpPr>
        <p:spPr>
          <a:xfrm>
            <a:off x="3583187" y="4800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5" name="Oval 44"/>
          <p:cNvSpPr/>
          <p:nvPr/>
        </p:nvSpPr>
        <p:spPr>
          <a:xfrm>
            <a:off x="3583187"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1" name="Oval 50"/>
          <p:cNvSpPr/>
          <p:nvPr/>
        </p:nvSpPr>
        <p:spPr>
          <a:xfrm>
            <a:off x="3583187"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4" name="Oval 53"/>
          <p:cNvSpPr/>
          <p:nvPr/>
        </p:nvSpPr>
        <p:spPr>
          <a:xfrm>
            <a:off x="10749553" y="4800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58" name="Straight Arrow Connector 57"/>
          <p:cNvCxnSpPr>
            <a:stCxn id="4" idx="6"/>
            <a:endCxn id="51" idx="0"/>
          </p:cNvCxnSpPr>
          <p:nvPr/>
        </p:nvCxnSpPr>
        <p:spPr>
          <a:xfrm>
            <a:off x="2018199" y="2844800"/>
            <a:ext cx="1803984"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4"/>
            <a:endCxn id="45" idx="0"/>
          </p:cNvCxnSpPr>
          <p:nvPr/>
        </p:nvCxnSpPr>
        <p:spPr>
          <a:xfrm rot="5400000">
            <a:off x="366343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4"/>
            <a:endCxn id="38" idx="0"/>
          </p:cNvCxnSpPr>
          <p:nvPr/>
        </p:nvCxnSpPr>
        <p:spPr>
          <a:xfrm rot="5400000">
            <a:off x="3663432" y="46418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829799" y="46418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050557" y="4800600"/>
            <a:ext cx="1869488" cy="369332"/>
          </a:xfrm>
          <a:prstGeom prst="rect">
            <a:avLst/>
          </a:prstGeom>
          <a:noFill/>
        </p:spPr>
        <p:txBody>
          <a:bodyPr wrap="square" rtlCol="0">
            <a:spAutoFit/>
          </a:bodyPr>
          <a:lstStyle/>
          <a:p>
            <a:r>
              <a:rPr lang="en-US" sz="1800" dirty="0" smtClean="0"/>
              <a:t>0.454*0.821 : 0 </a:t>
            </a:r>
            <a:endParaRPr lang="en-US" sz="1800" dirty="0"/>
          </a:p>
        </p:txBody>
      </p:sp>
      <p:sp>
        <p:nvSpPr>
          <p:cNvPr id="73" name="TextBox 72"/>
          <p:cNvSpPr txBox="1"/>
          <p:nvPr/>
        </p:nvSpPr>
        <p:spPr>
          <a:xfrm>
            <a:off x="4050557" y="4038600"/>
            <a:ext cx="1869488" cy="369332"/>
          </a:xfrm>
          <a:prstGeom prst="rect">
            <a:avLst/>
          </a:prstGeom>
          <a:noFill/>
        </p:spPr>
        <p:txBody>
          <a:bodyPr wrap="square" rtlCol="0">
            <a:spAutoFit/>
          </a:bodyPr>
          <a:lstStyle/>
          <a:p>
            <a:r>
              <a:rPr lang="en-US" sz="1800" dirty="0" smtClean="0"/>
              <a:t>0.821*0.656 : 0</a:t>
            </a:r>
            <a:endParaRPr lang="en-US" sz="1800" dirty="0"/>
          </a:p>
        </p:txBody>
      </p:sp>
      <p:sp>
        <p:nvSpPr>
          <p:cNvPr id="74" name="TextBox 73"/>
          <p:cNvSpPr txBox="1"/>
          <p:nvPr/>
        </p:nvSpPr>
        <p:spPr>
          <a:xfrm>
            <a:off x="4050557" y="3276600"/>
            <a:ext cx="1869488" cy="369332"/>
          </a:xfrm>
          <a:prstGeom prst="rect">
            <a:avLst/>
          </a:prstGeom>
          <a:noFill/>
        </p:spPr>
        <p:txBody>
          <a:bodyPr wrap="square" rtlCol="0">
            <a:spAutoFit/>
          </a:bodyPr>
          <a:lstStyle/>
          <a:p>
            <a:r>
              <a:rPr lang="en-US" sz="1800" dirty="0" smtClean="0"/>
              <a:t>0.656 : 0 </a:t>
            </a:r>
            <a:endParaRPr lang="en-US" sz="1800" dirty="0"/>
          </a:p>
        </p:txBody>
      </p:sp>
      <p:sp>
        <p:nvSpPr>
          <p:cNvPr id="75" name="TextBox 74"/>
          <p:cNvSpPr txBox="1"/>
          <p:nvPr/>
        </p:nvSpPr>
        <p:spPr>
          <a:xfrm>
            <a:off x="11216924" y="4800600"/>
            <a:ext cx="1869488" cy="369332"/>
          </a:xfrm>
          <a:prstGeom prst="rect">
            <a:avLst/>
          </a:prstGeom>
          <a:noFill/>
        </p:spPr>
        <p:txBody>
          <a:bodyPr wrap="square" rtlCol="0">
            <a:spAutoFit/>
          </a:bodyPr>
          <a:lstStyle/>
          <a:p>
            <a:r>
              <a:rPr lang="en-US" sz="1800" dirty="0" smtClean="0"/>
              <a:t>0.373 : 0 </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0.539 : 0 </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0.656 : 0</a:t>
            </a:r>
            <a:endParaRPr lang="en-US" sz="1800" dirty="0"/>
          </a:p>
        </p:txBody>
      </p:sp>
    </p:spTree>
    <p:extLst>
      <p:ext uri="{BB962C8B-B14F-4D97-AF65-F5344CB8AC3E}">
        <p14:creationId xmlns:p14="http://schemas.microsoft.com/office/powerpoint/2010/main" val="33430349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t4  {e : 0.898, d : 0.506, b : 0.432} (2nd batch)</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25278" y="3276600"/>
            <a:ext cx="2025278" cy="369332"/>
          </a:xfrm>
          <a:prstGeom prst="rect">
            <a:avLst/>
          </a:prstGeom>
          <a:noFill/>
        </p:spPr>
        <p:txBody>
          <a:bodyPr wrap="square" rtlCol="0">
            <a:spAutoFit/>
          </a:bodyPr>
          <a:lstStyle/>
          <a:p>
            <a:r>
              <a:rPr lang="en-US" sz="1800" dirty="0" smtClean="0"/>
              <a:t> 1.243 : 0.898</a:t>
            </a:r>
            <a:endParaRPr lang="en-US" sz="1800" dirty="0"/>
          </a:p>
        </p:txBody>
      </p:sp>
      <p:sp>
        <p:nvSpPr>
          <p:cNvPr id="15" name="TextBox 14"/>
          <p:cNvSpPr txBox="1"/>
          <p:nvPr/>
        </p:nvSpPr>
        <p:spPr>
          <a:xfrm>
            <a:off x="2025283" y="3962415"/>
            <a:ext cx="2804231" cy="646331"/>
          </a:xfrm>
          <a:prstGeom prst="rect">
            <a:avLst/>
          </a:prstGeom>
          <a:noFill/>
        </p:spPr>
        <p:txBody>
          <a:bodyPr wrap="square" rtlCol="0">
            <a:spAutoFit/>
          </a:bodyPr>
          <a:lstStyle/>
          <a:p>
            <a:r>
              <a:rPr lang="en-US" sz="1800" dirty="0" smtClean="0"/>
              <a:t>0.652 : </a:t>
            </a:r>
          </a:p>
          <a:p>
            <a:r>
              <a:rPr lang="en-US" sz="1800" dirty="0" smtClean="0"/>
              <a:t>0.506*0.898</a:t>
            </a:r>
            <a:endParaRPr lang="en-US" sz="1800" dirty="0"/>
          </a:p>
        </p:txBody>
      </p:sp>
      <p:sp>
        <p:nvSpPr>
          <p:cNvPr id="16" name="TextBox 15"/>
          <p:cNvSpPr txBox="1"/>
          <p:nvPr/>
        </p:nvSpPr>
        <p:spPr>
          <a:xfrm>
            <a:off x="2181072" y="4724400"/>
            <a:ext cx="2389970" cy="369332"/>
          </a:xfrm>
          <a:prstGeom prst="rect">
            <a:avLst/>
          </a:prstGeom>
          <a:noFill/>
        </p:spPr>
        <p:txBody>
          <a:bodyPr wrap="square" rtlCol="0">
            <a:spAutoFit/>
          </a:bodyPr>
          <a:lstStyle/>
          <a:p>
            <a:r>
              <a:rPr lang="en-US" sz="1800" dirty="0" smtClean="0"/>
              <a:t>0.494 : 0</a:t>
            </a:r>
            <a:endParaRPr lang="en-US" sz="18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25335" y="3276601"/>
            <a:ext cx="1685370" cy="646331"/>
          </a:xfrm>
          <a:prstGeom prst="rect">
            <a:avLst/>
          </a:prstGeom>
          <a:noFill/>
        </p:spPr>
        <p:txBody>
          <a:bodyPr wrap="square" rtlCol="0">
            <a:spAutoFit/>
          </a:bodyPr>
          <a:lstStyle/>
          <a:p>
            <a:r>
              <a:rPr lang="en-US" sz="1800" dirty="0" smtClean="0"/>
              <a:t>1.243 : </a:t>
            </a:r>
          </a:p>
          <a:p>
            <a:r>
              <a:rPr lang="en-US" sz="1800" dirty="0" smtClean="0"/>
              <a:t>0.898</a:t>
            </a:r>
            <a:endParaRPr lang="en-US" sz="1800" dirty="0"/>
          </a:p>
        </p:txBody>
      </p:sp>
      <p:sp>
        <p:nvSpPr>
          <p:cNvPr id="43" name="TextBox 42"/>
          <p:cNvSpPr txBox="1"/>
          <p:nvPr/>
        </p:nvSpPr>
        <p:spPr>
          <a:xfrm>
            <a:off x="9503232" y="4724400"/>
            <a:ext cx="1607476" cy="369332"/>
          </a:xfrm>
          <a:prstGeom prst="rect">
            <a:avLst/>
          </a:prstGeom>
          <a:noFill/>
        </p:spPr>
        <p:txBody>
          <a:bodyPr wrap="square" rtlCol="0">
            <a:spAutoFit/>
          </a:bodyPr>
          <a:lstStyle/>
          <a:p>
            <a:r>
              <a:rPr lang="en-US" sz="1800" dirty="0" smtClean="0"/>
              <a:t>0.494 : 0</a:t>
            </a:r>
            <a:endParaRPr lang="en-US" sz="1800" dirty="0"/>
          </a:p>
        </p:txBody>
      </p:sp>
      <p:sp>
        <p:nvSpPr>
          <p:cNvPr id="44" name="TextBox 43"/>
          <p:cNvSpPr txBox="1"/>
          <p:nvPr/>
        </p:nvSpPr>
        <p:spPr>
          <a:xfrm>
            <a:off x="9425335" y="4038615"/>
            <a:ext cx="1685370" cy="646331"/>
          </a:xfrm>
          <a:prstGeom prst="rect">
            <a:avLst/>
          </a:prstGeom>
          <a:noFill/>
        </p:spPr>
        <p:txBody>
          <a:bodyPr wrap="square" rtlCol="0">
            <a:spAutoFit/>
          </a:bodyPr>
          <a:lstStyle/>
          <a:p>
            <a:r>
              <a:rPr lang="en-US" sz="1800" dirty="0" smtClean="0"/>
              <a:t>0.652 : </a:t>
            </a:r>
          </a:p>
          <a:p>
            <a:r>
              <a:rPr lang="en-US" sz="1800" dirty="0" smtClean="0"/>
              <a:t>0.454</a:t>
            </a:r>
            <a:endParaRPr lang="en-US" sz="1800" dirty="0"/>
          </a:p>
        </p:txBody>
      </p:sp>
      <p:cxnSp>
        <p:nvCxnSpPr>
          <p:cNvPr id="46" name="Straight Arrow Connector 45"/>
          <p:cNvCxnSpPr/>
          <p:nvPr/>
        </p:nvCxnSpPr>
        <p:spPr>
          <a:xfrm>
            <a:off x="5997943" y="38100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369332"/>
          </a:xfrm>
          <a:prstGeom prst="rect">
            <a:avLst/>
          </a:prstGeom>
          <a:noFill/>
        </p:spPr>
        <p:txBody>
          <a:bodyPr wrap="square" rtlCol="0">
            <a:spAutoFit/>
          </a:bodyPr>
          <a:lstStyle/>
          <a:p>
            <a:r>
              <a:rPr lang="en-US" sz="1800" dirty="0" smtClean="0"/>
              <a:t>0.398 : 0</a:t>
            </a:r>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369332"/>
          </a:xfrm>
          <a:prstGeom prst="rect">
            <a:avLst/>
          </a:prstGeom>
          <a:noFill/>
        </p:spPr>
        <p:txBody>
          <a:bodyPr wrap="square" rtlCol="0">
            <a:spAutoFit/>
          </a:bodyPr>
          <a:lstStyle/>
          <a:p>
            <a:r>
              <a:rPr lang="en-US" sz="1800" dirty="0" smtClean="0"/>
              <a:t>0.398 : 0</a:t>
            </a:r>
            <a:endParaRPr lang="en-US" sz="1800" dirty="0"/>
          </a:p>
        </p:txBody>
      </p:sp>
      <p:sp>
        <p:nvSpPr>
          <p:cNvPr id="31" name="Oval 30"/>
          <p:cNvSpPr/>
          <p:nvPr/>
        </p:nvSpPr>
        <p:spPr>
          <a:xfrm>
            <a:off x="233688"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7867432"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472683" y="4184650"/>
            <a:ext cx="1163118"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106423" y="4260850"/>
            <a:ext cx="929432"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7367" y="5257815"/>
            <a:ext cx="2485568" cy="646331"/>
          </a:xfrm>
          <a:prstGeom prst="rect">
            <a:avLst/>
          </a:prstGeom>
          <a:noFill/>
        </p:spPr>
        <p:txBody>
          <a:bodyPr wrap="square" rtlCol="0">
            <a:spAutoFit/>
          </a:bodyPr>
          <a:lstStyle/>
          <a:p>
            <a:r>
              <a:rPr lang="en-US" sz="1800" dirty="0" smtClean="0"/>
              <a:t>       0.489 : </a:t>
            </a:r>
          </a:p>
          <a:p>
            <a:r>
              <a:rPr lang="en-US" sz="1800" dirty="0" smtClean="0"/>
              <a:t>       0.432*0.898</a:t>
            </a:r>
            <a:endParaRPr lang="en-US" sz="1800" dirty="0"/>
          </a:p>
        </p:txBody>
      </p:sp>
      <p:sp>
        <p:nvSpPr>
          <p:cNvPr id="49" name="TextBox 48"/>
          <p:cNvSpPr txBox="1"/>
          <p:nvPr/>
        </p:nvSpPr>
        <p:spPr>
          <a:xfrm>
            <a:off x="6387415" y="5257800"/>
            <a:ext cx="2570545" cy="400110"/>
          </a:xfrm>
          <a:prstGeom prst="rect">
            <a:avLst/>
          </a:prstGeom>
          <a:noFill/>
        </p:spPr>
        <p:txBody>
          <a:bodyPr wrap="square" rtlCol="0">
            <a:spAutoFit/>
          </a:bodyPr>
          <a:lstStyle/>
          <a:p>
            <a:r>
              <a:rPr lang="en-US" sz="2000" dirty="0" smtClean="0"/>
              <a:t>                 </a:t>
            </a:r>
            <a:r>
              <a:rPr lang="en-US" sz="1800" dirty="0" smtClean="0"/>
              <a:t>0.489: 0.388</a:t>
            </a:r>
            <a:endParaRPr lang="en-US" sz="1800" dirty="0"/>
          </a:p>
        </p:txBody>
      </p:sp>
      <p:sp>
        <p:nvSpPr>
          <p:cNvPr id="38" name="Oval 37"/>
          <p:cNvSpPr/>
          <p:nvPr/>
        </p:nvSpPr>
        <p:spPr>
          <a:xfrm>
            <a:off x="3583187" y="4800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5" name="Oval 44"/>
          <p:cNvSpPr/>
          <p:nvPr/>
        </p:nvSpPr>
        <p:spPr>
          <a:xfrm>
            <a:off x="3583187"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1" name="Oval 50"/>
          <p:cNvSpPr/>
          <p:nvPr/>
        </p:nvSpPr>
        <p:spPr>
          <a:xfrm>
            <a:off x="3583187"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4" name="Oval 53"/>
          <p:cNvSpPr/>
          <p:nvPr/>
        </p:nvSpPr>
        <p:spPr>
          <a:xfrm>
            <a:off x="10749553" y="4800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58" name="Straight Arrow Connector 57"/>
          <p:cNvCxnSpPr>
            <a:stCxn id="4" idx="6"/>
            <a:endCxn id="51" idx="0"/>
          </p:cNvCxnSpPr>
          <p:nvPr/>
        </p:nvCxnSpPr>
        <p:spPr>
          <a:xfrm>
            <a:off x="2018199" y="2844800"/>
            <a:ext cx="1803984"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4"/>
            <a:endCxn id="45" idx="0"/>
          </p:cNvCxnSpPr>
          <p:nvPr/>
        </p:nvCxnSpPr>
        <p:spPr>
          <a:xfrm rot="5400000">
            <a:off x="366343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4"/>
            <a:endCxn id="38" idx="0"/>
          </p:cNvCxnSpPr>
          <p:nvPr/>
        </p:nvCxnSpPr>
        <p:spPr>
          <a:xfrm rot="5400000">
            <a:off x="3663432" y="46418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829799" y="46418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050557" y="4800600"/>
            <a:ext cx="1869488" cy="369332"/>
          </a:xfrm>
          <a:prstGeom prst="rect">
            <a:avLst/>
          </a:prstGeom>
          <a:noFill/>
        </p:spPr>
        <p:txBody>
          <a:bodyPr wrap="square" rtlCol="0">
            <a:spAutoFit/>
          </a:bodyPr>
          <a:lstStyle/>
          <a:p>
            <a:r>
              <a:rPr lang="en-US" sz="1800" dirty="0" smtClean="0"/>
              <a:t>0.373 : 0</a:t>
            </a:r>
            <a:endParaRPr lang="en-US" sz="1800" dirty="0"/>
          </a:p>
        </p:txBody>
      </p:sp>
      <p:sp>
        <p:nvSpPr>
          <p:cNvPr id="73" name="TextBox 72"/>
          <p:cNvSpPr txBox="1"/>
          <p:nvPr/>
        </p:nvSpPr>
        <p:spPr>
          <a:xfrm>
            <a:off x="4050557" y="4038600"/>
            <a:ext cx="1869488" cy="369332"/>
          </a:xfrm>
          <a:prstGeom prst="rect">
            <a:avLst/>
          </a:prstGeom>
          <a:noFill/>
        </p:spPr>
        <p:txBody>
          <a:bodyPr wrap="square" rtlCol="0">
            <a:spAutoFit/>
          </a:bodyPr>
          <a:lstStyle/>
          <a:p>
            <a:r>
              <a:rPr lang="en-US" sz="1800" dirty="0" smtClean="0"/>
              <a:t>0.539: 0</a:t>
            </a:r>
            <a:endParaRPr lang="en-US" sz="1800" dirty="0"/>
          </a:p>
        </p:txBody>
      </p:sp>
      <p:sp>
        <p:nvSpPr>
          <p:cNvPr id="74" name="TextBox 73"/>
          <p:cNvSpPr txBox="1"/>
          <p:nvPr/>
        </p:nvSpPr>
        <p:spPr>
          <a:xfrm>
            <a:off x="4050557" y="3276600"/>
            <a:ext cx="1869488" cy="369332"/>
          </a:xfrm>
          <a:prstGeom prst="rect">
            <a:avLst/>
          </a:prstGeom>
          <a:noFill/>
        </p:spPr>
        <p:txBody>
          <a:bodyPr wrap="square" rtlCol="0">
            <a:spAutoFit/>
          </a:bodyPr>
          <a:lstStyle/>
          <a:p>
            <a:r>
              <a:rPr lang="en-US" sz="1800" dirty="0" smtClean="0"/>
              <a:t>0.656 : 0</a:t>
            </a:r>
            <a:endParaRPr lang="en-US" sz="1800" dirty="0"/>
          </a:p>
        </p:txBody>
      </p:sp>
      <p:sp>
        <p:nvSpPr>
          <p:cNvPr id="75" name="TextBox 74"/>
          <p:cNvSpPr txBox="1"/>
          <p:nvPr/>
        </p:nvSpPr>
        <p:spPr>
          <a:xfrm>
            <a:off x="11216924" y="4800600"/>
            <a:ext cx="1869488" cy="369332"/>
          </a:xfrm>
          <a:prstGeom prst="rect">
            <a:avLst/>
          </a:prstGeom>
          <a:noFill/>
        </p:spPr>
        <p:txBody>
          <a:bodyPr wrap="square" rtlCol="0">
            <a:spAutoFit/>
          </a:bodyPr>
          <a:lstStyle/>
          <a:p>
            <a:r>
              <a:rPr lang="en-US" sz="1800" dirty="0" smtClean="0"/>
              <a:t>0.373 : 0</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0.539 : 0</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0.656 : 0</a:t>
            </a:r>
            <a:endParaRPr lang="en-US" sz="1800" dirty="0"/>
          </a:p>
        </p:txBody>
      </p:sp>
    </p:spTree>
    <p:extLst>
      <p:ext uri="{BB962C8B-B14F-4D97-AF65-F5344CB8AC3E}">
        <p14:creationId xmlns:p14="http://schemas.microsoft.com/office/powerpoint/2010/main" val="376250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196" y="266700"/>
            <a:ext cx="11357135" cy="664577"/>
          </a:xfrm>
        </p:spPr>
        <p:txBody>
          <a:bodyPr>
            <a:normAutofit fontScale="90000"/>
          </a:bodyPr>
          <a:lstStyle/>
          <a:p>
            <a:r>
              <a:rPr lang="en-US" dirty="0" smtClean="0"/>
              <a:t>Introduction</a:t>
            </a:r>
            <a:endParaRPr lang="en-US" dirty="0"/>
          </a:p>
        </p:txBody>
      </p:sp>
      <p:sp>
        <p:nvSpPr>
          <p:cNvPr id="3" name="Content Placeholder 2"/>
          <p:cNvSpPr>
            <a:spLocks noGrp="1"/>
          </p:cNvSpPr>
          <p:nvPr>
            <p:ph idx="1"/>
          </p:nvPr>
        </p:nvSpPr>
        <p:spPr>
          <a:xfrm>
            <a:off x="630956" y="1066800"/>
            <a:ext cx="12091011" cy="5334000"/>
          </a:xfrm>
        </p:spPr>
        <p:txBody>
          <a:bodyPr>
            <a:normAutofit/>
          </a:bodyPr>
          <a:lstStyle/>
          <a:p>
            <a:r>
              <a:rPr lang="en-US" dirty="0" smtClean="0"/>
              <a:t>Uncertain Data Stream : Data streams are continuous flow of data. In data stream, we capture the important contents of each stream because users are more interested in recent data. Uncertain data stream means streams of uncertain database. </a:t>
            </a:r>
            <a:endParaRPr lang="en-US" dirty="0"/>
          </a:p>
        </p:txBody>
      </p:sp>
      <p:graphicFrame>
        <p:nvGraphicFramePr>
          <p:cNvPr id="4" name="Table 3"/>
          <p:cNvGraphicFramePr>
            <a:graphicFrameLocks noGrp="1"/>
          </p:cNvGraphicFramePr>
          <p:nvPr>
            <p:extLst/>
          </p:nvPr>
        </p:nvGraphicFramePr>
        <p:xfrm>
          <a:off x="2194718" y="2209801"/>
          <a:ext cx="8393295" cy="4267200"/>
        </p:xfrm>
        <a:graphic>
          <a:graphicData uri="http://schemas.openxmlformats.org/drawingml/2006/table">
            <a:tbl>
              <a:tblPr firstRow="1" bandRow="1">
                <a:tableStyleId>{5C22544A-7EE6-4342-B048-85BDC9FD1C3A}</a:tableStyleId>
              </a:tblPr>
              <a:tblGrid>
                <a:gridCol w="971854"/>
                <a:gridCol w="7421441"/>
              </a:tblGrid>
              <a:tr h="397933">
                <a:tc>
                  <a:txBody>
                    <a:bodyPr/>
                    <a:lstStyle/>
                    <a:p>
                      <a:r>
                        <a:rPr lang="en-US" sz="2100" dirty="0" smtClean="0"/>
                        <a:t>TID</a:t>
                      </a:r>
                      <a:endParaRPr lang="en-US" sz="2100" dirty="0"/>
                    </a:p>
                  </a:txBody>
                  <a:tcPr marL="114718" marR="114718" marT="53340" marB="53340"/>
                </a:tc>
                <a:tc>
                  <a:txBody>
                    <a:bodyPr/>
                    <a:lstStyle/>
                    <a:p>
                      <a:r>
                        <a:rPr lang="en-US" sz="2100" dirty="0" smtClean="0"/>
                        <a:t>Items with </a:t>
                      </a:r>
                      <a:r>
                        <a:rPr lang="en-US" sz="2100" baseline="0" dirty="0" smtClean="0"/>
                        <a:t> existential probability</a:t>
                      </a:r>
                      <a:endParaRPr lang="en-US" sz="2100" dirty="0"/>
                    </a:p>
                  </a:txBody>
                  <a:tcPr marL="114718" marR="114718" marT="53340" marB="53340"/>
                </a:tc>
              </a:tr>
              <a:tr h="397933">
                <a:tc>
                  <a:txBody>
                    <a:bodyPr/>
                    <a:lstStyle/>
                    <a:p>
                      <a:r>
                        <a:rPr lang="en-US" sz="2100" dirty="0" smtClean="0"/>
                        <a:t>t1</a:t>
                      </a:r>
                      <a:endParaRPr lang="en-US" sz="2100" dirty="0"/>
                    </a:p>
                  </a:txBody>
                  <a:tcPr marL="114718" marR="114718" marT="53340" marB="53340"/>
                </a:tc>
                <a:tc>
                  <a:txBody>
                    <a:bodyPr/>
                    <a:lstStyle/>
                    <a:p>
                      <a:r>
                        <a:rPr lang="en-US" sz="2100" dirty="0" smtClean="0"/>
                        <a:t>a</a:t>
                      </a:r>
                      <a:r>
                        <a:rPr lang="en-US" sz="2100" baseline="0" dirty="0" smtClean="0"/>
                        <a:t> : 0.465, c : 0.855, d : 0.578, e : 0.498</a:t>
                      </a:r>
                      <a:endParaRPr lang="en-US" sz="2100" dirty="0"/>
                    </a:p>
                  </a:txBody>
                  <a:tcPr marL="114718" marR="114718" marT="53340" marB="53340"/>
                </a:tc>
              </a:tr>
              <a:tr h="397933">
                <a:tc>
                  <a:txBody>
                    <a:bodyPr/>
                    <a:lstStyle/>
                    <a:p>
                      <a:r>
                        <a:rPr lang="en-US" sz="2100" dirty="0" smtClean="0"/>
                        <a:t>t2</a:t>
                      </a:r>
                      <a:endParaRPr lang="en-US" sz="2100" dirty="0"/>
                    </a:p>
                  </a:txBody>
                  <a:tcPr marL="114718" marR="114718" marT="53340" marB="53340"/>
                </a:tc>
                <a:tc>
                  <a:txBody>
                    <a:bodyPr/>
                    <a:lstStyle/>
                    <a:p>
                      <a:r>
                        <a:rPr lang="en-US" sz="2100" dirty="0" smtClean="0"/>
                        <a:t>b</a:t>
                      </a:r>
                      <a:r>
                        <a:rPr lang="en-US" sz="2100" baseline="0" dirty="0" smtClean="0"/>
                        <a:t> : 0.657, d : 0.488, e : 0.745</a:t>
                      </a:r>
                      <a:endParaRPr lang="en-US" sz="2100" dirty="0"/>
                    </a:p>
                  </a:txBody>
                  <a:tcPr marL="114718" marR="114718" marT="53340" marB="53340"/>
                </a:tc>
              </a:tr>
              <a:tr h="397933">
                <a:tc>
                  <a:txBody>
                    <a:bodyPr/>
                    <a:lstStyle/>
                    <a:p>
                      <a:r>
                        <a:rPr lang="en-US" sz="2100" dirty="0" smtClean="0"/>
                        <a:t>t3</a:t>
                      </a:r>
                      <a:endParaRPr lang="en-US" sz="2100" dirty="0"/>
                    </a:p>
                  </a:txBody>
                  <a:tcPr marL="114718" marR="114718" marT="53340" marB="53340"/>
                </a:tc>
                <a:tc>
                  <a:txBody>
                    <a:bodyPr/>
                    <a:lstStyle/>
                    <a:p>
                      <a:r>
                        <a:rPr lang="en-US" sz="2100" dirty="0" smtClean="0"/>
                        <a:t>a : 0.454, b : 0.821, d : 0.656, f : 0.113</a:t>
                      </a:r>
                      <a:endParaRPr lang="en-US" sz="2100" dirty="0"/>
                    </a:p>
                  </a:txBody>
                  <a:tcPr marL="114718" marR="114718" marT="53340" marB="53340"/>
                </a:tc>
              </a:tr>
              <a:tr h="397933">
                <a:tc>
                  <a:txBody>
                    <a:bodyPr/>
                    <a:lstStyle/>
                    <a:p>
                      <a:r>
                        <a:rPr lang="en-US" sz="2100" dirty="0" smtClean="0"/>
                        <a:t>t4</a:t>
                      </a:r>
                      <a:endParaRPr lang="en-US" sz="2100" dirty="0"/>
                    </a:p>
                  </a:txBody>
                  <a:tcPr marL="114718" marR="114718" marT="53340" marB="53340"/>
                </a:tc>
                <a:tc>
                  <a:txBody>
                    <a:bodyPr/>
                    <a:lstStyle/>
                    <a:p>
                      <a:r>
                        <a:rPr lang="en-US" sz="2100" dirty="0" smtClean="0"/>
                        <a:t>b</a:t>
                      </a:r>
                      <a:r>
                        <a:rPr lang="en-US" sz="2100" baseline="0" dirty="0" smtClean="0"/>
                        <a:t> : 0.432, d : 0.506, e : 0.898</a:t>
                      </a:r>
                      <a:endParaRPr lang="en-US" sz="2100" dirty="0"/>
                    </a:p>
                  </a:txBody>
                  <a:tcPr marL="114718" marR="114718" marT="53340" marB="53340"/>
                </a:tc>
              </a:tr>
              <a:tr h="397933">
                <a:tc>
                  <a:txBody>
                    <a:bodyPr/>
                    <a:lstStyle/>
                    <a:p>
                      <a:r>
                        <a:rPr lang="en-US" sz="2100" dirty="0" smtClean="0"/>
                        <a:t>t5</a:t>
                      </a:r>
                      <a:endParaRPr lang="en-US" sz="2100" dirty="0"/>
                    </a:p>
                  </a:txBody>
                  <a:tcPr marL="114718" marR="114718" marT="53340" marB="53340"/>
                </a:tc>
                <a:tc>
                  <a:txBody>
                    <a:bodyPr/>
                    <a:lstStyle/>
                    <a:p>
                      <a:r>
                        <a:rPr lang="en-US" sz="2100" baseline="0" dirty="0" smtClean="0"/>
                        <a:t>b : 0.332, c : 0.212, d : 0.335</a:t>
                      </a:r>
                      <a:endParaRPr lang="en-US" sz="2100" dirty="0"/>
                    </a:p>
                  </a:txBody>
                  <a:tcPr marL="114718" marR="114718" marT="53340" marB="53340"/>
                </a:tc>
              </a:tr>
              <a:tr h="397933">
                <a:tc>
                  <a:txBody>
                    <a:bodyPr/>
                    <a:lstStyle/>
                    <a:p>
                      <a:r>
                        <a:rPr lang="en-US" sz="2100" dirty="0" smtClean="0"/>
                        <a:t>t6</a:t>
                      </a:r>
                      <a:endParaRPr lang="en-US" sz="2100" dirty="0"/>
                    </a:p>
                  </a:txBody>
                  <a:tcPr marL="114718" marR="114718" marT="53340" marB="53340"/>
                </a:tc>
                <a:tc>
                  <a:txBody>
                    <a:bodyPr/>
                    <a:lstStyle/>
                    <a:p>
                      <a:r>
                        <a:rPr lang="en-US" sz="2100" dirty="0" smtClean="0"/>
                        <a:t>a</a:t>
                      </a:r>
                      <a:r>
                        <a:rPr lang="en-US" sz="2100" baseline="0" dirty="0" smtClean="0"/>
                        <a:t> : 0.48, c : 0.91, e : 0.698</a:t>
                      </a:r>
                      <a:endParaRPr lang="en-US" sz="2100" dirty="0"/>
                    </a:p>
                  </a:txBody>
                  <a:tcPr marL="114718" marR="114718" marT="53340" marB="53340"/>
                </a:tc>
              </a:tr>
              <a:tr h="397933">
                <a:tc>
                  <a:txBody>
                    <a:bodyPr/>
                    <a:lstStyle/>
                    <a:p>
                      <a:r>
                        <a:rPr lang="en-US" sz="2100" dirty="0" smtClean="0"/>
                        <a:t>t7</a:t>
                      </a:r>
                      <a:endParaRPr lang="en-US" sz="2100" dirty="0"/>
                    </a:p>
                  </a:txBody>
                  <a:tcPr marL="114718" marR="114718" marT="53340" marB="53340"/>
                </a:tc>
                <a:tc>
                  <a:txBody>
                    <a:bodyPr/>
                    <a:lstStyle/>
                    <a:p>
                      <a:r>
                        <a:rPr lang="en-US" sz="2100" dirty="0" smtClean="0"/>
                        <a:t>---------------------------------------</a:t>
                      </a:r>
                      <a:endParaRPr lang="en-US" sz="2100" dirty="0"/>
                    </a:p>
                  </a:txBody>
                  <a:tcPr marL="114718" marR="114718" marT="53340" marB="53340"/>
                </a:tc>
              </a:tr>
              <a:tr h="397933">
                <a:tc>
                  <a:txBody>
                    <a:bodyPr/>
                    <a:lstStyle/>
                    <a:p>
                      <a:r>
                        <a:rPr lang="en-US" sz="2100" dirty="0" smtClean="0"/>
                        <a:t>t8</a:t>
                      </a:r>
                      <a:endParaRPr lang="en-US" sz="2100" dirty="0"/>
                    </a:p>
                  </a:txBody>
                  <a:tcPr marL="114718" marR="114718" marT="53340" marB="53340"/>
                </a:tc>
                <a:tc>
                  <a:txBody>
                    <a:bodyPr/>
                    <a:lstStyle/>
                    <a:p>
                      <a:r>
                        <a:rPr lang="en-US" sz="2100" dirty="0" smtClean="0"/>
                        <a:t>---------------------------------------</a:t>
                      </a:r>
                      <a:endParaRPr lang="en-US" sz="2100" dirty="0"/>
                    </a:p>
                  </a:txBody>
                  <a:tcPr marL="114718" marR="114718" marT="53340" marB="53340"/>
                </a:tc>
              </a:tr>
              <a:tr h="397933">
                <a:tc>
                  <a:txBody>
                    <a:bodyPr/>
                    <a:lstStyle/>
                    <a:p>
                      <a:r>
                        <a:rPr lang="en-US" sz="2100" dirty="0" smtClean="0"/>
                        <a:t>t9</a:t>
                      </a:r>
                      <a:endParaRPr lang="en-US" sz="2100" dirty="0"/>
                    </a:p>
                  </a:txBody>
                  <a:tcPr marL="114718" marR="114718" marT="53340" marB="53340"/>
                </a:tc>
                <a:tc>
                  <a:txBody>
                    <a:bodyPr/>
                    <a:lstStyle/>
                    <a:p>
                      <a:r>
                        <a:rPr lang="en-US" sz="2100" dirty="0" smtClean="0"/>
                        <a:t>---------------------------------------</a:t>
                      </a:r>
                      <a:endParaRPr lang="en-US" sz="2100" dirty="0"/>
                    </a:p>
                  </a:txBody>
                  <a:tcPr marL="114718" marR="114718" marT="53340" marB="53340"/>
                </a:tc>
              </a:tr>
            </a:tbl>
          </a:graphicData>
        </a:graphic>
      </p:graphicFrame>
      <p:sp>
        <p:nvSpPr>
          <p:cNvPr id="5" name="Left Brace 4"/>
          <p:cNvSpPr/>
          <p:nvPr/>
        </p:nvSpPr>
        <p:spPr>
          <a:xfrm>
            <a:off x="137319" y="2667000"/>
            <a:ext cx="2057399" cy="2743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57226" y="2971800"/>
            <a:ext cx="1371600" cy="707886"/>
          </a:xfrm>
          <a:prstGeom prst="rect">
            <a:avLst/>
          </a:prstGeom>
          <a:noFill/>
        </p:spPr>
        <p:txBody>
          <a:bodyPr wrap="square" rtlCol="0">
            <a:spAutoFit/>
          </a:bodyPr>
          <a:lstStyle/>
          <a:p>
            <a:r>
              <a:rPr lang="en-US" sz="2000" dirty="0" smtClean="0"/>
              <a:t>1</a:t>
            </a:r>
            <a:r>
              <a:rPr lang="en-US" sz="2000" baseline="30000" dirty="0" smtClean="0"/>
              <a:t>st</a:t>
            </a:r>
            <a:r>
              <a:rPr lang="en-US" sz="2000" dirty="0" smtClean="0"/>
              <a:t> data stream</a:t>
            </a:r>
            <a:endParaRPr lang="en-US" sz="2000" dirty="0"/>
          </a:p>
        </p:txBody>
      </p:sp>
      <p:sp>
        <p:nvSpPr>
          <p:cNvPr id="6" name="Right Brace 5"/>
          <p:cNvSpPr/>
          <p:nvPr/>
        </p:nvSpPr>
        <p:spPr>
          <a:xfrm>
            <a:off x="10576719" y="2667000"/>
            <a:ext cx="9144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ight Brace 7"/>
          <p:cNvSpPr/>
          <p:nvPr/>
        </p:nvSpPr>
        <p:spPr>
          <a:xfrm>
            <a:off x="10632324" y="3886200"/>
            <a:ext cx="858795"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1546724" y="2971800"/>
            <a:ext cx="1072314" cy="338554"/>
          </a:xfrm>
          <a:prstGeom prst="rect">
            <a:avLst/>
          </a:prstGeom>
          <a:noFill/>
        </p:spPr>
        <p:txBody>
          <a:bodyPr wrap="square" rtlCol="0">
            <a:spAutoFit/>
          </a:bodyPr>
          <a:lstStyle/>
          <a:p>
            <a:r>
              <a:rPr lang="en-US" dirty="0" smtClean="0"/>
              <a:t>1</a:t>
            </a:r>
            <a:r>
              <a:rPr lang="en-US" baseline="30000" dirty="0" smtClean="0"/>
              <a:t>st</a:t>
            </a:r>
            <a:r>
              <a:rPr lang="en-US" dirty="0" smtClean="0"/>
              <a:t> batch</a:t>
            </a:r>
            <a:endParaRPr lang="en-US" dirty="0"/>
          </a:p>
        </p:txBody>
      </p:sp>
      <p:sp>
        <p:nvSpPr>
          <p:cNvPr id="10" name="TextBox 9"/>
          <p:cNvSpPr txBox="1"/>
          <p:nvPr/>
        </p:nvSpPr>
        <p:spPr>
          <a:xfrm>
            <a:off x="11672618" y="4610100"/>
            <a:ext cx="1072314" cy="338554"/>
          </a:xfrm>
          <a:prstGeom prst="rect">
            <a:avLst/>
          </a:prstGeom>
          <a:noFill/>
        </p:spPr>
        <p:txBody>
          <a:bodyPr wrap="square" rtlCol="0">
            <a:spAutoFit/>
          </a:bodyPr>
          <a:lstStyle/>
          <a:p>
            <a:r>
              <a:rPr lang="en-US" dirty="0" smtClean="0"/>
              <a:t>2nd batch</a:t>
            </a:r>
            <a:endParaRPr lang="en-US" dirty="0"/>
          </a:p>
        </p:txBody>
      </p:sp>
      <p:sp>
        <p:nvSpPr>
          <p:cNvPr id="11" name="Left Brace 10"/>
          <p:cNvSpPr/>
          <p:nvPr/>
        </p:nvSpPr>
        <p:spPr>
          <a:xfrm>
            <a:off x="975519" y="3886200"/>
            <a:ext cx="1219199" cy="2514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16604" y="4830177"/>
            <a:ext cx="1371600" cy="707886"/>
          </a:xfrm>
          <a:prstGeom prst="rect">
            <a:avLst/>
          </a:prstGeom>
          <a:noFill/>
        </p:spPr>
        <p:txBody>
          <a:bodyPr wrap="square" rtlCol="0">
            <a:spAutoFit/>
          </a:bodyPr>
          <a:lstStyle/>
          <a:p>
            <a:r>
              <a:rPr lang="en-US" sz="2000" dirty="0" smtClean="0"/>
              <a:t>2nd data stream</a:t>
            </a:r>
            <a:endParaRPr lang="en-US" sz="2000" dirty="0"/>
          </a:p>
        </p:txBody>
      </p:sp>
      <p:sp>
        <p:nvSpPr>
          <p:cNvPr id="13" name="Right Brace 12"/>
          <p:cNvSpPr/>
          <p:nvPr/>
        </p:nvSpPr>
        <p:spPr>
          <a:xfrm>
            <a:off x="10622048" y="5181600"/>
            <a:ext cx="858795" cy="1295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1649653" y="5660023"/>
            <a:ext cx="1072314" cy="338554"/>
          </a:xfrm>
          <a:prstGeom prst="rect">
            <a:avLst/>
          </a:prstGeom>
          <a:noFill/>
        </p:spPr>
        <p:txBody>
          <a:bodyPr wrap="square" rtlCol="0">
            <a:spAutoFit/>
          </a:bodyPr>
          <a:lstStyle/>
          <a:p>
            <a:r>
              <a:rPr lang="en-US" dirty="0" smtClean="0"/>
              <a:t>3</a:t>
            </a:r>
            <a:r>
              <a:rPr lang="en-US" baseline="30000" dirty="0" smtClean="0"/>
              <a:t>rd</a:t>
            </a:r>
            <a:r>
              <a:rPr lang="en-US" dirty="0" smtClean="0"/>
              <a:t> batch</a:t>
            </a:r>
            <a:endParaRPr lang="en-US" dirty="0"/>
          </a:p>
        </p:txBody>
      </p:sp>
    </p:spTree>
    <p:extLst>
      <p:ext uri="{BB962C8B-B14F-4D97-AF65-F5344CB8AC3E}">
        <p14:creationId xmlns:p14="http://schemas.microsoft.com/office/powerpoint/2010/main" val="35573386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t5  {d : 0.335, b : 0.332, c : 0.212} (2nd batch)</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25278" y="3276600"/>
            <a:ext cx="2025278" cy="369332"/>
          </a:xfrm>
          <a:prstGeom prst="rect">
            <a:avLst/>
          </a:prstGeom>
          <a:noFill/>
        </p:spPr>
        <p:txBody>
          <a:bodyPr wrap="square" rtlCol="0">
            <a:spAutoFit/>
          </a:bodyPr>
          <a:lstStyle/>
          <a:p>
            <a:r>
              <a:rPr lang="en-US" sz="1800" dirty="0" smtClean="0"/>
              <a:t> 1.243 : 0.898</a:t>
            </a:r>
            <a:endParaRPr lang="en-US" sz="1800" dirty="0"/>
          </a:p>
        </p:txBody>
      </p:sp>
      <p:sp>
        <p:nvSpPr>
          <p:cNvPr id="15" name="TextBox 14"/>
          <p:cNvSpPr txBox="1"/>
          <p:nvPr/>
        </p:nvSpPr>
        <p:spPr>
          <a:xfrm>
            <a:off x="2025283" y="3962415"/>
            <a:ext cx="2804231" cy="646331"/>
          </a:xfrm>
          <a:prstGeom prst="rect">
            <a:avLst/>
          </a:prstGeom>
          <a:noFill/>
        </p:spPr>
        <p:txBody>
          <a:bodyPr wrap="square" rtlCol="0">
            <a:spAutoFit/>
          </a:bodyPr>
          <a:lstStyle/>
          <a:p>
            <a:r>
              <a:rPr lang="en-US" sz="1800" dirty="0" smtClean="0"/>
              <a:t>0.652 : </a:t>
            </a:r>
          </a:p>
          <a:p>
            <a:r>
              <a:rPr lang="en-US" sz="1800" dirty="0" smtClean="0"/>
              <a:t>0.454</a:t>
            </a:r>
            <a:endParaRPr lang="en-US" sz="1800" dirty="0"/>
          </a:p>
        </p:txBody>
      </p:sp>
      <p:sp>
        <p:nvSpPr>
          <p:cNvPr id="16" name="TextBox 15"/>
          <p:cNvSpPr txBox="1"/>
          <p:nvPr/>
        </p:nvSpPr>
        <p:spPr>
          <a:xfrm>
            <a:off x="1947385" y="4724400"/>
            <a:ext cx="2623655" cy="369332"/>
          </a:xfrm>
          <a:prstGeom prst="rect">
            <a:avLst/>
          </a:prstGeom>
          <a:noFill/>
        </p:spPr>
        <p:txBody>
          <a:bodyPr wrap="square" rtlCol="0">
            <a:spAutoFit/>
          </a:bodyPr>
          <a:lstStyle/>
          <a:p>
            <a:r>
              <a:rPr lang="en-US" sz="1800" dirty="0" smtClean="0"/>
              <a:t>  0.494 : 0</a:t>
            </a:r>
            <a:endParaRPr lang="en-US" sz="18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25335" y="3276601"/>
            <a:ext cx="1685370" cy="646331"/>
          </a:xfrm>
          <a:prstGeom prst="rect">
            <a:avLst/>
          </a:prstGeom>
          <a:noFill/>
        </p:spPr>
        <p:txBody>
          <a:bodyPr wrap="square" rtlCol="0">
            <a:spAutoFit/>
          </a:bodyPr>
          <a:lstStyle/>
          <a:p>
            <a:r>
              <a:rPr lang="en-US" sz="1800" dirty="0" smtClean="0"/>
              <a:t>1.243 : </a:t>
            </a:r>
          </a:p>
          <a:p>
            <a:r>
              <a:rPr lang="en-US" sz="1800" dirty="0" smtClean="0"/>
              <a:t>0.898</a:t>
            </a:r>
            <a:endParaRPr lang="en-US" sz="1800" dirty="0"/>
          </a:p>
        </p:txBody>
      </p:sp>
      <p:sp>
        <p:nvSpPr>
          <p:cNvPr id="43" name="TextBox 42"/>
          <p:cNvSpPr txBox="1"/>
          <p:nvPr/>
        </p:nvSpPr>
        <p:spPr>
          <a:xfrm>
            <a:off x="9347438" y="4953000"/>
            <a:ext cx="1685370" cy="369332"/>
          </a:xfrm>
          <a:prstGeom prst="rect">
            <a:avLst/>
          </a:prstGeom>
          <a:noFill/>
        </p:spPr>
        <p:txBody>
          <a:bodyPr wrap="square" rtlCol="0">
            <a:spAutoFit/>
          </a:bodyPr>
          <a:lstStyle/>
          <a:p>
            <a:r>
              <a:rPr lang="en-US" sz="1800" dirty="0" smtClean="0"/>
              <a:t>0.494 : 0</a:t>
            </a:r>
            <a:endParaRPr lang="en-US" sz="1800" dirty="0"/>
          </a:p>
        </p:txBody>
      </p:sp>
      <p:sp>
        <p:nvSpPr>
          <p:cNvPr id="44" name="TextBox 43"/>
          <p:cNvSpPr txBox="1"/>
          <p:nvPr/>
        </p:nvSpPr>
        <p:spPr>
          <a:xfrm>
            <a:off x="9425335" y="4038615"/>
            <a:ext cx="1685370" cy="646331"/>
          </a:xfrm>
          <a:prstGeom prst="rect">
            <a:avLst/>
          </a:prstGeom>
          <a:noFill/>
        </p:spPr>
        <p:txBody>
          <a:bodyPr wrap="square" rtlCol="0">
            <a:spAutoFit/>
          </a:bodyPr>
          <a:lstStyle/>
          <a:p>
            <a:r>
              <a:rPr lang="en-US" sz="1800" dirty="0" smtClean="0"/>
              <a:t>0.652 : </a:t>
            </a:r>
          </a:p>
          <a:p>
            <a:r>
              <a:rPr lang="en-US" sz="1800" dirty="0" smtClean="0"/>
              <a:t>0.454</a:t>
            </a:r>
            <a:endParaRPr lang="en-US" sz="1800" dirty="0"/>
          </a:p>
        </p:txBody>
      </p:sp>
      <p:cxnSp>
        <p:nvCxnSpPr>
          <p:cNvPr id="46" name="Straight Arrow Connector 45"/>
          <p:cNvCxnSpPr/>
          <p:nvPr/>
        </p:nvCxnSpPr>
        <p:spPr>
          <a:xfrm>
            <a:off x="5997943" y="38100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369332"/>
          </a:xfrm>
          <a:prstGeom prst="rect">
            <a:avLst/>
          </a:prstGeom>
          <a:noFill/>
        </p:spPr>
        <p:txBody>
          <a:bodyPr wrap="square" rtlCol="0">
            <a:spAutoFit/>
          </a:bodyPr>
          <a:lstStyle/>
          <a:p>
            <a:r>
              <a:rPr lang="en-US" sz="1800" dirty="0" smtClean="0"/>
              <a:t>0.398 : 0</a:t>
            </a:r>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369332"/>
          </a:xfrm>
          <a:prstGeom prst="rect">
            <a:avLst/>
          </a:prstGeom>
          <a:noFill/>
        </p:spPr>
        <p:txBody>
          <a:bodyPr wrap="square" rtlCol="0">
            <a:spAutoFit/>
          </a:bodyPr>
          <a:lstStyle/>
          <a:p>
            <a:r>
              <a:rPr lang="en-US" sz="1800" dirty="0" smtClean="0"/>
              <a:t>0.398 : 0</a:t>
            </a:r>
            <a:endParaRPr lang="en-US" sz="1800" dirty="0"/>
          </a:p>
        </p:txBody>
      </p:sp>
      <p:sp>
        <p:nvSpPr>
          <p:cNvPr id="31" name="Oval 30"/>
          <p:cNvSpPr/>
          <p:nvPr/>
        </p:nvSpPr>
        <p:spPr>
          <a:xfrm>
            <a:off x="233688"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7867432"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472683" y="4184650"/>
            <a:ext cx="1163118"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106423" y="4260850"/>
            <a:ext cx="929432"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7367" y="5257800"/>
            <a:ext cx="2485568" cy="369332"/>
          </a:xfrm>
          <a:prstGeom prst="rect">
            <a:avLst/>
          </a:prstGeom>
          <a:noFill/>
        </p:spPr>
        <p:txBody>
          <a:bodyPr wrap="square" rtlCol="0">
            <a:spAutoFit/>
          </a:bodyPr>
          <a:lstStyle/>
          <a:p>
            <a:r>
              <a:rPr lang="en-US" sz="1800" dirty="0" smtClean="0"/>
              <a:t>       0.489 : 0.388</a:t>
            </a:r>
          </a:p>
        </p:txBody>
      </p:sp>
      <p:sp>
        <p:nvSpPr>
          <p:cNvPr id="49" name="TextBox 48"/>
          <p:cNvSpPr txBox="1"/>
          <p:nvPr/>
        </p:nvSpPr>
        <p:spPr>
          <a:xfrm>
            <a:off x="6387415" y="5257800"/>
            <a:ext cx="2570545" cy="400110"/>
          </a:xfrm>
          <a:prstGeom prst="rect">
            <a:avLst/>
          </a:prstGeom>
          <a:noFill/>
        </p:spPr>
        <p:txBody>
          <a:bodyPr wrap="square" rtlCol="0">
            <a:spAutoFit/>
          </a:bodyPr>
          <a:lstStyle/>
          <a:p>
            <a:r>
              <a:rPr lang="en-US" sz="2000" dirty="0" smtClean="0"/>
              <a:t>                 </a:t>
            </a:r>
            <a:r>
              <a:rPr lang="en-US" sz="1800" dirty="0" smtClean="0"/>
              <a:t>0.489: 0.388</a:t>
            </a:r>
            <a:endParaRPr lang="en-US" sz="1800" dirty="0"/>
          </a:p>
        </p:txBody>
      </p:sp>
      <p:sp>
        <p:nvSpPr>
          <p:cNvPr id="38" name="Oval 37"/>
          <p:cNvSpPr/>
          <p:nvPr/>
        </p:nvSpPr>
        <p:spPr>
          <a:xfrm>
            <a:off x="319371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5" name="Oval 44"/>
          <p:cNvSpPr/>
          <p:nvPr/>
        </p:nvSpPr>
        <p:spPr>
          <a:xfrm>
            <a:off x="3583187"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1" name="Oval 50"/>
          <p:cNvSpPr/>
          <p:nvPr/>
        </p:nvSpPr>
        <p:spPr>
          <a:xfrm>
            <a:off x="3583187"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4" name="Oval 53"/>
          <p:cNvSpPr/>
          <p:nvPr/>
        </p:nvSpPr>
        <p:spPr>
          <a:xfrm>
            <a:off x="1043797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58" name="Straight Arrow Connector 57"/>
          <p:cNvCxnSpPr>
            <a:stCxn id="4" idx="6"/>
            <a:endCxn id="51" idx="0"/>
          </p:cNvCxnSpPr>
          <p:nvPr/>
        </p:nvCxnSpPr>
        <p:spPr>
          <a:xfrm>
            <a:off x="2018199" y="2844800"/>
            <a:ext cx="1803984"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4"/>
            <a:endCxn id="45" idx="0"/>
          </p:cNvCxnSpPr>
          <p:nvPr/>
        </p:nvCxnSpPr>
        <p:spPr>
          <a:xfrm rot="5400000">
            <a:off x="366343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4"/>
            <a:endCxn id="38" idx="0"/>
          </p:cNvCxnSpPr>
          <p:nvPr/>
        </p:nvCxnSpPr>
        <p:spPr>
          <a:xfrm rot="5400000">
            <a:off x="3506793" y="4409015"/>
            <a:ext cx="241300" cy="389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712108" y="4447968"/>
            <a:ext cx="241300" cy="311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37918" y="5181600"/>
            <a:ext cx="1869488" cy="369332"/>
          </a:xfrm>
          <a:prstGeom prst="rect">
            <a:avLst/>
          </a:prstGeom>
          <a:noFill/>
        </p:spPr>
        <p:txBody>
          <a:bodyPr wrap="square" rtlCol="0">
            <a:spAutoFit/>
          </a:bodyPr>
          <a:lstStyle/>
          <a:p>
            <a:r>
              <a:rPr lang="en-US" sz="1800" dirty="0" smtClean="0"/>
              <a:t>0.373 : 0</a:t>
            </a:r>
            <a:endParaRPr lang="en-US" sz="1800" dirty="0"/>
          </a:p>
        </p:txBody>
      </p:sp>
      <p:sp>
        <p:nvSpPr>
          <p:cNvPr id="73" name="TextBox 72"/>
          <p:cNvSpPr txBox="1"/>
          <p:nvPr/>
        </p:nvSpPr>
        <p:spPr>
          <a:xfrm>
            <a:off x="4050557" y="3962413"/>
            <a:ext cx="1869488" cy="646331"/>
          </a:xfrm>
          <a:prstGeom prst="rect">
            <a:avLst/>
          </a:prstGeom>
          <a:noFill/>
        </p:spPr>
        <p:txBody>
          <a:bodyPr wrap="square" rtlCol="0">
            <a:spAutoFit/>
          </a:bodyPr>
          <a:lstStyle/>
          <a:p>
            <a:r>
              <a:rPr lang="en-US" sz="1800" dirty="0" smtClean="0"/>
              <a:t>0.539: 0.332*0.335</a:t>
            </a:r>
            <a:endParaRPr lang="en-US" sz="1800" dirty="0"/>
          </a:p>
        </p:txBody>
      </p:sp>
      <p:sp>
        <p:nvSpPr>
          <p:cNvPr id="74" name="TextBox 73"/>
          <p:cNvSpPr txBox="1"/>
          <p:nvPr/>
        </p:nvSpPr>
        <p:spPr>
          <a:xfrm>
            <a:off x="4050557" y="3276600"/>
            <a:ext cx="1869488" cy="369332"/>
          </a:xfrm>
          <a:prstGeom prst="rect">
            <a:avLst/>
          </a:prstGeom>
          <a:noFill/>
        </p:spPr>
        <p:txBody>
          <a:bodyPr wrap="square" rtlCol="0">
            <a:spAutoFit/>
          </a:bodyPr>
          <a:lstStyle/>
          <a:p>
            <a:r>
              <a:rPr lang="en-US" sz="1800" dirty="0" smtClean="0"/>
              <a:t>0.656 : 0.335</a:t>
            </a:r>
            <a:endParaRPr lang="en-US" sz="1800" dirty="0"/>
          </a:p>
        </p:txBody>
      </p:sp>
      <p:sp>
        <p:nvSpPr>
          <p:cNvPr id="75" name="TextBox 74"/>
          <p:cNvSpPr txBox="1"/>
          <p:nvPr/>
        </p:nvSpPr>
        <p:spPr>
          <a:xfrm>
            <a:off x="10282180" y="5105400"/>
            <a:ext cx="2025278" cy="369332"/>
          </a:xfrm>
          <a:prstGeom prst="rect">
            <a:avLst/>
          </a:prstGeom>
          <a:noFill/>
        </p:spPr>
        <p:txBody>
          <a:bodyPr wrap="square" rtlCol="0">
            <a:spAutoFit/>
          </a:bodyPr>
          <a:lstStyle/>
          <a:p>
            <a:r>
              <a:rPr lang="en-US" sz="1800" dirty="0" smtClean="0"/>
              <a:t>0.373 : 0</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0.539 : 0.111</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0.656 : 0.335</a:t>
            </a:r>
            <a:endParaRPr lang="en-US" sz="1800" dirty="0"/>
          </a:p>
        </p:txBody>
      </p:sp>
      <p:sp>
        <p:nvSpPr>
          <p:cNvPr id="66" name="Oval 65"/>
          <p:cNvSpPr/>
          <p:nvPr/>
        </p:nvSpPr>
        <p:spPr>
          <a:xfrm>
            <a:off x="4284247"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11294824"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79" name="Straight Arrow Connector 78"/>
          <p:cNvCxnSpPr>
            <a:stCxn id="45" idx="4"/>
            <a:endCxn id="66" idx="0"/>
          </p:cNvCxnSpPr>
          <p:nvPr/>
        </p:nvCxnSpPr>
        <p:spPr>
          <a:xfrm rot="16200000" flipH="1">
            <a:off x="4052061" y="4253222"/>
            <a:ext cx="241300" cy="701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5" idx="4"/>
            <a:endCxn id="70" idx="0"/>
          </p:cNvCxnSpPr>
          <p:nvPr/>
        </p:nvCxnSpPr>
        <p:spPr>
          <a:xfrm rot="16200000" flipH="1">
            <a:off x="11140531" y="4331125"/>
            <a:ext cx="241300" cy="54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751617" y="4724400"/>
            <a:ext cx="1869488" cy="369332"/>
          </a:xfrm>
          <a:prstGeom prst="rect">
            <a:avLst/>
          </a:prstGeom>
          <a:noFill/>
        </p:spPr>
        <p:txBody>
          <a:bodyPr wrap="square" rtlCol="0">
            <a:spAutoFit/>
          </a:bodyPr>
          <a:lstStyle/>
          <a:p>
            <a:r>
              <a:rPr lang="en-US" sz="1800" dirty="0" smtClean="0"/>
              <a:t>0: 0.212*0.335</a:t>
            </a:r>
            <a:endParaRPr lang="en-US" sz="1800" dirty="0"/>
          </a:p>
        </p:txBody>
      </p:sp>
      <p:sp>
        <p:nvSpPr>
          <p:cNvPr id="89" name="TextBox 88"/>
          <p:cNvSpPr txBox="1"/>
          <p:nvPr/>
        </p:nvSpPr>
        <p:spPr>
          <a:xfrm>
            <a:off x="11684295" y="4724400"/>
            <a:ext cx="1869488" cy="369332"/>
          </a:xfrm>
          <a:prstGeom prst="rect">
            <a:avLst/>
          </a:prstGeom>
          <a:noFill/>
        </p:spPr>
        <p:txBody>
          <a:bodyPr wrap="square" rtlCol="0">
            <a:spAutoFit/>
          </a:bodyPr>
          <a:lstStyle/>
          <a:p>
            <a:r>
              <a:rPr lang="en-US" sz="1800" dirty="0" smtClean="0"/>
              <a:t>0: 0.071</a:t>
            </a:r>
            <a:endParaRPr lang="en-US" sz="1800" dirty="0"/>
          </a:p>
        </p:txBody>
      </p:sp>
    </p:spTree>
    <p:extLst>
      <p:ext uri="{BB962C8B-B14F-4D97-AF65-F5344CB8AC3E}">
        <p14:creationId xmlns:p14="http://schemas.microsoft.com/office/powerpoint/2010/main" val="32861202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t6  {e : 0.698, c : 0.91, a : 0.48} (2nd batch)</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25278" y="3276601"/>
            <a:ext cx="2025278" cy="646331"/>
          </a:xfrm>
          <a:prstGeom prst="rect">
            <a:avLst/>
          </a:prstGeom>
          <a:noFill/>
        </p:spPr>
        <p:txBody>
          <a:bodyPr wrap="square" rtlCol="0">
            <a:spAutoFit/>
          </a:bodyPr>
          <a:lstStyle/>
          <a:p>
            <a:r>
              <a:rPr lang="en-US" sz="1800" dirty="0" smtClean="0"/>
              <a:t> 1.243 : </a:t>
            </a:r>
          </a:p>
          <a:p>
            <a:r>
              <a:rPr lang="en-US" sz="1800" dirty="0" smtClean="0"/>
              <a:t>0.898+0.698</a:t>
            </a:r>
            <a:endParaRPr lang="en-US" sz="1800" dirty="0"/>
          </a:p>
        </p:txBody>
      </p:sp>
      <p:sp>
        <p:nvSpPr>
          <p:cNvPr id="15" name="TextBox 14"/>
          <p:cNvSpPr txBox="1"/>
          <p:nvPr/>
        </p:nvSpPr>
        <p:spPr>
          <a:xfrm>
            <a:off x="2025283" y="3962415"/>
            <a:ext cx="2804231" cy="646331"/>
          </a:xfrm>
          <a:prstGeom prst="rect">
            <a:avLst/>
          </a:prstGeom>
          <a:noFill/>
        </p:spPr>
        <p:txBody>
          <a:bodyPr wrap="square" rtlCol="0">
            <a:spAutoFit/>
          </a:bodyPr>
          <a:lstStyle/>
          <a:p>
            <a:r>
              <a:rPr lang="en-US" sz="1800" dirty="0" smtClean="0"/>
              <a:t>0.652 : </a:t>
            </a:r>
          </a:p>
          <a:p>
            <a:r>
              <a:rPr lang="en-US" sz="1800" dirty="0" smtClean="0"/>
              <a:t>0.454</a:t>
            </a:r>
            <a:endParaRPr lang="en-US" sz="1800" dirty="0"/>
          </a:p>
        </p:txBody>
      </p:sp>
      <p:sp>
        <p:nvSpPr>
          <p:cNvPr id="16" name="TextBox 15"/>
          <p:cNvSpPr txBox="1"/>
          <p:nvPr/>
        </p:nvSpPr>
        <p:spPr>
          <a:xfrm>
            <a:off x="1947385" y="4724400"/>
            <a:ext cx="2623655" cy="369332"/>
          </a:xfrm>
          <a:prstGeom prst="rect">
            <a:avLst/>
          </a:prstGeom>
          <a:noFill/>
        </p:spPr>
        <p:txBody>
          <a:bodyPr wrap="square" rtlCol="0">
            <a:spAutoFit/>
          </a:bodyPr>
          <a:lstStyle/>
          <a:p>
            <a:r>
              <a:rPr lang="en-US" sz="1800" dirty="0" smtClean="0"/>
              <a:t>  0.494 : 0</a:t>
            </a:r>
            <a:endParaRPr lang="en-US" sz="18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25335" y="3276601"/>
            <a:ext cx="1685370" cy="646331"/>
          </a:xfrm>
          <a:prstGeom prst="rect">
            <a:avLst/>
          </a:prstGeom>
          <a:noFill/>
        </p:spPr>
        <p:txBody>
          <a:bodyPr wrap="square" rtlCol="0">
            <a:spAutoFit/>
          </a:bodyPr>
          <a:lstStyle/>
          <a:p>
            <a:r>
              <a:rPr lang="en-US" sz="1800" dirty="0" smtClean="0"/>
              <a:t>1.243 : </a:t>
            </a:r>
          </a:p>
          <a:p>
            <a:r>
              <a:rPr lang="en-US" sz="1800" dirty="0" smtClean="0"/>
              <a:t>1.596</a:t>
            </a:r>
            <a:endParaRPr lang="en-US" sz="1800" dirty="0"/>
          </a:p>
        </p:txBody>
      </p:sp>
      <p:sp>
        <p:nvSpPr>
          <p:cNvPr id="43" name="TextBox 42"/>
          <p:cNvSpPr txBox="1"/>
          <p:nvPr/>
        </p:nvSpPr>
        <p:spPr>
          <a:xfrm>
            <a:off x="9347438" y="4953000"/>
            <a:ext cx="1685370" cy="369332"/>
          </a:xfrm>
          <a:prstGeom prst="rect">
            <a:avLst/>
          </a:prstGeom>
          <a:noFill/>
        </p:spPr>
        <p:txBody>
          <a:bodyPr wrap="square" rtlCol="0">
            <a:spAutoFit/>
          </a:bodyPr>
          <a:lstStyle/>
          <a:p>
            <a:r>
              <a:rPr lang="en-US" sz="1800" dirty="0" smtClean="0"/>
              <a:t>0.494 : 0</a:t>
            </a:r>
            <a:endParaRPr lang="en-US" sz="1800" dirty="0"/>
          </a:p>
        </p:txBody>
      </p:sp>
      <p:sp>
        <p:nvSpPr>
          <p:cNvPr id="44" name="TextBox 43"/>
          <p:cNvSpPr txBox="1"/>
          <p:nvPr/>
        </p:nvSpPr>
        <p:spPr>
          <a:xfrm>
            <a:off x="9425335" y="4038615"/>
            <a:ext cx="1685370" cy="646331"/>
          </a:xfrm>
          <a:prstGeom prst="rect">
            <a:avLst/>
          </a:prstGeom>
          <a:noFill/>
        </p:spPr>
        <p:txBody>
          <a:bodyPr wrap="square" rtlCol="0">
            <a:spAutoFit/>
          </a:bodyPr>
          <a:lstStyle/>
          <a:p>
            <a:r>
              <a:rPr lang="en-US" sz="1800" dirty="0" smtClean="0"/>
              <a:t>0.652 : </a:t>
            </a:r>
          </a:p>
          <a:p>
            <a:r>
              <a:rPr lang="en-US" sz="1800" dirty="0" smtClean="0"/>
              <a:t>0.454</a:t>
            </a:r>
            <a:endParaRPr lang="en-US" sz="1800" dirty="0"/>
          </a:p>
        </p:txBody>
      </p:sp>
      <p:cxnSp>
        <p:nvCxnSpPr>
          <p:cNvPr id="46" name="Straight Arrow Connector 45"/>
          <p:cNvCxnSpPr/>
          <p:nvPr/>
        </p:nvCxnSpPr>
        <p:spPr>
          <a:xfrm>
            <a:off x="5141091" y="38100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369332"/>
          </a:xfrm>
          <a:prstGeom prst="rect">
            <a:avLst/>
          </a:prstGeom>
          <a:noFill/>
        </p:spPr>
        <p:txBody>
          <a:bodyPr wrap="square" rtlCol="0">
            <a:spAutoFit/>
          </a:bodyPr>
          <a:lstStyle/>
          <a:p>
            <a:r>
              <a:rPr lang="en-US" sz="1800" dirty="0" smtClean="0"/>
              <a:t>0.398 : 0</a:t>
            </a:r>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81123" y="5486400"/>
            <a:ext cx="1529580" cy="369332"/>
          </a:xfrm>
          <a:prstGeom prst="rect">
            <a:avLst/>
          </a:prstGeom>
          <a:noFill/>
        </p:spPr>
        <p:txBody>
          <a:bodyPr wrap="square" rtlCol="0">
            <a:spAutoFit/>
          </a:bodyPr>
          <a:lstStyle/>
          <a:p>
            <a:r>
              <a:rPr lang="en-US" sz="1800" dirty="0" smtClean="0"/>
              <a:t>0.398 : 0</a:t>
            </a:r>
            <a:endParaRPr lang="en-US" sz="1800" dirty="0"/>
          </a:p>
        </p:txBody>
      </p:sp>
      <p:sp>
        <p:nvSpPr>
          <p:cNvPr id="31" name="Oval 30"/>
          <p:cNvSpPr/>
          <p:nvPr/>
        </p:nvSpPr>
        <p:spPr>
          <a:xfrm>
            <a:off x="778959"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817901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1017953" y="4184650"/>
            <a:ext cx="617851"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418008" y="4260850"/>
            <a:ext cx="617851"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5787" y="5181615"/>
            <a:ext cx="2485568" cy="646331"/>
          </a:xfrm>
          <a:prstGeom prst="rect">
            <a:avLst/>
          </a:prstGeom>
          <a:noFill/>
        </p:spPr>
        <p:txBody>
          <a:bodyPr wrap="square" rtlCol="0">
            <a:spAutoFit/>
          </a:bodyPr>
          <a:lstStyle/>
          <a:p>
            <a:r>
              <a:rPr lang="en-US" sz="1800" dirty="0" smtClean="0"/>
              <a:t>                 0.489 : </a:t>
            </a:r>
          </a:p>
          <a:p>
            <a:r>
              <a:rPr lang="en-US" sz="1800" dirty="0" smtClean="0"/>
              <a:t>                 0.388</a:t>
            </a:r>
          </a:p>
        </p:txBody>
      </p:sp>
      <p:sp>
        <p:nvSpPr>
          <p:cNvPr id="49" name="TextBox 48"/>
          <p:cNvSpPr txBox="1"/>
          <p:nvPr/>
        </p:nvSpPr>
        <p:spPr>
          <a:xfrm>
            <a:off x="6543209" y="5181600"/>
            <a:ext cx="2570545" cy="677108"/>
          </a:xfrm>
          <a:prstGeom prst="rect">
            <a:avLst/>
          </a:prstGeom>
          <a:noFill/>
        </p:spPr>
        <p:txBody>
          <a:bodyPr wrap="square" rtlCol="0">
            <a:spAutoFit/>
          </a:bodyPr>
          <a:lstStyle/>
          <a:p>
            <a:r>
              <a:rPr lang="en-US" sz="2000" dirty="0" smtClean="0"/>
              <a:t>                       </a:t>
            </a:r>
            <a:r>
              <a:rPr lang="en-US" sz="1800" dirty="0" smtClean="0"/>
              <a:t>0.489: </a:t>
            </a:r>
          </a:p>
          <a:p>
            <a:r>
              <a:rPr lang="en-US" sz="1800" dirty="0" smtClean="0"/>
              <a:t>	            0.388</a:t>
            </a:r>
            <a:endParaRPr lang="en-US" sz="1800" dirty="0"/>
          </a:p>
        </p:txBody>
      </p:sp>
      <p:sp>
        <p:nvSpPr>
          <p:cNvPr id="38" name="Oval 37"/>
          <p:cNvSpPr/>
          <p:nvPr/>
        </p:nvSpPr>
        <p:spPr>
          <a:xfrm>
            <a:off x="319371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5" name="Oval 44"/>
          <p:cNvSpPr/>
          <p:nvPr/>
        </p:nvSpPr>
        <p:spPr>
          <a:xfrm>
            <a:off x="3583187"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1" name="Oval 50"/>
          <p:cNvSpPr/>
          <p:nvPr/>
        </p:nvSpPr>
        <p:spPr>
          <a:xfrm>
            <a:off x="3583187"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4" name="Oval 53"/>
          <p:cNvSpPr/>
          <p:nvPr/>
        </p:nvSpPr>
        <p:spPr>
          <a:xfrm>
            <a:off x="1043797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58" name="Straight Arrow Connector 57"/>
          <p:cNvCxnSpPr>
            <a:stCxn id="4" idx="6"/>
            <a:endCxn id="51" idx="0"/>
          </p:cNvCxnSpPr>
          <p:nvPr/>
        </p:nvCxnSpPr>
        <p:spPr>
          <a:xfrm>
            <a:off x="2018199" y="2844800"/>
            <a:ext cx="1803984"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4"/>
            <a:endCxn id="45" idx="0"/>
          </p:cNvCxnSpPr>
          <p:nvPr/>
        </p:nvCxnSpPr>
        <p:spPr>
          <a:xfrm rot="5400000">
            <a:off x="366343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4"/>
            <a:endCxn id="38" idx="0"/>
          </p:cNvCxnSpPr>
          <p:nvPr/>
        </p:nvCxnSpPr>
        <p:spPr>
          <a:xfrm rot="5400000">
            <a:off x="3506793" y="4409015"/>
            <a:ext cx="241300" cy="389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712108" y="4447968"/>
            <a:ext cx="241300" cy="311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37918" y="5181600"/>
            <a:ext cx="1869488" cy="369332"/>
          </a:xfrm>
          <a:prstGeom prst="rect">
            <a:avLst/>
          </a:prstGeom>
          <a:noFill/>
        </p:spPr>
        <p:txBody>
          <a:bodyPr wrap="square" rtlCol="0">
            <a:spAutoFit/>
          </a:bodyPr>
          <a:lstStyle/>
          <a:p>
            <a:r>
              <a:rPr lang="en-US" sz="1800" dirty="0" smtClean="0"/>
              <a:t>0.373 : 0</a:t>
            </a:r>
            <a:endParaRPr lang="en-US" sz="1800" dirty="0"/>
          </a:p>
        </p:txBody>
      </p:sp>
      <p:sp>
        <p:nvSpPr>
          <p:cNvPr id="73" name="TextBox 72"/>
          <p:cNvSpPr txBox="1"/>
          <p:nvPr/>
        </p:nvSpPr>
        <p:spPr>
          <a:xfrm>
            <a:off x="4050557" y="3962400"/>
            <a:ext cx="1869488" cy="369332"/>
          </a:xfrm>
          <a:prstGeom prst="rect">
            <a:avLst/>
          </a:prstGeom>
          <a:noFill/>
        </p:spPr>
        <p:txBody>
          <a:bodyPr wrap="square" rtlCol="0">
            <a:spAutoFit/>
          </a:bodyPr>
          <a:lstStyle/>
          <a:p>
            <a:r>
              <a:rPr lang="en-US" sz="1800" dirty="0" smtClean="0"/>
              <a:t>0.539: 0.111</a:t>
            </a:r>
            <a:endParaRPr lang="en-US" sz="1800" dirty="0"/>
          </a:p>
        </p:txBody>
      </p:sp>
      <p:sp>
        <p:nvSpPr>
          <p:cNvPr id="74" name="TextBox 73"/>
          <p:cNvSpPr txBox="1"/>
          <p:nvPr/>
        </p:nvSpPr>
        <p:spPr>
          <a:xfrm>
            <a:off x="4050557" y="3276600"/>
            <a:ext cx="1869488" cy="369332"/>
          </a:xfrm>
          <a:prstGeom prst="rect">
            <a:avLst/>
          </a:prstGeom>
          <a:noFill/>
        </p:spPr>
        <p:txBody>
          <a:bodyPr wrap="square" rtlCol="0">
            <a:spAutoFit/>
          </a:bodyPr>
          <a:lstStyle/>
          <a:p>
            <a:r>
              <a:rPr lang="en-US" sz="1800" dirty="0" smtClean="0"/>
              <a:t>0.656 : 0.335</a:t>
            </a:r>
            <a:endParaRPr lang="en-US" sz="1800" dirty="0"/>
          </a:p>
        </p:txBody>
      </p:sp>
      <p:sp>
        <p:nvSpPr>
          <p:cNvPr id="75" name="TextBox 74"/>
          <p:cNvSpPr txBox="1"/>
          <p:nvPr/>
        </p:nvSpPr>
        <p:spPr>
          <a:xfrm>
            <a:off x="10282180" y="5105400"/>
            <a:ext cx="2025278" cy="369332"/>
          </a:xfrm>
          <a:prstGeom prst="rect">
            <a:avLst/>
          </a:prstGeom>
          <a:noFill/>
        </p:spPr>
        <p:txBody>
          <a:bodyPr wrap="square" rtlCol="0">
            <a:spAutoFit/>
          </a:bodyPr>
          <a:lstStyle/>
          <a:p>
            <a:r>
              <a:rPr lang="en-US" sz="1800" dirty="0" smtClean="0"/>
              <a:t>0.373 : 0</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0.539 : 0.111</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0.656 : 0.335</a:t>
            </a:r>
            <a:endParaRPr lang="en-US" sz="1800" dirty="0"/>
          </a:p>
        </p:txBody>
      </p:sp>
      <p:sp>
        <p:nvSpPr>
          <p:cNvPr id="66" name="Oval 65"/>
          <p:cNvSpPr/>
          <p:nvPr/>
        </p:nvSpPr>
        <p:spPr>
          <a:xfrm>
            <a:off x="4284247"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11294824"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79" name="Straight Arrow Connector 78"/>
          <p:cNvCxnSpPr>
            <a:stCxn id="45" idx="4"/>
            <a:endCxn id="66" idx="0"/>
          </p:cNvCxnSpPr>
          <p:nvPr/>
        </p:nvCxnSpPr>
        <p:spPr>
          <a:xfrm rot="16200000" flipH="1">
            <a:off x="4052061" y="4253222"/>
            <a:ext cx="241300" cy="701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5" idx="4"/>
            <a:endCxn id="70" idx="0"/>
          </p:cNvCxnSpPr>
          <p:nvPr/>
        </p:nvCxnSpPr>
        <p:spPr>
          <a:xfrm rot="16200000" flipH="1">
            <a:off x="11140531" y="4331125"/>
            <a:ext cx="241300" cy="54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751617" y="4724400"/>
            <a:ext cx="1869488" cy="369332"/>
          </a:xfrm>
          <a:prstGeom prst="rect">
            <a:avLst/>
          </a:prstGeom>
          <a:noFill/>
        </p:spPr>
        <p:txBody>
          <a:bodyPr wrap="square" rtlCol="0">
            <a:spAutoFit/>
          </a:bodyPr>
          <a:lstStyle/>
          <a:p>
            <a:r>
              <a:rPr lang="en-US" sz="1800" dirty="0" smtClean="0"/>
              <a:t>0: 0.071</a:t>
            </a:r>
            <a:endParaRPr lang="en-US" sz="1800" dirty="0"/>
          </a:p>
        </p:txBody>
      </p:sp>
      <p:sp>
        <p:nvSpPr>
          <p:cNvPr id="89" name="TextBox 88"/>
          <p:cNvSpPr txBox="1"/>
          <p:nvPr/>
        </p:nvSpPr>
        <p:spPr>
          <a:xfrm>
            <a:off x="11684295" y="4724400"/>
            <a:ext cx="1869488" cy="369332"/>
          </a:xfrm>
          <a:prstGeom prst="rect">
            <a:avLst/>
          </a:prstGeom>
          <a:noFill/>
        </p:spPr>
        <p:txBody>
          <a:bodyPr wrap="square" rtlCol="0">
            <a:spAutoFit/>
          </a:bodyPr>
          <a:lstStyle/>
          <a:p>
            <a:r>
              <a:rPr lang="en-US" sz="1800" dirty="0" smtClean="0"/>
              <a:t>0: 0.071</a:t>
            </a:r>
            <a:endParaRPr lang="en-US" sz="1800" dirty="0"/>
          </a:p>
        </p:txBody>
      </p:sp>
      <p:sp>
        <p:nvSpPr>
          <p:cNvPr id="82" name="Oval 81"/>
          <p:cNvSpPr/>
          <p:nvPr/>
        </p:nvSpPr>
        <p:spPr>
          <a:xfrm>
            <a:off x="5"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84" name="Oval 83"/>
          <p:cNvSpPr/>
          <p:nvPr/>
        </p:nvSpPr>
        <p:spPr>
          <a:xfrm>
            <a:off x="5"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0" name="Oval 89"/>
          <p:cNvSpPr/>
          <p:nvPr/>
        </p:nvSpPr>
        <p:spPr>
          <a:xfrm>
            <a:off x="7166373" y="41148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2" name="Oval 91"/>
          <p:cNvSpPr/>
          <p:nvPr/>
        </p:nvSpPr>
        <p:spPr>
          <a:xfrm>
            <a:off x="7166373" y="49530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94" name="Straight Arrow Connector 93"/>
          <p:cNvCxnSpPr>
            <a:stCxn id="5" idx="2"/>
            <a:endCxn id="84" idx="0"/>
          </p:cNvCxnSpPr>
          <p:nvPr/>
        </p:nvCxnSpPr>
        <p:spPr>
          <a:xfrm rot="10800000" flipV="1">
            <a:off x="239004" y="3498850"/>
            <a:ext cx="1396803"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4" idx="4"/>
            <a:endCxn id="82" idx="0"/>
          </p:cNvCxnSpPr>
          <p:nvPr/>
        </p:nvCxnSpPr>
        <p:spPr>
          <a:xfrm rot="5400000">
            <a:off x="80247"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33" idx="2"/>
            <a:endCxn id="90" idx="0"/>
          </p:cNvCxnSpPr>
          <p:nvPr/>
        </p:nvCxnSpPr>
        <p:spPr>
          <a:xfrm rot="10800000" flipV="1">
            <a:off x="7405368" y="3498850"/>
            <a:ext cx="1630489" cy="61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4"/>
            <a:endCxn id="92" idx="0"/>
          </p:cNvCxnSpPr>
          <p:nvPr/>
        </p:nvCxnSpPr>
        <p:spPr>
          <a:xfrm rot="5400000">
            <a:off x="7208514" y="4756139"/>
            <a:ext cx="3937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9475" y="5105415"/>
            <a:ext cx="1295897" cy="646331"/>
          </a:xfrm>
          <a:prstGeom prst="rect">
            <a:avLst/>
          </a:prstGeom>
          <a:noFill/>
        </p:spPr>
        <p:txBody>
          <a:bodyPr wrap="square" rtlCol="0">
            <a:spAutoFit/>
          </a:bodyPr>
          <a:lstStyle/>
          <a:p>
            <a:r>
              <a:rPr lang="en-US" sz="1800" dirty="0" smtClean="0"/>
              <a:t>0:  </a:t>
            </a:r>
          </a:p>
          <a:p>
            <a:r>
              <a:rPr lang="en-US" sz="1800" dirty="0" smtClean="0"/>
              <a:t>0.48*0.91</a:t>
            </a:r>
            <a:endParaRPr lang="en-US" sz="1800" dirty="0"/>
          </a:p>
        </p:txBody>
      </p:sp>
      <p:sp>
        <p:nvSpPr>
          <p:cNvPr id="102" name="TextBox 101"/>
          <p:cNvSpPr txBox="1"/>
          <p:nvPr/>
        </p:nvSpPr>
        <p:spPr>
          <a:xfrm>
            <a:off x="5141090" y="4191001"/>
            <a:ext cx="2025278" cy="369332"/>
          </a:xfrm>
          <a:prstGeom prst="rect">
            <a:avLst/>
          </a:prstGeom>
          <a:noFill/>
        </p:spPr>
        <p:txBody>
          <a:bodyPr wrap="square" rtlCol="0">
            <a:spAutoFit/>
          </a:bodyPr>
          <a:lstStyle/>
          <a:p>
            <a:r>
              <a:rPr lang="en-US" sz="1800" dirty="0" smtClean="0"/>
              <a:t>                   0:0.635</a:t>
            </a:r>
            <a:endParaRPr lang="en-US" sz="1800" dirty="0"/>
          </a:p>
        </p:txBody>
      </p:sp>
      <p:sp>
        <p:nvSpPr>
          <p:cNvPr id="103" name="TextBox 102"/>
          <p:cNvSpPr txBox="1"/>
          <p:nvPr/>
        </p:nvSpPr>
        <p:spPr>
          <a:xfrm>
            <a:off x="311584" y="3962415"/>
            <a:ext cx="1947382" cy="646331"/>
          </a:xfrm>
          <a:prstGeom prst="rect">
            <a:avLst/>
          </a:prstGeom>
          <a:noFill/>
        </p:spPr>
        <p:txBody>
          <a:bodyPr wrap="square" rtlCol="0">
            <a:spAutoFit/>
          </a:bodyPr>
          <a:lstStyle/>
          <a:p>
            <a:r>
              <a:rPr lang="en-US" sz="1800" dirty="0" smtClean="0"/>
              <a:t>  0 : </a:t>
            </a:r>
          </a:p>
          <a:p>
            <a:r>
              <a:rPr lang="en-US" sz="1800" dirty="0" smtClean="0"/>
              <a:t>0.91*0.698</a:t>
            </a:r>
            <a:endParaRPr lang="en-US" sz="1800" dirty="0"/>
          </a:p>
        </p:txBody>
      </p:sp>
      <p:sp>
        <p:nvSpPr>
          <p:cNvPr id="104" name="TextBox 103"/>
          <p:cNvSpPr txBox="1"/>
          <p:nvPr/>
        </p:nvSpPr>
        <p:spPr>
          <a:xfrm>
            <a:off x="5842147" y="5410200"/>
            <a:ext cx="2025278" cy="369332"/>
          </a:xfrm>
          <a:prstGeom prst="rect">
            <a:avLst/>
          </a:prstGeom>
          <a:noFill/>
        </p:spPr>
        <p:txBody>
          <a:bodyPr wrap="square" rtlCol="0">
            <a:spAutoFit/>
          </a:bodyPr>
          <a:lstStyle/>
          <a:p>
            <a:r>
              <a:rPr lang="en-US" sz="1800" dirty="0" smtClean="0"/>
              <a:t>                0 : o.437</a:t>
            </a:r>
            <a:endParaRPr lang="en-US" sz="1800" dirty="0"/>
          </a:p>
        </p:txBody>
      </p:sp>
    </p:spTree>
    <p:extLst>
      <p:ext uri="{BB962C8B-B14F-4D97-AF65-F5344CB8AC3E}">
        <p14:creationId xmlns:p14="http://schemas.microsoft.com/office/powerpoint/2010/main" val="22406307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PUF Tree </a:t>
            </a:r>
            <a:r>
              <a:rPr lang="en-US" dirty="0"/>
              <a:t>C</a:t>
            </a:r>
            <a:r>
              <a:rPr lang="en-US" dirty="0" smtClean="0"/>
              <a:t>onstruction…</a:t>
            </a:r>
            <a:endParaRPr lang="en-US" dirty="0"/>
          </a:p>
        </p:txBody>
      </p:sp>
      <p:sp>
        <p:nvSpPr>
          <p:cNvPr id="3" name="Content Placeholder 2"/>
          <p:cNvSpPr>
            <a:spLocks noGrp="1"/>
          </p:cNvSpPr>
          <p:nvPr>
            <p:ph idx="1"/>
          </p:nvPr>
        </p:nvSpPr>
        <p:spPr>
          <a:xfrm>
            <a:off x="2" y="1806448"/>
            <a:ext cx="12619038" cy="4822952"/>
          </a:xfrm>
        </p:spPr>
        <p:txBody>
          <a:bodyPr>
            <a:normAutofit/>
          </a:bodyPr>
          <a:lstStyle/>
          <a:p>
            <a:r>
              <a:rPr lang="en-US" dirty="0" smtClean="0"/>
              <a:t>Final PUF tree :</a:t>
            </a:r>
            <a:endParaRPr lang="en-US" dirty="0"/>
          </a:p>
        </p:txBody>
      </p:sp>
      <p:sp>
        <p:nvSpPr>
          <p:cNvPr id="4" name="&quot;No&quot; Symbol 3"/>
          <p:cNvSpPr/>
          <p:nvPr/>
        </p:nvSpPr>
        <p:spPr>
          <a:xfrm>
            <a:off x="1635809" y="26670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Oval 4"/>
          <p:cNvSpPr/>
          <p:nvPr/>
        </p:nvSpPr>
        <p:spPr>
          <a:xfrm>
            <a:off x="1635806"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6" name="Oval 5"/>
          <p:cNvSpPr/>
          <p:nvPr/>
        </p:nvSpPr>
        <p:spPr>
          <a:xfrm>
            <a:off x="1635806"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7" name="Oval 6"/>
          <p:cNvSpPr/>
          <p:nvPr/>
        </p:nvSpPr>
        <p:spPr>
          <a:xfrm>
            <a:off x="1635806"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9" name="Straight Arrow Connector 8"/>
          <p:cNvCxnSpPr>
            <a:stCxn id="4" idx="4"/>
            <a:endCxn id="5" idx="0"/>
          </p:cNvCxnSpPr>
          <p:nvPr/>
        </p:nvCxnSpPr>
        <p:spPr>
          <a:xfrm rot="16200000" flipH="1">
            <a:off x="1723899" y="3125713"/>
            <a:ext cx="254000" cy="47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4"/>
            <a:endCxn id="6" idx="0"/>
          </p:cNvCxnSpPr>
          <p:nvPr/>
        </p:nvCxnSpPr>
        <p:spPr>
          <a:xfrm rot="5400000">
            <a:off x="1754150" y="3841731"/>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4"/>
            <a:endCxn id="7" idx="0"/>
          </p:cNvCxnSpPr>
          <p:nvPr/>
        </p:nvCxnSpPr>
        <p:spPr>
          <a:xfrm rot="5400000">
            <a:off x="1716050"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25278" y="3276601"/>
            <a:ext cx="2025278" cy="646331"/>
          </a:xfrm>
          <a:prstGeom prst="rect">
            <a:avLst/>
          </a:prstGeom>
          <a:noFill/>
        </p:spPr>
        <p:txBody>
          <a:bodyPr wrap="square" rtlCol="0">
            <a:spAutoFit/>
          </a:bodyPr>
          <a:lstStyle/>
          <a:p>
            <a:r>
              <a:rPr lang="en-US" sz="1800" dirty="0" smtClean="0"/>
              <a:t> 1.243 : </a:t>
            </a:r>
          </a:p>
          <a:p>
            <a:r>
              <a:rPr lang="en-US" sz="1800" dirty="0" smtClean="0"/>
              <a:t>1.596</a:t>
            </a:r>
            <a:endParaRPr lang="en-US" sz="1800" dirty="0"/>
          </a:p>
        </p:txBody>
      </p:sp>
      <p:sp>
        <p:nvSpPr>
          <p:cNvPr id="15" name="TextBox 14"/>
          <p:cNvSpPr txBox="1"/>
          <p:nvPr/>
        </p:nvSpPr>
        <p:spPr>
          <a:xfrm>
            <a:off x="2025283" y="3962415"/>
            <a:ext cx="2804231" cy="646331"/>
          </a:xfrm>
          <a:prstGeom prst="rect">
            <a:avLst/>
          </a:prstGeom>
          <a:noFill/>
        </p:spPr>
        <p:txBody>
          <a:bodyPr wrap="square" rtlCol="0">
            <a:spAutoFit/>
          </a:bodyPr>
          <a:lstStyle/>
          <a:p>
            <a:r>
              <a:rPr lang="en-US" sz="1800" dirty="0" smtClean="0"/>
              <a:t>0.652 : </a:t>
            </a:r>
          </a:p>
          <a:p>
            <a:r>
              <a:rPr lang="en-US" sz="1800" dirty="0" smtClean="0"/>
              <a:t>0.454</a:t>
            </a:r>
            <a:endParaRPr lang="en-US" sz="1800" dirty="0"/>
          </a:p>
        </p:txBody>
      </p:sp>
      <p:sp>
        <p:nvSpPr>
          <p:cNvPr id="16" name="TextBox 15"/>
          <p:cNvSpPr txBox="1"/>
          <p:nvPr/>
        </p:nvSpPr>
        <p:spPr>
          <a:xfrm>
            <a:off x="1947385" y="4724400"/>
            <a:ext cx="2623655" cy="369332"/>
          </a:xfrm>
          <a:prstGeom prst="rect">
            <a:avLst/>
          </a:prstGeom>
          <a:noFill/>
        </p:spPr>
        <p:txBody>
          <a:bodyPr wrap="square" rtlCol="0">
            <a:spAutoFit/>
          </a:bodyPr>
          <a:lstStyle/>
          <a:p>
            <a:r>
              <a:rPr lang="en-US" sz="1800" dirty="0" smtClean="0"/>
              <a:t>  0.494 : 0</a:t>
            </a:r>
            <a:endParaRPr lang="en-US" sz="1800" dirty="0"/>
          </a:p>
        </p:txBody>
      </p:sp>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25335" y="3276601"/>
            <a:ext cx="1685370" cy="646331"/>
          </a:xfrm>
          <a:prstGeom prst="rect">
            <a:avLst/>
          </a:prstGeom>
          <a:noFill/>
        </p:spPr>
        <p:txBody>
          <a:bodyPr wrap="square" rtlCol="0">
            <a:spAutoFit/>
          </a:bodyPr>
          <a:lstStyle/>
          <a:p>
            <a:r>
              <a:rPr lang="en-US" sz="1800" dirty="0" smtClean="0"/>
              <a:t>2.839  </a:t>
            </a:r>
          </a:p>
          <a:p>
            <a:endParaRPr lang="en-US" sz="1800" dirty="0"/>
          </a:p>
        </p:txBody>
      </p:sp>
      <p:sp>
        <p:nvSpPr>
          <p:cNvPr id="43" name="TextBox 42"/>
          <p:cNvSpPr txBox="1"/>
          <p:nvPr/>
        </p:nvSpPr>
        <p:spPr>
          <a:xfrm>
            <a:off x="9347438" y="4953000"/>
            <a:ext cx="1685370" cy="369332"/>
          </a:xfrm>
          <a:prstGeom prst="rect">
            <a:avLst/>
          </a:prstGeom>
          <a:noFill/>
        </p:spPr>
        <p:txBody>
          <a:bodyPr wrap="square" rtlCol="0">
            <a:spAutoFit/>
          </a:bodyPr>
          <a:lstStyle/>
          <a:p>
            <a:r>
              <a:rPr lang="en-US" sz="1800" dirty="0" smtClean="0"/>
              <a:t>0.494 </a:t>
            </a:r>
            <a:endParaRPr lang="en-US" sz="1800" dirty="0"/>
          </a:p>
        </p:txBody>
      </p:sp>
      <p:sp>
        <p:nvSpPr>
          <p:cNvPr id="44" name="TextBox 43"/>
          <p:cNvSpPr txBox="1"/>
          <p:nvPr/>
        </p:nvSpPr>
        <p:spPr>
          <a:xfrm>
            <a:off x="9425335" y="4038615"/>
            <a:ext cx="1685370" cy="646331"/>
          </a:xfrm>
          <a:prstGeom prst="rect">
            <a:avLst/>
          </a:prstGeom>
          <a:noFill/>
        </p:spPr>
        <p:txBody>
          <a:bodyPr wrap="square" rtlCol="0">
            <a:spAutoFit/>
          </a:bodyPr>
          <a:lstStyle/>
          <a:p>
            <a:r>
              <a:rPr lang="en-US" sz="1800" dirty="0" smtClean="0"/>
              <a:t>1.106  </a:t>
            </a:r>
          </a:p>
          <a:p>
            <a:endParaRPr lang="en-US" sz="1800" dirty="0"/>
          </a:p>
        </p:txBody>
      </p:sp>
      <p:cxnSp>
        <p:nvCxnSpPr>
          <p:cNvPr id="46" name="Straight Arrow Connector 45"/>
          <p:cNvCxnSpPr/>
          <p:nvPr/>
        </p:nvCxnSpPr>
        <p:spPr>
          <a:xfrm>
            <a:off x="5141091" y="3810001"/>
            <a:ext cx="1713697" cy="18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1635806" y="54102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52" name="Straight Arrow Connector 51"/>
          <p:cNvCxnSpPr>
            <a:stCxn id="7" idx="4"/>
            <a:endCxn id="50" idx="0"/>
          </p:cNvCxnSpPr>
          <p:nvPr/>
        </p:nvCxnSpPr>
        <p:spPr>
          <a:xfrm rot="5400000">
            <a:off x="1754150" y="52895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181072" y="5486400"/>
            <a:ext cx="2389970" cy="369332"/>
          </a:xfrm>
          <a:prstGeom prst="rect">
            <a:avLst/>
          </a:prstGeom>
          <a:noFill/>
        </p:spPr>
        <p:txBody>
          <a:bodyPr wrap="square" rtlCol="0">
            <a:spAutoFit/>
          </a:bodyPr>
          <a:lstStyle/>
          <a:p>
            <a:r>
              <a:rPr lang="en-US" sz="1800" dirty="0" smtClean="0"/>
              <a:t>0.398 : 0</a:t>
            </a:r>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03232" y="5486400"/>
            <a:ext cx="1607476" cy="369332"/>
          </a:xfrm>
          <a:prstGeom prst="rect">
            <a:avLst/>
          </a:prstGeom>
          <a:noFill/>
        </p:spPr>
        <p:txBody>
          <a:bodyPr wrap="square" rtlCol="0">
            <a:spAutoFit/>
          </a:bodyPr>
          <a:lstStyle/>
          <a:p>
            <a:r>
              <a:rPr lang="en-US" sz="1800" dirty="0" smtClean="0"/>
              <a:t>0.398 </a:t>
            </a:r>
            <a:endParaRPr lang="en-US" sz="1800" dirty="0"/>
          </a:p>
        </p:txBody>
      </p:sp>
      <p:sp>
        <p:nvSpPr>
          <p:cNvPr id="31" name="Oval 30"/>
          <p:cNvSpPr/>
          <p:nvPr/>
        </p:nvSpPr>
        <p:spPr>
          <a:xfrm>
            <a:off x="778959"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6" name="Oval 35"/>
          <p:cNvSpPr/>
          <p:nvPr/>
        </p:nvSpPr>
        <p:spPr>
          <a:xfrm>
            <a:off x="817901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0" name="Straight Arrow Connector 39"/>
          <p:cNvCxnSpPr>
            <a:stCxn id="6" idx="2"/>
            <a:endCxn id="31" idx="0"/>
          </p:cNvCxnSpPr>
          <p:nvPr/>
        </p:nvCxnSpPr>
        <p:spPr>
          <a:xfrm rot="10800000" flipV="1">
            <a:off x="1017953" y="4184650"/>
            <a:ext cx="617851" cy="539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2"/>
            <a:endCxn id="36" idx="0"/>
          </p:cNvCxnSpPr>
          <p:nvPr/>
        </p:nvCxnSpPr>
        <p:spPr>
          <a:xfrm rot="10800000" flipV="1">
            <a:off x="8418008" y="4260850"/>
            <a:ext cx="617851"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55787" y="5181615"/>
            <a:ext cx="2485568" cy="646331"/>
          </a:xfrm>
          <a:prstGeom prst="rect">
            <a:avLst/>
          </a:prstGeom>
          <a:noFill/>
        </p:spPr>
        <p:txBody>
          <a:bodyPr wrap="square" rtlCol="0">
            <a:spAutoFit/>
          </a:bodyPr>
          <a:lstStyle/>
          <a:p>
            <a:r>
              <a:rPr lang="en-US" sz="1800" dirty="0" smtClean="0"/>
              <a:t>                 0.489 : </a:t>
            </a:r>
          </a:p>
          <a:p>
            <a:r>
              <a:rPr lang="en-US" sz="1800" dirty="0" smtClean="0"/>
              <a:t>                 0.388</a:t>
            </a:r>
          </a:p>
        </p:txBody>
      </p:sp>
      <p:sp>
        <p:nvSpPr>
          <p:cNvPr id="49" name="TextBox 48"/>
          <p:cNvSpPr txBox="1"/>
          <p:nvPr/>
        </p:nvSpPr>
        <p:spPr>
          <a:xfrm>
            <a:off x="6543209" y="5181600"/>
            <a:ext cx="2570545" cy="677108"/>
          </a:xfrm>
          <a:prstGeom prst="rect">
            <a:avLst/>
          </a:prstGeom>
          <a:noFill/>
        </p:spPr>
        <p:txBody>
          <a:bodyPr wrap="square" rtlCol="0">
            <a:spAutoFit/>
          </a:bodyPr>
          <a:lstStyle/>
          <a:p>
            <a:r>
              <a:rPr lang="en-US" sz="2000" dirty="0" smtClean="0"/>
              <a:t>                         </a:t>
            </a:r>
            <a:r>
              <a:rPr lang="en-US" sz="1800" dirty="0" smtClean="0"/>
              <a:t>0.877 </a:t>
            </a:r>
          </a:p>
          <a:p>
            <a:r>
              <a:rPr lang="en-US" sz="1800" dirty="0" smtClean="0"/>
              <a:t>	            </a:t>
            </a:r>
            <a:endParaRPr lang="en-US" sz="1800" dirty="0"/>
          </a:p>
        </p:txBody>
      </p:sp>
      <p:sp>
        <p:nvSpPr>
          <p:cNvPr id="38" name="Oval 37"/>
          <p:cNvSpPr/>
          <p:nvPr/>
        </p:nvSpPr>
        <p:spPr>
          <a:xfrm>
            <a:off x="319371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45" name="Oval 44"/>
          <p:cNvSpPr/>
          <p:nvPr/>
        </p:nvSpPr>
        <p:spPr>
          <a:xfrm>
            <a:off x="3583187"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1" name="Oval 50"/>
          <p:cNvSpPr/>
          <p:nvPr/>
        </p:nvSpPr>
        <p:spPr>
          <a:xfrm>
            <a:off x="3583187"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54" name="Oval 53"/>
          <p:cNvSpPr/>
          <p:nvPr/>
        </p:nvSpPr>
        <p:spPr>
          <a:xfrm>
            <a:off x="1043797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58" name="Straight Arrow Connector 57"/>
          <p:cNvCxnSpPr>
            <a:stCxn id="4" idx="6"/>
            <a:endCxn id="51" idx="0"/>
          </p:cNvCxnSpPr>
          <p:nvPr/>
        </p:nvCxnSpPr>
        <p:spPr>
          <a:xfrm>
            <a:off x="2018199" y="2844800"/>
            <a:ext cx="1803984" cy="431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1" idx="4"/>
            <a:endCxn id="45" idx="0"/>
          </p:cNvCxnSpPr>
          <p:nvPr/>
        </p:nvCxnSpPr>
        <p:spPr>
          <a:xfrm rot="5400000">
            <a:off x="366343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5" idx="4"/>
            <a:endCxn id="38" idx="0"/>
          </p:cNvCxnSpPr>
          <p:nvPr/>
        </p:nvCxnSpPr>
        <p:spPr>
          <a:xfrm rot="5400000">
            <a:off x="3506793" y="4409015"/>
            <a:ext cx="241300" cy="3894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712108" y="4447968"/>
            <a:ext cx="241300" cy="311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037918" y="5181600"/>
            <a:ext cx="1869488" cy="369332"/>
          </a:xfrm>
          <a:prstGeom prst="rect">
            <a:avLst/>
          </a:prstGeom>
          <a:noFill/>
        </p:spPr>
        <p:txBody>
          <a:bodyPr wrap="square" rtlCol="0">
            <a:spAutoFit/>
          </a:bodyPr>
          <a:lstStyle/>
          <a:p>
            <a:r>
              <a:rPr lang="en-US" sz="1800" dirty="0" smtClean="0"/>
              <a:t>0.373 : 0</a:t>
            </a:r>
            <a:endParaRPr lang="en-US" sz="1800" dirty="0"/>
          </a:p>
        </p:txBody>
      </p:sp>
      <p:sp>
        <p:nvSpPr>
          <p:cNvPr id="73" name="TextBox 72"/>
          <p:cNvSpPr txBox="1"/>
          <p:nvPr/>
        </p:nvSpPr>
        <p:spPr>
          <a:xfrm>
            <a:off x="4050557" y="3962400"/>
            <a:ext cx="1869488" cy="369332"/>
          </a:xfrm>
          <a:prstGeom prst="rect">
            <a:avLst/>
          </a:prstGeom>
          <a:noFill/>
        </p:spPr>
        <p:txBody>
          <a:bodyPr wrap="square" rtlCol="0">
            <a:spAutoFit/>
          </a:bodyPr>
          <a:lstStyle/>
          <a:p>
            <a:r>
              <a:rPr lang="en-US" sz="1800" dirty="0" smtClean="0"/>
              <a:t>0.539: 0.111</a:t>
            </a:r>
            <a:endParaRPr lang="en-US" sz="1800" dirty="0"/>
          </a:p>
        </p:txBody>
      </p:sp>
      <p:sp>
        <p:nvSpPr>
          <p:cNvPr id="74" name="TextBox 73"/>
          <p:cNvSpPr txBox="1"/>
          <p:nvPr/>
        </p:nvSpPr>
        <p:spPr>
          <a:xfrm>
            <a:off x="4050557" y="3276600"/>
            <a:ext cx="1869488" cy="369332"/>
          </a:xfrm>
          <a:prstGeom prst="rect">
            <a:avLst/>
          </a:prstGeom>
          <a:noFill/>
        </p:spPr>
        <p:txBody>
          <a:bodyPr wrap="square" rtlCol="0">
            <a:spAutoFit/>
          </a:bodyPr>
          <a:lstStyle/>
          <a:p>
            <a:r>
              <a:rPr lang="en-US" sz="1800" dirty="0" smtClean="0"/>
              <a:t>0.656 : 0.335</a:t>
            </a:r>
            <a:endParaRPr lang="en-US" sz="1800" dirty="0"/>
          </a:p>
        </p:txBody>
      </p:sp>
      <p:sp>
        <p:nvSpPr>
          <p:cNvPr id="75" name="TextBox 74"/>
          <p:cNvSpPr txBox="1"/>
          <p:nvPr/>
        </p:nvSpPr>
        <p:spPr>
          <a:xfrm>
            <a:off x="10282180" y="5105400"/>
            <a:ext cx="2025278" cy="369332"/>
          </a:xfrm>
          <a:prstGeom prst="rect">
            <a:avLst/>
          </a:prstGeom>
          <a:noFill/>
        </p:spPr>
        <p:txBody>
          <a:bodyPr wrap="square" rtlCol="0">
            <a:spAutoFit/>
          </a:bodyPr>
          <a:lstStyle/>
          <a:p>
            <a:r>
              <a:rPr lang="en-US" sz="1800" dirty="0" smtClean="0"/>
              <a:t>0.373 </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0.65</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0.991</a:t>
            </a:r>
            <a:endParaRPr lang="en-US" sz="1800" dirty="0"/>
          </a:p>
        </p:txBody>
      </p:sp>
      <p:sp>
        <p:nvSpPr>
          <p:cNvPr id="66" name="Oval 65"/>
          <p:cNvSpPr/>
          <p:nvPr/>
        </p:nvSpPr>
        <p:spPr>
          <a:xfrm>
            <a:off x="4284247"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70" name="Oval 69"/>
          <p:cNvSpPr/>
          <p:nvPr/>
        </p:nvSpPr>
        <p:spPr>
          <a:xfrm>
            <a:off x="11294824"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79" name="Straight Arrow Connector 78"/>
          <p:cNvCxnSpPr>
            <a:stCxn id="45" idx="4"/>
            <a:endCxn id="66" idx="0"/>
          </p:cNvCxnSpPr>
          <p:nvPr/>
        </p:nvCxnSpPr>
        <p:spPr>
          <a:xfrm rot="16200000" flipH="1">
            <a:off x="4052061" y="4253222"/>
            <a:ext cx="241300" cy="701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5" idx="4"/>
            <a:endCxn id="70" idx="0"/>
          </p:cNvCxnSpPr>
          <p:nvPr/>
        </p:nvCxnSpPr>
        <p:spPr>
          <a:xfrm rot="16200000" flipH="1">
            <a:off x="11140531" y="4331125"/>
            <a:ext cx="241300" cy="54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751617" y="4724400"/>
            <a:ext cx="1869488" cy="369332"/>
          </a:xfrm>
          <a:prstGeom prst="rect">
            <a:avLst/>
          </a:prstGeom>
          <a:noFill/>
        </p:spPr>
        <p:txBody>
          <a:bodyPr wrap="square" rtlCol="0">
            <a:spAutoFit/>
          </a:bodyPr>
          <a:lstStyle/>
          <a:p>
            <a:r>
              <a:rPr lang="en-US" sz="1800" dirty="0" smtClean="0"/>
              <a:t>0: 0.071</a:t>
            </a:r>
            <a:endParaRPr lang="en-US" sz="1800" dirty="0"/>
          </a:p>
        </p:txBody>
      </p:sp>
      <p:sp>
        <p:nvSpPr>
          <p:cNvPr id="89" name="TextBox 88"/>
          <p:cNvSpPr txBox="1"/>
          <p:nvPr/>
        </p:nvSpPr>
        <p:spPr>
          <a:xfrm>
            <a:off x="11684295" y="4724415"/>
            <a:ext cx="1869488" cy="646331"/>
          </a:xfrm>
          <a:prstGeom prst="rect">
            <a:avLst/>
          </a:prstGeom>
          <a:noFill/>
        </p:spPr>
        <p:txBody>
          <a:bodyPr wrap="square" rtlCol="0">
            <a:spAutoFit/>
          </a:bodyPr>
          <a:lstStyle/>
          <a:p>
            <a:r>
              <a:rPr lang="en-US" sz="1800" dirty="0" smtClean="0"/>
              <a:t>0.071 </a:t>
            </a:r>
          </a:p>
          <a:p>
            <a:endParaRPr lang="en-US" sz="1800" dirty="0"/>
          </a:p>
        </p:txBody>
      </p:sp>
      <p:sp>
        <p:nvSpPr>
          <p:cNvPr id="82" name="Oval 81"/>
          <p:cNvSpPr/>
          <p:nvPr/>
        </p:nvSpPr>
        <p:spPr>
          <a:xfrm>
            <a:off x="5"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84" name="Oval 83"/>
          <p:cNvSpPr/>
          <p:nvPr/>
        </p:nvSpPr>
        <p:spPr>
          <a:xfrm>
            <a:off x="5" y="3962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0" name="Oval 89"/>
          <p:cNvSpPr/>
          <p:nvPr/>
        </p:nvSpPr>
        <p:spPr>
          <a:xfrm>
            <a:off x="7166373" y="41148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2" name="Oval 91"/>
          <p:cNvSpPr/>
          <p:nvPr/>
        </p:nvSpPr>
        <p:spPr>
          <a:xfrm>
            <a:off x="7166373" y="49530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94" name="Straight Arrow Connector 93"/>
          <p:cNvCxnSpPr>
            <a:stCxn id="5" idx="2"/>
            <a:endCxn id="84" idx="0"/>
          </p:cNvCxnSpPr>
          <p:nvPr/>
        </p:nvCxnSpPr>
        <p:spPr>
          <a:xfrm rot="10800000" flipV="1">
            <a:off x="239004" y="3498850"/>
            <a:ext cx="1396803"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4" idx="4"/>
            <a:endCxn id="82" idx="0"/>
          </p:cNvCxnSpPr>
          <p:nvPr/>
        </p:nvCxnSpPr>
        <p:spPr>
          <a:xfrm rot="5400000">
            <a:off x="80247" y="4565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33" idx="2"/>
            <a:endCxn id="90" idx="0"/>
          </p:cNvCxnSpPr>
          <p:nvPr/>
        </p:nvCxnSpPr>
        <p:spPr>
          <a:xfrm rot="10800000" flipV="1">
            <a:off x="7405368" y="3498850"/>
            <a:ext cx="1630489" cy="61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4"/>
            <a:endCxn id="92" idx="0"/>
          </p:cNvCxnSpPr>
          <p:nvPr/>
        </p:nvCxnSpPr>
        <p:spPr>
          <a:xfrm rot="5400000">
            <a:off x="7208514" y="4756139"/>
            <a:ext cx="3937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89475" y="5105415"/>
            <a:ext cx="1101157" cy="646331"/>
          </a:xfrm>
          <a:prstGeom prst="rect">
            <a:avLst/>
          </a:prstGeom>
          <a:noFill/>
        </p:spPr>
        <p:txBody>
          <a:bodyPr wrap="square" rtlCol="0">
            <a:spAutoFit/>
          </a:bodyPr>
          <a:lstStyle/>
          <a:p>
            <a:r>
              <a:rPr lang="en-US" sz="1800" dirty="0" smtClean="0"/>
              <a:t>      0:  </a:t>
            </a:r>
          </a:p>
          <a:p>
            <a:r>
              <a:rPr lang="en-US" sz="1800" dirty="0" smtClean="0"/>
              <a:t>      0.437</a:t>
            </a:r>
            <a:endParaRPr lang="en-US" sz="1800" dirty="0"/>
          </a:p>
        </p:txBody>
      </p:sp>
      <p:sp>
        <p:nvSpPr>
          <p:cNvPr id="102" name="TextBox 101"/>
          <p:cNvSpPr txBox="1"/>
          <p:nvPr/>
        </p:nvSpPr>
        <p:spPr>
          <a:xfrm>
            <a:off x="5141090" y="4191001"/>
            <a:ext cx="2025278" cy="369332"/>
          </a:xfrm>
          <a:prstGeom prst="rect">
            <a:avLst/>
          </a:prstGeom>
          <a:noFill/>
        </p:spPr>
        <p:txBody>
          <a:bodyPr wrap="square" rtlCol="0">
            <a:spAutoFit/>
          </a:bodyPr>
          <a:lstStyle/>
          <a:p>
            <a:r>
              <a:rPr lang="en-US" sz="1800" dirty="0" smtClean="0"/>
              <a:t>                      0.635</a:t>
            </a:r>
            <a:endParaRPr lang="en-US" sz="1800" dirty="0"/>
          </a:p>
        </p:txBody>
      </p:sp>
      <p:sp>
        <p:nvSpPr>
          <p:cNvPr id="103" name="TextBox 102"/>
          <p:cNvSpPr txBox="1"/>
          <p:nvPr/>
        </p:nvSpPr>
        <p:spPr>
          <a:xfrm>
            <a:off x="311584" y="3962415"/>
            <a:ext cx="1947382" cy="646331"/>
          </a:xfrm>
          <a:prstGeom prst="rect">
            <a:avLst/>
          </a:prstGeom>
          <a:noFill/>
        </p:spPr>
        <p:txBody>
          <a:bodyPr wrap="square" rtlCol="0">
            <a:spAutoFit/>
          </a:bodyPr>
          <a:lstStyle/>
          <a:p>
            <a:r>
              <a:rPr lang="en-US" sz="1800" dirty="0" smtClean="0"/>
              <a:t>  0 : </a:t>
            </a:r>
          </a:p>
          <a:p>
            <a:r>
              <a:rPr lang="en-US" sz="1800" dirty="0" smtClean="0"/>
              <a:t>0.635</a:t>
            </a:r>
            <a:endParaRPr lang="en-US" sz="1800" dirty="0"/>
          </a:p>
        </p:txBody>
      </p:sp>
      <p:sp>
        <p:nvSpPr>
          <p:cNvPr id="104" name="TextBox 103"/>
          <p:cNvSpPr txBox="1"/>
          <p:nvPr/>
        </p:nvSpPr>
        <p:spPr>
          <a:xfrm>
            <a:off x="5842147" y="5410200"/>
            <a:ext cx="2025278" cy="369332"/>
          </a:xfrm>
          <a:prstGeom prst="rect">
            <a:avLst/>
          </a:prstGeom>
          <a:noFill/>
        </p:spPr>
        <p:txBody>
          <a:bodyPr wrap="square" rtlCol="0">
            <a:spAutoFit/>
          </a:bodyPr>
          <a:lstStyle/>
          <a:p>
            <a:r>
              <a:rPr lang="en-US" sz="1800" dirty="0" smtClean="0"/>
              <a:t>                    o.437</a:t>
            </a:r>
            <a:endParaRPr lang="en-US" sz="1800" dirty="0"/>
          </a:p>
        </p:txBody>
      </p:sp>
    </p:spTree>
    <p:extLst>
      <p:ext uri="{BB962C8B-B14F-4D97-AF65-F5344CB8AC3E}">
        <p14:creationId xmlns:p14="http://schemas.microsoft.com/office/powerpoint/2010/main" val="31456506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657150"/>
            <a:ext cx="11357135" cy="790650"/>
          </a:xfrm>
        </p:spPr>
        <p:txBody>
          <a:bodyPr>
            <a:normAutofit/>
          </a:bodyPr>
          <a:lstStyle/>
          <a:p>
            <a:r>
              <a:rPr lang="en-US" dirty="0" smtClean="0"/>
              <a:t>PUF Tree </a:t>
            </a:r>
            <a:r>
              <a:rPr lang="en-US" dirty="0"/>
              <a:t>C</a:t>
            </a:r>
            <a:r>
              <a:rPr lang="en-US" dirty="0" smtClean="0"/>
              <a:t>onstruction…</a:t>
            </a:r>
            <a:endParaRPr lang="en-US" dirty="0"/>
          </a:p>
        </p:txBody>
      </p:sp>
      <p:graphicFrame>
        <p:nvGraphicFramePr>
          <p:cNvPr id="91" name="Content Placeholder 90"/>
          <p:cNvGraphicFramePr>
            <a:graphicFrameLocks noGrp="1"/>
          </p:cNvGraphicFramePr>
          <p:nvPr>
            <p:ph idx="1"/>
          </p:nvPr>
        </p:nvGraphicFramePr>
        <p:xfrm>
          <a:off x="1791592" y="3886200"/>
          <a:ext cx="2960020" cy="2494280"/>
        </p:xfrm>
        <a:graphic>
          <a:graphicData uri="http://schemas.openxmlformats.org/drawingml/2006/table">
            <a:tbl>
              <a:tblPr firstRow="1" bandRow="1">
                <a:tableStyleId>{5C22544A-7EE6-4342-B048-85BDC9FD1C3A}</a:tableStyleId>
              </a:tblPr>
              <a:tblGrid>
                <a:gridCol w="1480010"/>
                <a:gridCol w="1480010"/>
              </a:tblGrid>
              <a:tr h="370840">
                <a:tc>
                  <a:txBody>
                    <a:bodyPr/>
                    <a:lstStyle/>
                    <a:p>
                      <a:r>
                        <a:rPr lang="en-US" dirty="0" smtClean="0"/>
                        <a:t>item</a:t>
                      </a:r>
                      <a:endParaRPr lang="en-US" dirty="0"/>
                    </a:p>
                  </a:txBody>
                  <a:tcPr marL="93474" marR="93474"/>
                </a:tc>
                <a:tc>
                  <a:txBody>
                    <a:bodyPr/>
                    <a:lstStyle/>
                    <a:p>
                      <a:r>
                        <a:rPr lang="en-US" dirty="0" smtClean="0"/>
                        <a:t>Head of the links</a:t>
                      </a:r>
                      <a:endParaRPr lang="en-US" dirty="0"/>
                    </a:p>
                  </a:txBody>
                  <a:tcPr marL="93474" marR="93474"/>
                </a:tc>
              </a:tr>
              <a:tr h="370840">
                <a:tc>
                  <a:txBody>
                    <a:bodyPr/>
                    <a:lstStyle/>
                    <a:p>
                      <a:r>
                        <a:rPr lang="en-US" dirty="0" smtClean="0"/>
                        <a:t>e</a:t>
                      </a:r>
                      <a:endParaRPr lang="en-US" dirty="0"/>
                    </a:p>
                  </a:txBody>
                  <a:tcPr marL="93474" marR="93474"/>
                </a:tc>
                <a:tc>
                  <a:txBody>
                    <a:bodyPr/>
                    <a:lstStyle/>
                    <a:p>
                      <a:endParaRPr lang="en-US"/>
                    </a:p>
                  </a:txBody>
                  <a:tcPr marL="93474" marR="93474"/>
                </a:tc>
              </a:tr>
              <a:tr h="370840">
                <a:tc>
                  <a:txBody>
                    <a:bodyPr/>
                    <a:lstStyle/>
                    <a:p>
                      <a:r>
                        <a:rPr lang="en-US" dirty="0" smtClean="0"/>
                        <a:t>d</a:t>
                      </a:r>
                      <a:endParaRPr lang="en-US" dirty="0"/>
                    </a:p>
                  </a:txBody>
                  <a:tcPr marL="93474" marR="93474"/>
                </a:tc>
                <a:tc>
                  <a:txBody>
                    <a:bodyPr/>
                    <a:lstStyle/>
                    <a:p>
                      <a:endParaRPr lang="en-US"/>
                    </a:p>
                  </a:txBody>
                  <a:tcPr marL="93474" marR="93474"/>
                </a:tc>
              </a:tr>
              <a:tr h="370840">
                <a:tc>
                  <a:txBody>
                    <a:bodyPr/>
                    <a:lstStyle/>
                    <a:p>
                      <a:r>
                        <a:rPr lang="en-US" dirty="0" smtClean="0"/>
                        <a:t>b</a:t>
                      </a:r>
                      <a:endParaRPr lang="en-US" dirty="0"/>
                    </a:p>
                  </a:txBody>
                  <a:tcPr marL="93474" marR="93474"/>
                </a:tc>
                <a:tc>
                  <a:txBody>
                    <a:bodyPr/>
                    <a:lstStyle/>
                    <a:p>
                      <a:endParaRPr lang="en-US"/>
                    </a:p>
                  </a:txBody>
                  <a:tcPr marL="93474" marR="93474"/>
                </a:tc>
              </a:tr>
              <a:tr h="370840">
                <a:tc>
                  <a:txBody>
                    <a:bodyPr/>
                    <a:lstStyle/>
                    <a:p>
                      <a:r>
                        <a:rPr lang="en-US" dirty="0" smtClean="0"/>
                        <a:t>c</a:t>
                      </a:r>
                      <a:endParaRPr lang="en-US" dirty="0"/>
                    </a:p>
                  </a:txBody>
                  <a:tcPr marL="93474" marR="93474"/>
                </a:tc>
                <a:tc>
                  <a:txBody>
                    <a:bodyPr/>
                    <a:lstStyle/>
                    <a:p>
                      <a:endParaRPr lang="en-US"/>
                    </a:p>
                  </a:txBody>
                  <a:tcPr marL="93474" marR="93474"/>
                </a:tc>
              </a:tr>
              <a:tr h="370840">
                <a:tc>
                  <a:txBody>
                    <a:bodyPr/>
                    <a:lstStyle/>
                    <a:p>
                      <a:r>
                        <a:rPr lang="en-US" dirty="0" smtClean="0"/>
                        <a:t>a</a:t>
                      </a:r>
                      <a:endParaRPr lang="en-US" dirty="0"/>
                    </a:p>
                  </a:txBody>
                  <a:tcPr marL="93474" marR="93474"/>
                </a:tc>
                <a:tc>
                  <a:txBody>
                    <a:bodyPr/>
                    <a:lstStyle/>
                    <a:p>
                      <a:endParaRPr lang="en-US" dirty="0"/>
                    </a:p>
                  </a:txBody>
                  <a:tcPr marL="93474" marR="93474"/>
                </a:tc>
              </a:tr>
            </a:tbl>
          </a:graphicData>
        </a:graphic>
      </p:graphicFrame>
      <p:sp>
        <p:nvSpPr>
          <p:cNvPr id="32" name="&quot;No&quot; Symbol 31"/>
          <p:cNvSpPr/>
          <p:nvPr/>
        </p:nvSpPr>
        <p:spPr>
          <a:xfrm>
            <a:off x="9081892" y="2578100"/>
            <a:ext cx="382395" cy="3556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Oval 32"/>
          <p:cNvSpPr/>
          <p:nvPr/>
        </p:nvSpPr>
        <p:spPr>
          <a:xfrm>
            <a:off x="9035861"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sp>
        <p:nvSpPr>
          <p:cNvPr id="34" name="Oval 33"/>
          <p:cNvSpPr/>
          <p:nvPr/>
        </p:nvSpPr>
        <p:spPr>
          <a:xfrm>
            <a:off x="903586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35" name="Oval 34"/>
          <p:cNvSpPr/>
          <p:nvPr/>
        </p:nvSpPr>
        <p:spPr>
          <a:xfrm>
            <a:off x="9035861"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37" name="Straight Arrow Connector 36"/>
          <p:cNvCxnSpPr>
            <a:stCxn id="32" idx="4"/>
            <a:endCxn id="33" idx="0"/>
          </p:cNvCxnSpPr>
          <p:nvPr/>
        </p:nvCxnSpPr>
        <p:spPr>
          <a:xfrm rot="16200000" flipH="1">
            <a:off x="9102517" y="3104274"/>
            <a:ext cx="342900" cy="17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4"/>
            <a:endCxn id="35" idx="0"/>
          </p:cNvCxnSpPr>
          <p:nvPr/>
        </p:nvCxnSpPr>
        <p:spPr>
          <a:xfrm rot="5400000">
            <a:off x="9116102"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5" idx="4"/>
            <a:endCxn id="34" idx="0"/>
          </p:cNvCxnSpPr>
          <p:nvPr/>
        </p:nvCxnSpPr>
        <p:spPr>
          <a:xfrm rot="5400000">
            <a:off x="9154202" y="4603739"/>
            <a:ext cx="2413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425335" y="3276601"/>
            <a:ext cx="1685370" cy="646331"/>
          </a:xfrm>
          <a:prstGeom prst="rect">
            <a:avLst/>
          </a:prstGeom>
          <a:noFill/>
        </p:spPr>
        <p:txBody>
          <a:bodyPr wrap="square" rtlCol="0">
            <a:spAutoFit/>
          </a:bodyPr>
          <a:lstStyle/>
          <a:p>
            <a:r>
              <a:rPr lang="en-US" sz="1800" dirty="0" smtClean="0"/>
              <a:t>2.839  </a:t>
            </a:r>
          </a:p>
          <a:p>
            <a:endParaRPr lang="en-US" sz="1800" dirty="0"/>
          </a:p>
        </p:txBody>
      </p:sp>
      <p:sp>
        <p:nvSpPr>
          <p:cNvPr id="43" name="TextBox 42"/>
          <p:cNvSpPr txBox="1"/>
          <p:nvPr/>
        </p:nvSpPr>
        <p:spPr>
          <a:xfrm>
            <a:off x="9343869" y="4903529"/>
            <a:ext cx="1685370" cy="369332"/>
          </a:xfrm>
          <a:prstGeom prst="rect">
            <a:avLst/>
          </a:prstGeom>
          <a:noFill/>
        </p:spPr>
        <p:txBody>
          <a:bodyPr wrap="square" rtlCol="0">
            <a:spAutoFit/>
          </a:bodyPr>
          <a:lstStyle/>
          <a:p>
            <a:r>
              <a:rPr lang="en-US" sz="1800" dirty="0" smtClean="0"/>
              <a:t>0.494 </a:t>
            </a:r>
            <a:endParaRPr lang="en-US" sz="1800" dirty="0"/>
          </a:p>
        </p:txBody>
      </p:sp>
      <p:sp>
        <p:nvSpPr>
          <p:cNvPr id="44" name="TextBox 43"/>
          <p:cNvSpPr txBox="1"/>
          <p:nvPr/>
        </p:nvSpPr>
        <p:spPr>
          <a:xfrm>
            <a:off x="9425335" y="4038615"/>
            <a:ext cx="1685370" cy="646331"/>
          </a:xfrm>
          <a:prstGeom prst="rect">
            <a:avLst/>
          </a:prstGeom>
          <a:noFill/>
        </p:spPr>
        <p:txBody>
          <a:bodyPr wrap="square" rtlCol="0">
            <a:spAutoFit/>
          </a:bodyPr>
          <a:lstStyle/>
          <a:p>
            <a:r>
              <a:rPr lang="en-US" sz="1800" dirty="0" smtClean="0"/>
              <a:t>1.106  </a:t>
            </a:r>
          </a:p>
          <a:p>
            <a:endParaRPr lang="en-US" sz="1800" dirty="0"/>
          </a:p>
        </p:txBody>
      </p:sp>
      <p:sp>
        <p:nvSpPr>
          <p:cNvPr id="59" name="Oval 58"/>
          <p:cNvSpPr/>
          <p:nvPr/>
        </p:nvSpPr>
        <p:spPr>
          <a:xfrm>
            <a:off x="9035861" y="5486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61" name="Straight Arrow Connector 60"/>
          <p:cNvCxnSpPr>
            <a:stCxn id="34" idx="4"/>
            <a:endCxn id="59" idx="0"/>
          </p:cNvCxnSpPr>
          <p:nvPr/>
        </p:nvCxnSpPr>
        <p:spPr>
          <a:xfrm rot="5400000">
            <a:off x="9116102" y="5327639"/>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9503232" y="5486400"/>
            <a:ext cx="1607476" cy="369332"/>
          </a:xfrm>
          <a:prstGeom prst="rect">
            <a:avLst/>
          </a:prstGeom>
          <a:noFill/>
        </p:spPr>
        <p:txBody>
          <a:bodyPr wrap="square" rtlCol="0">
            <a:spAutoFit/>
          </a:bodyPr>
          <a:lstStyle/>
          <a:p>
            <a:r>
              <a:rPr lang="en-US" sz="1800" dirty="0" smtClean="0"/>
              <a:t>0.398 </a:t>
            </a:r>
            <a:endParaRPr lang="en-US" sz="1800" dirty="0"/>
          </a:p>
        </p:txBody>
      </p:sp>
      <p:sp>
        <p:nvSpPr>
          <p:cNvPr id="36" name="Oval 35"/>
          <p:cNvSpPr/>
          <p:nvPr/>
        </p:nvSpPr>
        <p:spPr>
          <a:xfrm>
            <a:off x="8179011"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cxnSp>
        <p:nvCxnSpPr>
          <p:cNvPr id="47" name="Straight Arrow Connector 46"/>
          <p:cNvCxnSpPr>
            <a:stCxn id="35" idx="2"/>
            <a:endCxn id="36" idx="0"/>
          </p:cNvCxnSpPr>
          <p:nvPr/>
        </p:nvCxnSpPr>
        <p:spPr>
          <a:xfrm rot="10800000" flipV="1">
            <a:off x="8418008" y="4260850"/>
            <a:ext cx="617851" cy="463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543209" y="5181600"/>
            <a:ext cx="2570545" cy="677108"/>
          </a:xfrm>
          <a:prstGeom prst="rect">
            <a:avLst/>
          </a:prstGeom>
          <a:noFill/>
        </p:spPr>
        <p:txBody>
          <a:bodyPr wrap="square" rtlCol="0">
            <a:spAutoFit/>
          </a:bodyPr>
          <a:lstStyle/>
          <a:p>
            <a:r>
              <a:rPr lang="en-US" sz="2000" dirty="0" smtClean="0"/>
              <a:t>                         </a:t>
            </a:r>
            <a:r>
              <a:rPr lang="en-US" sz="1800" dirty="0" smtClean="0"/>
              <a:t>0.877 </a:t>
            </a:r>
          </a:p>
          <a:p>
            <a:r>
              <a:rPr lang="en-US" sz="1800" dirty="0" smtClean="0"/>
              <a:t>	            </a:t>
            </a:r>
            <a:endParaRPr lang="en-US" sz="1800" dirty="0"/>
          </a:p>
        </p:txBody>
      </p:sp>
      <p:sp>
        <p:nvSpPr>
          <p:cNvPr id="54" name="Oval 53"/>
          <p:cNvSpPr/>
          <p:nvPr/>
        </p:nvSpPr>
        <p:spPr>
          <a:xfrm>
            <a:off x="10437973"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55" name="Oval 54"/>
          <p:cNvSpPr/>
          <p:nvPr/>
        </p:nvSpPr>
        <p:spPr>
          <a:xfrm>
            <a:off x="10749553" y="4038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56" name="Oval 55"/>
          <p:cNvSpPr/>
          <p:nvPr/>
        </p:nvSpPr>
        <p:spPr>
          <a:xfrm>
            <a:off x="10749553" y="32766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cxnSp>
        <p:nvCxnSpPr>
          <p:cNvPr id="67" name="Straight Arrow Connector 66"/>
          <p:cNvCxnSpPr>
            <a:stCxn id="32" idx="6"/>
            <a:endCxn id="56" idx="0"/>
          </p:cNvCxnSpPr>
          <p:nvPr/>
        </p:nvCxnSpPr>
        <p:spPr>
          <a:xfrm>
            <a:off x="9464283" y="2755900"/>
            <a:ext cx="1524268" cy="52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6" idx="4"/>
            <a:endCxn id="55" idx="0"/>
          </p:cNvCxnSpPr>
          <p:nvPr/>
        </p:nvCxnSpPr>
        <p:spPr>
          <a:xfrm rot="5400000">
            <a:off x="10829799" y="3879838"/>
            <a:ext cx="3175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5" idx="4"/>
            <a:endCxn id="54" idx="0"/>
          </p:cNvCxnSpPr>
          <p:nvPr/>
        </p:nvCxnSpPr>
        <p:spPr>
          <a:xfrm rot="5400000">
            <a:off x="10712108" y="4447968"/>
            <a:ext cx="241300" cy="3115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0282180" y="5105400"/>
            <a:ext cx="2025278" cy="369332"/>
          </a:xfrm>
          <a:prstGeom prst="rect">
            <a:avLst/>
          </a:prstGeom>
          <a:noFill/>
        </p:spPr>
        <p:txBody>
          <a:bodyPr wrap="square" rtlCol="0">
            <a:spAutoFit/>
          </a:bodyPr>
          <a:lstStyle/>
          <a:p>
            <a:r>
              <a:rPr lang="en-US" sz="1800" dirty="0" smtClean="0"/>
              <a:t>0.373 </a:t>
            </a:r>
            <a:endParaRPr lang="en-US" sz="1800" dirty="0"/>
          </a:p>
        </p:txBody>
      </p:sp>
      <p:sp>
        <p:nvSpPr>
          <p:cNvPr id="76" name="TextBox 75"/>
          <p:cNvSpPr txBox="1"/>
          <p:nvPr/>
        </p:nvSpPr>
        <p:spPr>
          <a:xfrm>
            <a:off x="11216924" y="4038600"/>
            <a:ext cx="1869488" cy="369332"/>
          </a:xfrm>
          <a:prstGeom prst="rect">
            <a:avLst/>
          </a:prstGeom>
          <a:noFill/>
        </p:spPr>
        <p:txBody>
          <a:bodyPr wrap="square" rtlCol="0">
            <a:spAutoFit/>
          </a:bodyPr>
          <a:lstStyle/>
          <a:p>
            <a:r>
              <a:rPr lang="en-US" sz="1800" dirty="0" smtClean="0"/>
              <a:t>0.65</a:t>
            </a:r>
            <a:endParaRPr lang="en-US" sz="1800" dirty="0"/>
          </a:p>
        </p:txBody>
      </p:sp>
      <p:sp>
        <p:nvSpPr>
          <p:cNvPr id="77" name="TextBox 76"/>
          <p:cNvSpPr txBox="1"/>
          <p:nvPr/>
        </p:nvSpPr>
        <p:spPr>
          <a:xfrm>
            <a:off x="11216924" y="3276600"/>
            <a:ext cx="1869488" cy="369332"/>
          </a:xfrm>
          <a:prstGeom prst="rect">
            <a:avLst/>
          </a:prstGeom>
          <a:noFill/>
        </p:spPr>
        <p:txBody>
          <a:bodyPr wrap="square" rtlCol="0">
            <a:spAutoFit/>
          </a:bodyPr>
          <a:lstStyle/>
          <a:p>
            <a:r>
              <a:rPr lang="en-US" sz="1800" dirty="0" smtClean="0"/>
              <a:t>0.991</a:t>
            </a:r>
            <a:endParaRPr lang="en-US" sz="1800" dirty="0"/>
          </a:p>
        </p:txBody>
      </p:sp>
      <p:sp>
        <p:nvSpPr>
          <p:cNvPr id="70" name="Oval 69"/>
          <p:cNvSpPr/>
          <p:nvPr/>
        </p:nvSpPr>
        <p:spPr>
          <a:xfrm>
            <a:off x="11294824" y="47244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cxnSp>
        <p:nvCxnSpPr>
          <p:cNvPr id="83" name="Straight Arrow Connector 82"/>
          <p:cNvCxnSpPr>
            <a:stCxn id="55" idx="4"/>
            <a:endCxn id="70" idx="0"/>
          </p:cNvCxnSpPr>
          <p:nvPr/>
        </p:nvCxnSpPr>
        <p:spPr>
          <a:xfrm rot="16200000" flipH="1">
            <a:off x="11140531" y="4331125"/>
            <a:ext cx="241300" cy="54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1684295" y="4724415"/>
            <a:ext cx="1869488" cy="646331"/>
          </a:xfrm>
          <a:prstGeom prst="rect">
            <a:avLst/>
          </a:prstGeom>
          <a:noFill/>
        </p:spPr>
        <p:txBody>
          <a:bodyPr wrap="square" rtlCol="0">
            <a:spAutoFit/>
          </a:bodyPr>
          <a:lstStyle/>
          <a:p>
            <a:r>
              <a:rPr lang="en-US" sz="1800" dirty="0" smtClean="0"/>
              <a:t>0.071 </a:t>
            </a:r>
          </a:p>
          <a:p>
            <a:endParaRPr lang="en-US" sz="1800" dirty="0"/>
          </a:p>
        </p:txBody>
      </p:sp>
      <p:sp>
        <p:nvSpPr>
          <p:cNvPr id="90" name="Oval 89"/>
          <p:cNvSpPr/>
          <p:nvPr/>
        </p:nvSpPr>
        <p:spPr>
          <a:xfrm>
            <a:off x="7166373" y="41148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92" name="Oval 91"/>
          <p:cNvSpPr/>
          <p:nvPr/>
        </p:nvSpPr>
        <p:spPr>
          <a:xfrm>
            <a:off x="7166373" y="4953000"/>
            <a:ext cx="477994" cy="444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cxnSp>
        <p:nvCxnSpPr>
          <p:cNvPr id="98" name="Straight Arrow Connector 97"/>
          <p:cNvCxnSpPr>
            <a:stCxn id="33" idx="2"/>
            <a:endCxn id="90" idx="0"/>
          </p:cNvCxnSpPr>
          <p:nvPr/>
        </p:nvCxnSpPr>
        <p:spPr>
          <a:xfrm rot="10800000" flipV="1">
            <a:off x="7405368" y="3498850"/>
            <a:ext cx="1630489" cy="6159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4"/>
            <a:endCxn id="92" idx="0"/>
          </p:cNvCxnSpPr>
          <p:nvPr/>
        </p:nvCxnSpPr>
        <p:spPr>
          <a:xfrm rot="5400000">
            <a:off x="7208514" y="4756139"/>
            <a:ext cx="393700" cy="1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141090" y="4191001"/>
            <a:ext cx="2025278" cy="369332"/>
          </a:xfrm>
          <a:prstGeom prst="rect">
            <a:avLst/>
          </a:prstGeom>
          <a:noFill/>
        </p:spPr>
        <p:txBody>
          <a:bodyPr wrap="square" rtlCol="0">
            <a:spAutoFit/>
          </a:bodyPr>
          <a:lstStyle/>
          <a:p>
            <a:r>
              <a:rPr lang="en-US" sz="1800" dirty="0" smtClean="0"/>
              <a:t>                      0.635</a:t>
            </a:r>
            <a:endParaRPr lang="en-US" sz="1800" dirty="0"/>
          </a:p>
        </p:txBody>
      </p:sp>
      <p:sp>
        <p:nvSpPr>
          <p:cNvPr id="104" name="TextBox 103"/>
          <p:cNvSpPr txBox="1"/>
          <p:nvPr/>
        </p:nvSpPr>
        <p:spPr>
          <a:xfrm>
            <a:off x="5842147" y="5410200"/>
            <a:ext cx="2025278" cy="369332"/>
          </a:xfrm>
          <a:prstGeom prst="rect">
            <a:avLst/>
          </a:prstGeom>
          <a:noFill/>
        </p:spPr>
        <p:txBody>
          <a:bodyPr wrap="square" rtlCol="0">
            <a:spAutoFit/>
          </a:bodyPr>
          <a:lstStyle/>
          <a:p>
            <a:r>
              <a:rPr lang="en-US" sz="1800" dirty="0" smtClean="0"/>
              <a:t>                    o.437</a:t>
            </a:r>
            <a:endParaRPr lang="en-US" sz="1800" dirty="0"/>
          </a:p>
        </p:txBody>
      </p:sp>
      <p:graphicFrame>
        <p:nvGraphicFramePr>
          <p:cNvPr id="80" name="Table 79"/>
          <p:cNvGraphicFramePr>
            <a:graphicFrameLocks noGrp="1"/>
          </p:cNvGraphicFramePr>
          <p:nvPr>
            <p:extLst/>
          </p:nvPr>
        </p:nvGraphicFramePr>
        <p:xfrm>
          <a:off x="1324223" y="1600200"/>
          <a:ext cx="3661078" cy="2225040"/>
        </p:xfrm>
        <a:graphic>
          <a:graphicData uri="http://schemas.openxmlformats.org/drawingml/2006/table">
            <a:tbl>
              <a:tblPr firstRow="1" bandRow="1">
                <a:tableStyleId>{5C22544A-7EE6-4342-B048-85BDC9FD1C3A}</a:tableStyleId>
              </a:tblPr>
              <a:tblGrid>
                <a:gridCol w="1830539"/>
                <a:gridCol w="1830539"/>
              </a:tblGrid>
              <a:tr h="370840">
                <a:tc>
                  <a:txBody>
                    <a:bodyPr/>
                    <a:lstStyle/>
                    <a:p>
                      <a:r>
                        <a:rPr lang="en-US" dirty="0" smtClean="0"/>
                        <a:t>item</a:t>
                      </a:r>
                      <a:endParaRPr lang="en-US" dirty="0"/>
                    </a:p>
                  </a:txBody>
                  <a:tcPr marL="93474" marR="93474"/>
                </a:tc>
                <a:tc>
                  <a:txBody>
                    <a:bodyPr/>
                    <a:lstStyle/>
                    <a:p>
                      <a:r>
                        <a:rPr lang="en-US" dirty="0" smtClean="0"/>
                        <a:t>cap</a:t>
                      </a:r>
                      <a:endParaRPr lang="en-US" dirty="0"/>
                    </a:p>
                  </a:txBody>
                  <a:tcPr marL="93474" marR="93474"/>
                </a:tc>
              </a:tr>
              <a:tr h="370840">
                <a:tc>
                  <a:txBody>
                    <a:bodyPr/>
                    <a:lstStyle/>
                    <a:p>
                      <a:r>
                        <a:rPr lang="en-US" dirty="0" smtClean="0"/>
                        <a:t>e</a:t>
                      </a:r>
                      <a:endParaRPr lang="en-US" dirty="0"/>
                    </a:p>
                  </a:txBody>
                  <a:tcPr marL="93474" marR="93474"/>
                </a:tc>
                <a:tc>
                  <a:txBody>
                    <a:bodyPr/>
                    <a:lstStyle/>
                    <a:p>
                      <a:r>
                        <a:rPr lang="en-US" dirty="0" smtClean="0"/>
                        <a:t>2.839 &gt; 0.24</a:t>
                      </a:r>
                      <a:endParaRPr lang="en-US" dirty="0"/>
                    </a:p>
                  </a:txBody>
                  <a:tcPr marL="93474" marR="93474"/>
                </a:tc>
              </a:tr>
              <a:tr h="370840">
                <a:tc>
                  <a:txBody>
                    <a:bodyPr/>
                    <a:lstStyle/>
                    <a:p>
                      <a:r>
                        <a:rPr lang="en-US" dirty="0" smtClean="0"/>
                        <a:t>d</a:t>
                      </a:r>
                      <a:endParaRPr lang="en-US" dirty="0"/>
                    </a:p>
                  </a:txBody>
                  <a:tcPr marL="93474" marR="93474"/>
                </a:tc>
                <a:tc>
                  <a:txBody>
                    <a:bodyPr/>
                    <a:lstStyle/>
                    <a:p>
                      <a:r>
                        <a:rPr lang="en-US" dirty="0" smtClean="0"/>
                        <a:t>2.097 &gt; 0.24</a:t>
                      </a:r>
                      <a:endParaRPr lang="en-US" dirty="0"/>
                    </a:p>
                  </a:txBody>
                  <a:tcPr marL="93474" marR="93474"/>
                </a:tc>
              </a:tr>
              <a:tr h="370840">
                <a:tc>
                  <a:txBody>
                    <a:bodyPr/>
                    <a:lstStyle/>
                    <a:p>
                      <a:r>
                        <a:rPr lang="en-US" dirty="0" smtClean="0"/>
                        <a:t>b</a:t>
                      </a:r>
                      <a:endParaRPr lang="en-US" dirty="0"/>
                    </a:p>
                  </a:txBody>
                  <a:tcPr marL="93474" marR="93474"/>
                </a:tc>
                <a:tc>
                  <a:txBody>
                    <a:bodyPr/>
                    <a:lstStyle/>
                    <a:p>
                      <a:r>
                        <a:rPr lang="en-US" dirty="0" smtClean="0"/>
                        <a:t>1.35 &gt; 0.24</a:t>
                      </a:r>
                      <a:endParaRPr lang="en-US" dirty="0"/>
                    </a:p>
                  </a:txBody>
                  <a:tcPr marL="93474" marR="93474"/>
                </a:tc>
              </a:tr>
              <a:tr h="370840">
                <a:tc>
                  <a:txBody>
                    <a:bodyPr/>
                    <a:lstStyle/>
                    <a:p>
                      <a:r>
                        <a:rPr lang="en-US" dirty="0" smtClean="0"/>
                        <a:t>c</a:t>
                      </a:r>
                      <a:endParaRPr lang="en-US" dirty="0"/>
                    </a:p>
                  </a:txBody>
                  <a:tcPr marL="93474" marR="93474"/>
                </a:tc>
                <a:tc>
                  <a:txBody>
                    <a:bodyPr/>
                    <a:lstStyle/>
                    <a:p>
                      <a:r>
                        <a:rPr lang="en-US" dirty="0" smtClean="0"/>
                        <a:t>1.2 &gt; 0.24</a:t>
                      </a:r>
                      <a:endParaRPr lang="en-US" dirty="0"/>
                    </a:p>
                  </a:txBody>
                  <a:tcPr marL="93474" marR="93474"/>
                </a:tc>
              </a:tr>
              <a:tr h="370840">
                <a:tc>
                  <a:txBody>
                    <a:bodyPr/>
                    <a:lstStyle/>
                    <a:p>
                      <a:r>
                        <a:rPr lang="en-US" dirty="0" smtClean="0"/>
                        <a:t>a</a:t>
                      </a:r>
                      <a:endParaRPr lang="en-US" dirty="0"/>
                    </a:p>
                  </a:txBody>
                  <a:tcPr marL="93474" marR="93474"/>
                </a:tc>
                <a:tc>
                  <a:txBody>
                    <a:bodyPr/>
                    <a:lstStyle/>
                    <a:p>
                      <a:r>
                        <a:rPr lang="en-US" dirty="0" smtClean="0"/>
                        <a:t>0.928 &gt; 0.24</a:t>
                      </a:r>
                      <a:endParaRPr lang="en-US" dirty="0"/>
                    </a:p>
                  </a:txBody>
                  <a:tcPr marL="93474" marR="93474"/>
                </a:tc>
              </a:tr>
            </a:tbl>
          </a:graphicData>
        </a:graphic>
      </p:graphicFrame>
      <p:cxnSp>
        <p:nvCxnSpPr>
          <p:cNvPr id="95" name="Curved Connector 94"/>
          <p:cNvCxnSpPr/>
          <p:nvPr/>
        </p:nvCxnSpPr>
        <p:spPr>
          <a:xfrm flipV="1">
            <a:off x="4517931" y="3429000"/>
            <a:ext cx="4440031" cy="1230306"/>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hape 107"/>
          <p:cNvCxnSpPr/>
          <p:nvPr/>
        </p:nvCxnSpPr>
        <p:spPr>
          <a:xfrm flipV="1">
            <a:off x="4517930" y="4419600"/>
            <a:ext cx="4517927" cy="609600"/>
          </a:xfrm>
          <a:prstGeom prst="curvedConnector3">
            <a:avLst>
              <a:gd name="adj1" fmla="val 6246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Curved Connector 115"/>
          <p:cNvCxnSpPr/>
          <p:nvPr/>
        </p:nvCxnSpPr>
        <p:spPr>
          <a:xfrm flipV="1">
            <a:off x="4595826" y="5105400"/>
            <a:ext cx="4440031" cy="762000"/>
          </a:xfrm>
          <a:prstGeom prst="curvedConnector3">
            <a:avLst>
              <a:gd name="adj1" fmla="val 9345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Curved Connector 120"/>
          <p:cNvCxnSpPr/>
          <p:nvPr/>
        </p:nvCxnSpPr>
        <p:spPr>
          <a:xfrm flipV="1">
            <a:off x="4673724" y="5867400"/>
            <a:ext cx="4362137" cy="304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Curved Connector 122"/>
          <p:cNvCxnSpPr/>
          <p:nvPr/>
        </p:nvCxnSpPr>
        <p:spPr>
          <a:xfrm flipV="1">
            <a:off x="4673723" y="4876800"/>
            <a:ext cx="3427393" cy="6096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Curved Connector 124"/>
          <p:cNvCxnSpPr>
            <a:endCxn id="56" idx="2"/>
          </p:cNvCxnSpPr>
          <p:nvPr/>
        </p:nvCxnSpPr>
        <p:spPr>
          <a:xfrm flipV="1">
            <a:off x="9503231" y="3498850"/>
            <a:ext cx="1246324" cy="61595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Curved Connector 126"/>
          <p:cNvCxnSpPr>
            <a:stCxn id="36" idx="6"/>
          </p:cNvCxnSpPr>
          <p:nvPr/>
        </p:nvCxnSpPr>
        <p:spPr>
          <a:xfrm flipV="1">
            <a:off x="8657002" y="4267200"/>
            <a:ext cx="2014656" cy="679450"/>
          </a:xfrm>
          <a:prstGeom prst="curvedConnector3">
            <a:avLst>
              <a:gd name="adj1" fmla="val 3096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3" name="Curved Connector 132"/>
          <p:cNvCxnSpPr/>
          <p:nvPr/>
        </p:nvCxnSpPr>
        <p:spPr>
          <a:xfrm flipV="1">
            <a:off x="9581127" y="5029200"/>
            <a:ext cx="856849" cy="5334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Curved Connector 142"/>
          <p:cNvCxnSpPr>
            <a:endCxn id="70" idx="3"/>
          </p:cNvCxnSpPr>
          <p:nvPr/>
        </p:nvCxnSpPr>
        <p:spPr>
          <a:xfrm>
            <a:off x="9581128" y="4953015"/>
            <a:ext cx="1783697" cy="150805"/>
          </a:xfrm>
          <a:prstGeom prst="curvedConnector4">
            <a:avLst>
              <a:gd name="adj1" fmla="val 42663"/>
              <a:gd name="adj2" fmla="val 37596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Curved Connector 150"/>
          <p:cNvCxnSpPr/>
          <p:nvPr/>
        </p:nvCxnSpPr>
        <p:spPr>
          <a:xfrm rot="10800000">
            <a:off x="7633739" y="4419600"/>
            <a:ext cx="3650456" cy="609600"/>
          </a:xfrm>
          <a:prstGeom prst="curvedConnector3">
            <a:avLst>
              <a:gd name="adj1" fmla="val 962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Curved Connector 3"/>
          <p:cNvCxnSpPr/>
          <p:nvPr/>
        </p:nvCxnSpPr>
        <p:spPr>
          <a:xfrm rot="10800000" flipV="1">
            <a:off x="7716141" y="5205406"/>
            <a:ext cx="2760777" cy="12962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557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Maximal 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a:t>
            </a:r>
            <a:r>
              <a:rPr lang="en-US" dirty="0"/>
              <a:t>PUF tree…</a:t>
            </a:r>
          </a:p>
        </p:txBody>
      </p:sp>
      <p:sp>
        <p:nvSpPr>
          <p:cNvPr id="3" name="Content Placeholder 2"/>
          <p:cNvSpPr>
            <a:spLocks noGrp="1"/>
          </p:cNvSpPr>
          <p:nvPr>
            <p:ph idx="1"/>
          </p:nvPr>
        </p:nvSpPr>
        <p:spPr/>
        <p:txBody>
          <a:bodyPr/>
          <a:lstStyle/>
          <a:p>
            <a:pPr marL="0" indent="0">
              <a:buNone/>
            </a:pPr>
            <a:endParaRPr lang="en-US" dirty="0"/>
          </a:p>
        </p:txBody>
      </p:sp>
      <p:sp>
        <p:nvSpPr>
          <p:cNvPr id="4" name="TextBox 3"/>
          <p:cNvSpPr txBox="1"/>
          <p:nvPr/>
        </p:nvSpPr>
        <p:spPr>
          <a:xfrm>
            <a:off x="1889919" y="3429000"/>
            <a:ext cx="8915400" cy="830997"/>
          </a:xfrm>
          <a:prstGeom prst="rect">
            <a:avLst/>
          </a:prstGeom>
          <a:noFill/>
        </p:spPr>
        <p:txBody>
          <a:bodyPr wrap="square" rtlCol="0">
            <a:spAutoFit/>
          </a:bodyPr>
          <a:lstStyle/>
          <a:p>
            <a:r>
              <a:rPr lang="en-US" sz="4800" dirty="0" smtClean="0">
                <a:solidFill>
                  <a:srgbClr val="7030A0"/>
                </a:solidFill>
              </a:rPr>
              <a:t>		Same as MUFI tree</a:t>
            </a:r>
            <a:endParaRPr lang="en-US" sz="4800" dirty="0">
              <a:solidFill>
                <a:srgbClr val="7030A0"/>
              </a:solidFill>
            </a:endParaRPr>
          </a:p>
        </p:txBody>
      </p:sp>
    </p:spTree>
    <p:extLst>
      <p:ext uri="{BB962C8B-B14F-4D97-AF65-F5344CB8AC3E}">
        <p14:creationId xmlns:p14="http://schemas.microsoft.com/office/powerpoint/2010/main" val="17629874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Closed Uncertain Frequent </a:t>
            </a:r>
            <a:r>
              <a:rPr lang="en-US" dirty="0" err="1"/>
              <a:t>I</a:t>
            </a:r>
            <a:r>
              <a:rPr lang="en-US" dirty="0" err="1" smtClean="0"/>
              <a:t>temsets</a:t>
            </a:r>
            <a:r>
              <a:rPr lang="en-US" dirty="0" smtClean="0"/>
              <a:t> </a:t>
            </a:r>
            <a:r>
              <a:rPr lang="en-US" dirty="0"/>
              <a:t>M</a:t>
            </a:r>
            <a:r>
              <a:rPr lang="en-US" dirty="0" smtClean="0"/>
              <a:t>ining </a:t>
            </a:r>
            <a:r>
              <a:rPr lang="en-US" dirty="0"/>
              <a:t>F</a:t>
            </a:r>
            <a:r>
              <a:rPr lang="en-US" dirty="0" smtClean="0"/>
              <a:t>rom </a:t>
            </a:r>
            <a:r>
              <a:rPr lang="en-US" dirty="0"/>
              <a:t>PUF </a:t>
            </a:r>
            <a:r>
              <a:rPr lang="en-US" dirty="0" smtClean="0"/>
              <a:t>Tree</a:t>
            </a:r>
            <a:r>
              <a:rPr lang="en-US" dirty="0"/>
              <a:t>…</a:t>
            </a:r>
          </a:p>
        </p:txBody>
      </p:sp>
      <p:sp>
        <p:nvSpPr>
          <p:cNvPr id="4" name="Content Placeholder 3"/>
          <p:cNvSpPr txBox="1">
            <a:spLocks noGrp="1"/>
          </p:cNvSpPr>
          <p:nvPr>
            <p:ph idx="1"/>
          </p:nvPr>
        </p:nvSpPr>
        <p:spPr>
          <a:xfrm>
            <a:off x="823119" y="3352800"/>
            <a:ext cx="11357135" cy="817147"/>
          </a:xfrm>
          <a:prstGeom prst="rect">
            <a:avLst/>
          </a:prstGeom>
          <a:noFill/>
        </p:spPr>
        <p:txBody>
          <a:bodyPr wrap="square" rtlCol="0">
            <a:spAutoFit/>
          </a:bodyPr>
          <a:lstStyle/>
          <a:p>
            <a:pPr marL="0" indent="0">
              <a:buNone/>
            </a:pPr>
            <a:r>
              <a:rPr lang="en-US" sz="4800" dirty="0" smtClean="0">
                <a:solidFill>
                  <a:srgbClr val="7030A0"/>
                </a:solidFill>
              </a:rPr>
              <a:t>			Same as CUFI tree</a:t>
            </a:r>
            <a:endParaRPr lang="en-US" sz="4800" dirty="0">
              <a:solidFill>
                <a:srgbClr val="7030A0"/>
              </a:solidFill>
            </a:endParaRPr>
          </a:p>
        </p:txBody>
      </p:sp>
    </p:spTree>
    <p:extLst>
      <p:ext uri="{BB962C8B-B14F-4D97-AF65-F5344CB8AC3E}">
        <p14:creationId xmlns:p14="http://schemas.microsoft.com/office/powerpoint/2010/main" val="10311808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3261519" y="3200400"/>
            <a:ext cx="8001000" cy="923330"/>
          </a:xfrm>
          <a:prstGeom prst="rect">
            <a:avLst/>
          </a:prstGeom>
          <a:noFill/>
        </p:spPr>
        <p:txBody>
          <a:bodyPr wrap="square" rtlCol="0">
            <a:spAutoFit/>
          </a:bodyPr>
          <a:lstStyle/>
          <a:p>
            <a:r>
              <a:rPr lang="en-US" sz="5400" dirty="0" smtClean="0">
                <a:solidFill>
                  <a:srgbClr val="7030A0"/>
                </a:solidFill>
              </a:rPr>
              <a:t>Experimental Results</a:t>
            </a:r>
            <a:endParaRPr lang="en-US" sz="5400" dirty="0">
              <a:solidFill>
                <a:srgbClr val="7030A0"/>
              </a:solidFill>
            </a:endParaRPr>
          </a:p>
        </p:txBody>
      </p:sp>
    </p:spTree>
    <p:extLst>
      <p:ext uri="{BB962C8B-B14F-4D97-AF65-F5344CB8AC3E}">
        <p14:creationId xmlns:p14="http://schemas.microsoft.com/office/powerpoint/2010/main" val="19655011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4" name="Regular Pentagon 3"/>
          <p:cNvSpPr/>
          <p:nvPr/>
        </p:nvSpPr>
        <p:spPr>
          <a:xfrm>
            <a:off x="8821738" y="2743200"/>
            <a:ext cx="2743200" cy="2438400"/>
          </a:xfrm>
          <a:prstGeom prst="pentagon">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Graphical representation of each algorithm.</a:t>
            </a:r>
          </a:p>
        </p:txBody>
      </p:sp>
      <p:sp>
        <p:nvSpPr>
          <p:cNvPr id="8" name="Regular Pentagon 7"/>
          <p:cNvSpPr/>
          <p:nvPr/>
        </p:nvSpPr>
        <p:spPr>
          <a:xfrm>
            <a:off x="899319" y="2743200"/>
            <a:ext cx="2819400" cy="2438400"/>
          </a:xfrm>
          <a:prstGeom prst="pentagon">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Number of frequent, maximal frequent and closed frequent </a:t>
            </a:r>
            <a:r>
              <a:rPr lang="en-US" dirty="0" err="1"/>
              <a:t>itemsets</a:t>
            </a:r>
            <a:r>
              <a:rPr lang="en-US" dirty="0"/>
              <a:t> generated from each algorithm.</a:t>
            </a:r>
          </a:p>
          <a:p>
            <a:pPr algn="ctr"/>
            <a:endParaRPr lang="en-US" dirty="0"/>
          </a:p>
        </p:txBody>
      </p:sp>
      <p:cxnSp>
        <p:nvCxnSpPr>
          <p:cNvPr id="11" name="Straight Arrow Connector 10"/>
          <p:cNvCxnSpPr/>
          <p:nvPr/>
        </p:nvCxnSpPr>
        <p:spPr>
          <a:xfrm>
            <a:off x="3947319" y="4038600"/>
            <a:ext cx="4724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Cube 13"/>
          <p:cNvSpPr/>
          <p:nvPr/>
        </p:nvSpPr>
        <p:spPr>
          <a:xfrm>
            <a:off x="5395119" y="884327"/>
            <a:ext cx="2133600" cy="1295400"/>
          </a:xfrm>
          <a:prstGeom prst="cube">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For all four algorithms: MUFI, CUFI, MUFIS, CUFIS</a:t>
            </a:r>
            <a:endParaRPr lang="en-US" dirty="0"/>
          </a:p>
        </p:txBody>
      </p:sp>
      <p:cxnSp>
        <p:nvCxnSpPr>
          <p:cNvPr id="16" name="Straight Arrow Connector 15"/>
          <p:cNvCxnSpPr/>
          <p:nvPr/>
        </p:nvCxnSpPr>
        <p:spPr>
          <a:xfrm flipH="1">
            <a:off x="2804319" y="1532027"/>
            <a:ext cx="2438400" cy="98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681119" y="1532027"/>
            <a:ext cx="2286000" cy="982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6616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Used and Characteristics</a:t>
            </a:r>
            <a:endParaRPr lang="en-US" dirty="0"/>
          </a:p>
        </p:txBody>
      </p:sp>
      <p:graphicFrame>
        <p:nvGraphicFramePr>
          <p:cNvPr id="4" name="Content Placeholder 3"/>
          <p:cNvGraphicFramePr>
            <a:graphicFrameLocks noGrp="1"/>
          </p:cNvGraphicFramePr>
          <p:nvPr>
            <p:ph idx="1"/>
          </p:nvPr>
        </p:nvGraphicFramePr>
        <p:xfrm>
          <a:off x="629530" y="2590800"/>
          <a:ext cx="11358561" cy="2595880"/>
        </p:xfrm>
        <a:graphic>
          <a:graphicData uri="http://schemas.openxmlformats.org/drawingml/2006/table">
            <a:tbl>
              <a:tblPr firstRow="1" bandRow="1">
                <a:tableStyleId>{5C22544A-7EE6-4342-B048-85BDC9FD1C3A}</a:tableStyleId>
              </a:tblPr>
              <a:tblGrid>
                <a:gridCol w="1429397"/>
                <a:gridCol w="3488592"/>
                <a:gridCol w="2743200"/>
                <a:gridCol w="3697372"/>
              </a:tblGrid>
              <a:tr h="370840">
                <a:tc>
                  <a:txBody>
                    <a:bodyPr/>
                    <a:lstStyle/>
                    <a:p>
                      <a:r>
                        <a:rPr lang="en-US" dirty="0" smtClean="0"/>
                        <a:t>Dataset</a:t>
                      </a:r>
                      <a:endParaRPr lang="en-US" dirty="0"/>
                    </a:p>
                  </a:txBody>
                  <a:tcPr/>
                </a:tc>
                <a:tc>
                  <a:txBody>
                    <a:bodyPr/>
                    <a:lstStyle/>
                    <a:p>
                      <a:r>
                        <a:rPr lang="en-US" dirty="0" smtClean="0"/>
                        <a:t>Number of transactions</a:t>
                      </a:r>
                      <a:endParaRPr lang="en-US" dirty="0"/>
                    </a:p>
                  </a:txBody>
                  <a:tcPr/>
                </a:tc>
                <a:tc>
                  <a:txBody>
                    <a:bodyPr/>
                    <a:lstStyle/>
                    <a:p>
                      <a:r>
                        <a:rPr lang="en-US" dirty="0" smtClean="0"/>
                        <a:t>Type</a:t>
                      </a:r>
                      <a:endParaRPr lang="en-US" dirty="0"/>
                    </a:p>
                  </a:txBody>
                  <a:tcPr/>
                </a:tc>
                <a:tc>
                  <a:txBody>
                    <a:bodyPr/>
                    <a:lstStyle/>
                    <a:p>
                      <a:r>
                        <a:rPr lang="en-US" dirty="0" smtClean="0"/>
                        <a:t>Number</a:t>
                      </a:r>
                      <a:r>
                        <a:rPr lang="en-US" baseline="0" dirty="0" smtClean="0"/>
                        <a:t> of items</a:t>
                      </a:r>
                      <a:endParaRPr lang="en-US" dirty="0"/>
                    </a:p>
                  </a:txBody>
                  <a:tcPr/>
                </a:tc>
              </a:tr>
              <a:tr h="370840">
                <a:tc>
                  <a:txBody>
                    <a:bodyPr/>
                    <a:lstStyle/>
                    <a:p>
                      <a:r>
                        <a:rPr lang="en-US" dirty="0" err="1" smtClean="0"/>
                        <a:t>Kosarak</a:t>
                      </a:r>
                      <a:endParaRPr lang="en-US" dirty="0"/>
                    </a:p>
                  </a:txBody>
                  <a:tcPr/>
                </a:tc>
                <a:tc>
                  <a:txBody>
                    <a:bodyPr/>
                    <a:lstStyle/>
                    <a:p>
                      <a:r>
                        <a:rPr lang="en-US" dirty="0" smtClean="0"/>
                        <a:t>990002</a:t>
                      </a:r>
                      <a:endParaRPr lang="en-US" dirty="0"/>
                    </a:p>
                  </a:txBody>
                  <a:tcPr/>
                </a:tc>
                <a:tc>
                  <a:txBody>
                    <a:bodyPr/>
                    <a:lstStyle/>
                    <a:p>
                      <a:r>
                        <a:rPr lang="en-US" dirty="0" smtClean="0"/>
                        <a:t>Sparse</a:t>
                      </a:r>
                      <a:endParaRPr lang="en-US" dirty="0"/>
                    </a:p>
                  </a:txBody>
                  <a:tcPr/>
                </a:tc>
                <a:tc>
                  <a:txBody>
                    <a:bodyPr/>
                    <a:lstStyle/>
                    <a:p>
                      <a:r>
                        <a:rPr lang="en-US" dirty="0" smtClean="0"/>
                        <a:t>41270</a:t>
                      </a:r>
                      <a:endParaRPr lang="en-US" dirty="0"/>
                    </a:p>
                  </a:txBody>
                  <a:tcPr/>
                </a:tc>
              </a:tr>
              <a:tr h="370840">
                <a:tc>
                  <a:txBody>
                    <a:bodyPr/>
                    <a:lstStyle/>
                    <a:p>
                      <a:r>
                        <a:rPr lang="en-US" dirty="0" smtClean="0"/>
                        <a:t>Mushroom</a:t>
                      </a:r>
                      <a:endParaRPr lang="en-US" dirty="0"/>
                    </a:p>
                  </a:txBody>
                  <a:tcPr/>
                </a:tc>
                <a:tc>
                  <a:txBody>
                    <a:bodyPr/>
                    <a:lstStyle/>
                    <a:p>
                      <a:r>
                        <a:rPr lang="en-US" dirty="0" smtClean="0"/>
                        <a:t>8124</a:t>
                      </a:r>
                      <a:endParaRPr lang="en-US" dirty="0"/>
                    </a:p>
                  </a:txBody>
                  <a:tcPr/>
                </a:tc>
                <a:tc>
                  <a:txBody>
                    <a:bodyPr/>
                    <a:lstStyle/>
                    <a:p>
                      <a:r>
                        <a:rPr lang="en-US" dirty="0" smtClean="0"/>
                        <a:t>Dense</a:t>
                      </a:r>
                      <a:endParaRPr lang="en-US" dirty="0"/>
                    </a:p>
                  </a:txBody>
                  <a:tcPr/>
                </a:tc>
                <a:tc>
                  <a:txBody>
                    <a:bodyPr/>
                    <a:lstStyle/>
                    <a:p>
                      <a:r>
                        <a:rPr lang="en-US" dirty="0" smtClean="0"/>
                        <a:t>119</a:t>
                      </a:r>
                      <a:endParaRPr lang="en-US" dirty="0"/>
                    </a:p>
                  </a:txBody>
                  <a:tcPr/>
                </a:tc>
              </a:tr>
              <a:tr h="370840">
                <a:tc>
                  <a:txBody>
                    <a:bodyPr/>
                    <a:lstStyle/>
                    <a:p>
                      <a:r>
                        <a:rPr lang="en-US" dirty="0" err="1" smtClean="0"/>
                        <a:t>Pumsb</a:t>
                      </a:r>
                      <a:endParaRPr lang="en-US" dirty="0"/>
                    </a:p>
                  </a:txBody>
                  <a:tcPr/>
                </a:tc>
                <a:tc>
                  <a:txBody>
                    <a:bodyPr/>
                    <a:lstStyle/>
                    <a:p>
                      <a:r>
                        <a:rPr lang="en-US" dirty="0" smtClean="0"/>
                        <a:t>49046</a:t>
                      </a:r>
                      <a:endParaRPr lang="en-US" dirty="0"/>
                    </a:p>
                  </a:txBody>
                  <a:tcPr/>
                </a:tc>
                <a:tc>
                  <a:txBody>
                    <a:bodyPr/>
                    <a:lstStyle/>
                    <a:p>
                      <a:r>
                        <a:rPr lang="en-US" dirty="0" smtClean="0"/>
                        <a:t>Dense</a:t>
                      </a:r>
                      <a:endParaRPr lang="en-US" dirty="0"/>
                    </a:p>
                  </a:txBody>
                  <a:tcPr/>
                </a:tc>
                <a:tc>
                  <a:txBody>
                    <a:bodyPr/>
                    <a:lstStyle/>
                    <a:p>
                      <a:r>
                        <a:rPr lang="en-US" dirty="0" smtClean="0"/>
                        <a:t>2113</a:t>
                      </a:r>
                      <a:endParaRPr lang="en-US" dirty="0"/>
                    </a:p>
                  </a:txBody>
                  <a:tcPr/>
                </a:tc>
              </a:tr>
              <a:tr h="370840">
                <a:tc>
                  <a:txBody>
                    <a:bodyPr/>
                    <a:lstStyle/>
                    <a:p>
                      <a:r>
                        <a:rPr lang="en-US" dirty="0" err="1" smtClean="0"/>
                        <a:t>Pumst_star</a:t>
                      </a:r>
                      <a:endParaRPr lang="en-US" dirty="0"/>
                    </a:p>
                  </a:txBody>
                  <a:tcPr/>
                </a:tc>
                <a:tc>
                  <a:txBody>
                    <a:bodyPr/>
                    <a:lstStyle/>
                    <a:p>
                      <a:r>
                        <a:rPr lang="en-US" dirty="0" smtClean="0"/>
                        <a:t>49046</a:t>
                      </a:r>
                      <a:endParaRPr lang="en-US" dirty="0"/>
                    </a:p>
                  </a:txBody>
                  <a:tcPr/>
                </a:tc>
                <a:tc>
                  <a:txBody>
                    <a:bodyPr/>
                    <a:lstStyle/>
                    <a:p>
                      <a:r>
                        <a:rPr lang="en-US" dirty="0" smtClean="0"/>
                        <a:t>Dense</a:t>
                      </a:r>
                      <a:endParaRPr lang="en-US" dirty="0"/>
                    </a:p>
                  </a:txBody>
                  <a:tcPr/>
                </a:tc>
                <a:tc>
                  <a:txBody>
                    <a:bodyPr/>
                    <a:lstStyle/>
                    <a:p>
                      <a:r>
                        <a:rPr lang="en-US" dirty="0" smtClean="0"/>
                        <a:t>2088</a:t>
                      </a:r>
                      <a:endParaRPr lang="en-US" dirty="0"/>
                    </a:p>
                  </a:txBody>
                  <a:tcPr/>
                </a:tc>
              </a:tr>
              <a:tr h="370840">
                <a:tc>
                  <a:txBody>
                    <a:bodyPr/>
                    <a:lstStyle/>
                    <a:p>
                      <a:r>
                        <a:rPr lang="en-US" dirty="0" smtClean="0"/>
                        <a:t>T10</a:t>
                      </a:r>
                      <a:endParaRPr lang="en-US" dirty="0"/>
                    </a:p>
                  </a:txBody>
                  <a:tcPr/>
                </a:tc>
                <a:tc>
                  <a:txBody>
                    <a:bodyPr/>
                    <a:lstStyle/>
                    <a:p>
                      <a:r>
                        <a:rPr lang="en-US" dirty="0" smtClean="0"/>
                        <a:t>100000</a:t>
                      </a:r>
                      <a:endParaRPr lang="en-US" dirty="0"/>
                    </a:p>
                  </a:txBody>
                  <a:tcPr/>
                </a:tc>
                <a:tc>
                  <a:txBody>
                    <a:bodyPr/>
                    <a:lstStyle/>
                    <a:p>
                      <a:r>
                        <a:rPr lang="en-US" dirty="0" err="1" smtClean="0"/>
                        <a:t>Spase</a:t>
                      </a:r>
                      <a:endParaRPr lang="en-US" dirty="0"/>
                    </a:p>
                  </a:txBody>
                  <a:tcPr/>
                </a:tc>
                <a:tc>
                  <a:txBody>
                    <a:bodyPr/>
                    <a:lstStyle/>
                    <a:p>
                      <a:r>
                        <a:rPr lang="en-US" dirty="0" smtClean="0"/>
                        <a:t>870</a:t>
                      </a:r>
                      <a:endParaRPr lang="en-US" dirty="0"/>
                    </a:p>
                  </a:txBody>
                  <a:tcPr/>
                </a:tc>
              </a:tr>
              <a:tr h="370840">
                <a:tc>
                  <a:txBody>
                    <a:bodyPr/>
                    <a:lstStyle/>
                    <a:p>
                      <a:r>
                        <a:rPr lang="en-US" dirty="0" smtClean="0"/>
                        <a:t>T40</a:t>
                      </a:r>
                      <a:endParaRPr lang="en-US" dirty="0"/>
                    </a:p>
                  </a:txBody>
                  <a:tcPr/>
                </a:tc>
                <a:tc>
                  <a:txBody>
                    <a:bodyPr/>
                    <a:lstStyle/>
                    <a:p>
                      <a:r>
                        <a:rPr lang="en-US" dirty="0" smtClean="0"/>
                        <a:t>100000</a:t>
                      </a:r>
                      <a:endParaRPr lang="en-US" dirty="0"/>
                    </a:p>
                  </a:txBody>
                  <a:tcPr/>
                </a:tc>
                <a:tc>
                  <a:txBody>
                    <a:bodyPr/>
                    <a:lstStyle/>
                    <a:p>
                      <a:r>
                        <a:rPr lang="en-US" dirty="0" smtClean="0"/>
                        <a:t>Sparse</a:t>
                      </a:r>
                      <a:endParaRPr lang="en-US" dirty="0"/>
                    </a:p>
                  </a:txBody>
                  <a:tcPr/>
                </a:tc>
                <a:tc>
                  <a:txBody>
                    <a:bodyPr/>
                    <a:lstStyle/>
                    <a:p>
                      <a:r>
                        <a:rPr lang="en-US" dirty="0" smtClean="0"/>
                        <a:t>942</a:t>
                      </a:r>
                      <a:endParaRPr lang="en-US" dirty="0"/>
                    </a:p>
                  </a:txBody>
                  <a:tcPr/>
                </a:tc>
              </a:tr>
            </a:tbl>
          </a:graphicData>
        </a:graphic>
      </p:graphicFrame>
    </p:spTree>
    <p:extLst>
      <p:ext uri="{BB962C8B-B14F-4D97-AF65-F5344CB8AC3E}">
        <p14:creationId xmlns:p14="http://schemas.microsoft.com/office/powerpoint/2010/main" val="13916994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 Used and Characteristics</a:t>
            </a:r>
          </a:p>
        </p:txBody>
      </p:sp>
      <p:sp>
        <p:nvSpPr>
          <p:cNvPr id="3" name="Content Placeholder 2"/>
          <p:cNvSpPr>
            <a:spLocks noGrp="1"/>
          </p:cNvSpPr>
          <p:nvPr>
            <p:ph idx="1"/>
          </p:nvPr>
        </p:nvSpPr>
        <p:spPr/>
        <p:txBody>
          <a:bodyPr/>
          <a:lstStyle/>
          <a:p>
            <a:r>
              <a:rPr lang="en-US" dirty="0" smtClean="0"/>
              <a:t>We have done our experiments on the previous mentioned datasets. Among those we have represented experimental results of one dense (mushroom) and one sparse (</a:t>
            </a:r>
            <a:r>
              <a:rPr lang="en-US" dirty="0" err="1" smtClean="0"/>
              <a:t>kosarak</a:t>
            </a:r>
            <a:r>
              <a:rPr lang="en-US" dirty="0" smtClean="0"/>
              <a:t>) dataset.</a:t>
            </a:r>
            <a:endParaRPr lang="en-US" dirty="0"/>
          </a:p>
        </p:txBody>
      </p:sp>
    </p:spTree>
    <p:extLst>
      <p:ext uri="{BB962C8B-B14F-4D97-AF65-F5344CB8AC3E}">
        <p14:creationId xmlns:p14="http://schemas.microsoft.com/office/powerpoint/2010/main" val="2898736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Proposal !!</a:t>
            </a:r>
            <a:endParaRPr lang="en-US" dirty="0"/>
          </a:p>
        </p:txBody>
      </p:sp>
      <p:sp>
        <p:nvSpPr>
          <p:cNvPr id="3" name="Content Placeholder 2"/>
          <p:cNvSpPr>
            <a:spLocks noGrp="1"/>
          </p:cNvSpPr>
          <p:nvPr>
            <p:ph idx="1"/>
          </p:nvPr>
        </p:nvSpPr>
        <p:spPr/>
        <p:txBody>
          <a:bodyPr/>
          <a:lstStyle/>
          <a:p>
            <a:r>
              <a:rPr lang="en-US" sz="2400" dirty="0" smtClean="0"/>
              <a:t>Our proposal is to mine maximal frequent </a:t>
            </a:r>
            <a:r>
              <a:rPr lang="en-US" sz="2400" dirty="0" err="1" smtClean="0"/>
              <a:t>itemsets</a:t>
            </a:r>
            <a:r>
              <a:rPr lang="en-US" sz="2400" dirty="0" smtClean="0"/>
              <a:t> and closed frequent </a:t>
            </a:r>
            <a:r>
              <a:rPr lang="en-US" sz="2400" dirty="0" err="1" smtClean="0"/>
              <a:t>itemsets</a:t>
            </a:r>
            <a:r>
              <a:rPr lang="en-US" sz="2400" dirty="0" smtClean="0"/>
              <a:t> from </a:t>
            </a:r>
          </a:p>
          <a:p>
            <a:pPr marL="0" indent="0">
              <a:buNone/>
            </a:pPr>
            <a:endParaRPr lang="en-US" sz="2400" dirty="0" smtClean="0"/>
          </a:p>
          <a:p>
            <a:pPr marL="514350" indent="-514350">
              <a:buAutoNum type="romanLcParenR"/>
            </a:pPr>
            <a:r>
              <a:rPr lang="en-US" sz="2400" dirty="0" smtClean="0"/>
              <a:t>Uncertain database.</a:t>
            </a:r>
          </a:p>
          <a:p>
            <a:pPr marL="514350" indent="-514350">
              <a:buAutoNum type="romanLcParenR"/>
            </a:pPr>
            <a:r>
              <a:rPr lang="en-US" sz="2400" dirty="0" smtClean="0"/>
              <a:t>Uncertain data stream.</a:t>
            </a:r>
          </a:p>
          <a:p>
            <a:pPr marL="0" indent="0">
              <a:buNone/>
            </a:pPr>
            <a:endParaRPr lang="en-US" sz="2400" dirty="0" smtClean="0"/>
          </a:p>
        </p:txBody>
      </p:sp>
    </p:spTree>
    <p:extLst>
      <p:ext uri="{BB962C8B-B14F-4D97-AF65-F5344CB8AC3E}">
        <p14:creationId xmlns:p14="http://schemas.microsoft.com/office/powerpoint/2010/main" val="42891416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Number of </a:t>
            </a:r>
            <a:r>
              <a:rPr lang="en-US" sz="4400" dirty="0" err="1"/>
              <a:t>Itemsets</a:t>
            </a:r>
            <a:r>
              <a:rPr lang="en-US" sz="4400" dirty="0"/>
              <a:t> Generated</a:t>
            </a:r>
            <a:endParaRPr lang="en-US" sz="4400" dirty="0">
              <a:solidFill>
                <a:srgbClr val="7030A0"/>
              </a:solidFill>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nvPr>
        </p:nvGraphicFramePr>
        <p:xfrm>
          <a:off x="629527" y="2743200"/>
          <a:ext cx="11358564" cy="2595880"/>
        </p:xfrm>
        <a:graphic>
          <a:graphicData uri="http://schemas.openxmlformats.org/drawingml/2006/table">
            <a:tbl>
              <a:tblPr firstRow="1" bandRow="1">
                <a:tableStyleId>{5C22544A-7EE6-4342-B048-85BDC9FD1C3A}</a:tableStyleId>
              </a:tblPr>
              <a:tblGrid>
                <a:gridCol w="2839641"/>
                <a:gridCol w="2839641"/>
                <a:gridCol w="2839641"/>
                <a:gridCol w="2839641"/>
              </a:tblGrid>
              <a:tr h="370840">
                <a:tc>
                  <a:txBody>
                    <a:bodyPr/>
                    <a:lstStyle/>
                    <a:p>
                      <a:r>
                        <a:rPr lang="en-US" dirty="0" err="1" smtClean="0"/>
                        <a:t>minsup</a:t>
                      </a:r>
                      <a:endParaRPr lang="en-US" dirty="0"/>
                    </a:p>
                  </a:txBody>
                  <a:tcPr/>
                </a:tc>
                <a:tc>
                  <a:txBody>
                    <a:bodyPr/>
                    <a:lstStyle/>
                    <a:p>
                      <a:r>
                        <a:rPr lang="en-US" dirty="0" smtClean="0"/>
                        <a:t>UFI</a:t>
                      </a:r>
                      <a:endParaRPr lang="en-US" dirty="0"/>
                    </a:p>
                  </a:txBody>
                  <a:tcPr/>
                </a:tc>
                <a:tc>
                  <a:txBody>
                    <a:bodyPr/>
                    <a:lstStyle/>
                    <a:p>
                      <a:r>
                        <a:rPr lang="en-US" dirty="0" smtClean="0"/>
                        <a:t>CUFI</a:t>
                      </a:r>
                      <a:endParaRPr lang="en-US" dirty="0"/>
                    </a:p>
                  </a:txBody>
                  <a:tcPr>
                    <a:solidFill>
                      <a:srgbClr val="00B050"/>
                    </a:solidFill>
                  </a:tcPr>
                </a:tc>
                <a:tc>
                  <a:txBody>
                    <a:bodyPr/>
                    <a:lstStyle/>
                    <a:p>
                      <a:r>
                        <a:rPr lang="en-US" dirty="0" smtClean="0"/>
                        <a:t>MUFI</a:t>
                      </a:r>
                      <a:endParaRPr lang="en-US" dirty="0"/>
                    </a:p>
                  </a:txBody>
                  <a:tcPr>
                    <a:solidFill>
                      <a:srgbClr val="00B050"/>
                    </a:solidFill>
                  </a:tcPr>
                </a:tc>
              </a:tr>
              <a:tr h="370840">
                <a:tc>
                  <a:txBody>
                    <a:bodyPr/>
                    <a:lstStyle/>
                    <a:p>
                      <a:r>
                        <a:rPr lang="en-US" dirty="0" smtClean="0"/>
                        <a:t>7</a:t>
                      </a:r>
                      <a:endParaRPr lang="en-US" dirty="0"/>
                    </a:p>
                  </a:txBody>
                  <a:tcPr/>
                </a:tc>
                <a:tc>
                  <a:txBody>
                    <a:bodyPr/>
                    <a:lstStyle/>
                    <a:p>
                      <a:r>
                        <a:rPr lang="en-US" dirty="0" smtClean="0"/>
                        <a:t>209</a:t>
                      </a:r>
                      <a:endParaRPr lang="en-US" dirty="0"/>
                    </a:p>
                  </a:txBody>
                  <a:tcPr/>
                </a:tc>
                <a:tc>
                  <a:txBody>
                    <a:bodyPr/>
                    <a:lstStyle/>
                    <a:p>
                      <a:r>
                        <a:rPr lang="en-US" dirty="0" smtClean="0"/>
                        <a:t>44</a:t>
                      </a:r>
                      <a:endParaRPr lang="en-US" dirty="0"/>
                    </a:p>
                  </a:txBody>
                  <a:tcPr>
                    <a:solidFill>
                      <a:srgbClr val="00B050"/>
                    </a:solidFill>
                  </a:tcPr>
                </a:tc>
                <a:tc>
                  <a:txBody>
                    <a:bodyPr/>
                    <a:lstStyle/>
                    <a:p>
                      <a:r>
                        <a:rPr lang="en-US" dirty="0" smtClean="0"/>
                        <a:t>3</a:t>
                      </a:r>
                      <a:endParaRPr lang="en-US" dirty="0"/>
                    </a:p>
                  </a:txBody>
                  <a:tcPr>
                    <a:solidFill>
                      <a:srgbClr val="00B050"/>
                    </a:solidFill>
                  </a:tcPr>
                </a:tc>
              </a:tr>
              <a:tr h="370840">
                <a:tc>
                  <a:txBody>
                    <a:bodyPr/>
                    <a:lstStyle/>
                    <a:p>
                      <a:r>
                        <a:rPr lang="en-US" dirty="0" smtClean="0"/>
                        <a:t>8</a:t>
                      </a:r>
                      <a:endParaRPr lang="en-US" dirty="0"/>
                    </a:p>
                  </a:txBody>
                  <a:tcPr/>
                </a:tc>
                <a:tc>
                  <a:txBody>
                    <a:bodyPr/>
                    <a:lstStyle/>
                    <a:p>
                      <a:r>
                        <a:rPr lang="en-US" dirty="0" smtClean="0"/>
                        <a:t>173</a:t>
                      </a:r>
                      <a:endParaRPr lang="en-US" dirty="0"/>
                    </a:p>
                  </a:txBody>
                  <a:tcPr/>
                </a:tc>
                <a:tc>
                  <a:txBody>
                    <a:bodyPr/>
                    <a:lstStyle/>
                    <a:p>
                      <a:r>
                        <a:rPr lang="en-US" dirty="0" smtClean="0"/>
                        <a:t>38</a:t>
                      </a:r>
                      <a:endParaRPr lang="en-US" dirty="0"/>
                    </a:p>
                  </a:txBody>
                  <a:tcPr>
                    <a:solidFill>
                      <a:srgbClr val="00B050"/>
                    </a:solidFill>
                  </a:tcPr>
                </a:tc>
                <a:tc>
                  <a:txBody>
                    <a:bodyPr/>
                    <a:lstStyle/>
                    <a:p>
                      <a:r>
                        <a:rPr lang="en-US" dirty="0" smtClean="0"/>
                        <a:t>3</a:t>
                      </a:r>
                      <a:endParaRPr lang="en-US" dirty="0"/>
                    </a:p>
                  </a:txBody>
                  <a:tcPr>
                    <a:solidFill>
                      <a:srgbClr val="00B050"/>
                    </a:solidFill>
                  </a:tcPr>
                </a:tc>
              </a:tr>
              <a:tr h="370840">
                <a:tc>
                  <a:txBody>
                    <a:bodyPr/>
                    <a:lstStyle/>
                    <a:p>
                      <a:r>
                        <a:rPr lang="en-US" dirty="0" smtClean="0"/>
                        <a:t>9</a:t>
                      </a:r>
                      <a:endParaRPr lang="en-US" dirty="0"/>
                    </a:p>
                  </a:txBody>
                  <a:tcPr/>
                </a:tc>
                <a:tc>
                  <a:txBody>
                    <a:bodyPr/>
                    <a:lstStyle/>
                    <a:p>
                      <a:r>
                        <a:rPr lang="en-US" dirty="0" smtClean="0"/>
                        <a:t>138</a:t>
                      </a:r>
                      <a:endParaRPr lang="en-US" dirty="0"/>
                    </a:p>
                  </a:txBody>
                  <a:tcPr/>
                </a:tc>
                <a:tc>
                  <a:txBody>
                    <a:bodyPr/>
                    <a:lstStyle/>
                    <a:p>
                      <a:r>
                        <a:rPr lang="en-US" dirty="0" smtClean="0"/>
                        <a:t>34</a:t>
                      </a:r>
                      <a:endParaRPr lang="en-US" dirty="0"/>
                    </a:p>
                  </a:txBody>
                  <a:tcPr>
                    <a:solidFill>
                      <a:srgbClr val="00B050"/>
                    </a:solidFill>
                  </a:tcPr>
                </a:tc>
                <a:tc>
                  <a:txBody>
                    <a:bodyPr/>
                    <a:lstStyle/>
                    <a:p>
                      <a:r>
                        <a:rPr lang="en-US" dirty="0" smtClean="0"/>
                        <a:t>2</a:t>
                      </a:r>
                      <a:endParaRPr lang="en-US" dirty="0"/>
                    </a:p>
                  </a:txBody>
                  <a:tcPr>
                    <a:solidFill>
                      <a:srgbClr val="00B050"/>
                    </a:solidFill>
                  </a:tcPr>
                </a:tc>
              </a:tr>
              <a:tr h="370840">
                <a:tc>
                  <a:txBody>
                    <a:bodyPr/>
                    <a:lstStyle/>
                    <a:p>
                      <a:r>
                        <a:rPr lang="en-US" dirty="0" smtClean="0"/>
                        <a:t>10</a:t>
                      </a:r>
                      <a:endParaRPr lang="en-US" dirty="0"/>
                    </a:p>
                  </a:txBody>
                  <a:tcPr/>
                </a:tc>
                <a:tc>
                  <a:txBody>
                    <a:bodyPr/>
                    <a:lstStyle/>
                    <a:p>
                      <a:r>
                        <a:rPr lang="en-US" dirty="0" smtClean="0"/>
                        <a:t>99</a:t>
                      </a:r>
                      <a:endParaRPr lang="en-US" dirty="0"/>
                    </a:p>
                  </a:txBody>
                  <a:tcPr/>
                </a:tc>
                <a:tc>
                  <a:txBody>
                    <a:bodyPr/>
                    <a:lstStyle/>
                    <a:p>
                      <a:r>
                        <a:rPr lang="en-US" dirty="0" smtClean="0"/>
                        <a:t>29</a:t>
                      </a:r>
                      <a:endParaRPr lang="en-US" dirty="0"/>
                    </a:p>
                  </a:txBody>
                  <a:tcPr>
                    <a:solidFill>
                      <a:srgbClr val="00B050"/>
                    </a:solidFill>
                  </a:tcPr>
                </a:tc>
                <a:tc>
                  <a:txBody>
                    <a:bodyPr/>
                    <a:lstStyle/>
                    <a:p>
                      <a:r>
                        <a:rPr lang="en-US" dirty="0" smtClean="0"/>
                        <a:t>1</a:t>
                      </a:r>
                      <a:endParaRPr lang="en-US" dirty="0"/>
                    </a:p>
                  </a:txBody>
                  <a:tcPr>
                    <a:solidFill>
                      <a:srgbClr val="00B050"/>
                    </a:solidFill>
                  </a:tcPr>
                </a:tc>
              </a:tr>
              <a:tr h="370840">
                <a:tc>
                  <a:txBody>
                    <a:bodyPr/>
                    <a:lstStyle/>
                    <a:p>
                      <a:r>
                        <a:rPr lang="en-US" dirty="0" smtClean="0"/>
                        <a:t>11</a:t>
                      </a:r>
                      <a:endParaRPr lang="en-US" dirty="0"/>
                    </a:p>
                  </a:txBody>
                  <a:tcPr/>
                </a:tc>
                <a:tc>
                  <a:txBody>
                    <a:bodyPr/>
                    <a:lstStyle/>
                    <a:p>
                      <a:r>
                        <a:rPr lang="en-US" dirty="0" smtClean="0"/>
                        <a:t>74</a:t>
                      </a:r>
                      <a:endParaRPr lang="en-US" dirty="0"/>
                    </a:p>
                  </a:txBody>
                  <a:tcPr/>
                </a:tc>
                <a:tc>
                  <a:txBody>
                    <a:bodyPr/>
                    <a:lstStyle/>
                    <a:p>
                      <a:r>
                        <a:rPr lang="en-US" dirty="0" smtClean="0"/>
                        <a:t>25</a:t>
                      </a:r>
                      <a:endParaRPr lang="en-US" dirty="0"/>
                    </a:p>
                  </a:txBody>
                  <a:tcPr>
                    <a:solidFill>
                      <a:srgbClr val="00B050"/>
                    </a:solidFill>
                  </a:tcPr>
                </a:tc>
                <a:tc>
                  <a:txBody>
                    <a:bodyPr/>
                    <a:lstStyle/>
                    <a:p>
                      <a:r>
                        <a:rPr lang="en-US" dirty="0" smtClean="0"/>
                        <a:t>1</a:t>
                      </a:r>
                      <a:endParaRPr lang="en-US" dirty="0"/>
                    </a:p>
                  </a:txBody>
                  <a:tcPr>
                    <a:solidFill>
                      <a:srgbClr val="00B050"/>
                    </a:solidFill>
                  </a:tcPr>
                </a:tc>
              </a:tr>
              <a:tr h="370840">
                <a:tc>
                  <a:txBody>
                    <a:bodyPr/>
                    <a:lstStyle/>
                    <a:p>
                      <a:r>
                        <a:rPr lang="en-US" dirty="0" smtClean="0"/>
                        <a:t>12</a:t>
                      </a:r>
                      <a:endParaRPr lang="en-US" dirty="0"/>
                    </a:p>
                  </a:txBody>
                  <a:tcPr/>
                </a:tc>
                <a:tc>
                  <a:txBody>
                    <a:bodyPr/>
                    <a:lstStyle/>
                    <a:p>
                      <a:r>
                        <a:rPr lang="en-US" dirty="0" smtClean="0"/>
                        <a:t>60</a:t>
                      </a:r>
                      <a:endParaRPr lang="en-US" dirty="0"/>
                    </a:p>
                  </a:txBody>
                  <a:tcPr/>
                </a:tc>
                <a:tc>
                  <a:txBody>
                    <a:bodyPr/>
                    <a:lstStyle/>
                    <a:p>
                      <a:r>
                        <a:rPr lang="en-US" dirty="0" smtClean="0"/>
                        <a:t>24</a:t>
                      </a:r>
                      <a:endParaRPr lang="en-US" dirty="0"/>
                    </a:p>
                  </a:txBody>
                  <a:tcPr>
                    <a:solidFill>
                      <a:srgbClr val="00B050"/>
                    </a:solidFill>
                  </a:tcPr>
                </a:tc>
                <a:tc>
                  <a:txBody>
                    <a:bodyPr/>
                    <a:lstStyle/>
                    <a:p>
                      <a:r>
                        <a:rPr lang="en-US" dirty="0" smtClean="0"/>
                        <a:t>1</a:t>
                      </a:r>
                      <a:endParaRPr lang="en-US" dirty="0"/>
                    </a:p>
                  </a:txBody>
                  <a:tcPr>
                    <a:solidFill>
                      <a:srgbClr val="00B050"/>
                    </a:solidFill>
                  </a:tcPr>
                </a:tc>
              </a:tr>
            </a:tbl>
          </a:graphicData>
        </a:graphic>
      </p:graphicFrame>
      <p:sp>
        <p:nvSpPr>
          <p:cNvPr id="6" name="TextBox 5"/>
          <p:cNvSpPr txBox="1"/>
          <p:nvPr/>
        </p:nvSpPr>
        <p:spPr>
          <a:xfrm>
            <a:off x="630956" y="2133600"/>
            <a:ext cx="7964563" cy="338554"/>
          </a:xfrm>
          <a:prstGeom prst="rect">
            <a:avLst/>
          </a:prstGeom>
          <a:noFill/>
        </p:spPr>
        <p:txBody>
          <a:bodyPr wrap="square" rtlCol="0">
            <a:spAutoFit/>
          </a:bodyPr>
          <a:lstStyle/>
          <a:p>
            <a:r>
              <a:rPr lang="en-US" dirty="0" smtClean="0"/>
              <a:t>Mushroom : Closed range = 1.5, transactions taken = 5418</a:t>
            </a:r>
            <a:endParaRPr lang="en-US" dirty="0"/>
          </a:p>
        </p:txBody>
      </p:sp>
      <p:sp>
        <p:nvSpPr>
          <p:cNvPr id="4" name="Frame 3"/>
          <p:cNvSpPr/>
          <p:nvPr/>
        </p:nvSpPr>
        <p:spPr>
          <a:xfrm>
            <a:off x="7909719" y="1163258"/>
            <a:ext cx="4572000" cy="1481554"/>
          </a:xfrm>
          <a:prstGeom prst="fram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7" name="Rectangle 6"/>
          <p:cNvSpPr/>
          <p:nvPr/>
        </p:nvSpPr>
        <p:spPr>
          <a:xfrm>
            <a:off x="8138319" y="1465048"/>
            <a:ext cx="6308725" cy="830997"/>
          </a:xfrm>
          <a:prstGeom prst="rect">
            <a:avLst/>
          </a:prstGeom>
        </p:spPr>
        <p:txBody>
          <a:bodyPr>
            <a:spAutoFit/>
          </a:bodyPr>
          <a:lstStyle/>
          <a:p>
            <a:r>
              <a:rPr lang="en-US" dirty="0">
                <a:solidFill>
                  <a:srgbClr val="7030A0"/>
                </a:solidFill>
                <a:latin typeface="Times New Roman" panose="02020603050405020304" pitchFamily="18" charset="0"/>
                <a:cs typeface="Times New Roman" panose="02020603050405020304" pitchFamily="18" charset="0"/>
              </a:rPr>
              <a:t>UFI = Uncertain Frequent </a:t>
            </a:r>
            <a:r>
              <a:rPr lang="en-US" dirty="0" err="1">
                <a:solidFill>
                  <a:srgbClr val="7030A0"/>
                </a:solidFill>
                <a:latin typeface="Times New Roman" panose="02020603050405020304" pitchFamily="18" charset="0"/>
                <a:cs typeface="Times New Roman" panose="02020603050405020304" pitchFamily="18" charset="0"/>
              </a:rPr>
              <a:t>Itemsets</a:t>
            </a:r>
            <a:r>
              <a:rPr lang="en-US" dirty="0">
                <a:solidFill>
                  <a:srgbClr val="7030A0"/>
                </a:solidFill>
                <a:latin typeface="Times New Roman" panose="02020603050405020304" pitchFamily="18" charset="0"/>
                <a:cs typeface="Times New Roman" panose="02020603050405020304" pitchFamily="18" charset="0"/>
              </a:rPr>
              <a:t/>
            </a:r>
            <a:br>
              <a:rPr lang="en-US" dirty="0">
                <a:solidFill>
                  <a:srgbClr val="7030A0"/>
                </a:solidFill>
                <a:latin typeface="Times New Roman" panose="02020603050405020304" pitchFamily="18" charset="0"/>
                <a:cs typeface="Times New Roman" panose="02020603050405020304" pitchFamily="18" charset="0"/>
              </a:rPr>
            </a:br>
            <a:r>
              <a:rPr lang="en-US" dirty="0">
                <a:solidFill>
                  <a:srgbClr val="7030A0"/>
                </a:solidFill>
                <a:latin typeface="Times New Roman" panose="02020603050405020304" pitchFamily="18" charset="0"/>
                <a:cs typeface="Times New Roman" panose="02020603050405020304" pitchFamily="18" charset="0"/>
              </a:rPr>
              <a:t>MUFI = Maximal Uncertain Frequent </a:t>
            </a:r>
            <a:r>
              <a:rPr lang="en-US" dirty="0" err="1">
                <a:solidFill>
                  <a:srgbClr val="7030A0"/>
                </a:solidFill>
                <a:latin typeface="Times New Roman" panose="02020603050405020304" pitchFamily="18" charset="0"/>
                <a:cs typeface="Times New Roman" panose="02020603050405020304" pitchFamily="18" charset="0"/>
              </a:rPr>
              <a:t>Itemsets</a:t>
            </a:r>
            <a:r>
              <a:rPr lang="en-US" dirty="0">
                <a:solidFill>
                  <a:srgbClr val="7030A0"/>
                </a:solidFill>
                <a:latin typeface="Times New Roman" panose="02020603050405020304" pitchFamily="18" charset="0"/>
                <a:cs typeface="Times New Roman" panose="02020603050405020304" pitchFamily="18" charset="0"/>
              </a:rPr>
              <a:t/>
            </a:r>
            <a:br>
              <a:rPr lang="en-US" dirty="0">
                <a:solidFill>
                  <a:srgbClr val="7030A0"/>
                </a:solidFill>
                <a:latin typeface="Times New Roman" panose="02020603050405020304" pitchFamily="18" charset="0"/>
                <a:cs typeface="Times New Roman" panose="02020603050405020304" pitchFamily="18" charset="0"/>
              </a:rPr>
            </a:br>
            <a:r>
              <a:rPr lang="en-US" dirty="0">
                <a:solidFill>
                  <a:srgbClr val="7030A0"/>
                </a:solidFill>
                <a:latin typeface="Times New Roman" panose="02020603050405020304" pitchFamily="18" charset="0"/>
                <a:cs typeface="Times New Roman" panose="02020603050405020304" pitchFamily="18" charset="0"/>
              </a:rPr>
              <a:t>CUFI = Closed Uncertain Frequent </a:t>
            </a:r>
            <a:r>
              <a:rPr lang="en-US" dirty="0" err="1">
                <a:solidFill>
                  <a:srgbClr val="7030A0"/>
                </a:solidFill>
                <a:latin typeface="Times New Roman" panose="02020603050405020304" pitchFamily="18" charset="0"/>
                <a:cs typeface="Times New Roman" panose="02020603050405020304" pitchFamily="18" charset="0"/>
              </a:rPr>
              <a:t>Itemsets</a:t>
            </a:r>
            <a:r>
              <a:rPr lang="en-US" dirty="0">
                <a:solidFill>
                  <a:srgbClr val="7030A0"/>
                </a:solidFill>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4899425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a:t>
            </a:r>
            <a:r>
              <a:rPr lang="en-US" dirty="0" err="1" smtClean="0"/>
              <a:t>Itemsets</a:t>
            </a:r>
            <a:r>
              <a:rPr lang="en-US" dirty="0" smtClean="0"/>
              <a:t> Generated</a:t>
            </a:r>
            <a:endParaRPr lang="en-US" dirty="0"/>
          </a:p>
        </p:txBody>
      </p:sp>
      <p:graphicFrame>
        <p:nvGraphicFramePr>
          <p:cNvPr id="5" name="Content Placeholder 4"/>
          <p:cNvGraphicFramePr>
            <a:graphicFrameLocks noGrp="1"/>
          </p:cNvGraphicFramePr>
          <p:nvPr>
            <p:ph idx="1"/>
            <p:extLst/>
          </p:nvPr>
        </p:nvGraphicFramePr>
        <p:xfrm>
          <a:off x="629527" y="2743200"/>
          <a:ext cx="11358564" cy="2595880"/>
        </p:xfrm>
        <a:graphic>
          <a:graphicData uri="http://schemas.openxmlformats.org/drawingml/2006/table">
            <a:tbl>
              <a:tblPr firstRow="1" bandRow="1">
                <a:tableStyleId>{5C22544A-7EE6-4342-B048-85BDC9FD1C3A}</a:tableStyleId>
              </a:tblPr>
              <a:tblGrid>
                <a:gridCol w="2839641"/>
                <a:gridCol w="2839641"/>
                <a:gridCol w="2839641"/>
                <a:gridCol w="2839641"/>
              </a:tblGrid>
              <a:tr h="370840">
                <a:tc>
                  <a:txBody>
                    <a:bodyPr/>
                    <a:lstStyle/>
                    <a:p>
                      <a:r>
                        <a:rPr lang="en-US" dirty="0" err="1" smtClean="0"/>
                        <a:t>minsup</a:t>
                      </a:r>
                      <a:endParaRPr lang="en-US" dirty="0"/>
                    </a:p>
                  </a:txBody>
                  <a:tcPr/>
                </a:tc>
                <a:tc>
                  <a:txBody>
                    <a:bodyPr/>
                    <a:lstStyle/>
                    <a:p>
                      <a:r>
                        <a:rPr lang="en-US" dirty="0" smtClean="0"/>
                        <a:t>UFI</a:t>
                      </a:r>
                      <a:endParaRPr lang="en-US" dirty="0"/>
                    </a:p>
                  </a:txBody>
                  <a:tcPr/>
                </a:tc>
                <a:tc>
                  <a:txBody>
                    <a:bodyPr/>
                    <a:lstStyle/>
                    <a:p>
                      <a:r>
                        <a:rPr lang="en-US" dirty="0" smtClean="0"/>
                        <a:t>CUFI</a:t>
                      </a:r>
                      <a:endParaRPr lang="en-US" dirty="0"/>
                    </a:p>
                  </a:txBody>
                  <a:tcPr>
                    <a:solidFill>
                      <a:srgbClr val="00B050"/>
                    </a:solidFill>
                  </a:tcPr>
                </a:tc>
                <a:tc>
                  <a:txBody>
                    <a:bodyPr/>
                    <a:lstStyle/>
                    <a:p>
                      <a:r>
                        <a:rPr lang="en-US" dirty="0" smtClean="0"/>
                        <a:t>MUFI</a:t>
                      </a:r>
                      <a:endParaRPr lang="en-US" dirty="0"/>
                    </a:p>
                  </a:txBody>
                  <a:tcPr>
                    <a:solidFill>
                      <a:srgbClr val="00B050"/>
                    </a:solidFill>
                  </a:tcPr>
                </a:tc>
              </a:tr>
              <a:tr h="370840">
                <a:tc>
                  <a:txBody>
                    <a:bodyPr/>
                    <a:lstStyle/>
                    <a:p>
                      <a:r>
                        <a:rPr lang="en-US" dirty="0" smtClean="0"/>
                        <a:t>1</a:t>
                      </a:r>
                      <a:endParaRPr lang="en-US" dirty="0"/>
                    </a:p>
                  </a:txBody>
                  <a:tcPr/>
                </a:tc>
                <a:tc>
                  <a:txBody>
                    <a:bodyPr/>
                    <a:lstStyle/>
                    <a:p>
                      <a:r>
                        <a:rPr lang="en-US" dirty="0" smtClean="0"/>
                        <a:t>31</a:t>
                      </a:r>
                      <a:endParaRPr lang="en-US" dirty="0"/>
                    </a:p>
                  </a:txBody>
                  <a:tcPr/>
                </a:tc>
                <a:tc>
                  <a:txBody>
                    <a:bodyPr/>
                    <a:lstStyle/>
                    <a:p>
                      <a:r>
                        <a:rPr lang="en-US" dirty="0" smtClean="0"/>
                        <a:t>28</a:t>
                      </a:r>
                      <a:endParaRPr lang="en-US" dirty="0"/>
                    </a:p>
                  </a:txBody>
                  <a:tcPr>
                    <a:solidFill>
                      <a:srgbClr val="00B050"/>
                    </a:solidFill>
                  </a:tcPr>
                </a:tc>
                <a:tc>
                  <a:txBody>
                    <a:bodyPr/>
                    <a:lstStyle/>
                    <a:p>
                      <a:r>
                        <a:rPr lang="en-US" dirty="0" smtClean="0"/>
                        <a:t>4</a:t>
                      </a:r>
                      <a:endParaRPr lang="en-US" dirty="0"/>
                    </a:p>
                  </a:txBody>
                  <a:tcPr>
                    <a:solidFill>
                      <a:srgbClr val="00B050"/>
                    </a:solidFill>
                  </a:tcPr>
                </a:tc>
              </a:tr>
              <a:tr h="370840">
                <a:tc>
                  <a:txBody>
                    <a:bodyPr/>
                    <a:lstStyle/>
                    <a:p>
                      <a:r>
                        <a:rPr lang="en-US" dirty="0" smtClean="0"/>
                        <a:t>2</a:t>
                      </a:r>
                      <a:endParaRPr lang="en-US" dirty="0"/>
                    </a:p>
                  </a:txBody>
                  <a:tcPr/>
                </a:tc>
                <a:tc>
                  <a:txBody>
                    <a:bodyPr/>
                    <a:lstStyle/>
                    <a:p>
                      <a:r>
                        <a:rPr lang="en-US" dirty="0" smtClean="0"/>
                        <a:t>13</a:t>
                      </a:r>
                      <a:endParaRPr lang="en-US" dirty="0"/>
                    </a:p>
                  </a:txBody>
                  <a:tcPr/>
                </a:tc>
                <a:tc>
                  <a:txBody>
                    <a:bodyPr/>
                    <a:lstStyle/>
                    <a:p>
                      <a:r>
                        <a:rPr lang="en-US" dirty="0" smtClean="0"/>
                        <a:t>13</a:t>
                      </a:r>
                      <a:endParaRPr lang="en-US" dirty="0"/>
                    </a:p>
                  </a:txBody>
                  <a:tcPr>
                    <a:solidFill>
                      <a:srgbClr val="00B050"/>
                    </a:solidFill>
                  </a:tcPr>
                </a:tc>
                <a:tc>
                  <a:txBody>
                    <a:bodyPr/>
                    <a:lstStyle/>
                    <a:p>
                      <a:r>
                        <a:rPr lang="en-US" dirty="0" smtClean="0"/>
                        <a:t>2</a:t>
                      </a:r>
                      <a:endParaRPr lang="en-US" dirty="0"/>
                    </a:p>
                  </a:txBody>
                  <a:tcPr>
                    <a:solidFill>
                      <a:srgbClr val="00B050"/>
                    </a:solidFill>
                  </a:tcPr>
                </a:tc>
              </a:tr>
              <a:tr h="370840">
                <a:tc>
                  <a:txBody>
                    <a:bodyPr/>
                    <a:lstStyle/>
                    <a:p>
                      <a:r>
                        <a:rPr lang="en-US" dirty="0" smtClean="0"/>
                        <a:t>3</a:t>
                      </a:r>
                      <a:endParaRPr lang="en-US" dirty="0"/>
                    </a:p>
                  </a:txBody>
                  <a:tcPr/>
                </a:tc>
                <a:tc>
                  <a:txBody>
                    <a:bodyPr/>
                    <a:lstStyle/>
                    <a:p>
                      <a:r>
                        <a:rPr lang="en-US" dirty="0" smtClean="0"/>
                        <a:t>7</a:t>
                      </a:r>
                      <a:endParaRPr lang="en-US" dirty="0"/>
                    </a:p>
                  </a:txBody>
                  <a:tcPr/>
                </a:tc>
                <a:tc>
                  <a:txBody>
                    <a:bodyPr/>
                    <a:lstStyle/>
                    <a:p>
                      <a:r>
                        <a:rPr lang="en-US" dirty="0" smtClean="0"/>
                        <a:t>7</a:t>
                      </a:r>
                      <a:endParaRPr lang="en-US" dirty="0"/>
                    </a:p>
                  </a:txBody>
                  <a:tcPr>
                    <a:solidFill>
                      <a:srgbClr val="00B050"/>
                    </a:solidFill>
                  </a:tcPr>
                </a:tc>
                <a:tc>
                  <a:txBody>
                    <a:bodyPr/>
                    <a:lstStyle/>
                    <a:p>
                      <a:r>
                        <a:rPr lang="en-US" dirty="0" smtClean="0"/>
                        <a:t>2</a:t>
                      </a:r>
                      <a:endParaRPr lang="en-US" dirty="0"/>
                    </a:p>
                  </a:txBody>
                  <a:tcPr>
                    <a:solidFill>
                      <a:srgbClr val="00B050"/>
                    </a:solidFill>
                  </a:tcPr>
                </a:tc>
              </a:tr>
              <a:tr h="370840">
                <a:tc>
                  <a:txBody>
                    <a:bodyPr/>
                    <a:lstStyle/>
                    <a:p>
                      <a:r>
                        <a:rPr lang="en-US" dirty="0" smtClean="0"/>
                        <a:t>4</a:t>
                      </a:r>
                      <a:endParaRPr lang="en-US" dirty="0"/>
                    </a:p>
                  </a:txBody>
                  <a:tcPr/>
                </a:tc>
                <a:tc>
                  <a:txBody>
                    <a:bodyPr/>
                    <a:lstStyle/>
                    <a:p>
                      <a:r>
                        <a:rPr lang="en-US" dirty="0" smtClean="0"/>
                        <a:t>6</a:t>
                      </a:r>
                      <a:endParaRPr lang="en-US" dirty="0"/>
                    </a:p>
                  </a:txBody>
                  <a:tcPr/>
                </a:tc>
                <a:tc>
                  <a:txBody>
                    <a:bodyPr/>
                    <a:lstStyle/>
                    <a:p>
                      <a:r>
                        <a:rPr lang="en-US" dirty="0" smtClean="0"/>
                        <a:t>6</a:t>
                      </a:r>
                      <a:endParaRPr lang="en-US" dirty="0"/>
                    </a:p>
                  </a:txBody>
                  <a:tcPr>
                    <a:solidFill>
                      <a:srgbClr val="00B050"/>
                    </a:solidFill>
                  </a:tcPr>
                </a:tc>
                <a:tc>
                  <a:txBody>
                    <a:bodyPr/>
                    <a:lstStyle/>
                    <a:p>
                      <a:r>
                        <a:rPr lang="en-US" dirty="0" smtClean="0"/>
                        <a:t>1</a:t>
                      </a:r>
                      <a:endParaRPr lang="en-US" dirty="0"/>
                    </a:p>
                  </a:txBody>
                  <a:tcPr>
                    <a:solidFill>
                      <a:srgbClr val="00B050"/>
                    </a:solidFill>
                  </a:tcPr>
                </a:tc>
              </a:tr>
              <a:tr h="370840">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6</a:t>
                      </a:r>
                      <a:endParaRPr lang="en-US" dirty="0"/>
                    </a:p>
                  </a:txBody>
                  <a:tcPr>
                    <a:solidFill>
                      <a:srgbClr val="00B050"/>
                    </a:solidFill>
                  </a:tcPr>
                </a:tc>
                <a:tc>
                  <a:txBody>
                    <a:bodyPr/>
                    <a:lstStyle/>
                    <a:p>
                      <a:r>
                        <a:rPr lang="en-US" dirty="0" smtClean="0"/>
                        <a:t>1</a:t>
                      </a:r>
                      <a:endParaRPr lang="en-US" dirty="0"/>
                    </a:p>
                  </a:txBody>
                  <a:tcPr>
                    <a:solidFill>
                      <a:srgbClr val="00B050"/>
                    </a:solidFill>
                  </a:tcPr>
                </a:tc>
              </a:tr>
              <a:tr h="370840">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solidFill>
                      <a:srgbClr val="00B050"/>
                    </a:solidFill>
                  </a:tcPr>
                </a:tc>
                <a:tc>
                  <a:txBody>
                    <a:bodyPr/>
                    <a:lstStyle/>
                    <a:p>
                      <a:r>
                        <a:rPr lang="en-US" dirty="0" smtClean="0"/>
                        <a:t>1</a:t>
                      </a:r>
                      <a:endParaRPr lang="en-US" dirty="0"/>
                    </a:p>
                  </a:txBody>
                  <a:tcPr>
                    <a:solidFill>
                      <a:srgbClr val="00B050"/>
                    </a:solidFill>
                  </a:tcPr>
                </a:tc>
              </a:tr>
            </a:tbl>
          </a:graphicData>
        </a:graphic>
      </p:graphicFrame>
      <p:sp>
        <p:nvSpPr>
          <p:cNvPr id="6" name="TextBox 5"/>
          <p:cNvSpPr txBox="1"/>
          <p:nvPr/>
        </p:nvSpPr>
        <p:spPr>
          <a:xfrm>
            <a:off x="630956" y="2133600"/>
            <a:ext cx="8574163" cy="338554"/>
          </a:xfrm>
          <a:prstGeom prst="rect">
            <a:avLst/>
          </a:prstGeom>
          <a:noFill/>
        </p:spPr>
        <p:txBody>
          <a:bodyPr wrap="square" rtlCol="0">
            <a:spAutoFit/>
          </a:bodyPr>
          <a:lstStyle/>
          <a:p>
            <a:r>
              <a:rPr lang="en-US" dirty="0" err="1" smtClean="0"/>
              <a:t>Kosarak</a:t>
            </a:r>
            <a:r>
              <a:rPr lang="en-US" dirty="0" smtClean="0"/>
              <a:t> : Closed range = 0.7, transactions taken = 99075</a:t>
            </a:r>
            <a:endParaRPr lang="en-US" dirty="0"/>
          </a:p>
        </p:txBody>
      </p:sp>
      <p:pic>
        <p:nvPicPr>
          <p:cNvPr id="3" name="Picture 2"/>
          <p:cNvPicPr>
            <a:picLocks noChangeAspect="1"/>
          </p:cNvPicPr>
          <p:nvPr/>
        </p:nvPicPr>
        <p:blipFill>
          <a:blip r:embed="rId2"/>
          <a:stretch>
            <a:fillRect/>
          </a:stretch>
        </p:blipFill>
        <p:spPr>
          <a:xfrm>
            <a:off x="7713880" y="1127624"/>
            <a:ext cx="4596782" cy="1505843"/>
          </a:xfrm>
          <a:prstGeom prst="rect">
            <a:avLst/>
          </a:prstGeom>
        </p:spPr>
      </p:pic>
      <p:sp>
        <p:nvSpPr>
          <p:cNvPr id="8" name="Rectangle 7"/>
          <p:cNvSpPr/>
          <p:nvPr/>
        </p:nvSpPr>
        <p:spPr>
          <a:xfrm>
            <a:off x="8138319" y="1465048"/>
            <a:ext cx="6308725" cy="830997"/>
          </a:xfrm>
          <a:prstGeom prst="rect">
            <a:avLst/>
          </a:prstGeom>
        </p:spPr>
        <p:txBody>
          <a:bodyPr>
            <a:spAutoFit/>
          </a:bodyPr>
          <a:lstStyle/>
          <a:p>
            <a:r>
              <a:rPr lang="en-US" dirty="0">
                <a:solidFill>
                  <a:srgbClr val="7030A0"/>
                </a:solidFill>
                <a:latin typeface="Times New Roman" panose="02020603050405020304" pitchFamily="18" charset="0"/>
                <a:cs typeface="Times New Roman" panose="02020603050405020304" pitchFamily="18" charset="0"/>
              </a:rPr>
              <a:t>UFI = Uncertain Frequent </a:t>
            </a:r>
            <a:r>
              <a:rPr lang="en-US" dirty="0" err="1">
                <a:solidFill>
                  <a:srgbClr val="7030A0"/>
                </a:solidFill>
                <a:latin typeface="Times New Roman" panose="02020603050405020304" pitchFamily="18" charset="0"/>
                <a:cs typeface="Times New Roman" panose="02020603050405020304" pitchFamily="18" charset="0"/>
              </a:rPr>
              <a:t>Itemsets</a:t>
            </a:r>
            <a:r>
              <a:rPr lang="en-US" dirty="0">
                <a:solidFill>
                  <a:srgbClr val="7030A0"/>
                </a:solidFill>
                <a:latin typeface="Times New Roman" panose="02020603050405020304" pitchFamily="18" charset="0"/>
                <a:cs typeface="Times New Roman" panose="02020603050405020304" pitchFamily="18" charset="0"/>
              </a:rPr>
              <a:t/>
            </a:r>
            <a:br>
              <a:rPr lang="en-US" dirty="0">
                <a:solidFill>
                  <a:srgbClr val="7030A0"/>
                </a:solidFill>
                <a:latin typeface="Times New Roman" panose="02020603050405020304" pitchFamily="18" charset="0"/>
                <a:cs typeface="Times New Roman" panose="02020603050405020304" pitchFamily="18" charset="0"/>
              </a:rPr>
            </a:br>
            <a:r>
              <a:rPr lang="en-US" dirty="0">
                <a:solidFill>
                  <a:srgbClr val="7030A0"/>
                </a:solidFill>
                <a:latin typeface="Times New Roman" panose="02020603050405020304" pitchFamily="18" charset="0"/>
                <a:cs typeface="Times New Roman" panose="02020603050405020304" pitchFamily="18" charset="0"/>
              </a:rPr>
              <a:t>MUFI = Maximal Uncertain Frequent </a:t>
            </a:r>
            <a:r>
              <a:rPr lang="en-US" dirty="0" err="1">
                <a:solidFill>
                  <a:srgbClr val="7030A0"/>
                </a:solidFill>
                <a:latin typeface="Times New Roman" panose="02020603050405020304" pitchFamily="18" charset="0"/>
                <a:cs typeface="Times New Roman" panose="02020603050405020304" pitchFamily="18" charset="0"/>
              </a:rPr>
              <a:t>Itemsets</a:t>
            </a:r>
            <a:r>
              <a:rPr lang="en-US" dirty="0">
                <a:solidFill>
                  <a:srgbClr val="7030A0"/>
                </a:solidFill>
                <a:latin typeface="Times New Roman" panose="02020603050405020304" pitchFamily="18" charset="0"/>
                <a:cs typeface="Times New Roman" panose="02020603050405020304" pitchFamily="18" charset="0"/>
              </a:rPr>
              <a:t/>
            </a:r>
            <a:br>
              <a:rPr lang="en-US" dirty="0">
                <a:solidFill>
                  <a:srgbClr val="7030A0"/>
                </a:solidFill>
                <a:latin typeface="Times New Roman" panose="02020603050405020304" pitchFamily="18" charset="0"/>
                <a:cs typeface="Times New Roman" panose="02020603050405020304" pitchFamily="18" charset="0"/>
              </a:rPr>
            </a:br>
            <a:r>
              <a:rPr lang="en-US" dirty="0">
                <a:solidFill>
                  <a:srgbClr val="7030A0"/>
                </a:solidFill>
                <a:latin typeface="Times New Roman" panose="02020603050405020304" pitchFamily="18" charset="0"/>
                <a:cs typeface="Times New Roman" panose="02020603050405020304" pitchFamily="18" charset="0"/>
              </a:rPr>
              <a:t>CUFI = Closed Uncertain Frequent </a:t>
            </a:r>
            <a:r>
              <a:rPr lang="en-US" dirty="0" err="1">
                <a:solidFill>
                  <a:srgbClr val="7030A0"/>
                </a:solidFill>
                <a:latin typeface="Times New Roman" panose="02020603050405020304" pitchFamily="18" charset="0"/>
                <a:cs typeface="Times New Roman" panose="02020603050405020304" pitchFamily="18" charset="0"/>
              </a:rPr>
              <a:t>Itemsets</a:t>
            </a:r>
            <a:r>
              <a:rPr lang="en-US" dirty="0">
                <a:solidFill>
                  <a:srgbClr val="7030A0"/>
                </a:solidFill>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6675074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a:t>
            </a:r>
            <a:r>
              <a:rPr lang="en-US" dirty="0" err="1" smtClean="0"/>
              <a:t>Itemsets</a:t>
            </a:r>
            <a:r>
              <a:rPr lang="en-US" dirty="0" smtClean="0"/>
              <a:t> Generated</a:t>
            </a:r>
            <a:endParaRPr lang="en-US" dirty="0"/>
          </a:p>
        </p:txBody>
      </p:sp>
      <p:graphicFrame>
        <p:nvGraphicFramePr>
          <p:cNvPr id="5" name="Content Placeholder 4"/>
          <p:cNvGraphicFramePr>
            <a:graphicFrameLocks noGrp="1"/>
          </p:cNvGraphicFramePr>
          <p:nvPr>
            <p:ph idx="1"/>
            <p:extLst/>
          </p:nvPr>
        </p:nvGraphicFramePr>
        <p:xfrm>
          <a:off x="629527" y="2743200"/>
          <a:ext cx="11358564" cy="2682240"/>
        </p:xfrm>
        <a:graphic>
          <a:graphicData uri="http://schemas.openxmlformats.org/drawingml/2006/table">
            <a:tbl>
              <a:tblPr firstRow="1" bandRow="1">
                <a:tableStyleId>{5C22544A-7EE6-4342-B048-85BDC9FD1C3A}</a:tableStyleId>
              </a:tblPr>
              <a:tblGrid>
                <a:gridCol w="2839641"/>
                <a:gridCol w="2839641"/>
                <a:gridCol w="2839641"/>
                <a:gridCol w="2839641"/>
              </a:tblGrid>
              <a:tr h="457200">
                <a:tc>
                  <a:txBody>
                    <a:bodyPr/>
                    <a:lstStyle/>
                    <a:p>
                      <a:r>
                        <a:rPr lang="en-US" dirty="0" err="1" smtClean="0"/>
                        <a:t>minsup</a:t>
                      </a:r>
                      <a:endParaRPr lang="en-US" dirty="0"/>
                    </a:p>
                  </a:txBody>
                  <a:tcPr/>
                </a:tc>
                <a:tc>
                  <a:txBody>
                    <a:bodyPr/>
                    <a:lstStyle/>
                    <a:p>
                      <a:r>
                        <a:rPr lang="en-US" dirty="0" smtClean="0"/>
                        <a:t>UFIS</a:t>
                      </a:r>
                      <a:endParaRPr lang="en-US" dirty="0"/>
                    </a:p>
                  </a:txBody>
                  <a:tcPr/>
                </a:tc>
                <a:tc>
                  <a:txBody>
                    <a:bodyPr/>
                    <a:lstStyle/>
                    <a:p>
                      <a:r>
                        <a:rPr lang="en-US" dirty="0" smtClean="0"/>
                        <a:t>CUFIS</a:t>
                      </a:r>
                      <a:endParaRPr lang="en-US" dirty="0"/>
                    </a:p>
                  </a:txBody>
                  <a:tcPr>
                    <a:solidFill>
                      <a:srgbClr val="00B050"/>
                    </a:solidFill>
                  </a:tcPr>
                </a:tc>
                <a:tc>
                  <a:txBody>
                    <a:bodyPr/>
                    <a:lstStyle/>
                    <a:p>
                      <a:r>
                        <a:rPr lang="en-US" dirty="0" smtClean="0"/>
                        <a:t>MUFIS</a:t>
                      </a:r>
                      <a:endParaRPr lang="en-US" dirty="0"/>
                    </a:p>
                  </a:txBody>
                  <a:tcPr>
                    <a:solidFill>
                      <a:srgbClr val="00B050"/>
                    </a:solidFill>
                  </a:tcPr>
                </a:tc>
              </a:tr>
              <a:tr h="370840">
                <a:tc>
                  <a:txBody>
                    <a:bodyPr/>
                    <a:lstStyle/>
                    <a:p>
                      <a:r>
                        <a:rPr lang="en-US" dirty="0" smtClean="0"/>
                        <a:t>30</a:t>
                      </a:r>
                      <a:endParaRPr lang="en-US" dirty="0"/>
                    </a:p>
                  </a:txBody>
                  <a:tcPr/>
                </a:tc>
                <a:tc>
                  <a:txBody>
                    <a:bodyPr/>
                    <a:lstStyle/>
                    <a:p>
                      <a:r>
                        <a:rPr lang="en-US" dirty="0" smtClean="0"/>
                        <a:t>8325</a:t>
                      </a:r>
                      <a:endParaRPr lang="en-US" dirty="0"/>
                    </a:p>
                  </a:txBody>
                  <a:tcPr/>
                </a:tc>
                <a:tc>
                  <a:txBody>
                    <a:bodyPr/>
                    <a:lstStyle/>
                    <a:p>
                      <a:r>
                        <a:rPr lang="en-US" dirty="0" smtClean="0"/>
                        <a:t>5700</a:t>
                      </a:r>
                      <a:endParaRPr lang="en-US" dirty="0"/>
                    </a:p>
                  </a:txBody>
                  <a:tcPr>
                    <a:solidFill>
                      <a:srgbClr val="00B050"/>
                    </a:solidFill>
                  </a:tcPr>
                </a:tc>
                <a:tc>
                  <a:txBody>
                    <a:bodyPr/>
                    <a:lstStyle/>
                    <a:p>
                      <a:r>
                        <a:rPr lang="en-US" dirty="0" smtClean="0"/>
                        <a:t>559</a:t>
                      </a:r>
                      <a:endParaRPr lang="en-US" dirty="0"/>
                    </a:p>
                  </a:txBody>
                  <a:tcPr>
                    <a:solidFill>
                      <a:srgbClr val="00B050"/>
                    </a:solidFill>
                  </a:tcPr>
                </a:tc>
              </a:tr>
              <a:tr h="370840">
                <a:tc>
                  <a:txBody>
                    <a:bodyPr/>
                    <a:lstStyle/>
                    <a:p>
                      <a:r>
                        <a:rPr lang="en-US" dirty="0" smtClean="0"/>
                        <a:t>35</a:t>
                      </a:r>
                      <a:endParaRPr lang="en-US" dirty="0"/>
                    </a:p>
                  </a:txBody>
                  <a:tcPr/>
                </a:tc>
                <a:tc>
                  <a:txBody>
                    <a:bodyPr/>
                    <a:lstStyle/>
                    <a:p>
                      <a:r>
                        <a:rPr lang="en-US" dirty="0" smtClean="0"/>
                        <a:t>2003</a:t>
                      </a:r>
                      <a:endParaRPr lang="en-US" dirty="0"/>
                    </a:p>
                  </a:txBody>
                  <a:tcPr/>
                </a:tc>
                <a:tc>
                  <a:txBody>
                    <a:bodyPr/>
                    <a:lstStyle/>
                    <a:p>
                      <a:r>
                        <a:rPr lang="en-US" dirty="0" smtClean="0"/>
                        <a:t>1756</a:t>
                      </a:r>
                      <a:endParaRPr lang="en-US" dirty="0"/>
                    </a:p>
                  </a:txBody>
                  <a:tcPr>
                    <a:solidFill>
                      <a:srgbClr val="00B050"/>
                    </a:solidFill>
                  </a:tcPr>
                </a:tc>
                <a:tc>
                  <a:txBody>
                    <a:bodyPr/>
                    <a:lstStyle/>
                    <a:p>
                      <a:r>
                        <a:rPr lang="en-US" dirty="0" smtClean="0"/>
                        <a:t>135</a:t>
                      </a:r>
                      <a:endParaRPr lang="en-US" dirty="0"/>
                    </a:p>
                  </a:txBody>
                  <a:tcPr>
                    <a:solidFill>
                      <a:srgbClr val="00B050"/>
                    </a:solidFill>
                  </a:tcPr>
                </a:tc>
              </a:tr>
              <a:tr h="370840">
                <a:tc>
                  <a:txBody>
                    <a:bodyPr/>
                    <a:lstStyle/>
                    <a:p>
                      <a:r>
                        <a:rPr lang="en-US" dirty="0" smtClean="0"/>
                        <a:t>40</a:t>
                      </a:r>
                      <a:endParaRPr lang="en-US" dirty="0"/>
                    </a:p>
                  </a:txBody>
                  <a:tcPr/>
                </a:tc>
                <a:tc>
                  <a:txBody>
                    <a:bodyPr/>
                    <a:lstStyle/>
                    <a:p>
                      <a:r>
                        <a:rPr lang="en-US" dirty="0" smtClean="0"/>
                        <a:t>935</a:t>
                      </a:r>
                      <a:endParaRPr lang="en-US" dirty="0"/>
                    </a:p>
                  </a:txBody>
                  <a:tcPr/>
                </a:tc>
                <a:tc>
                  <a:txBody>
                    <a:bodyPr/>
                    <a:lstStyle/>
                    <a:p>
                      <a:r>
                        <a:rPr lang="en-US" dirty="0" smtClean="0"/>
                        <a:t>929</a:t>
                      </a:r>
                      <a:endParaRPr lang="en-US" dirty="0"/>
                    </a:p>
                  </a:txBody>
                  <a:tcPr>
                    <a:solidFill>
                      <a:srgbClr val="00B050"/>
                    </a:solidFill>
                  </a:tcPr>
                </a:tc>
                <a:tc>
                  <a:txBody>
                    <a:bodyPr/>
                    <a:lstStyle/>
                    <a:p>
                      <a:r>
                        <a:rPr lang="en-US" dirty="0" smtClean="0"/>
                        <a:t>5</a:t>
                      </a:r>
                      <a:endParaRPr lang="en-US" dirty="0"/>
                    </a:p>
                  </a:txBody>
                  <a:tcPr>
                    <a:solidFill>
                      <a:srgbClr val="00B050"/>
                    </a:solidFill>
                  </a:tcPr>
                </a:tc>
              </a:tr>
              <a:tr h="370840">
                <a:tc>
                  <a:txBody>
                    <a:bodyPr/>
                    <a:lstStyle/>
                    <a:p>
                      <a:r>
                        <a:rPr lang="en-US" dirty="0" smtClean="0"/>
                        <a:t>45</a:t>
                      </a:r>
                      <a:endParaRPr lang="en-US" dirty="0"/>
                    </a:p>
                  </a:txBody>
                  <a:tcPr/>
                </a:tc>
                <a:tc>
                  <a:txBody>
                    <a:bodyPr/>
                    <a:lstStyle/>
                    <a:p>
                      <a:r>
                        <a:rPr lang="en-US" dirty="0" smtClean="0"/>
                        <a:t>902</a:t>
                      </a:r>
                      <a:endParaRPr lang="en-US" dirty="0"/>
                    </a:p>
                  </a:txBody>
                  <a:tcPr/>
                </a:tc>
                <a:tc>
                  <a:txBody>
                    <a:bodyPr/>
                    <a:lstStyle/>
                    <a:p>
                      <a:r>
                        <a:rPr lang="en-US" dirty="0" smtClean="0"/>
                        <a:t>902</a:t>
                      </a:r>
                      <a:endParaRPr lang="en-US" dirty="0"/>
                    </a:p>
                  </a:txBody>
                  <a:tcPr>
                    <a:solidFill>
                      <a:srgbClr val="00B050"/>
                    </a:solidFill>
                  </a:tcPr>
                </a:tc>
                <a:tc>
                  <a:txBody>
                    <a:bodyPr/>
                    <a:lstStyle/>
                    <a:p>
                      <a:r>
                        <a:rPr lang="en-US" dirty="0" smtClean="0"/>
                        <a:t>0</a:t>
                      </a:r>
                      <a:endParaRPr lang="en-US" dirty="0"/>
                    </a:p>
                  </a:txBody>
                  <a:tcPr>
                    <a:solidFill>
                      <a:srgbClr val="00B050"/>
                    </a:solidFill>
                  </a:tcPr>
                </a:tc>
              </a:tr>
              <a:tr h="370840">
                <a:tc>
                  <a:txBody>
                    <a:bodyPr/>
                    <a:lstStyle/>
                    <a:p>
                      <a:r>
                        <a:rPr lang="en-US" dirty="0" smtClean="0"/>
                        <a:t>50</a:t>
                      </a:r>
                      <a:endParaRPr lang="en-US" dirty="0"/>
                    </a:p>
                  </a:txBody>
                  <a:tcPr/>
                </a:tc>
                <a:tc>
                  <a:txBody>
                    <a:bodyPr/>
                    <a:lstStyle/>
                    <a:p>
                      <a:r>
                        <a:rPr lang="en-US" dirty="0" smtClean="0"/>
                        <a:t>871</a:t>
                      </a:r>
                      <a:endParaRPr lang="en-US" dirty="0"/>
                    </a:p>
                  </a:txBody>
                  <a:tcPr/>
                </a:tc>
                <a:tc>
                  <a:txBody>
                    <a:bodyPr/>
                    <a:lstStyle/>
                    <a:p>
                      <a:r>
                        <a:rPr lang="en-US" dirty="0" smtClean="0"/>
                        <a:t>871</a:t>
                      </a:r>
                      <a:endParaRPr lang="en-US" dirty="0"/>
                    </a:p>
                  </a:txBody>
                  <a:tcPr>
                    <a:solidFill>
                      <a:srgbClr val="00B050"/>
                    </a:solidFill>
                  </a:tcPr>
                </a:tc>
                <a:tc>
                  <a:txBody>
                    <a:bodyPr/>
                    <a:lstStyle/>
                    <a:p>
                      <a:r>
                        <a:rPr lang="en-US" dirty="0" smtClean="0"/>
                        <a:t>0</a:t>
                      </a:r>
                      <a:endParaRPr lang="en-US" dirty="0"/>
                    </a:p>
                  </a:txBody>
                  <a:tcPr>
                    <a:solidFill>
                      <a:srgbClr val="00B050"/>
                    </a:solidFill>
                  </a:tcPr>
                </a:tc>
              </a:tr>
              <a:tr h="370840">
                <a:tc>
                  <a:txBody>
                    <a:bodyPr/>
                    <a:lstStyle/>
                    <a:p>
                      <a:r>
                        <a:rPr lang="en-US" dirty="0" smtClean="0"/>
                        <a:t>55</a:t>
                      </a:r>
                      <a:endParaRPr lang="en-US" dirty="0"/>
                    </a:p>
                  </a:txBody>
                  <a:tcPr/>
                </a:tc>
                <a:tc>
                  <a:txBody>
                    <a:bodyPr/>
                    <a:lstStyle/>
                    <a:p>
                      <a:r>
                        <a:rPr lang="en-US" dirty="0" smtClean="0"/>
                        <a:t>676</a:t>
                      </a:r>
                      <a:endParaRPr lang="en-US" dirty="0"/>
                    </a:p>
                  </a:txBody>
                  <a:tcPr/>
                </a:tc>
                <a:tc>
                  <a:txBody>
                    <a:bodyPr/>
                    <a:lstStyle/>
                    <a:p>
                      <a:r>
                        <a:rPr lang="en-US" dirty="0" smtClean="0"/>
                        <a:t>676</a:t>
                      </a:r>
                      <a:endParaRPr lang="en-US" dirty="0"/>
                    </a:p>
                  </a:txBody>
                  <a:tcPr>
                    <a:solidFill>
                      <a:srgbClr val="00B050"/>
                    </a:solidFill>
                  </a:tcPr>
                </a:tc>
                <a:tc>
                  <a:txBody>
                    <a:bodyPr/>
                    <a:lstStyle/>
                    <a:p>
                      <a:r>
                        <a:rPr lang="en-US" dirty="0" smtClean="0"/>
                        <a:t>0</a:t>
                      </a:r>
                      <a:endParaRPr lang="en-US" dirty="0"/>
                    </a:p>
                  </a:txBody>
                  <a:tcPr>
                    <a:solidFill>
                      <a:srgbClr val="00B050"/>
                    </a:solidFill>
                  </a:tcPr>
                </a:tc>
              </a:tr>
            </a:tbl>
          </a:graphicData>
        </a:graphic>
      </p:graphicFrame>
      <p:sp>
        <p:nvSpPr>
          <p:cNvPr id="6" name="TextBox 5"/>
          <p:cNvSpPr txBox="1"/>
          <p:nvPr/>
        </p:nvSpPr>
        <p:spPr>
          <a:xfrm>
            <a:off x="630956" y="2133600"/>
            <a:ext cx="7354963" cy="338554"/>
          </a:xfrm>
          <a:prstGeom prst="rect">
            <a:avLst/>
          </a:prstGeom>
          <a:noFill/>
        </p:spPr>
        <p:txBody>
          <a:bodyPr wrap="square" rtlCol="0">
            <a:spAutoFit/>
          </a:bodyPr>
          <a:lstStyle/>
          <a:p>
            <a:r>
              <a:rPr lang="en-US" dirty="0" smtClean="0"/>
              <a:t>Mushroom : Closed range = 0.4, transactions taken = 5418</a:t>
            </a:r>
            <a:endParaRPr lang="en-US" dirty="0"/>
          </a:p>
        </p:txBody>
      </p:sp>
      <p:sp>
        <p:nvSpPr>
          <p:cNvPr id="3" name="Frame 2"/>
          <p:cNvSpPr/>
          <p:nvPr/>
        </p:nvSpPr>
        <p:spPr>
          <a:xfrm>
            <a:off x="7604919" y="1102945"/>
            <a:ext cx="5486401" cy="1600200"/>
          </a:xfrm>
          <a:prstGeom prst="frame">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UFIS = Uncertain Frequent </a:t>
            </a:r>
            <a:r>
              <a:rPr lang="en-US" dirty="0" err="1" smtClean="0">
                <a:solidFill>
                  <a:schemeClr val="tx1"/>
                </a:solidFill>
              </a:rPr>
              <a:t>Itemsets</a:t>
            </a:r>
            <a:r>
              <a:rPr lang="en-US" dirty="0" smtClean="0">
                <a:solidFill>
                  <a:schemeClr val="tx1"/>
                </a:solidFill>
              </a:rPr>
              <a:t> from Stream</a:t>
            </a:r>
          </a:p>
          <a:p>
            <a:pPr algn="ctr"/>
            <a:r>
              <a:rPr lang="en-US" dirty="0" smtClean="0">
                <a:solidFill>
                  <a:schemeClr val="tx1"/>
                </a:solidFill>
              </a:rPr>
              <a:t>MUFIS = Maximal Uncertain Frequent </a:t>
            </a:r>
            <a:r>
              <a:rPr lang="en-US" dirty="0" err="1" smtClean="0">
                <a:solidFill>
                  <a:schemeClr val="tx1"/>
                </a:solidFill>
              </a:rPr>
              <a:t>Itemsets</a:t>
            </a:r>
            <a:r>
              <a:rPr lang="en-US" dirty="0" smtClean="0">
                <a:solidFill>
                  <a:schemeClr val="tx1"/>
                </a:solidFill>
              </a:rPr>
              <a:t> from Stream</a:t>
            </a:r>
          </a:p>
          <a:p>
            <a:pPr algn="ctr"/>
            <a:r>
              <a:rPr lang="en-US" dirty="0" smtClean="0">
                <a:solidFill>
                  <a:schemeClr val="tx1"/>
                </a:solidFill>
              </a:rPr>
              <a:t>CUFIS = Closed Uncertain Frequent </a:t>
            </a:r>
            <a:r>
              <a:rPr lang="en-US" dirty="0" err="1" smtClean="0">
                <a:solidFill>
                  <a:schemeClr val="tx1"/>
                </a:solidFill>
              </a:rPr>
              <a:t>Itemsets</a:t>
            </a:r>
            <a:r>
              <a:rPr lang="en-US" dirty="0" smtClean="0">
                <a:solidFill>
                  <a:schemeClr val="tx1"/>
                </a:solidFill>
              </a:rPr>
              <a:t> from Stream</a:t>
            </a:r>
            <a:endParaRPr lang="en-US" dirty="0">
              <a:solidFill>
                <a:schemeClr val="tx1"/>
              </a:solidFill>
            </a:endParaRPr>
          </a:p>
        </p:txBody>
      </p:sp>
    </p:spTree>
    <p:extLst>
      <p:ext uri="{BB962C8B-B14F-4D97-AF65-F5344CB8AC3E}">
        <p14:creationId xmlns:p14="http://schemas.microsoft.com/office/powerpoint/2010/main" val="19973210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a:t>
            </a:r>
            <a:r>
              <a:rPr lang="en-US" dirty="0" err="1" smtClean="0"/>
              <a:t>Itemsets</a:t>
            </a:r>
            <a:r>
              <a:rPr lang="en-US" dirty="0" smtClean="0"/>
              <a:t> Generated</a:t>
            </a:r>
            <a:endParaRPr lang="en-US" dirty="0"/>
          </a:p>
        </p:txBody>
      </p:sp>
      <p:graphicFrame>
        <p:nvGraphicFramePr>
          <p:cNvPr id="5" name="Content Placeholder 4"/>
          <p:cNvGraphicFramePr>
            <a:graphicFrameLocks noGrp="1"/>
          </p:cNvGraphicFramePr>
          <p:nvPr>
            <p:ph idx="1"/>
            <p:extLst/>
          </p:nvPr>
        </p:nvGraphicFramePr>
        <p:xfrm>
          <a:off x="629527" y="2743200"/>
          <a:ext cx="11358564" cy="2682240"/>
        </p:xfrm>
        <a:graphic>
          <a:graphicData uri="http://schemas.openxmlformats.org/drawingml/2006/table">
            <a:tbl>
              <a:tblPr firstRow="1" bandRow="1">
                <a:tableStyleId>{5C22544A-7EE6-4342-B048-85BDC9FD1C3A}</a:tableStyleId>
              </a:tblPr>
              <a:tblGrid>
                <a:gridCol w="2839641"/>
                <a:gridCol w="2839641"/>
                <a:gridCol w="2839641"/>
                <a:gridCol w="2839641"/>
              </a:tblGrid>
              <a:tr h="457200">
                <a:tc>
                  <a:txBody>
                    <a:bodyPr/>
                    <a:lstStyle/>
                    <a:p>
                      <a:r>
                        <a:rPr lang="en-US" dirty="0" err="1" smtClean="0"/>
                        <a:t>minsup</a:t>
                      </a:r>
                      <a:endParaRPr lang="en-US" dirty="0"/>
                    </a:p>
                  </a:txBody>
                  <a:tcPr/>
                </a:tc>
                <a:tc>
                  <a:txBody>
                    <a:bodyPr/>
                    <a:lstStyle/>
                    <a:p>
                      <a:r>
                        <a:rPr lang="en-US" dirty="0" smtClean="0"/>
                        <a:t>UFIS</a:t>
                      </a:r>
                      <a:endParaRPr lang="en-US" dirty="0"/>
                    </a:p>
                  </a:txBody>
                  <a:tcPr/>
                </a:tc>
                <a:tc>
                  <a:txBody>
                    <a:bodyPr/>
                    <a:lstStyle/>
                    <a:p>
                      <a:r>
                        <a:rPr lang="en-US" dirty="0" smtClean="0"/>
                        <a:t>CUFIS</a:t>
                      </a:r>
                      <a:endParaRPr lang="en-US" dirty="0"/>
                    </a:p>
                  </a:txBody>
                  <a:tcPr>
                    <a:solidFill>
                      <a:srgbClr val="00B050"/>
                    </a:solidFill>
                  </a:tcPr>
                </a:tc>
                <a:tc>
                  <a:txBody>
                    <a:bodyPr/>
                    <a:lstStyle/>
                    <a:p>
                      <a:r>
                        <a:rPr lang="en-US" dirty="0" smtClean="0"/>
                        <a:t>MUFIS</a:t>
                      </a:r>
                      <a:endParaRPr lang="en-US" dirty="0"/>
                    </a:p>
                  </a:txBody>
                  <a:tcPr>
                    <a:solidFill>
                      <a:srgbClr val="00B050"/>
                    </a:solidFill>
                  </a:tcPr>
                </a:tc>
              </a:tr>
              <a:tr h="370840">
                <a:tc>
                  <a:txBody>
                    <a:bodyPr/>
                    <a:lstStyle/>
                    <a:p>
                      <a:r>
                        <a:rPr lang="en-US" dirty="0" smtClean="0"/>
                        <a:t>30</a:t>
                      </a:r>
                      <a:endParaRPr lang="en-US" dirty="0"/>
                    </a:p>
                  </a:txBody>
                  <a:tcPr/>
                </a:tc>
                <a:tc>
                  <a:txBody>
                    <a:bodyPr/>
                    <a:lstStyle/>
                    <a:p>
                      <a:r>
                        <a:rPr lang="en-US" dirty="0" smtClean="0"/>
                        <a:t>11206</a:t>
                      </a:r>
                      <a:endParaRPr lang="en-US" dirty="0"/>
                    </a:p>
                  </a:txBody>
                  <a:tcPr/>
                </a:tc>
                <a:tc>
                  <a:txBody>
                    <a:bodyPr/>
                    <a:lstStyle/>
                    <a:p>
                      <a:r>
                        <a:rPr lang="en-US" dirty="0" smtClean="0"/>
                        <a:t>10006</a:t>
                      </a:r>
                      <a:endParaRPr lang="en-US" dirty="0"/>
                    </a:p>
                  </a:txBody>
                  <a:tcPr>
                    <a:solidFill>
                      <a:srgbClr val="00B050"/>
                    </a:solidFill>
                  </a:tcPr>
                </a:tc>
                <a:tc>
                  <a:txBody>
                    <a:bodyPr/>
                    <a:lstStyle/>
                    <a:p>
                      <a:r>
                        <a:rPr lang="en-US" dirty="0" smtClean="0"/>
                        <a:t>4</a:t>
                      </a:r>
                      <a:endParaRPr lang="en-US" dirty="0"/>
                    </a:p>
                  </a:txBody>
                  <a:tcPr>
                    <a:solidFill>
                      <a:srgbClr val="00B050"/>
                    </a:solidFill>
                  </a:tcPr>
                </a:tc>
              </a:tr>
              <a:tr h="370840">
                <a:tc>
                  <a:txBody>
                    <a:bodyPr/>
                    <a:lstStyle/>
                    <a:p>
                      <a:r>
                        <a:rPr lang="en-US" dirty="0" smtClean="0"/>
                        <a:t>35</a:t>
                      </a:r>
                      <a:endParaRPr lang="en-US" dirty="0"/>
                    </a:p>
                  </a:txBody>
                  <a:tcPr/>
                </a:tc>
                <a:tc>
                  <a:txBody>
                    <a:bodyPr/>
                    <a:lstStyle/>
                    <a:p>
                      <a:r>
                        <a:rPr lang="en-US" dirty="0" smtClean="0"/>
                        <a:t>7290</a:t>
                      </a:r>
                      <a:endParaRPr lang="en-US" dirty="0"/>
                    </a:p>
                  </a:txBody>
                  <a:tcPr/>
                </a:tc>
                <a:tc>
                  <a:txBody>
                    <a:bodyPr/>
                    <a:lstStyle/>
                    <a:p>
                      <a:r>
                        <a:rPr lang="en-US" dirty="0" smtClean="0"/>
                        <a:t>6437</a:t>
                      </a:r>
                      <a:endParaRPr lang="en-US" dirty="0"/>
                    </a:p>
                  </a:txBody>
                  <a:tcPr>
                    <a:solidFill>
                      <a:srgbClr val="00B050"/>
                    </a:solidFill>
                  </a:tcPr>
                </a:tc>
                <a:tc>
                  <a:txBody>
                    <a:bodyPr/>
                    <a:lstStyle/>
                    <a:p>
                      <a:r>
                        <a:rPr lang="en-US" dirty="0" smtClean="0"/>
                        <a:t>2</a:t>
                      </a:r>
                      <a:endParaRPr lang="en-US" dirty="0"/>
                    </a:p>
                  </a:txBody>
                  <a:tcPr>
                    <a:solidFill>
                      <a:srgbClr val="00B050"/>
                    </a:solidFill>
                  </a:tcPr>
                </a:tc>
              </a:tr>
              <a:tr h="370840">
                <a:tc>
                  <a:txBody>
                    <a:bodyPr/>
                    <a:lstStyle/>
                    <a:p>
                      <a:r>
                        <a:rPr lang="en-US" dirty="0" smtClean="0"/>
                        <a:t>40</a:t>
                      </a:r>
                      <a:endParaRPr lang="en-US" dirty="0"/>
                    </a:p>
                  </a:txBody>
                  <a:tcPr/>
                </a:tc>
                <a:tc>
                  <a:txBody>
                    <a:bodyPr/>
                    <a:lstStyle/>
                    <a:p>
                      <a:r>
                        <a:rPr lang="en-US" dirty="0" smtClean="0"/>
                        <a:t>4248</a:t>
                      </a:r>
                      <a:endParaRPr lang="en-US" dirty="0"/>
                    </a:p>
                  </a:txBody>
                  <a:tcPr/>
                </a:tc>
                <a:tc>
                  <a:txBody>
                    <a:bodyPr/>
                    <a:lstStyle/>
                    <a:p>
                      <a:r>
                        <a:rPr lang="en-US" dirty="0" smtClean="0"/>
                        <a:t>3593</a:t>
                      </a:r>
                      <a:endParaRPr lang="en-US" dirty="0"/>
                    </a:p>
                  </a:txBody>
                  <a:tcPr>
                    <a:solidFill>
                      <a:srgbClr val="00B050"/>
                    </a:solidFill>
                  </a:tcPr>
                </a:tc>
                <a:tc>
                  <a:txBody>
                    <a:bodyPr/>
                    <a:lstStyle/>
                    <a:p>
                      <a:r>
                        <a:rPr lang="en-US" dirty="0" smtClean="0"/>
                        <a:t>2</a:t>
                      </a:r>
                      <a:endParaRPr lang="en-US" dirty="0"/>
                    </a:p>
                  </a:txBody>
                  <a:tcPr>
                    <a:solidFill>
                      <a:srgbClr val="00B050"/>
                    </a:solidFill>
                  </a:tcPr>
                </a:tc>
              </a:tr>
              <a:tr h="370840">
                <a:tc>
                  <a:txBody>
                    <a:bodyPr/>
                    <a:lstStyle/>
                    <a:p>
                      <a:r>
                        <a:rPr lang="en-US" dirty="0" smtClean="0"/>
                        <a:t>45</a:t>
                      </a:r>
                      <a:endParaRPr lang="en-US" dirty="0"/>
                    </a:p>
                  </a:txBody>
                  <a:tcPr/>
                </a:tc>
                <a:tc>
                  <a:txBody>
                    <a:bodyPr/>
                    <a:lstStyle/>
                    <a:p>
                      <a:r>
                        <a:rPr lang="en-US" dirty="0" smtClean="0"/>
                        <a:t>2125</a:t>
                      </a:r>
                      <a:endParaRPr lang="en-US" dirty="0"/>
                    </a:p>
                  </a:txBody>
                  <a:tcPr/>
                </a:tc>
                <a:tc>
                  <a:txBody>
                    <a:bodyPr/>
                    <a:lstStyle/>
                    <a:p>
                      <a:r>
                        <a:rPr lang="en-US" dirty="0" smtClean="0"/>
                        <a:t>1640</a:t>
                      </a:r>
                      <a:endParaRPr lang="en-US" dirty="0"/>
                    </a:p>
                  </a:txBody>
                  <a:tcPr>
                    <a:solidFill>
                      <a:srgbClr val="00B050"/>
                    </a:solidFill>
                  </a:tcPr>
                </a:tc>
                <a:tc>
                  <a:txBody>
                    <a:bodyPr/>
                    <a:lstStyle/>
                    <a:p>
                      <a:r>
                        <a:rPr lang="en-US" dirty="0" smtClean="0"/>
                        <a:t>2</a:t>
                      </a:r>
                      <a:endParaRPr lang="en-US" dirty="0"/>
                    </a:p>
                  </a:txBody>
                  <a:tcPr>
                    <a:solidFill>
                      <a:srgbClr val="00B050"/>
                    </a:solidFill>
                  </a:tcPr>
                </a:tc>
              </a:tr>
              <a:tr h="370840">
                <a:tc>
                  <a:txBody>
                    <a:bodyPr/>
                    <a:lstStyle/>
                    <a:p>
                      <a:r>
                        <a:rPr lang="en-US" dirty="0" smtClean="0"/>
                        <a:t>50</a:t>
                      </a:r>
                      <a:endParaRPr lang="en-US" dirty="0"/>
                    </a:p>
                  </a:txBody>
                  <a:tcPr/>
                </a:tc>
                <a:tc>
                  <a:txBody>
                    <a:bodyPr/>
                    <a:lstStyle/>
                    <a:p>
                      <a:r>
                        <a:rPr lang="en-US" dirty="0" smtClean="0"/>
                        <a:t>995</a:t>
                      </a:r>
                      <a:endParaRPr lang="en-US" dirty="0"/>
                    </a:p>
                  </a:txBody>
                  <a:tcPr/>
                </a:tc>
                <a:tc>
                  <a:txBody>
                    <a:bodyPr/>
                    <a:lstStyle/>
                    <a:p>
                      <a:r>
                        <a:rPr lang="en-US" dirty="0" smtClean="0"/>
                        <a:t>628</a:t>
                      </a:r>
                      <a:endParaRPr lang="en-US" dirty="0"/>
                    </a:p>
                  </a:txBody>
                  <a:tcPr>
                    <a:solidFill>
                      <a:srgbClr val="00B050"/>
                    </a:solidFill>
                  </a:tcPr>
                </a:tc>
                <a:tc>
                  <a:txBody>
                    <a:bodyPr/>
                    <a:lstStyle/>
                    <a:p>
                      <a:r>
                        <a:rPr lang="en-US" dirty="0" smtClean="0"/>
                        <a:t>1</a:t>
                      </a:r>
                      <a:endParaRPr lang="en-US" dirty="0"/>
                    </a:p>
                  </a:txBody>
                  <a:tcPr>
                    <a:solidFill>
                      <a:srgbClr val="00B050"/>
                    </a:solidFill>
                  </a:tcPr>
                </a:tc>
              </a:tr>
              <a:tr h="370840">
                <a:tc>
                  <a:txBody>
                    <a:bodyPr/>
                    <a:lstStyle/>
                    <a:p>
                      <a:r>
                        <a:rPr lang="en-US" dirty="0" smtClean="0"/>
                        <a:t>55</a:t>
                      </a:r>
                      <a:endParaRPr lang="en-US" dirty="0"/>
                    </a:p>
                  </a:txBody>
                  <a:tcPr/>
                </a:tc>
                <a:tc>
                  <a:txBody>
                    <a:bodyPr/>
                    <a:lstStyle/>
                    <a:p>
                      <a:r>
                        <a:rPr lang="en-US" dirty="0" smtClean="0"/>
                        <a:t>481</a:t>
                      </a:r>
                      <a:endParaRPr lang="en-US" dirty="0"/>
                    </a:p>
                  </a:txBody>
                  <a:tcPr/>
                </a:tc>
                <a:tc>
                  <a:txBody>
                    <a:bodyPr/>
                    <a:lstStyle/>
                    <a:p>
                      <a:r>
                        <a:rPr lang="en-US" dirty="0" smtClean="0"/>
                        <a:t>183</a:t>
                      </a:r>
                      <a:endParaRPr lang="en-US" dirty="0"/>
                    </a:p>
                  </a:txBody>
                  <a:tcPr>
                    <a:solidFill>
                      <a:srgbClr val="00B050"/>
                    </a:solidFill>
                  </a:tcPr>
                </a:tc>
                <a:tc>
                  <a:txBody>
                    <a:bodyPr/>
                    <a:lstStyle/>
                    <a:p>
                      <a:r>
                        <a:rPr lang="en-US" dirty="0" smtClean="0"/>
                        <a:t>1</a:t>
                      </a:r>
                      <a:endParaRPr lang="en-US" dirty="0"/>
                    </a:p>
                  </a:txBody>
                  <a:tcPr>
                    <a:solidFill>
                      <a:srgbClr val="00B050"/>
                    </a:solidFill>
                  </a:tcPr>
                </a:tc>
              </a:tr>
            </a:tbl>
          </a:graphicData>
        </a:graphic>
      </p:graphicFrame>
      <p:sp>
        <p:nvSpPr>
          <p:cNvPr id="6" name="TextBox 5"/>
          <p:cNvSpPr txBox="1"/>
          <p:nvPr/>
        </p:nvSpPr>
        <p:spPr>
          <a:xfrm>
            <a:off x="630956" y="2133600"/>
            <a:ext cx="7354963" cy="338554"/>
          </a:xfrm>
          <a:prstGeom prst="rect">
            <a:avLst/>
          </a:prstGeom>
          <a:noFill/>
        </p:spPr>
        <p:txBody>
          <a:bodyPr wrap="square" rtlCol="0">
            <a:spAutoFit/>
          </a:bodyPr>
          <a:lstStyle/>
          <a:p>
            <a:r>
              <a:rPr lang="en-US" dirty="0" err="1" smtClean="0"/>
              <a:t>Kosarak</a:t>
            </a:r>
            <a:r>
              <a:rPr lang="en-US" dirty="0" smtClean="0"/>
              <a:t> : Closed range = 0.80, transactions taken = 95000</a:t>
            </a:r>
            <a:endParaRPr lang="en-US" dirty="0"/>
          </a:p>
        </p:txBody>
      </p:sp>
      <p:pic>
        <p:nvPicPr>
          <p:cNvPr id="3" name="Picture 2"/>
          <p:cNvPicPr>
            <a:picLocks noChangeAspect="1"/>
          </p:cNvPicPr>
          <p:nvPr/>
        </p:nvPicPr>
        <p:blipFill>
          <a:blip r:embed="rId2"/>
          <a:stretch>
            <a:fillRect/>
          </a:stretch>
        </p:blipFill>
        <p:spPr>
          <a:xfrm>
            <a:off x="7604919" y="1098343"/>
            <a:ext cx="5511262" cy="1621677"/>
          </a:xfrm>
          <a:prstGeom prst="rect">
            <a:avLst/>
          </a:prstGeom>
        </p:spPr>
      </p:pic>
    </p:spTree>
    <p:extLst>
      <p:ext uri="{BB962C8B-B14F-4D97-AF65-F5344CB8AC3E}">
        <p14:creationId xmlns:p14="http://schemas.microsoft.com/office/powerpoint/2010/main" val="12742671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of Graphical Representations </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Diamond 3"/>
          <p:cNvSpPr/>
          <p:nvPr/>
        </p:nvSpPr>
        <p:spPr>
          <a:xfrm>
            <a:off x="2880519" y="3276600"/>
            <a:ext cx="1828800" cy="1524000"/>
          </a:xfrm>
          <a:prstGeom prst="diamond">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Two  datasets</a:t>
            </a:r>
            <a:endParaRPr lang="en-US" dirty="0"/>
          </a:p>
        </p:txBody>
      </p:sp>
      <p:sp>
        <p:nvSpPr>
          <p:cNvPr id="6" name="Cube 5"/>
          <p:cNvSpPr/>
          <p:nvPr/>
        </p:nvSpPr>
        <p:spPr>
          <a:xfrm>
            <a:off x="727038" y="3124200"/>
            <a:ext cx="1981200" cy="1600200"/>
          </a:xfrm>
          <a:prstGeom prst="cube">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One dense :</a:t>
            </a:r>
          </a:p>
          <a:p>
            <a:pPr algn="ctr"/>
            <a:r>
              <a:rPr lang="en-US" dirty="0" smtClean="0"/>
              <a:t>1)Mushroom</a:t>
            </a:r>
          </a:p>
          <a:p>
            <a:pPr algn="ctr"/>
            <a:endParaRPr lang="en-US" dirty="0"/>
          </a:p>
        </p:txBody>
      </p:sp>
      <p:sp>
        <p:nvSpPr>
          <p:cNvPr id="7" name="Cube 6"/>
          <p:cNvSpPr/>
          <p:nvPr/>
        </p:nvSpPr>
        <p:spPr>
          <a:xfrm>
            <a:off x="4785519" y="3124200"/>
            <a:ext cx="1905000" cy="1600200"/>
          </a:xfrm>
          <a:prstGeom prst="cube">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One sparse :</a:t>
            </a:r>
          </a:p>
          <a:p>
            <a:pPr algn="ctr"/>
            <a:r>
              <a:rPr lang="en-US" dirty="0" smtClean="0"/>
              <a:t>1)</a:t>
            </a:r>
            <a:r>
              <a:rPr lang="en-US" dirty="0" err="1" smtClean="0"/>
              <a:t>Kosarak</a:t>
            </a:r>
            <a:endParaRPr lang="en-US" dirty="0" smtClean="0"/>
          </a:p>
        </p:txBody>
      </p:sp>
      <p:sp>
        <p:nvSpPr>
          <p:cNvPr id="8" name="Up-Down Arrow 7"/>
          <p:cNvSpPr/>
          <p:nvPr/>
        </p:nvSpPr>
        <p:spPr>
          <a:xfrm>
            <a:off x="8732837" y="2483104"/>
            <a:ext cx="2986882" cy="2743200"/>
          </a:xfrm>
          <a:prstGeom prst="upDownArrow">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Graphical representation</a:t>
            </a:r>
            <a:endParaRPr lang="en-US" dirty="0"/>
          </a:p>
        </p:txBody>
      </p:sp>
      <p:sp>
        <p:nvSpPr>
          <p:cNvPr id="9" name="Wave 8"/>
          <p:cNvSpPr/>
          <p:nvPr/>
        </p:nvSpPr>
        <p:spPr>
          <a:xfrm>
            <a:off x="9045178" y="1311148"/>
            <a:ext cx="2362200" cy="990600"/>
          </a:xfrm>
          <a:prstGeom prst="wave">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Minsup</a:t>
            </a:r>
            <a:r>
              <a:rPr lang="en-US" dirty="0" smtClean="0"/>
              <a:t> </a:t>
            </a:r>
            <a:r>
              <a:rPr lang="en-US" dirty="0" err="1" smtClean="0"/>
              <a:t>vs</a:t>
            </a:r>
            <a:r>
              <a:rPr lang="en-US" dirty="0" smtClean="0"/>
              <a:t> Time</a:t>
            </a:r>
            <a:endParaRPr lang="en-US" dirty="0"/>
          </a:p>
        </p:txBody>
      </p:sp>
      <p:sp>
        <p:nvSpPr>
          <p:cNvPr id="10" name="Wave 9"/>
          <p:cNvSpPr/>
          <p:nvPr/>
        </p:nvSpPr>
        <p:spPr>
          <a:xfrm>
            <a:off x="9083278" y="5344362"/>
            <a:ext cx="2286000" cy="1015798"/>
          </a:xfrm>
          <a:prstGeom prst="wave">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Minsup</a:t>
            </a:r>
            <a:r>
              <a:rPr lang="en-US" dirty="0" smtClean="0"/>
              <a:t> </a:t>
            </a:r>
            <a:r>
              <a:rPr lang="en-US" dirty="0" err="1" smtClean="0"/>
              <a:t>vs</a:t>
            </a:r>
            <a:r>
              <a:rPr lang="en-US" dirty="0"/>
              <a:t> </a:t>
            </a:r>
            <a:r>
              <a:rPr lang="en-US" dirty="0" smtClean="0"/>
              <a:t>Memory</a:t>
            </a:r>
            <a:endParaRPr lang="en-US" dirty="0"/>
          </a:p>
        </p:txBody>
      </p:sp>
    </p:spTree>
    <p:extLst>
      <p:ext uri="{BB962C8B-B14F-4D97-AF65-F5344CB8AC3E}">
        <p14:creationId xmlns:p14="http://schemas.microsoft.com/office/powerpoint/2010/main" val="29581844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Representations (MUFI)</a:t>
            </a:r>
            <a:endParaRPr lang="en-US" dirty="0"/>
          </a:p>
        </p:txBody>
      </p:sp>
      <p:sp>
        <p:nvSpPr>
          <p:cNvPr id="3" name="Content Placeholder 2"/>
          <p:cNvSpPr>
            <a:spLocks noGrp="1"/>
          </p:cNvSpPr>
          <p:nvPr>
            <p:ph idx="1"/>
          </p:nvPr>
        </p:nvSpPr>
        <p:spPr/>
        <p:txBody>
          <a:bodyPr/>
          <a:lstStyle/>
          <a:p>
            <a:r>
              <a:rPr lang="en-US" dirty="0" smtClean="0"/>
              <a:t>Mushroom :</a:t>
            </a:r>
          </a:p>
          <a:p>
            <a:pPr marL="0" indent="0">
              <a:buNone/>
            </a:pP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89981056"/>
              </p:ext>
            </p:extLst>
          </p:nvPr>
        </p:nvGraphicFramePr>
        <p:xfrm>
          <a:off x="630955" y="2590800"/>
          <a:ext cx="4992763" cy="3312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497070986"/>
              </p:ext>
            </p:extLst>
          </p:nvPr>
        </p:nvGraphicFramePr>
        <p:xfrm>
          <a:off x="6080919" y="2667000"/>
          <a:ext cx="5410200" cy="32359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59847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Representations(MUFI)</a:t>
            </a:r>
            <a:endParaRPr lang="en-US" dirty="0"/>
          </a:p>
        </p:txBody>
      </p:sp>
      <p:sp>
        <p:nvSpPr>
          <p:cNvPr id="3" name="Content Placeholder 2"/>
          <p:cNvSpPr>
            <a:spLocks noGrp="1"/>
          </p:cNvSpPr>
          <p:nvPr>
            <p:ph idx="1"/>
          </p:nvPr>
        </p:nvSpPr>
        <p:spPr/>
        <p:txBody>
          <a:bodyPr/>
          <a:lstStyle/>
          <a:p>
            <a:r>
              <a:rPr lang="en-US" dirty="0" err="1" smtClean="0"/>
              <a:t>Kosarak</a:t>
            </a:r>
            <a:r>
              <a:rPr lang="en-US" dirty="0" smtClean="0"/>
              <a:t> :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608276590"/>
              </p:ext>
            </p:extLst>
          </p:nvPr>
        </p:nvGraphicFramePr>
        <p:xfrm>
          <a:off x="823119" y="2438400"/>
          <a:ext cx="5562600" cy="3464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4090277036"/>
              </p:ext>
            </p:extLst>
          </p:nvPr>
        </p:nvGraphicFramePr>
        <p:xfrm>
          <a:off x="6538119" y="2438400"/>
          <a:ext cx="5638800" cy="3464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51059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Representations(CUFI)</a:t>
            </a:r>
            <a:endParaRPr lang="en-US" dirty="0"/>
          </a:p>
        </p:txBody>
      </p:sp>
      <p:sp>
        <p:nvSpPr>
          <p:cNvPr id="3" name="Content Placeholder 2"/>
          <p:cNvSpPr>
            <a:spLocks noGrp="1"/>
          </p:cNvSpPr>
          <p:nvPr>
            <p:ph idx="1"/>
          </p:nvPr>
        </p:nvSpPr>
        <p:spPr/>
        <p:txBody>
          <a:bodyPr/>
          <a:lstStyle/>
          <a:p>
            <a:r>
              <a:rPr lang="en-US" dirty="0" smtClean="0"/>
              <a:t>Mushroom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914206644"/>
              </p:ext>
            </p:extLst>
          </p:nvPr>
        </p:nvGraphicFramePr>
        <p:xfrm>
          <a:off x="975519" y="2438400"/>
          <a:ext cx="5638800" cy="3581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077026414"/>
              </p:ext>
            </p:extLst>
          </p:nvPr>
        </p:nvGraphicFramePr>
        <p:xfrm>
          <a:off x="6919119" y="2514600"/>
          <a:ext cx="5181600" cy="3388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144852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Representations(CUFI)</a:t>
            </a:r>
            <a:endParaRPr lang="en-US" dirty="0"/>
          </a:p>
        </p:txBody>
      </p:sp>
      <p:sp>
        <p:nvSpPr>
          <p:cNvPr id="3" name="Content Placeholder 2"/>
          <p:cNvSpPr>
            <a:spLocks noGrp="1"/>
          </p:cNvSpPr>
          <p:nvPr>
            <p:ph idx="1"/>
          </p:nvPr>
        </p:nvSpPr>
        <p:spPr/>
        <p:txBody>
          <a:bodyPr/>
          <a:lstStyle/>
          <a:p>
            <a:r>
              <a:rPr lang="en-US" dirty="0" err="1" smtClean="0"/>
              <a:t>Kosarak</a:t>
            </a:r>
            <a:r>
              <a:rPr lang="en-US" dirty="0" smtClean="0"/>
              <a:t>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273703395"/>
              </p:ext>
            </p:extLst>
          </p:nvPr>
        </p:nvGraphicFramePr>
        <p:xfrm>
          <a:off x="1127919" y="2362200"/>
          <a:ext cx="5410200" cy="3540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308990073"/>
              </p:ext>
            </p:extLst>
          </p:nvPr>
        </p:nvGraphicFramePr>
        <p:xfrm>
          <a:off x="6766719" y="2362200"/>
          <a:ext cx="5410200" cy="35407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131618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Representations(MUFIS)</a:t>
            </a:r>
            <a:endParaRPr lang="en-US" dirty="0"/>
          </a:p>
        </p:txBody>
      </p:sp>
      <p:sp>
        <p:nvSpPr>
          <p:cNvPr id="3" name="Content Placeholder 2"/>
          <p:cNvSpPr>
            <a:spLocks noGrp="1"/>
          </p:cNvSpPr>
          <p:nvPr>
            <p:ph idx="1"/>
          </p:nvPr>
        </p:nvSpPr>
        <p:spPr/>
        <p:txBody>
          <a:bodyPr/>
          <a:lstStyle/>
          <a:p>
            <a:r>
              <a:rPr lang="en-US" dirty="0" smtClean="0"/>
              <a:t>Mushroom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3280415121"/>
              </p:ext>
            </p:extLst>
          </p:nvPr>
        </p:nvGraphicFramePr>
        <p:xfrm>
          <a:off x="823119" y="2667000"/>
          <a:ext cx="5410200" cy="3235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631412880"/>
              </p:ext>
            </p:extLst>
          </p:nvPr>
        </p:nvGraphicFramePr>
        <p:xfrm>
          <a:off x="6538119" y="2590800"/>
          <a:ext cx="5449972" cy="33121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2661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19" y="304800"/>
            <a:ext cx="11357135" cy="1066800"/>
          </a:xfrm>
        </p:spPr>
        <p:txBody>
          <a:bodyPr/>
          <a:lstStyle/>
          <a:p>
            <a:r>
              <a:rPr lang="en-US" dirty="0" smtClean="0"/>
              <a:t>Motivation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2494386"/>
              </p:ext>
            </p:extLst>
          </p:nvPr>
        </p:nvGraphicFramePr>
        <p:xfrm>
          <a:off x="823119" y="3200400"/>
          <a:ext cx="11164971" cy="3246120"/>
        </p:xfrm>
        <a:graphic>
          <a:graphicData uri="http://schemas.openxmlformats.org/drawingml/2006/table">
            <a:tbl>
              <a:tblPr firstRow="1" bandRow="1">
                <a:tableStyleId>{5C22544A-7EE6-4342-B048-85BDC9FD1C3A}</a:tableStyleId>
              </a:tblPr>
              <a:tblGrid>
                <a:gridCol w="1143000"/>
                <a:gridCol w="1524000"/>
                <a:gridCol w="2819400"/>
                <a:gridCol w="2895600"/>
                <a:gridCol w="2782971"/>
              </a:tblGrid>
              <a:tr h="563880">
                <a:tc>
                  <a:txBody>
                    <a:bodyPr/>
                    <a:lstStyle/>
                    <a:p>
                      <a:r>
                        <a:rPr lang="en-US" dirty="0" smtClean="0"/>
                        <a:t>Dataset</a:t>
                      </a:r>
                      <a:endParaRPr lang="en-US" dirty="0"/>
                    </a:p>
                  </a:txBody>
                  <a:tcPr/>
                </a:tc>
                <a:tc>
                  <a:txBody>
                    <a:bodyPr/>
                    <a:lstStyle/>
                    <a:p>
                      <a:r>
                        <a:rPr lang="en-US" dirty="0" smtClean="0"/>
                        <a:t>Probability</a:t>
                      </a:r>
                      <a:endParaRPr lang="en-US" dirty="0"/>
                    </a:p>
                  </a:txBody>
                  <a:tcPr/>
                </a:tc>
                <a:tc>
                  <a:txBody>
                    <a:bodyPr/>
                    <a:lstStyle/>
                    <a:p>
                      <a:r>
                        <a:rPr lang="en-US" dirty="0" smtClean="0"/>
                        <a:t>Data structures used for Frequent </a:t>
                      </a:r>
                      <a:r>
                        <a:rPr lang="en-US" dirty="0" err="1" smtClean="0"/>
                        <a:t>itemsets</a:t>
                      </a:r>
                      <a:r>
                        <a:rPr lang="en-US" dirty="0" smtClean="0"/>
                        <a:t> mining</a:t>
                      </a:r>
                      <a:endParaRPr lang="en-US" dirty="0"/>
                    </a:p>
                  </a:txBody>
                  <a:tcPr/>
                </a:tc>
                <a:tc>
                  <a:txBody>
                    <a:bodyPr/>
                    <a:lstStyle/>
                    <a:p>
                      <a:r>
                        <a:rPr lang="en-US" dirty="0" smtClean="0"/>
                        <a:t>Data structures</a:t>
                      </a:r>
                      <a:r>
                        <a:rPr lang="en-US" baseline="0" dirty="0" smtClean="0"/>
                        <a:t> used for </a:t>
                      </a:r>
                      <a:r>
                        <a:rPr lang="en-US" dirty="0" smtClean="0"/>
                        <a:t>Maximal frequent </a:t>
                      </a:r>
                      <a:r>
                        <a:rPr lang="en-US" dirty="0" err="1" smtClean="0"/>
                        <a:t>itemsets</a:t>
                      </a:r>
                      <a:r>
                        <a:rPr lang="en-US" dirty="0" smtClean="0"/>
                        <a:t> mining</a:t>
                      </a:r>
                      <a:endParaRPr lang="en-US" dirty="0"/>
                    </a:p>
                  </a:txBody>
                  <a:tcPr/>
                </a:tc>
                <a:tc>
                  <a:txBody>
                    <a:bodyPr/>
                    <a:lstStyle/>
                    <a:p>
                      <a:r>
                        <a:rPr lang="en-US" dirty="0" smtClean="0"/>
                        <a:t>Data structures used for Closed frequent </a:t>
                      </a:r>
                      <a:r>
                        <a:rPr lang="en-US" dirty="0" err="1" smtClean="0"/>
                        <a:t>itemsets</a:t>
                      </a:r>
                      <a:r>
                        <a:rPr lang="en-US" dirty="0" smtClean="0"/>
                        <a:t> mining</a:t>
                      </a:r>
                      <a:endParaRPr lang="en-US" dirty="0"/>
                    </a:p>
                  </a:txBody>
                  <a:tcPr/>
                </a:tc>
              </a:tr>
              <a:tr h="563880">
                <a:tc>
                  <a:txBody>
                    <a:bodyPr/>
                    <a:lstStyle/>
                    <a:p>
                      <a:r>
                        <a:rPr lang="en-US" dirty="0" smtClean="0"/>
                        <a:t>Static</a:t>
                      </a:r>
                      <a:endParaRPr lang="en-US" dirty="0"/>
                    </a:p>
                  </a:txBody>
                  <a:tcPr/>
                </a:tc>
                <a:tc>
                  <a:txBody>
                    <a:bodyPr/>
                    <a:lstStyle/>
                    <a:p>
                      <a:r>
                        <a:rPr lang="en-US" dirty="0" smtClean="0"/>
                        <a:t>Certain</a:t>
                      </a:r>
                      <a:endParaRPr lang="en-US" dirty="0"/>
                    </a:p>
                  </a:txBody>
                  <a:tcPr/>
                </a:tc>
                <a:tc>
                  <a:txBody>
                    <a:bodyPr/>
                    <a:lstStyle/>
                    <a:p>
                      <a:r>
                        <a:rPr lang="en-US" dirty="0" err="1" smtClean="0"/>
                        <a:t>Fp</a:t>
                      </a:r>
                      <a:r>
                        <a:rPr lang="en-US" baseline="0" dirty="0" smtClean="0"/>
                        <a:t> </a:t>
                      </a:r>
                      <a:r>
                        <a:rPr lang="en-US" baseline="0" dirty="0" smtClean="0"/>
                        <a:t>tree[2]</a:t>
                      </a:r>
                      <a:endParaRPr lang="en-US" dirty="0"/>
                    </a:p>
                  </a:txBody>
                  <a:tcPr>
                    <a:solidFill>
                      <a:srgbClr val="FFFF00"/>
                    </a:solidFill>
                  </a:tcPr>
                </a:tc>
                <a:tc>
                  <a:txBody>
                    <a:bodyPr/>
                    <a:lstStyle/>
                    <a:p>
                      <a:r>
                        <a:rPr lang="en-US" dirty="0" err="1" smtClean="0"/>
                        <a:t>Fpmax</a:t>
                      </a:r>
                      <a:r>
                        <a:rPr lang="en-US" dirty="0" smtClean="0"/>
                        <a:t>(MFI tree)[9]</a:t>
                      </a:r>
                      <a:endParaRPr lang="en-US" dirty="0"/>
                    </a:p>
                  </a:txBody>
                  <a:tcPr>
                    <a:solidFill>
                      <a:srgbClr val="FFFF00"/>
                    </a:solidFill>
                  </a:tcPr>
                </a:tc>
                <a:tc>
                  <a:txBody>
                    <a:bodyPr/>
                    <a:lstStyle/>
                    <a:p>
                      <a:r>
                        <a:rPr lang="en-US" dirty="0" err="1" smtClean="0"/>
                        <a:t>Fpclose</a:t>
                      </a:r>
                      <a:r>
                        <a:rPr lang="en-US" dirty="0" smtClean="0"/>
                        <a:t>(CFI tree)[9]</a:t>
                      </a:r>
                      <a:endParaRPr lang="en-US" dirty="0"/>
                    </a:p>
                  </a:txBody>
                  <a:tcPr>
                    <a:solidFill>
                      <a:srgbClr val="FFFF00"/>
                    </a:solidFill>
                  </a:tcPr>
                </a:tc>
              </a:tr>
              <a:tr h="563880">
                <a:tc>
                  <a:txBody>
                    <a:bodyPr/>
                    <a:lstStyle/>
                    <a:p>
                      <a:r>
                        <a:rPr lang="en-US" dirty="0" smtClean="0"/>
                        <a:t>Static</a:t>
                      </a:r>
                      <a:endParaRPr lang="en-US" dirty="0"/>
                    </a:p>
                  </a:txBody>
                  <a:tcPr/>
                </a:tc>
                <a:tc>
                  <a:txBody>
                    <a:bodyPr/>
                    <a:lstStyle/>
                    <a:p>
                      <a:r>
                        <a:rPr lang="en-US" dirty="0" smtClean="0"/>
                        <a:t>Uncertain</a:t>
                      </a:r>
                      <a:endParaRPr lang="en-US" dirty="0"/>
                    </a:p>
                  </a:txBody>
                  <a:tcPr/>
                </a:tc>
                <a:tc>
                  <a:txBody>
                    <a:bodyPr/>
                    <a:lstStyle/>
                    <a:p>
                      <a:r>
                        <a:rPr lang="en-US" dirty="0" smtClean="0"/>
                        <a:t>CUFP </a:t>
                      </a:r>
                      <a:r>
                        <a:rPr lang="en-US" dirty="0" smtClean="0"/>
                        <a:t>tree[18] / PUF tree[12] </a:t>
                      </a:r>
                      <a:r>
                        <a:rPr lang="en-US" dirty="0" smtClean="0"/>
                        <a:t>etc.</a:t>
                      </a:r>
                      <a:endParaRPr lang="en-US" dirty="0"/>
                    </a:p>
                  </a:txBody>
                  <a:tcPr>
                    <a:solidFill>
                      <a:srgbClr val="FFFF00"/>
                    </a:solidFill>
                  </a:tcPr>
                </a:tc>
                <a:tc>
                  <a:txBody>
                    <a:bodyPr/>
                    <a:lstStyle/>
                    <a:p>
                      <a:r>
                        <a:rPr lang="en-US" dirty="0" smtClean="0"/>
                        <a:t>MUFI tree</a:t>
                      </a:r>
                      <a:endParaRPr lang="en-US" dirty="0"/>
                    </a:p>
                  </a:txBody>
                  <a:tcPr>
                    <a:solidFill>
                      <a:srgbClr val="00B050"/>
                    </a:solidFill>
                  </a:tcPr>
                </a:tc>
                <a:tc>
                  <a:txBody>
                    <a:bodyPr/>
                    <a:lstStyle/>
                    <a:p>
                      <a:r>
                        <a:rPr lang="en-US" dirty="0" smtClean="0"/>
                        <a:t>CUFI tree</a:t>
                      </a:r>
                      <a:endParaRPr lang="en-US" dirty="0"/>
                    </a:p>
                  </a:txBody>
                  <a:tcPr>
                    <a:solidFill>
                      <a:srgbClr val="00B050"/>
                    </a:solidFill>
                  </a:tcPr>
                </a:tc>
              </a:tr>
              <a:tr h="563880">
                <a:tc>
                  <a:txBody>
                    <a:bodyPr/>
                    <a:lstStyle/>
                    <a:p>
                      <a:r>
                        <a:rPr lang="en-US" dirty="0" smtClean="0"/>
                        <a:t>Stream</a:t>
                      </a:r>
                      <a:endParaRPr lang="en-US" dirty="0"/>
                    </a:p>
                  </a:txBody>
                  <a:tcPr/>
                </a:tc>
                <a:tc>
                  <a:txBody>
                    <a:bodyPr/>
                    <a:lstStyle/>
                    <a:p>
                      <a:r>
                        <a:rPr lang="en-US" dirty="0" smtClean="0"/>
                        <a:t>Certain</a:t>
                      </a:r>
                      <a:endParaRPr lang="en-US" dirty="0"/>
                    </a:p>
                  </a:txBody>
                  <a:tcPr/>
                </a:tc>
                <a:tc>
                  <a:txBody>
                    <a:bodyPr/>
                    <a:lstStyle/>
                    <a:p>
                      <a:r>
                        <a:rPr lang="en-US" dirty="0" err="1" smtClean="0"/>
                        <a:t>DSTree</a:t>
                      </a:r>
                      <a:r>
                        <a:rPr lang="en-US" dirty="0" smtClean="0"/>
                        <a:t>[13]</a:t>
                      </a:r>
                      <a:endParaRPr lang="en-US" dirty="0"/>
                    </a:p>
                  </a:txBody>
                  <a:tcPr>
                    <a:solidFill>
                      <a:srgbClr val="FFFF00"/>
                    </a:solidFill>
                  </a:tcPr>
                </a:tc>
                <a:tc>
                  <a:txBody>
                    <a:bodyPr/>
                    <a:lstStyle/>
                    <a:p>
                      <a:r>
                        <a:rPr lang="en-US" dirty="0" err="1" smtClean="0"/>
                        <a:t>CFIstream</a:t>
                      </a:r>
                      <a:r>
                        <a:rPr lang="en-US" dirty="0" smtClean="0"/>
                        <a:t>[20]</a:t>
                      </a:r>
                      <a:endParaRPr lang="en-US" dirty="0"/>
                    </a:p>
                  </a:txBody>
                  <a:tcPr>
                    <a:solidFill>
                      <a:srgbClr val="FFFF00"/>
                    </a:solidFill>
                  </a:tcPr>
                </a:tc>
                <a:tc>
                  <a:txBody>
                    <a:bodyPr/>
                    <a:lstStyle/>
                    <a:p>
                      <a:r>
                        <a:rPr lang="en-US" dirty="0" err="1" smtClean="0"/>
                        <a:t>FpMFI</a:t>
                      </a:r>
                      <a:r>
                        <a:rPr lang="en-US" dirty="0" smtClean="0"/>
                        <a:t>-DS[19]</a:t>
                      </a:r>
                      <a:endParaRPr lang="en-US" dirty="0"/>
                    </a:p>
                  </a:txBody>
                  <a:tcPr>
                    <a:solidFill>
                      <a:srgbClr val="FFFF00"/>
                    </a:solidFill>
                  </a:tcPr>
                </a:tc>
              </a:tr>
              <a:tr h="563880">
                <a:tc>
                  <a:txBody>
                    <a:bodyPr/>
                    <a:lstStyle/>
                    <a:p>
                      <a:r>
                        <a:rPr lang="en-US" dirty="0" smtClean="0"/>
                        <a:t>Stream</a:t>
                      </a:r>
                      <a:endParaRPr lang="en-US" dirty="0"/>
                    </a:p>
                  </a:txBody>
                  <a:tcPr/>
                </a:tc>
                <a:tc>
                  <a:txBody>
                    <a:bodyPr/>
                    <a:lstStyle/>
                    <a:p>
                      <a:r>
                        <a:rPr lang="en-US" dirty="0" smtClean="0"/>
                        <a:t>Uncertain</a:t>
                      </a:r>
                      <a:endParaRPr lang="en-US" dirty="0"/>
                    </a:p>
                  </a:txBody>
                  <a:tcPr/>
                </a:tc>
                <a:tc>
                  <a:txBody>
                    <a:bodyPr/>
                    <a:lstStyle/>
                    <a:p>
                      <a:r>
                        <a:rPr lang="en-US" dirty="0" smtClean="0"/>
                        <a:t>CUFPR</a:t>
                      </a:r>
                      <a:endParaRPr lang="en-US" dirty="0"/>
                    </a:p>
                  </a:txBody>
                  <a:tcPr>
                    <a:solidFill>
                      <a:srgbClr val="FFFF00"/>
                    </a:solidFill>
                  </a:tcPr>
                </a:tc>
                <a:tc>
                  <a:txBody>
                    <a:bodyPr/>
                    <a:lstStyle/>
                    <a:p>
                      <a:r>
                        <a:rPr lang="en-US" dirty="0" smtClean="0"/>
                        <a:t>MUFIS</a:t>
                      </a:r>
                      <a:r>
                        <a:rPr lang="en-US" baseline="0" dirty="0" smtClean="0"/>
                        <a:t> tree</a:t>
                      </a:r>
                      <a:endParaRPr lang="en-US" dirty="0"/>
                    </a:p>
                  </a:txBody>
                  <a:tcPr>
                    <a:solidFill>
                      <a:srgbClr val="00B050"/>
                    </a:solidFill>
                  </a:tcPr>
                </a:tc>
                <a:tc>
                  <a:txBody>
                    <a:bodyPr/>
                    <a:lstStyle/>
                    <a:p>
                      <a:r>
                        <a:rPr lang="en-US" dirty="0" smtClean="0"/>
                        <a:t>CUFIS tree</a:t>
                      </a:r>
                      <a:endParaRPr lang="en-US" dirty="0"/>
                    </a:p>
                  </a:txBody>
                  <a:tcPr>
                    <a:solidFill>
                      <a:srgbClr val="00B050"/>
                    </a:solidFill>
                  </a:tcPr>
                </a:tc>
              </a:tr>
            </a:tbl>
          </a:graphicData>
        </a:graphic>
      </p:graphicFrame>
      <p:sp>
        <p:nvSpPr>
          <p:cNvPr id="3" name="Rounded Rectangle 2"/>
          <p:cNvSpPr/>
          <p:nvPr/>
        </p:nvSpPr>
        <p:spPr>
          <a:xfrm>
            <a:off x="3032919" y="2438400"/>
            <a:ext cx="609600" cy="381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7604919" y="2438400"/>
            <a:ext cx="6096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3794919" y="26289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8366919" y="26416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252119" y="2438400"/>
            <a:ext cx="1905000" cy="338554"/>
          </a:xfrm>
          <a:prstGeom prst="rect">
            <a:avLst/>
          </a:prstGeom>
          <a:noFill/>
        </p:spPr>
        <p:txBody>
          <a:bodyPr wrap="square" rtlCol="0">
            <a:spAutoFit/>
          </a:bodyPr>
          <a:lstStyle/>
          <a:p>
            <a:r>
              <a:rPr lang="en-US" dirty="0" smtClean="0"/>
              <a:t>Done before</a:t>
            </a:r>
            <a:endParaRPr lang="en-US" dirty="0"/>
          </a:p>
        </p:txBody>
      </p:sp>
      <p:sp>
        <p:nvSpPr>
          <p:cNvPr id="10" name="TextBox 9"/>
          <p:cNvSpPr txBox="1"/>
          <p:nvPr/>
        </p:nvSpPr>
        <p:spPr>
          <a:xfrm>
            <a:off x="8747919" y="2480846"/>
            <a:ext cx="1905000" cy="338554"/>
          </a:xfrm>
          <a:prstGeom prst="rect">
            <a:avLst/>
          </a:prstGeom>
          <a:noFill/>
        </p:spPr>
        <p:txBody>
          <a:bodyPr wrap="square" rtlCol="0">
            <a:spAutoFit/>
          </a:bodyPr>
          <a:lstStyle/>
          <a:p>
            <a:r>
              <a:rPr lang="en-US" dirty="0" smtClean="0"/>
              <a:t>Our task</a:t>
            </a:r>
            <a:endParaRPr lang="en-US" dirty="0"/>
          </a:p>
        </p:txBody>
      </p:sp>
      <p:sp>
        <p:nvSpPr>
          <p:cNvPr id="11" name="TextBox 10"/>
          <p:cNvSpPr txBox="1"/>
          <p:nvPr/>
        </p:nvSpPr>
        <p:spPr>
          <a:xfrm>
            <a:off x="823119" y="1524000"/>
            <a:ext cx="11128535" cy="400110"/>
          </a:xfrm>
          <a:prstGeom prst="rect">
            <a:avLst/>
          </a:prstGeom>
          <a:noFill/>
        </p:spPr>
        <p:txBody>
          <a:bodyPr wrap="square" rtlCol="0">
            <a:spAutoFit/>
          </a:bodyPr>
          <a:lstStyle/>
          <a:p>
            <a:r>
              <a:rPr lang="en-US" sz="2000" dirty="0" smtClean="0"/>
              <a:t>The following table shows existing works and our new works : </a:t>
            </a:r>
            <a:endParaRPr lang="en-US" sz="2000" dirty="0"/>
          </a:p>
        </p:txBody>
      </p:sp>
    </p:spTree>
    <p:extLst>
      <p:ext uri="{BB962C8B-B14F-4D97-AF65-F5344CB8AC3E}">
        <p14:creationId xmlns:p14="http://schemas.microsoft.com/office/powerpoint/2010/main" val="25377331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Representations(MUFIS)</a:t>
            </a:r>
            <a:endParaRPr lang="en-US" dirty="0"/>
          </a:p>
        </p:txBody>
      </p:sp>
      <p:sp>
        <p:nvSpPr>
          <p:cNvPr id="3" name="Content Placeholder 2"/>
          <p:cNvSpPr>
            <a:spLocks noGrp="1"/>
          </p:cNvSpPr>
          <p:nvPr>
            <p:ph idx="1"/>
          </p:nvPr>
        </p:nvSpPr>
        <p:spPr/>
        <p:txBody>
          <a:bodyPr/>
          <a:lstStyle/>
          <a:p>
            <a:r>
              <a:rPr lang="en-US" dirty="0" err="1" smtClean="0"/>
              <a:t>Kosarak</a:t>
            </a:r>
            <a:r>
              <a:rPr lang="en-US" dirty="0" smtClean="0"/>
              <a:t>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509638806"/>
              </p:ext>
            </p:extLst>
          </p:nvPr>
        </p:nvGraphicFramePr>
        <p:xfrm>
          <a:off x="899319" y="2819400"/>
          <a:ext cx="5181600" cy="30835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775941952"/>
              </p:ext>
            </p:extLst>
          </p:nvPr>
        </p:nvGraphicFramePr>
        <p:xfrm>
          <a:off x="6233319" y="2819400"/>
          <a:ext cx="5334000" cy="30231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374753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Representations(CUFIS)</a:t>
            </a:r>
            <a:endParaRPr lang="en-US" dirty="0"/>
          </a:p>
        </p:txBody>
      </p:sp>
      <p:sp>
        <p:nvSpPr>
          <p:cNvPr id="3" name="Content Placeholder 2"/>
          <p:cNvSpPr>
            <a:spLocks noGrp="1"/>
          </p:cNvSpPr>
          <p:nvPr>
            <p:ph idx="1"/>
          </p:nvPr>
        </p:nvSpPr>
        <p:spPr/>
        <p:txBody>
          <a:bodyPr/>
          <a:lstStyle/>
          <a:p>
            <a:r>
              <a:rPr lang="en-US" dirty="0" smtClean="0"/>
              <a:t>Mushroom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194566783"/>
              </p:ext>
            </p:extLst>
          </p:nvPr>
        </p:nvGraphicFramePr>
        <p:xfrm>
          <a:off x="899319" y="2667000"/>
          <a:ext cx="5181600"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390712057"/>
              </p:ext>
            </p:extLst>
          </p:nvPr>
        </p:nvGraphicFramePr>
        <p:xfrm>
          <a:off x="6385719" y="2743200"/>
          <a:ext cx="5334000" cy="3276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02558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Representations(CUFIS)</a:t>
            </a:r>
            <a:endParaRPr lang="en-US" dirty="0"/>
          </a:p>
        </p:txBody>
      </p:sp>
      <p:sp>
        <p:nvSpPr>
          <p:cNvPr id="3" name="Content Placeholder 2"/>
          <p:cNvSpPr>
            <a:spLocks noGrp="1"/>
          </p:cNvSpPr>
          <p:nvPr>
            <p:ph idx="1"/>
          </p:nvPr>
        </p:nvSpPr>
        <p:spPr/>
        <p:txBody>
          <a:bodyPr/>
          <a:lstStyle/>
          <a:p>
            <a:r>
              <a:rPr lang="en-US" dirty="0" err="1" smtClean="0"/>
              <a:t>Kosarak</a:t>
            </a:r>
            <a:r>
              <a:rPr lang="en-US" dirty="0" smtClean="0"/>
              <a:t> :</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104091929"/>
              </p:ext>
            </p:extLst>
          </p:nvPr>
        </p:nvGraphicFramePr>
        <p:xfrm>
          <a:off x="823119" y="2590800"/>
          <a:ext cx="5410200" cy="3429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1037167614"/>
              </p:ext>
            </p:extLst>
          </p:nvPr>
        </p:nvGraphicFramePr>
        <p:xfrm>
          <a:off x="6538119" y="2667000"/>
          <a:ext cx="5257800" cy="32359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838451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Conclusion </a:t>
            </a:r>
            <a:r>
              <a:rPr lang="en-US" dirty="0" smtClean="0"/>
              <a:t>:</a:t>
            </a:r>
          </a:p>
          <a:p>
            <a:endParaRPr lang="en-US" dirty="0"/>
          </a:p>
          <a:p>
            <a:r>
              <a:rPr lang="en-US" dirty="0"/>
              <a:t>Maximal and Closed frequent </a:t>
            </a:r>
            <a:r>
              <a:rPr lang="en-US" dirty="0" err="1"/>
              <a:t>itemsets</a:t>
            </a:r>
            <a:r>
              <a:rPr lang="en-US" dirty="0"/>
              <a:t> are optimization techniques of pattern mining. </a:t>
            </a:r>
            <a:endParaRPr lang="en-US" dirty="0" smtClean="0"/>
          </a:p>
          <a:p>
            <a:r>
              <a:rPr lang="en-US" dirty="0" smtClean="0"/>
              <a:t>Uncertain </a:t>
            </a:r>
            <a:r>
              <a:rPr lang="en-US" dirty="0"/>
              <a:t>database has many real life applications like market basket analysis, medical diagnosis system, web click stream etc. </a:t>
            </a:r>
            <a:endParaRPr lang="en-US" dirty="0" smtClean="0"/>
          </a:p>
          <a:p>
            <a:r>
              <a:rPr lang="en-US" dirty="0" smtClean="0"/>
              <a:t>Maximal </a:t>
            </a:r>
            <a:r>
              <a:rPr lang="en-US" dirty="0"/>
              <a:t>and Closed uncertain frequent </a:t>
            </a:r>
            <a:r>
              <a:rPr lang="en-US" dirty="0" err="1"/>
              <a:t>itemsets</a:t>
            </a:r>
            <a:r>
              <a:rPr lang="en-US" dirty="0"/>
              <a:t> can be used for space efficient representation and time critical efficient performance of them</a:t>
            </a:r>
            <a:r>
              <a:rPr lang="en-US" dirty="0" smtClean="0"/>
              <a:t>.</a:t>
            </a:r>
          </a:p>
          <a:p>
            <a:pPr marL="0" indent="0">
              <a:buNone/>
            </a:pPr>
            <a:endParaRPr lang="en-US" dirty="0"/>
          </a:p>
        </p:txBody>
      </p:sp>
    </p:spTree>
    <p:extLst>
      <p:ext uri="{BB962C8B-B14F-4D97-AF65-F5344CB8AC3E}">
        <p14:creationId xmlns:p14="http://schemas.microsoft.com/office/powerpoint/2010/main" val="15671492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Limitations and Future </a:t>
            </a:r>
            <a:r>
              <a:rPr lang="en-US" dirty="0" smtClean="0"/>
              <a:t>directions </a:t>
            </a:r>
            <a:r>
              <a:rPr lang="en-US" dirty="0" smtClean="0"/>
              <a:t>:</a:t>
            </a:r>
          </a:p>
          <a:p>
            <a:pPr marL="0" indent="0">
              <a:buNone/>
            </a:pPr>
            <a:endParaRPr lang="en-US" dirty="0"/>
          </a:p>
          <a:p>
            <a:r>
              <a:rPr lang="en-US" dirty="0"/>
              <a:t>We will try to prove our algorithm using theory of induction</a:t>
            </a:r>
            <a:r>
              <a:rPr lang="en-US" dirty="0" smtClean="0"/>
              <a:t>.</a:t>
            </a:r>
            <a:endParaRPr lang="en-US" dirty="0"/>
          </a:p>
          <a:p>
            <a:endParaRPr lang="en-US" dirty="0"/>
          </a:p>
        </p:txBody>
      </p:sp>
    </p:spTree>
    <p:extLst>
      <p:ext uri="{BB962C8B-B14F-4D97-AF65-F5344CB8AC3E}">
        <p14:creationId xmlns:p14="http://schemas.microsoft.com/office/powerpoint/2010/main" val="39646606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956" y="1066800"/>
            <a:ext cx="11357135" cy="1066800"/>
          </a:xfrm>
        </p:spPr>
        <p:txBody>
          <a:bodyPr>
            <a:normAutofit fontScale="90000"/>
          </a:bodyPr>
          <a:lstStyle/>
          <a:p>
            <a:pPr lvl="0"/>
            <a:r>
              <a:rPr lang="en-US" sz="44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44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4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ea typeface="Times New Roman" panose="02020603050405020304" pitchFamily="18" charset="0"/>
                <a:cs typeface="Times New Roman" panose="02020603050405020304" pitchFamily="18" charset="0"/>
              </a:rPr>
              <a:t>References</a:t>
            </a:r>
            <a:r>
              <a:rPr lang="en-US" sz="2800" dirty="0">
                <a:solidFill>
                  <a:schemeClr val="tx1"/>
                </a:solidFill>
              </a:rPr>
              <a:t/>
            </a:r>
            <a:br>
              <a:rPr lang="en-US" sz="2800" dirty="0">
                <a:solidFill>
                  <a:schemeClr val="tx1"/>
                </a:solidFill>
              </a:rPr>
            </a:br>
            <a:endParaRPr lang="en-US" dirty="0"/>
          </a:p>
        </p:txBody>
      </p:sp>
      <p:sp>
        <p:nvSpPr>
          <p:cNvPr id="4" name="Rectangle 1"/>
          <p:cNvSpPr>
            <a:spLocks noGrp="1" noChangeArrowheads="1"/>
          </p:cNvSpPr>
          <p:nvPr>
            <p:ph idx="1"/>
          </p:nvPr>
        </p:nvSpPr>
        <p:spPr bwMode="auto">
          <a:xfrm>
            <a:off x="365919" y="1476375"/>
            <a:ext cx="1210498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[1] R. Agrawal and R.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Srikant</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Fast algorithms for mining association rules. In </a:t>
            </a:r>
            <a:r>
              <a:rPr kumimoji="0" lang="en-US" sz="2000" b="0" i="1"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Proceedings of VLDB’94</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pages 487–499, 1994.</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[2] J. Han, J. Pei, and Y. Yin. Mining frequent patterns without candidate generation.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In </a:t>
            </a:r>
            <a:r>
              <a:rPr kumimoji="0" lang="en-US" sz="2000" b="0" i="1"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Proceedings of ACM SIGMOD’00</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pages 1–12, May 2000.</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[3] Doug Burdick, Manuel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Calimlim</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and Johannes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Gehrke</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Mafia: A Maximal Frequent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Itemset</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Algorithm for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Transactional Databases. In Proceedings of the 17th International Conference 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Data Engineering, pages 443{452, Heidelberg, Germany, April 2001.</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CMR10" charset="0"/>
              </a:rPr>
              <a:t>[4] </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K. Gouda, M.J.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Zaki</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Efficiently </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Mining Maximal Frequent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Itemsets</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In 1st IEEE International Conference 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Data Mining (ICDM), pages 163{170, San Jose, November 2001.</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[5] G.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Grahne</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and J. Zhu. High performance mining of maximal frequent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itemsets</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In </a:t>
            </a:r>
            <a:r>
              <a:rPr kumimoji="0" lang="en-US" sz="2000" b="0" i="1"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SIAM’03 Workshop 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High Performance</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t>
            </a:r>
            <a:r>
              <a:rPr kumimoji="0" lang="en-US" sz="2000" b="0" i="1"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Data Mining: Pervasive and Data Stream Mining</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May 2003.</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[6] J. Pei, J. Han, and R. Mao. CLOSET: An efficient algorithm for mining frequent closed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itemsets</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In </a:t>
            </a:r>
            <a:r>
              <a:rPr kumimoji="0" lang="en-US" sz="2000" b="0" i="1"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ACM SIGMOD’00</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t>
            </a:r>
            <a:r>
              <a:rPr kumimoji="0" lang="en-US" sz="2000" b="0" i="1"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Workshop on Research Issues in Data Mining and Knowledge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1"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Discovery</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pages 21–30, 2000.</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[7] M.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Zaki</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and C. Hsiao. Charm: An efficient algorithm for closed </a:t>
            </a:r>
            <a:r>
              <a:rPr kumimoji="0" lang="en-US" sz="2000" b="0" i="0" u="none" strike="noStrike" cap="none" normalizeH="0" baseline="0" dirty="0" err="1" smtClean="0">
                <a:ln>
                  <a:noFill/>
                </a:ln>
                <a:solidFill>
                  <a:schemeClr val="tx1"/>
                </a:solidFill>
                <a:effectLst/>
                <a:ea typeface="Times New Roman" panose="02020603050405020304" pitchFamily="18" charset="0"/>
                <a:cs typeface="Times New Roman" panose="02020603050405020304" pitchFamily="18" charset="0"/>
              </a:rPr>
              <a:t>itemset</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mining. In </a:t>
            </a:r>
            <a:r>
              <a:rPr kumimoji="0" lang="en-US" sz="2000" b="0" i="1"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Proceedings of SIAM’02</a:t>
            </a: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ea typeface="Times New Roman" panose="02020603050405020304" pitchFamily="18" charset="0"/>
                <a:cs typeface="Times New Roman" panose="02020603050405020304" pitchFamily="18" charset="0"/>
              </a:rPr>
              <a:t>Arlington, Apr. 2002.</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862471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dirty="0"/>
          </a:p>
        </p:txBody>
      </p:sp>
      <p:sp>
        <p:nvSpPr>
          <p:cNvPr id="3" name="Content Placeholder 2"/>
          <p:cNvSpPr>
            <a:spLocks noGrp="1"/>
          </p:cNvSpPr>
          <p:nvPr>
            <p:ph idx="1"/>
          </p:nvPr>
        </p:nvSpPr>
        <p:spPr/>
        <p:txBody>
          <a:bodyPr>
            <a:normAutofit fontScale="85000" lnSpcReduction="20000"/>
          </a:bodyPr>
          <a:lstStyle/>
          <a:p>
            <a:pPr marL="0" lvl="0" indent="0" eaLnBrk="0" fontAlgn="base" hangingPunct="0">
              <a:spcBef>
                <a:spcPct val="0"/>
              </a:spcBef>
              <a:spcAft>
                <a:spcPct val="0"/>
              </a:spcAft>
              <a:buClrTx/>
              <a:buSzTx/>
              <a:buNone/>
            </a:pPr>
            <a:r>
              <a:rPr lang="en-US" sz="2400" dirty="0">
                <a:ea typeface="Times New Roman" panose="02020603050405020304" pitchFamily="18" charset="0"/>
                <a:cs typeface="Times New Roman" panose="02020603050405020304" pitchFamily="18" charset="0"/>
              </a:rPr>
              <a:t>[8] J. Wang, J. Han, and J. Pei. Closet+: Searching for the best strategies for mining frequent closed </a:t>
            </a:r>
            <a:r>
              <a:rPr lang="en-US" sz="2400" dirty="0" err="1">
                <a:ea typeface="Times New Roman" panose="02020603050405020304" pitchFamily="18" charset="0"/>
                <a:cs typeface="Times New Roman" panose="02020603050405020304" pitchFamily="18" charset="0"/>
              </a:rPr>
              <a:t>itemsets</a:t>
            </a:r>
            <a:r>
              <a:rPr lang="en-US" sz="2400" dirty="0">
                <a:ea typeface="Times New Roman" panose="02020603050405020304" pitchFamily="18" charset="0"/>
                <a:cs typeface="Times New Roman" panose="02020603050405020304" pitchFamily="18" charset="0"/>
              </a:rPr>
              <a:t>. In </a:t>
            </a:r>
            <a:r>
              <a:rPr lang="en-US" sz="2400" i="1" dirty="0">
                <a:ea typeface="Times New Roman" panose="02020603050405020304" pitchFamily="18" charset="0"/>
                <a:cs typeface="Times New Roman" panose="02020603050405020304" pitchFamily="18" charset="0"/>
              </a:rPr>
              <a:t>Proceedings</a:t>
            </a:r>
            <a:r>
              <a:rPr lang="en-US" sz="2400" dirty="0">
                <a:ea typeface="Times New Roman" panose="02020603050405020304" pitchFamily="18" charset="0"/>
                <a:cs typeface="Times New Roman" panose="02020603050405020304" pitchFamily="18" charset="0"/>
              </a:rPr>
              <a:t> </a:t>
            </a:r>
            <a:r>
              <a:rPr lang="en-US" sz="2400" i="1" dirty="0">
                <a:ea typeface="Times New Roman" panose="02020603050405020304" pitchFamily="18" charset="0"/>
                <a:cs typeface="Times New Roman" panose="02020603050405020304" pitchFamily="18" charset="0"/>
              </a:rPr>
              <a:t>of ACM SIGKDD’03</a:t>
            </a:r>
            <a:r>
              <a:rPr lang="en-US" sz="2400" dirty="0">
                <a:ea typeface="Times New Roman" panose="02020603050405020304" pitchFamily="18" charset="0"/>
                <a:cs typeface="Times New Roman" panose="02020603050405020304" pitchFamily="18" charset="0"/>
              </a:rPr>
              <a:t>, Washington, DC, 2003.</a:t>
            </a:r>
            <a:endParaRPr lang="en-US" sz="2400" dirty="0"/>
          </a:p>
          <a:p>
            <a:pPr marL="0" lvl="0" indent="0" eaLnBrk="0" fontAlgn="base" hangingPunct="0">
              <a:spcBef>
                <a:spcPct val="0"/>
              </a:spcBef>
              <a:spcAft>
                <a:spcPct val="0"/>
              </a:spcAft>
              <a:buClrTx/>
              <a:buSzTx/>
              <a:buNone/>
            </a:pPr>
            <a:r>
              <a:rPr lang="en-US" sz="2400" dirty="0">
                <a:ea typeface="Times New Roman" panose="02020603050405020304" pitchFamily="18" charset="0"/>
                <a:cs typeface="Times New Roman" panose="02020603050405020304" pitchFamily="18" charset="0"/>
              </a:rPr>
              <a:t>[9] </a:t>
            </a:r>
            <a:r>
              <a:rPr lang="en-US" sz="2400" dirty="0" err="1">
                <a:ea typeface="Times New Roman" panose="02020603050405020304" pitchFamily="18" charset="0"/>
                <a:cs typeface="Times New Roman" panose="02020603050405020304" pitchFamily="18" charset="0"/>
              </a:rPr>
              <a:t>Gösta</a:t>
            </a:r>
            <a:r>
              <a:rPr lang="en-US" sz="2400" dirty="0">
                <a:ea typeface="Times New Roman" panose="02020603050405020304" pitchFamily="18" charset="0"/>
                <a:cs typeface="Times New Roman" panose="02020603050405020304" pitchFamily="18" charset="0"/>
              </a:rPr>
              <a:t> </a:t>
            </a:r>
            <a:r>
              <a:rPr lang="en-US" sz="2400" dirty="0" err="1">
                <a:ea typeface="Times New Roman" panose="02020603050405020304" pitchFamily="18" charset="0"/>
                <a:cs typeface="Times New Roman" panose="02020603050405020304" pitchFamily="18" charset="0"/>
              </a:rPr>
              <a:t>Grahne</a:t>
            </a:r>
            <a:r>
              <a:rPr lang="en-US" sz="2400" dirty="0">
                <a:ea typeface="Times New Roman" panose="02020603050405020304" pitchFamily="18" charset="0"/>
                <a:cs typeface="Times New Roman" panose="02020603050405020304" pitchFamily="18" charset="0"/>
              </a:rPr>
              <a:t>, </a:t>
            </a:r>
            <a:r>
              <a:rPr lang="en-US" sz="2400" dirty="0" err="1">
                <a:ea typeface="Times New Roman" panose="02020603050405020304" pitchFamily="18" charset="0"/>
                <a:cs typeface="Times New Roman" panose="02020603050405020304" pitchFamily="18" charset="0"/>
              </a:rPr>
              <a:t>Jianfei</a:t>
            </a:r>
            <a:r>
              <a:rPr lang="en-US" sz="2400" dirty="0">
                <a:ea typeface="Times New Roman" panose="02020603050405020304" pitchFamily="18" charset="0"/>
                <a:cs typeface="Times New Roman" panose="02020603050405020304" pitchFamily="18" charset="0"/>
              </a:rPr>
              <a:t> Zhu: Efficiently Using Prefix-trees in Mining Frequent </a:t>
            </a:r>
            <a:r>
              <a:rPr lang="en-US" sz="2400" dirty="0" err="1">
                <a:ea typeface="Times New Roman" panose="02020603050405020304" pitchFamily="18" charset="0"/>
                <a:cs typeface="Times New Roman" panose="02020603050405020304" pitchFamily="18" charset="0"/>
              </a:rPr>
              <a:t>Itemsets</a:t>
            </a:r>
            <a:r>
              <a:rPr lang="en-US" sz="2400" dirty="0">
                <a:ea typeface="Times New Roman" panose="02020603050405020304" pitchFamily="18" charset="0"/>
                <a:cs typeface="Times New Roman" panose="02020603050405020304" pitchFamily="18" charset="0"/>
              </a:rPr>
              <a:t>. {FIMI} '03, Frequent </a:t>
            </a:r>
            <a:r>
              <a:rPr lang="en-US" sz="2400" dirty="0" err="1">
                <a:ea typeface="Times New Roman" panose="02020603050405020304" pitchFamily="18" charset="0"/>
                <a:cs typeface="Times New Roman" panose="02020603050405020304" pitchFamily="18" charset="0"/>
              </a:rPr>
              <a:t>Itemset</a:t>
            </a:r>
            <a:r>
              <a:rPr lang="en-US" sz="2400" dirty="0">
                <a:ea typeface="Times New Roman" panose="02020603050405020304" pitchFamily="18" charset="0"/>
                <a:cs typeface="Times New Roman" panose="02020603050405020304" pitchFamily="18" charset="0"/>
              </a:rPr>
              <a:t> Mining Implementations, Proceedings of the {ICDM} 2003.</a:t>
            </a:r>
            <a:r>
              <a:rPr lang="en-US" sz="2400" dirty="0"/>
              <a:t> </a:t>
            </a:r>
          </a:p>
          <a:p>
            <a:pPr marL="0" lvl="0" indent="0" eaLnBrk="0" fontAlgn="base" hangingPunct="0">
              <a:spcBef>
                <a:spcPct val="0"/>
              </a:spcBef>
              <a:spcAft>
                <a:spcPct val="0"/>
              </a:spcAft>
              <a:buClrTx/>
              <a:buSzTx/>
              <a:buNone/>
            </a:pPr>
            <a:r>
              <a:rPr lang="en-US" sz="2400" dirty="0">
                <a:ea typeface="Times New Roman" panose="02020603050405020304" pitchFamily="18" charset="0"/>
                <a:cs typeface="Times New Roman" panose="02020603050405020304" pitchFamily="18" charset="0"/>
              </a:rPr>
              <a:t>[10] </a:t>
            </a:r>
            <a:r>
              <a:rPr lang="en-US" sz="2400" dirty="0">
                <a:ea typeface="CMR9" charset="-128"/>
                <a:cs typeface="Times New Roman" panose="02020603050405020304" pitchFamily="18" charset="0"/>
              </a:rPr>
              <a:t>Leung, C.K.-S., Mateo, M.A.F., </a:t>
            </a:r>
            <a:r>
              <a:rPr lang="en-US" sz="2400" dirty="0" err="1">
                <a:ea typeface="CMR9" charset="-128"/>
                <a:cs typeface="Times New Roman" panose="02020603050405020304" pitchFamily="18" charset="0"/>
              </a:rPr>
              <a:t>Brajczuk</a:t>
            </a:r>
            <a:r>
              <a:rPr lang="en-US" sz="2400" dirty="0">
                <a:ea typeface="CMR9" charset="-128"/>
                <a:cs typeface="Times New Roman" panose="02020603050405020304" pitchFamily="18" charset="0"/>
              </a:rPr>
              <a:t>, D.A.: A tree-based approach for frequent</a:t>
            </a:r>
            <a:endParaRPr lang="en-US" sz="2400" dirty="0"/>
          </a:p>
          <a:p>
            <a:pPr marL="0" lvl="0" indent="0" eaLnBrk="0" fontAlgn="base" hangingPunct="0">
              <a:spcBef>
                <a:spcPct val="0"/>
              </a:spcBef>
              <a:spcAft>
                <a:spcPct val="0"/>
              </a:spcAft>
              <a:buClrTx/>
              <a:buSzTx/>
              <a:buNone/>
            </a:pPr>
            <a:r>
              <a:rPr lang="en-US" sz="2400" dirty="0">
                <a:ea typeface="CMR9" charset="-128"/>
                <a:cs typeface="Times New Roman" panose="02020603050405020304" pitchFamily="18" charset="0"/>
              </a:rPr>
              <a:t>pattern mining from uncertain data. In: </a:t>
            </a:r>
            <a:r>
              <a:rPr lang="en-US" sz="2400" dirty="0" err="1">
                <a:ea typeface="CMR9" charset="-128"/>
                <a:cs typeface="Times New Roman" panose="02020603050405020304" pitchFamily="18" charset="0"/>
              </a:rPr>
              <a:t>Washio</a:t>
            </a:r>
            <a:r>
              <a:rPr lang="en-US" sz="2400" dirty="0">
                <a:ea typeface="CMR9" charset="-128"/>
                <a:cs typeface="Times New Roman" panose="02020603050405020304" pitchFamily="18" charset="0"/>
              </a:rPr>
              <a:t>, T., Suzuki, E., Ting, K.M., </a:t>
            </a:r>
            <a:r>
              <a:rPr lang="en-US" sz="2400" dirty="0" err="1">
                <a:ea typeface="CMR9" charset="-128"/>
                <a:cs typeface="Times New Roman" panose="02020603050405020304" pitchFamily="18" charset="0"/>
              </a:rPr>
              <a:t>Inokuchi</a:t>
            </a:r>
            <a:r>
              <a:rPr lang="en-US" sz="2400" dirty="0">
                <a:ea typeface="CMR9" charset="-128"/>
                <a:cs typeface="Times New Roman" panose="02020603050405020304" pitchFamily="18" charset="0"/>
              </a:rPr>
              <a:t>, A. (eds.) PAKDD 2008. LNCS (LNAI), vol. 5012, pp. 653–661. Springer, Heidelberg (2008).</a:t>
            </a:r>
            <a:endParaRPr lang="en-US" sz="2400" dirty="0"/>
          </a:p>
          <a:p>
            <a:pPr marL="0" lvl="0" indent="0" eaLnBrk="0" fontAlgn="base" hangingPunct="0">
              <a:spcBef>
                <a:spcPct val="0"/>
              </a:spcBef>
              <a:spcAft>
                <a:spcPct val="0"/>
              </a:spcAft>
              <a:buClrTx/>
              <a:buSzTx/>
              <a:buNone/>
            </a:pPr>
            <a:r>
              <a:rPr lang="en-US" sz="2400" dirty="0">
                <a:ea typeface="CMR9" charset="-128"/>
                <a:cs typeface="Times New Roman" panose="02020603050405020304" pitchFamily="18" charset="0"/>
              </a:rPr>
              <a:t>[11]Aggarwal, C.C., Li, </a:t>
            </a:r>
            <a:r>
              <a:rPr lang="en-US" sz="2400" dirty="0" err="1">
                <a:ea typeface="CMR9" charset="-128"/>
                <a:cs typeface="Times New Roman" panose="02020603050405020304" pitchFamily="18" charset="0"/>
              </a:rPr>
              <a:t>Y.,Wang</a:t>
            </a:r>
            <a:r>
              <a:rPr lang="en-US" sz="2400" dirty="0">
                <a:ea typeface="CMR9" charset="-128"/>
                <a:cs typeface="Times New Roman" panose="02020603050405020304" pitchFamily="18" charset="0"/>
              </a:rPr>
              <a:t>, </a:t>
            </a:r>
            <a:r>
              <a:rPr lang="en-US" sz="2400" dirty="0" err="1">
                <a:ea typeface="CMR9" charset="-128"/>
                <a:cs typeface="Times New Roman" panose="02020603050405020304" pitchFamily="18" charset="0"/>
              </a:rPr>
              <a:t>J.,Wang</a:t>
            </a:r>
            <a:r>
              <a:rPr lang="en-US" sz="2400" dirty="0">
                <a:ea typeface="CMR9" charset="-128"/>
                <a:cs typeface="Times New Roman" panose="02020603050405020304" pitchFamily="18" charset="0"/>
              </a:rPr>
              <a:t>, J.: Frequent pattern mining with uncertain</a:t>
            </a:r>
          </a:p>
          <a:p>
            <a:pPr marL="0" lvl="0" indent="0" eaLnBrk="0" fontAlgn="base" hangingPunct="0">
              <a:spcBef>
                <a:spcPct val="0"/>
              </a:spcBef>
              <a:spcAft>
                <a:spcPct val="0"/>
              </a:spcAft>
              <a:buClrTx/>
              <a:buSzTx/>
              <a:buNone/>
            </a:pPr>
            <a:r>
              <a:rPr lang="en-US" sz="2400" dirty="0">
                <a:ea typeface="CMR9" charset="-128"/>
                <a:cs typeface="Times New Roman" panose="02020603050405020304" pitchFamily="18" charset="0"/>
              </a:rPr>
              <a:t>data. In: ACM KDD 2009, pp. 29–37 (2009</a:t>
            </a:r>
            <a:r>
              <a:rPr lang="en-US" sz="2400" dirty="0" smtClean="0">
                <a:ea typeface="CMR9" charset="-128"/>
                <a:cs typeface="Times New Roman" panose="02020603050405020304" pitchFamily="18" charset="0"/>
              </a:rPr>
              <a:t>).</a:t>
            </a:r>
          </a:p>
          <a:p>
            <a:pPr marL="0" lvl="0" indent="0" eaLnBrk="0" fontAlgn="base" hangingPunct="0">
              <a:spcBef>
                <a:spcPct val="0"/>
              </a:spcBef>
              <a:spcAft>
                <a:spcPct val="0"/>
              </a:spcAft>
              <a:buClrTx/>
              <a:buSzTx/>
              <a:buNone/>
            </a:pPr>
            <a:r>
              <a:rPr lang="en-US" sz="2400" dirty="0" smtClean="0">
                <a:ea typeface="CMR9" charset="-128"/>
                <a:cs typeface="Times New Roman" panose="02020603050405020304" pitchFamily="18" charset="0"/>
              </a:rPr>
              <a:t>[</a:t>
            </a:r>
            <a:r>
              <a:rPr lang="en-US" sz="2400" dirty="0">
                <a:ea typeface="CMR9" charset="-128"/>
                <a:cs typeface="Times New Roman" panose="02020603050405020304" pitchFamily="18" charset="0"/>
              </a:rPr>
              <a:t>12] </a:t>
            </a:r>
            <a:r>
              <a:rPr lang="en-US" sz="2400" dirty="0">
                <a:ea typeface="Times New Roman" panose="02020603050405020304" pitchFamily="18" charset="0"/>
                <a:cs typeface="Times New Roman" panose="02020603050405020304" pitchFamily="18" charset="0"/>
              </a:rPr>
              <a:t>Carson Kai Sang Leung, Syed </a:t>
            </a:r>
            <a:r>
              <a:rPr lang="en-US" sz="2400" dirty="0" err="1">
                <a:ea typeface="Times New Roman" panose="02020603050405020304" pitchFamily="18" charset="0"/>
                <a:cs typeface="Times New Roman" panose="02020603050405020304" pitchFamily="18" charset="0"/>
              </a:rPr>
              <a:t>Khairuzzaman</a:t>
            </a:r>
            <a:r>
              <a:rPr lang="en-US" sz="2400" dirty="0">
                <a:ea typeface="Times New Roman" panose="02020603050405020304" pitchFamily="18" charset="0"/>
                <a:cs typeface="Times New Roman" panose="02020603050405020304" pitchFamily="18" charset="0"/>
              </a:rPr>
              <a:t> </a:t>
            </a:r>
            <a:r>
              <a:rPr lang="en-US" sz="2400" dirty="0" err="1">
                <a:ea typeface="Times New Roman" panose="02020603050405020304" pitchFamily="18" charset="0"/>
                <a:cs typeface="Times New Roman" panose="02020603050405020304" pitchFamily="18" charset="0"/>
              </a:rPr>
              <a:t>Tanbeer</a:t>
            </a:r>
            <a:r>
              <a:rPr lang="en-US" sz="2400" dirty="0">
                <a:ea typeface="Times New Roman" panose="02020603050405020304" pitchFamily="18" charset="0"/>
                <a:cs typeface="Times New Roman" panose="02020603050405020304" pitchFamily="18" charset="0"/>
              </a:rPr>
              <a:t>: PUF-Tree: A Compact Tree Structure for Frequent Pattern Mining of Uncertain Data. Advances in Knowledge Discovery and Data Mining, 17th Pacific-Asia Conference, {PAKDD} 2013, Gold Coast, Australia, April 14-17, 2013,Proceedings, Part {I}: 13-25</a:t>
            </a:r>
            <a:r>
              <a:rPr lang="en-US" sz="2400" dirty="0" smtClean="0">
                <a:ea typeface="Times New Roman" panose="02020603050405020304" pitchFamily="18" charset="0"/>
                <a:cs typeface="Times New Roman" panose="02020603050405020304" pitchFamily="18" charset="0"/>
              </a:rPr>
              <a:t>.</a:t>
            </a:r>
          </a:p>
          <a:p>
            <a:pPr marL="0" lvl="0" indent="0" eaLnBrk="0" fontAlgn="base" hangingPunct="0">
              <a:spcBef>
                <a:spcPct val="0"/>
              </a:spcBef>
              <a:spcAft>
                <a:spcPct val="0"/>
              </a:spcAft>
              <a:buClrTx/>
              <a:buSzTx/>
              <a:buNone/>
            </a:pPr>
            <a:r>
              <a:rPr lang="en-US" sz="2400" dirty="0" smtClean="0">
                <a:ea typeface="Times New Roman" panose="02020603050405020304" pitchFamily="18" charset="0"/>
                <a:cs typeface="Times New Roman" panose="02020603050405020304" pitchFamily="18" charset="0"/>
              </a:rPr>
              <a:t>[</a:t>
            </a:r>
            <a:r>
              <a:rPr lang="en-US" sz="2400" dirty="0">
                <a:ea typeface="Times New Roman" panose="02020603050405020304" pitchFamily="18" charset="0"/>
                <a:cs typeface="Times New Roman" panose="02020603050405020304" pitchFamily="18" charset="0"/>
              </a:rPr>
              <a:t>13] Carson Kai-Sang Leung, </a:t>
            </a:r>
            <a:r>
              <a:rPr lang="en-US" sz="2400" dirty="0" err="1">
                <a:ea typeface="Times New Roman" panose="02020603050405020304" pitchFamily="18" charset="0"/>
                <a:cs typeface="Times New Roman" panose="02020603050405020304" pitchFamily="18" charset="0"/>
              </a:rPr>
              <a:t>Quamrul</a:t>
            </a:r>
            <a:r>
              <a:rPr lang="en-US" sz="2400" dirty="0">
                <a:ea typeface="Times New Roman" panose="02020603050405020304" pitchFamily="18" charset="0"/>
                <a:cs typeface="Times New Roman" panose="02020603050405020304" pitchFamily="18" charset="0"/>
              </a:rPr>
              <a:t> I. Khan: </a:t>
            </a:r>
            <a:r>
              <a:rPr lang="en-US" sz="2400" dirty="0" err="1">
                <a:ea typeface="Times New Roman" panose="02020603050405020304" pitchFamily="18" charset="0"/>
                <a:cs typeface="Times New Roman" panose="02020603050405020304" pitchFamily="18" charset="0"/>
              </a:rPr>
              <a:t>DSTree</a:t>
            </a:r>
            <a:r>
              <a:rPr lang="en-US" sz="2400" dirty="0">
                <a:ea typeface="Times New Roman" panose="02020603050405020304" pitchFamily="18" charset="0"/>
                <a:cs typeface="Times New Roman" panose="02020603050405020304" pitchFamily="18" charset="0"/>
              </a:rPr>
              <a:t>: A Tree Structure for the Mining of Frequent Sets from Data Streams. Proceedings of the 6th {IEEE} International Conference on Data Mining {(ICDM} 2006), 18-22 December 2006, Hong Kong, China : 928-932.</a:t>
            </a:r>
            <a:r>
              <a:rPr lang="en-US" sz="2400" dirty="0"/>
              <a:t> </a:t>
            </a:r>
          </a:p>
          <a:p>
            <a:pPr marL="0" lvl="0" indent="0" eaLnBrk="0" fontAlgn="base" hangingPunct="0">
              <a:spcBef>
                <a:spcPct val="0"/>
              </a:spcBef>
              <a:spcAft>
                <a:spcPct val="0"/>
              </a:spcAft>
              <a:buClrTx/>
              <a:buSzTx/>
              <a:buNone/>
            </a:pPr>
            <a:endParaRPr lang="en-US" sz="3600" dirty="0">
              <a:latin typeface="Arial" panose="020B0604020202020204" pitchFamily="34" charset="0"/>
            </a:endParaRPr>
          </a:p>
          <a:p>
            <a:endParaRPr lang="en-US" dirty="0"/>
          </a:p>
        </p:txBody>
      </p:sp>
    </p:spTree>
    <p:extLst>
      <p:ext uri="{BB962C8B-B14F-4D97-AF65-F5344CB8AC3E}">
        <p14:creationId xmlns:p14="http://schemas.microsoft.com/office/powerpoint/2010/main" val="42822288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dirty="0"/>
          </a:p>
        </p:txBody>
      </p:sp>
      <p:sp>
        <p:nvSpPr>
          <p:cNvPr id="3" name="Content Placeholder 2"/>
          <p:cNvSpPr>
            <a:spLocks noGrp="1"/>
          </p:cNvSpPr>
          <p:nvPr>
            <p:ph idx="1"/>
          </p:nvPr>
        </p:nvSpPr>
        <p:spPr>
          <a:xfrm>
            <a:off x="563412" y="1736650"/>
            <a:ext cx="11850763" cy="4441952"/>
          </a:xfrm>
        </p:spPr>
        <p:txBody>
          <a:bodyPr>
            <a:normAutofit fontScale="85000" lnSpcReduction="20000"/>
          </a:bodyPr>
          <a:lstStyle/>
          <a:p>
            <a:pPr marL="0" indent="0">
              <a:buNone/>
            </a:pPr>
            <a:r>
              <a:rPr lang="en-US" sz="2400" dirty="0" smtClean="0">
                <a:ea typeface="Times New Roman" panose="02020603050405020304" pitchFamily="18" charset="0"/>
                <a:cs typeface="Times New Roman" panose="02020603050405020304" pitchFamily="18" charset="0"/>
              </a:rPr>
              <a:t>[14] </a:t>
            </a:r>
            <a:r>
              <a:rPr lang="en-US" sz="2400" dirty="0"/>
              <a:t>Chui, C.-K., Kao, B., Hung, E.: Mining frequent </a:t>
            </a:r>
            <a:r>
              <a:rPr lang="en-US" sz="2400" dirty="0" err="1"/>
              <a:t>itemsets</a:t>
            </a:r>
            <a:r>
              <a:rPr lang="en-US" sz="2400" dirty="0"/>
              <a:t> from uncertain data. </a:t>
            </a:r>
            <a:r>
              <a:rPr lang="en-US" sz="2400" dirty="0" smtClean="0"/>
              <a:t>In: Zhou</a:t>
            </a:r>
            <a:r>
              <a:rPr lang="en-US" sz="2400" dirty="0"/>
              <a:t>, Z.-H., Li, H., Yang, Q. (eds.) PAKDD 2007. LNCS (LNAI), vol. 4426, </a:t>
            </a:r>
            <a:r>
              <a:rPr lang="en-US" sz="2400" dirty="0" smtClean="0"/>
              <a:t>pp. 47–58</a:t>
            </a:r>
            <a:r>
              <a:rPr lang="en-US" sz="2400" dirty="0"/>
              <a:t>. Springer, Heidelberg (2007)</a:t>
            </a:r>
            <a:r>
              <a:rPr lang="en-US" sz="2400" dirty="0" smtClean="0">
                <a:ea typeface="Times New Roman" panose="02020603050405020304" pitchFamily="18" charset="0"/>
                <a:cs typeface="Times New Roman" panose="02020603050405020304" pitchFamily="18" charset="0"/>
              </a:rPr>
              <a:t>[</a:t>
            </a:r>
            <a:r>
              <a:rPr lang="en-US" sz="2400" dirty="0">
                <a:ea typeface="Times New Roman" panose="02020603050405020304" pitchFamily="18" charset="0"/>
                <a:cs typeface="Times New Roman" panose="02020603050405020304" pitchFamily="18" charset="0"/>
              </a:rPr>
              <a:t>9] </a:t>
            </a:r>
            <a:r>
              <a:rPr lang="en-US" sz="2400" dirty="0" err="1">
                <a:ea typeface="Times New Roman" panose="02020603050405020304" pitchFamily="18" charset="0"/>
                <a:cs typeface="Times New Roman" panose="02020603050405020304" pitchFamily="18" charset="0"/>
              </a:rPr>
              <a:t>Gösta</a:t>
            </a:r>
            <a:r>
              <a:rPr lang="en-US" sz="2400" dirty="0">
                <a:ea typeface="Times New Roman" panose="02020603050405020304" pitchFamily="18" charset="0"/>
                <a:cs typeface="Times New Roman" panose="02020603050405020304" pitchFamily="18" charset="0"/>
              </a:rPr>
              <a:t> </a:t>
            </a:r>
            <a:r>
              <a:rPr lang="en-US" sz="2400" dirty="0" err="1">
                <a:ea typeface="Times New Roman" panose="02020603050405020304" pitchFamily="18" charset="0"/>
                <a:cs typeface="Times New Roman" panose="02020603050405020304" pitchFamily="18" charset="0"/>
              </a:rPr>
              <a:t>Grahne</a:t>
            </a:r>
            <a:r>
              <a:rPr lang="en-US" sz="2400" dirty="0">
                <a:ea typeface="Times New Roman" panose="02020603050405020304" pitchFamily="18" charset="0"/>
                <a:cs typeface="Times New Roman" panose="02020603050405020304" pitchFamily="18" charset="0"/>
              </a:rPr>
              <a:t>, </a:t>
            </a:r>
            <a:r>
              <a:rPr lang="en-US" sz="2400" dirty="0" err="1">
                <a:ea typeface="Times New Roman" panose="02020603050405020304" pitchFamily="18" charset="0"/>
                <a:cs typeface="Times New Roman" panose="02020603050405020304" pitchFamily="18" charset="0"/>
              </a:rPr>
              <a:t>Jianfei</a:t>
            </a:r>
            <a:r>
              <a:rPr lang="en-US" sz="2400" dirty="0">
                <a:ea typeface="Times New Roman" panose="02020603050405020304" pitchFamily="18" charset="0"/>
                <a:cs typeface="Times New Roman" panose="02020603050405020304" pitchFamily="18" charset="0"/>
              </a:rPr>
              <a:t> Zhu: Efficiently Using Prefix-trees in Mining Frequent </a:t>
            </a:r>
            <a:r>
              <a:rPr lang="en-US" sz="2400" dirty="0" err="1">
                <a:ea typeface="Times New Roman" panose="02020603050405020304" pitchFamily="18" charset="0"/>
                <a:cs typeface="Times New Roman" panose="02020603050405020304" pitchFamily="18" charset="0"/>
              </a:rPr>
              <a:t>Itemsets</a:t>
            </a:r>
            <a:r>
              <a:rPr lang="en-US" sz="2400" dirty="0">
                <a:ea typeface="Times New Roman" panose="02020603050405020304" pitchFamily="18" charset="0"/>
                <a:cs typeface="Times New Roman" panose="02020603050405020304" pitchFamily="18" charset="0"/>
              </a:rPr>
              <a:t>. {FIMI} '03, Frequent </a:t>
            </a:r>
            <a:r>
              <a:rPr lang="en-US" sz="2400" dirty="0" err="1">
                <a:ea typeface="Times New Roman" panose="02020603050405020304" pitchFamily="18" charset="0"/>
                <a:cs typeface="Times New Roman" panose="02020603050405020304" pitchFamily="18" charset="0"/>
              </a:rPr>
              <a:t>Itemset</a:t>
            </a:r>
            <a:r>
              <a:rPr lang="en-US" sz="2400" dirty="0">
                <a:ea typeface="Times New Roman" panose="02020603050405020304" pitchFamily="18" charset="0"/>
                <a:cs typeface="Times New Roman" panose="02020603050405020304" pitchFamily="18" charset="0"/>
              </a:rPr>
              <a:t> Mining Implementations, Proceedings of the {ICDM} 2003.</a:t>
            </a:r>
            <a:r>
              <a:rPr lang="en-US" sz="2400" dirty="0"/>
              <a:t> </a:t>
            </a:r>
            <a:endParaRPr lang="en-US" sz="2400" dirty="0" smtClean="0"/>
          </a:p>
          <a:p>
            <a:pPr marL="0" indent="0">
              <a:buNone/>
            </a:pPr>
            <a:r>
              <a:rPr lang="en-US" sz="2400" dirty="0" smtClean="0"/>
              <a:t>[15] </a:t>
            </a:r>
            <a:r>
              <a:rPr lang="en-US" sz="2400" dirty="0"/>
              <a:t>R. J. </a:t>
            </a:r>
            <a:r>
              <a:rPr lang="en-US" sz="2400" dirty="0" err="1"/>
              <a:t>Bayardo</a:t>
            </a:r>
            <a:r>
              <a:rPr lang="en-US" sz="2400" dirty="0"/>
              <a:t>. </a:t>
            </a:r>
            <a:r>
              <a:rPr lang="en-US" sz="2400" dirty="0" err="1"/>
              <a:t>Eciently</a:t>
            </a:r>
            <a:r>
              <a:rPr lang="en-US" sz="2400" dirty="0"/>
              <a:t> mining long </a:t>
            </a:r>
            <a:r>
              <a:rPr lang="en-US" sz="2400" dirty="0" smtClean="0"/>
              <a:t>patterns from </a:t>
            </a:r>
            <a:r>
              <a:rPr lang="en-US" sz="2400" dirty="0"/>
              <a:t>databases. In Proceeding of </a:t>
            </a:r>
            <a:r>
              <a:rPr lang="en-US" sz="2400" dirty="0" smtClean="0"/>
              <a:t>Special Interest </a:t>
            </a:r>
            <a:r>
              <a:rPr lang="en-US" sz="2400" dirty="0"/>
              <a:t>Group on Management of </a:t>
            </a:r>
            <a:r>
              <a:rPr lang="en-US" sz="2400" dirty="0" smtClean="0"/>
              <a:t>Data, pages </a:t>
            </a:r>
            <a:r>
              <a:rPr lang="en-US" sz="2400" dirty="0"/>
              <a:t>85{93, Seattle, WA, June 1998</a:t>
            </a:r>
            <a:r>
              <a:rPr lang="en-US" sz="2400" dirty="0" smtClean="0"/>
              <a:t>.</a:t>
            </a:r>
          </a:p>
          <a:p>
            <a:pPr marL="0" indent="0">
              <a:buNone/>
            </a:pPr>
            <a:r>
              <a:rPr lang="en-US" sz="2400" dirty="0" smtClean="0"/>
              <a:t>[16] </a:t>
            </a:r>
            <a:r>
              <a:rPr lang="en-US" sz="2400" dirty="0"/>
              <a:t>Ramesh C. Agarwal, </a:t>
            </a:r>
            <a:r>
              <a:rPr lang="en-US" sz="2400" dirty="0" err="1"/>
              <a:t>Charu</a:t>
            </a:r>
            <a:r>
              <a:rPr lang="en-US" sz="2400" dirty="0"/>
              <a:t> C. </a:t>
            </a:r>
            <a:r>
              <a:rPr lang="en-US" sz="2400" dirty="0" smtClean="0"/>
              <a:t>Aggarwal and </a:t>
            </a:r>
            <a:r>
              <a:rPr lang="en-US" sz="2400" dirty="0"/>
              <a:t>V. V. V. Prasad, Depth </a:t>
            </a:r>
            <a:r>
              <a:rPr lang="en-US" sz="2400" dirty="0" err="1"/>
              <a:t>rst</a:t>
            </a:r>
            <a:r>
              <a:rPr lang="en-US" sz="2400" dirty="0"/>
              <a:t> </a:t>
            </a:r>
            <a:r>
              <a:rPr lang="en-US" sz="2400" dirty="0" smtClean="0"/>
              <a:t>generation of </a:t>
            </a:r>
            <a:r>
              <a:rPr lang="en-US" sz="2400" dirty="0"/>
              <a:t>long patterns, In Knowledge </a:t>
            </a:r>
            <a:r>
              <a:rPr lang="en-US" sz="2400" dirty="0" smtClean="0"/>
              <a:t>Discovery and </a:t>
            </a:r>
            <a:r>
              <a:rPr lang="en-US" sz="2400" dirty="0"/>
              <a:t>Data Mining, pages 108-118, 2000</a:t>
            </a:r>
            <a:r>
              <a:rPr lang="en-US" sz="2400" dirty="0" smtClean="0"/>
              <a:t>.</a:t>
            </a:r>
          </a:p>
          <a:p>
            <a:pPr marL="0" indent="0">
              <a:buNone/>
            </a:pPr>
            <a:r>
              <a:rPr lang="en-US" sz="2400" dirty="0"/>
              <a:t>[17] K. Gouda, M.J. </a:t>
            </a:r>
            <a:r>
              <a:rPr lang="en-US" sz="2400" dirty="0" err="1"/>
              <a:t>Zaki</a:t>
            </a:r>
            <a:r>
              <a:rPr lang="en-US" sz="2400" dirty="0"/>
              <a:t>. </a:t>
            </a:r>
            <a:r>
              <a:rPr lang="en-US" sz="2400" dirty="0" err="1"/>
              <a:t>Eciently</a:t>
            </a:r>
            <a:r>
              <a:rPr lang="en-US" sz="2400" dirty="0"/>
              <a:t> </a:t>
            </a:r>
            <a:r>
              <a:rPr lang="en-US" sz="2400" dirty="0" smtClean="0"/>
              <a:t>Mining Maximal </a:t>
            </a:r>
            <a:r>
              <a:rPr lang="en-US" sz="2400" dirty="0"/>
              <a:t>Frequent </a:t>
            </a:r>
            <a:r>
              <a:rPr lang="en-US" sz="2400" dirty="0" err="1"/>
              <a:t>Itemsets</a:t>
            </a:r>
            <a:r>
              <a:rPr lang="en-US" sz="2400" dirty="0"/>
              <a:t> In 1st </a:t>
            </a:r>
            <a:r>
              <a:rPr lang="en-US" sz="2400" dirty="0" smtClean="0"/>
              <a:t>IEEE International </a:t>
            </a:r>
            <a:r>
              <a:rPr lang="en-US" sz="2400" dirty="0"/>
              <a:t>Conference on Data </a:t>
            </a:r>
            <a:r>
              <a:rPr lang="en-US" sz="2400" dirty="0" smtClean="0"/>
              <a:t>Mining (ICDM</a:t>
            </a:r>
            <a:r>
              <a:rPr lang="en-US" sz="2400" dirty="0"/>
              <a:t>), pages 163{170, San Jose, </a:t>
            </a:r>
            <a:r>
              <a:rPr lang="en-US" sz="2400" dirty="0" smtClean="0"/>
              <a:t>November 2001.</a:t>
            </a:r>
          </a:p>
          <a:p>
            <a:pPr marL="0" indent="0">
              <a:buNone/>
            </a:pPr>
            <a:r>
              <a:rPr lang="en-US" sz="2400" dirty="0" smtClean="0"/>
              <a:t>[18</a:t>
            </a:r>
            <a:r>
              <a:rPr lang="en-US" sz="2400" dirty="0"/>
              <a:t>] A new mining approach for uncertain databases using CUFP </a:t>
            </a:r>
            <a:r>
              <a:rPr lang="en-US" sz="2400" dirty="0" smtClean="0"/>
              <a:t>trees Chun-Wei </a:t>
            </a:r>
            <a:r>
              <a:rPr lang="en-US" sz="2400" dirty="0"/>
              <a:t>Lin a, </a:t>
            </a:r>
            <a:r>
              <a:rPr lang="en-US" sz="2400" dirty="0" err="1"/>
              <a:t>Tzung</a:t>
            </a:r>
            <a:r>
              <a:rPr lang="en-US" sz="2400" dirty="0"/>
              <a:t>-Pei </a:t>
            </a:r>
            <a:r>
              <a:rPr lang="en-US" sz="2400" dirty="0" smtClean="0"/>
              <a:t>Hong.</a:t>
            </a:r>
          </a:p>
          <a:p>
            <a:pPr marL="0" indent="0">
              <a:buNone/>
            </a:pPr>
            <a:r>
              <a:rPr lang="en-US" sz="2400" dirty="0"/>
              <a:t>[19] Mining Maximal Frequent </a:t>
            </a:r>
            <a:r>
              <a:rPr lang="en-US" sz="2400" dirty="0" err="1"/>
              <a:t>Itemsets</a:t>
            </a:r>
            <a:r>
              <a:rPr lang="en-US" sz="2400" dirty="0"/>
              <a:t> in Data Streams Based on FP-Tree. </a:t>
            </a:r>
            <a:r>
              <a:rPr lang="en-US" sz="2400" dirty="0" err="1"/>
              <a:t>Fujiang</a:t>
            </a:r>
            <a:r>
              <a:rPr lang="en-US" sz="2400" dirty="0"/>
              <a:t> </a:t>
            </a:r>
            <a:r>
              <a:rPr lang="en-US" sz="2400" dirty="0" err="1" smtClean="0"/>
              <a:t>Ao</a:t>
            </a:r>
            <a:r>
              <a:rPr lang="en-US" sz="2400" dirty="0" smtClean="0"/>
              <a:t>, </a:t>
            </a:r>
            <a:r>
              <a:rPr lang="en-US" sz="2400" dirty="0" err="1" smtClean="0"/>
              <a:t>Yuejin</a:t>
            </a:r>
            <a:r>
              <a:rPr lang="en-US" sz="2400" dirty="0" smtClean="0"/>
              <a:t> Yan, </a:t>
            </a:r>
            <a:r>
              <a:rPr lang="en-US" sz="2400" dirty="0" err="1" smtClean="0"/>
              <a:t>Jian</a:t>
            </a:r>
            <a:r>
              <a:rPr lang="en-US" sz="2400" dirty="0" smtClean="0"/>
              <a:t> Huang, </a:t>
            </a:r>
            <a:r>
              <a:rPr lang="en-US" sz="2400" dirty="0" err="1" smtClean="0"/>
              <a:t>Kedi</a:t>
            </a:r>
            <a:r>
              <a:rPr lang="en-US" sz="2400" dirty="0" smtClean="0"/>
              <a:t> Huang.</a:t>
            </a:r>
          </a:p>
          <a:p>
            <a:pPr marL="0" indent="0">
              <a:buNone/>
            </a:pPr>
            <a:r>
              <a:rPr lang="en-US" sz="2400" dirty="0"/>
              <a:t>[20] ] Jiang, N. and </a:t>
            </a:r>
            <a:r>
              <a:rPr lang="en-US" sz="2400" dirty="0" err="1"/>
              <a:t>Gruenwald</a:t>
            </a:r>
            <a:r>
              <a:rPr lang="en-US" sz="2400" dirty="0"/>
              <a:t>, L. CFI-Stream: mining closed frequent </a:t>
            </a:r>
            <a:r>
              <a:rPr lang="en-US" sz="2400" dirty="0" err="1"/>
              <a:t>itemsets</a:t>
            </a:r>
            <a:r>
              <a:rPr lang="en-US" sz="2400" dirty="0"/>
              <a:t> </a:t>
            </a:r>
            <a:r>
              <a:rPr lang="en-US" sz="2400" dirty="0" smtClean="0"/>
              <a:t>in data </a:t>
            </a:r>
            <a:r>
              <a:rPr lang="en-US" sz="2400" dirty="0"/>
              <a:t>streams. In Proc. of the Utility-Based Data Mining Workshop, ACM </a:t>
            </a:r>
            <a:r>
              <a:rPr lang="en-US" sz="2400" dirty="0" smtClean="0"/>
              <a:t>KDD, 2006.</a:t>
            </a:r>
            <a:endParaRPr lang="en-US" sz="2400" dirty="0"/>
          </a:p>
          <a:p>
            <a:pPr marL="0" lvl="0" indent="0" eaLnBrk="0" fontAlgn="base" hangingPunct="0">
              <a:spcBef>
                <a:spcPct val="0"/>
              </a:spcBef>
              <a:spcAft>
                <a:spcPct val="0"/>
              </a:spcAft>
              <a:buClrTx/>
              <a:buSzTx/>
              <a:buNone/>
            </a:pPr>
            <a:endParaRPr lang="en-US" sz="3600" dirty="0">
              <a:latin typeface="Arial" panose="020B0604020202020204" pitchFamily="34" charset="0"/>
            </a:endParaRPr>
          </a:p>
          <a:p>
            <a:endParaRPr lang="en-US" dirty="0"/>
          </a:p>
        </p:txBody>
      </p:sp>
    </p:spTree>
    <p:extLst>
      <p:ext uri="{BB962C8B-B14F-4D97-AF65-F5344CB8AC3E}">
        <p14:creationId xmlns:p14="http://schemas.microsoft.com/office/powerpoint/2010/main" val="18565285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3972661" y="3276600"/>
            <a:ext cx="4673718" cy="923330"/>
          </a:xfrm>
          <a:prstGeom prst="rect">
            <a:avLst/>
          </a:prstGeom>
          <a:noFill/>
        </p:spPr>
        <p:txBody>
          <a:bodyPr wrap="square" rtlCol="0">
            <a:spAutoFit/>
          </a:bodyPr>
          <a:lstStyle/>
          <a:p>
            <a:r>
              <a:rPr lang="en-US" sz="5400" dirty="0" smtClean="0">
                <a:solidFill>
                  <a:srgbClr val="0070C0"/>
                </a:solidFill>
              </a:rPr>
              <a:t>Thank You !!!</a:t>
            </a:r>
            <a:endParaRPr lang="en-US" sz="5400" dirty="0">
              <a:solidFill>
                <a:srgbClr val="0070C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6102</TotalTime>
  <Words>6842</Words>
  <Application>Microsoft Office PowerPoint</Application>
  <PresentationFormat>Custom</PresentationFormat>
  <Paragraphs>2042</Paragraphs>
  <Slides>98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98</vt:i4>
      </vt:variant>
    </vt:vector>
  </HeadingPairs>
  <TitlesOfParts>
    <vt:vector size="106" baseType="lpstr">
      <vt:lpstr>Arial</vt:lpstr>
      <vt:lpstr>Calibri</vt:lpstr>
      <vt:lpstr>CMR10</vt:lpstr>
      <vt:lpstr>CMR9</vt:lpstr>
      <vt:lpstr>Constantia</vt:lpstr>
      <vt:lpstr>Times New Roman</vt:lpstr>
      <vt:lpstr>Wingdings 2</vt:lpstr>
      <vt:lpstr>Flow</vt:lpstr>
      <vt:lpstr>Maximal and Closed Frequent Itemsets Mining From Uncertain Database and Data Stream   </vt:lpstr>
      <vt:lpstr>Table of Contents</vt:lpstr>
      <vt:lpstr>Introduction</vt:lpstr>
      <vt:lpstr>Introduction</vt:lpstr>
      <vt:lpstr>Introduction</vt:lpstr>
      <vt:lpstr>Introduction</vt:lpstr>
      <vt:lpstr>Introduction</vt:lpstr>
      <vt:lpstr>Our Proposal !!</vt:lpstr>
      <vt:lpstr>Motivation</vt:lpstr>
      <vt:lpstr>Motivation</vt:lpstr>
      <vt:lpstr>Motivation</vt:lpstr>
      <vt:lpstr>Motivation</vt:lpstr>
      <vt:lpstr>Related Works</vt:lpstr>
      <vt:lpstr>Related Works</vt:lpstr>
      <vt:lpstr>Related Works</vt:lpstr>
      <vt:lpstr>Related Works</vt:lpstr>
      <vt:lpstr>Related Works</vt:lpstr>
      <vt:lpstr>PowerPoint Presentation</vt:lpstr>
      <vt:lpstr>Maximal Uncertain Frequent Itemset Tree (MUFI tree) Construction</vt:lpstr>
      <vt:lpstr>Maximal Uncertain Frequent Itemset Tree (MUFI tree) Construction</vt:lpstr>
      <vt:lpstr>PUF Tree Construction…</vt:lpstr>
      <vt:lpstr>PUF Tree Construction…</vt:lpstr>
      <vt:lpstr>PUF Tree Construction…</vt:lpstr>
      <vt:lpstr>PUF Tree Construction…</vt:lpstr>
      <vt:lpstr>PUF Tree Construction…</vt:lpstr>
      <vt:lpstr>PUF Tree Construction…</vt:lpstr>
      <vt:lpstr>PUF Tree Construction…</vt:lpstr>
      <vt:lpstr>PUF Tree Construction…</vt:lpstr>
      <vt:lpstr>PUF Tree Construction…</vt:lpstr>
      <vt:lpstr>Definitions</vt:lpstr>
      <vt:lpstr>Maximal Uncertain Frequent Itemsets Mining From PUF Tree…</vt:lpstr>
      <vt:lpstr>Maximal Uncertain Frequent Itemsets Mining From PUF Tree…</vt:lpstr>
      <vt:lpstr>Maximal Uncertain Frequent Itemsets Mining From PUF Tree…</vt:lpstr>
      <vt:lpstr>Maximal Uncertain Frequent Itemsets Mining From PUF Tree…</vt:lpstr>
      <vt:lpstr>Maximal Uncertain Frequent Itemsets Mining From PUF Tree…</vt:lpstr>
      <vt:lpstr>MUFI Tree Construction…</vt:lpstr>
      <vt:lpstr>MUFI Tree Construction…</vt:lpstr>
      <vt:lpstr>MUFI Tree Construction…</vt:lpstr>
      <vt:lpstr>MUFI Tree Construction…</vt:lpstr>
      <vt:lpstr>MUFI Tree Construction…</vt:lpstr>
      <vt:lpstr>MUFI Tree Construction…</vt:lpstr>
      <vt:lpstr>MUFI Tree Construction…</vt:lpstr>
      <vt:lpstr>MUFI Tree Construction…</vt:lpstr>
      <vt:lpstr>PowerPoint Presentation</vt:lpstr>
      <vt:lpstr>Definition 3 : Closed Range</vt:lpstr>
      <vt:lpstr>Definitions</vt:lpstr>
      <vt:lpstr>Closed Uncertain Frequent Itemsets Mining From PUF Tree…</vt:lpstr>
      <vt:lpstr>Closed Uncertain Frequent Itemsets Mining From PUF Tree…</vt:lpstr>
      <vt:lpstr>Closed Uncertain Frequent Itemsets Mining From PUF Tree…</vt:lpstr>
      <vt:lpstr>Closed Uncertain Frequent Itemsets Mining From PUF Tree…</vt:lpstr>
      <vt:lpstr>Closed Uncertain Frequent Itemsets Mining From PUF Tree…</vt:lpstr>
      <vt:lpstr>CUFI Tree Construction…</vt:lpstr>
      <vt:lpstr>CUFI Tree Construction…</vt:lpstr>
      <vt:lpstr>CUFI Tree Construction…</vt:lpstr>
      <vt:lpstr>CUFI Tree Construction…</vt:lpstr>
      <vt:lpstr>CUFI Tree Construction…</vt:lpstr>
      <vt:lpstr>CUFI Tree Construction…</vt:lpstr>
      <vt:lpstr>CUFI Tree Construction…</vt:lpstr>
      <vt:lpstr>CUFI Tree Construction…</vt:lpstr>
      <vt:lpstr>CUFI Tree Construction…</vt:lpstr>
      <vt:lpstr>PowerPoint Presentation</vt:lpstr>
      <vt:lpstr>Maximal Uncertain Frequent Itemset Tree From Data Stream (MUFIS tree) Construction</vt:lpstr>
      <vt:lpstr>Maximal Uncertain Frequent Itemset Tree (MUFIS tree) construction</vt:lpstr>
      <vt:lpstr>PUF Tree Construction…</vt:lpstr>
      <vt:lpstr>PUF Tree Construction…</vt:lpstr>
      <vt:lpstr>PUF Tree Construction…</vt:lpstr>
      <vt:lpstr>PUF Tree Construction…</vt:lpstr>
      <vt:lpstr>PUF Tree Construction…</vt:lpstr>
      <vt:lpstr>PUF Tree Construction…</vt:lpstr>
      <vt:lpstr>PUF Tree Construction…</vt:lpstr>
      <vt:lpstr>PUF Tree Construction…</vt:lpstr>
      <vt:lpstr>PUF Tree Construction…</vt:lpstr>
      <vt:lpstr>PUF Tree Construction…</vt:lpstr>
      <vt:lpstr>Maximal Uncertain Frequent Itemsets Mining From PUF tree…</vt:lpstr>
      <vt:lpstr>Closed Uncertain Frequent Itemsets Mining From PUF Tree…</vt:lpstr>
      <vt:lpstr>PowerPoint Presentation</vt:lpstr>
      <vt:lpstr>Discussion</vt:lpstr>
      <vt:lpstr>Datasets Used and Characteristics</vt:lpstr>
      <vt:lpstr>Datasets Used and Characteristics</vt:lpstr>
      <vt:lpstr>Number of Itemsets Generated</vt:lpstr>
      <vt:lpstr>Number of Itemsets Generated</vt:lpstr>
      <vt:lpstr>Number of Itemsets Generated</vt:lpstr>
      <vt:lpstr>Number of Itemsets Generated</vt:lpstr>
      <vt:lpstr>Discussion of Graphical Representations </vt:lpstr>
      <vt:lpstr>Graphical Representations (MUFI)</vt:lpstr>
      <vt:lpstr>Graphical Representations(MUFI)</vt:lpstr>
      <vt:lpstr>Graphical Representations(CUFI)</vt:lpstr>
      <vt:lpstr>Graphical Representations(CUFI)</vt:lpstr>
      <vt:lpstr>Graphical Representations(MUFIS)</vt:lpstr>
      <vt:lpstr>Graphical Representations(MUFIS)</vt:lpstr>
      <vt:lpstr>Graphical Representations(CUFIS)</vt:lpstr>
      <vt:lpstr>Graphical Representations(CUFIS)</vt:lpstr>
      <vt:lpstr>Conclusion</vt:lpstr>
      <vt:lpstr>Conclusion</vt:lpstr>
      <vt:lpstr>                                                                          References </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chaity</dc:creator>
  <cp:lastModifiedBy>User</cp:lastModifiedBy>
  <cp:revision>736</cp:revision>
  <dcterms:created xsi:type="dcterms:W3CDTF">2006-08-16T00:00:00Z</dcterms:created>
  <dcterms:modified xsi:type="dcterms:W3CDTF">2017-09-21T17:31:25Z</dcterms:modified>
</cp:coreProperties>
</file>