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62" r:id="rId4"/>
    <p:sldId id="263" r:id="rId5"/>
    <p:sldId id="257" r:id="rId6"/>
    <p:sldId id="264" r:id="rId7"/>
    <p:sldId id="258" r:id="rId8"/>
    <p:sldId id="259"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CEE0F-B7D9-7E77-BB6C-37ECC963C5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6ED915C-5257-DE49-474C-A9042E16AB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94E9D87-5402-6EBD-5CC2-D2BE2E82B141}"/>
              </a:ext>
            </a:extLst>
          </p:cNvPr>
          <p:cNvSpPr>
            <a:spLocks noGrp="1"/>
          </p:cNvSpPr>
          <p:nvPr>
            <p:ph type="dt" sz="half" idx="10"/>
          </p:nvPr>
        </p:nvSpPr>
        <p:spPr/>
        <p:txBody>
          <a:bodyPr/>
          <a:lstStyle/>
          <a:p>
            <a:fld id="{DBCE4C12-46C7-4D39-8A00-8A534EB62739}" type="datetimeFigureOut">
              <a:rPr lang="en-GB" smtClean="0"/>
              <a:t>24/01/2024</a:t>
            </a:fld>
            <a:endParaRPr lang="en-GB"/>
          </a:p>
        </p:txBody>
      </p:sp>
      <p:sp>
        <p:nvSpPr>
          <p:cNvPr id="5" name="Footer Placeholder 4">
            <a:extLst>
              <a:ext uri="{FF2B5EF4-FFF2-40B4-BE49-F238E27FC236}">
                <a16:creationId xmlns:a16="http://schemas.microsoft.com/office/drawing/2014/main" id="{0212FEE8-AB09-2D52-A2BF-CDD133862A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110931-7BB9-B3E9-CFF3-503C3B43BE11}"/>
              </a:ext>
            </a:extLst>
          </p:cNvPr>
          <p:cNvSpPr>
            <a:spLocks noGrp="1"/>
          </p:cNvSpPr>
          <p:nvPr>
            <p:ph type="sldNum" sz="quarter" idx="12"/>
          </p:nvPr>
        </p:nvSpPr>
        <p:spPr/>
        <p:txBody>
          <a:bodyPr/>
          <a:lstStyle/>
          <a:p>
            <a:fld id="{98ED2511-091A-4B83-A2CC-48E19099CA5F}" type="slidenum">
              <a:rPr lang="en-GB" smtClean="0"/>
              <a:t>‹#›</a:t>
            </a:fld>
            <a:endParaRPr lang="en-GB"/>
          </a:p>
        </p:txBody>
      </p:sp>
    </p:spTree>
    <p:extLst>
      <p:ext uri="{BB962C8B-B14F-4D97-AF65-F5344CB8AC3E}">
        <p14:creationId xmlns:p14="http://schemas.microsoft.com/office/powerpoint/2010/main" val="104398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285C-8C5B-884D-D1F2-B53587F9A5A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B5280F-13A0-EFE8-F9D7-FAE17C3C25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7B2DD4-A6EF-BCCE-815B-CA3219CC3422}"/>
              </a:ext>
            </a:extLst>
          </p:cNvPr>
          <p:cNvSpPr>
            <a:spLocks noGrp="1"/>
          </p:cNvSpPr>
          <p:nvPr>
            <p:ph type="dt" sz="half" idx="10"/>
          </p:nvPr>
        </p:nvSpPr>
        <p:spPr/>
        <p:txBody>
          <a:bodyPr/>
          <a:lstStyle/>
          <a:p>
            <a:fld id="{DBCE4C12-46C7-4D39-8A00-8A534EB62739}" type="datetimeFigureOut">
              <a:rPr lang="en-GB" smtClean="0"/>
              <a:t>24/01/2024</a:t>
            </a:fld>
            <a:endParaRPr lang="en-GB"/>
          </a:p>
        </p:txBody>
      </p:sp>
      <p:sp>
        <p:nvSpPr>
          <p:cNvPr id="5" name="Footer Placeholder 4">
            <a:extLst>
              <a:ext uri="{FF2B5EF4-FFF2-40B4-BE49-F238E27FC236}">
                <a16:creationId xmlns:a16="http://schemas.microsoft.com/office/drawing/2014/main" id="{D8507B4F-68E9-1A7C-CE14-DEFFFD633B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FCF760-E9DE-36E5-6B61-8EEAA3B00ABA}"/>
              </a:ext>
            </a:extLst>
          </p:cNvPr>
          <p:cNvSpPr>
            <a:spLocks noGrp="1"/>
          </p:cNvSpPr>
          <p:nvPr>
            <p:ph type="sldNum" sz="quarter" idx="12"/>
          </p:nvPr>
        </p:nvSpPr>
        <p:spPr/>
        <p:txBody>
          <a:bodyPr/>
          <a:lstStyle/>
          <a:p>
            <a:fld id="{98ED2511-091A-4B83-A2CC-48E19099CA5F}" type="slidenum">
              <a:rPr lang="en-GB" smtClean="0"/>
              <a:t>‹#›</a:t>
            </a:fld>
            <a:endParaRPr lang="en-GB"/>
          </a:p>
        </p:txBody>
      </p:sp>
    </p:spTree>
    <p:extLst>
      <p:ext uri="{BB962C8B-B14F-4D97-AF65-F5344CB8AC3E}">
        <p14:creationId xmlns:p14="http://schemas.microsoft.com/office/powerpoint/2010/main" val="219424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D0C90E-64C9-7C1E-298E-FF60FE56CE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0F66AD-3E19-CF5F-4E5B-E6797E758A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971EE7-8650-3972-F5DD-003E5E6524FE}"/>
              </a:ext>
            </a:extLst>
          </p:cNvPr>
          <p:cNvSpPr>
            <a:spLocks noGrp="1"/>
          </p:cNvSpPr>
          <p:nvPr>
            <p:ph type="dt" sz="half" idx="10"/>
          </p:nvPr>
        </p:nvSpPr>
        <p:spPr/>
        <p:txBody>
          <a:bodyPr/>
          <a:lstStyle/>
          <a:p>
            <a:fld id="{DBCE4C12-46C7-4D39-8A00-8A534EB62739}" type="datetimeFigureOut">
              <a:rPr lang="en-GB" smtClean="0"/>
              <a:t>24/01/2024</a:t>
            </a:fld>
            <a:endParaRPr lang="en-GB"/>
          </a:p>
        </p:txBody>
      </p:sp>
      <p:sp>
        <p:nvSpPr>
          <p:cNvPr id="5" name="Footer Placeholder 4">
            <a:extLst>
              <a:ext uri="{FF2B5EF4-FFF2-40B4-BE49-F238E27FC236}">
                <a16:creationId xmlns:a16="http://schemas.microsoft.com/office/drawing/2014/main" id="{BD2DB469-5740-0374-5AE1-90086A1620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D306EF-A30F-18A8-78B1-CC3B0D1B2BC3}"/>
              </a:ext>
            </a:extLst>
          </p:cNvPr>
          <p:cNvSpPr>
            <a:spLocks noGrp="1"/>
          </p:cNvSpPr>
          <p:nvPr>
            <p:ph type="sldNum" sz="quarter" idx="12"/>
          </p:nvPr>
        </p:nvSpPr>
        <p:spPr/>
        <p:txBody>
          <a:bodyPr/>
          <a:lstStyle/>
          <a:p>
            <a:fld id="{98ED2511-091A-4B83-A2CC-48E19099CA5F}" type="slidenum">
              <a:rPr lang="en-GB" smtClean="0"/>
              <a:t>‹#›</a:t>
            </a:fld>
            <a:endParaRPr lang="en-GB"/>
          </a:p>
        </p:txBody>
      </p:sp>
    </p:spTree>
    <p:extLst>
      <p:ext uri="{BB962C8B-B14F-4D97-AF65-F5344CB8AC3E}">
        <p14:creationId xmlns:p14="http://schemas.microsoft.com/office/powerpoint/2010/main" val="348637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12070-EDB7-649C-09D8-F65B11804C8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D3A9B52-93C0-A2A8-569A-EE5561A4D0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DC4C28-198E-C45B-5CA8-66075B1B40E3}"/>
              </a:ext>
            </a:extLst>
          </p:cNvPr>
          <p:cNvSpPr>
            <a:spLocks noGrp="1"/>
          </p:cNvSpPr>
          <p:nvPr>
            <p:ph type="dt" sz="half" idx="10"/>
          </p:nvPr>
        </p:nvSpPr>
        <p:spPr/>
        <p:txBody>
          <a:bodyPr/>
          <a:lstStyle/>
          <a:p>
            <a:fld id="{DBCE4C12-46C7-4D39-8A00-8A534EB62739}" type="datetimeFigureOut">
              <a:rPr lang="en-GB" smtClean="0"/>
              <a:t>24/01/2024</a:t>
            </a:fld>
            <a:endParaRPr lang="en-GB"/>
          </a:p>
        </p:txBody>
      </p:sp>
      <p:sp>
        <p:nvSpPr>
          <p:cNvPr id="5" name="Footer Placeholder 4">
            <a:extLst>
              <a:ext uri="{FF2B5EF4-FFF2-40B4-BE49-F238E27FC236}">
                <a16:creationId xmlns:a16="http://schemas.microsoft.com/office/drawing/2014/main" id="{34690730-EF0F-5CEA-537F-EADF4A5C3D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702E9D-0125-6559-D8D8-FA6080C493E5}"/>
              </a:ext>
            </a:extLst>
          </p:cNvPr>
          <p:cNvSpPr>
            <a:spLocks noGrp="1"/>
          </p:cNvSpPr>
          <p:nvPr>
            <p:ph type="sldNum" sz="quarter" idx="12"/>
          </p:nvPr>
        </p:nvSpPr>
        <p:spPr/>
        <p:txBody>
          <a:bodyPr/>
          <a:lstStyle/>
          <a:p>
            <a:fld id="{98ED2511-091A-4B83-A2CC-48E19099CA5F}" type="slidenum">
              <a:rPr lang="en-GB" smtClean="0"/>
              <a:t>‹#›</a:t>
            </a:fld>
            <a:endParaRPr lang="en-GB"/>
          </a:p>
        </p:txBody>
      </p:sp>
    </p:spTree>
    <p:extLst>
      <p:ext uri="{BB962C8B-B14F-4D97-AF65-F5344CB8AC3E}">
        <p14:creationId xmlns:p14="http://schemas.microsoft.com/office/powerpoint/2010/main" val="2152520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E339-642A-9F63-E0BB-34C774AD68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AE66C7B-45F5-6C78-F018-5FD68980EB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797C8C-D3E3-A93B-608F-281E7A23DEA3}"/>
              </a:ext>
            </a:extLst>
          </p:cNvPr>
          <p:cNvSpPr>
            <a:spLocks noGrp="1"/>
          </p:cNvSpPr>
          <p:nvPr>
            <p:ph type="dt" sz="half" idx="10"/>
          </p:nvPr>
        </p:nvSpPr>
        <p:spPr/>
        <p:txBody>
          <a:bodyPr/>
          <a:lstStyle/>
          <a:p>
            <a:fld id="{DBCE4C12-46C7-4D39-8A00-8A534EB62739}" type="datetimeFigureOut">
              <a:rPr lang="en-GB" smtClean="0"/>
              <a:t>24/01/2024</a:t>
            </a:fld>
            <a:endParaRPr lang="en-GB"/>
          </a:p>
        </p:txBody>
      </p:sp>
      <p:sp>
        <p:nvSpPr>
          <p:cNvPr id="5" name="Footer Placeholder 4">
            <a:extLst>
              <a:ext uri="{FF2B5EF4-FFF2-40B4-BE49-F238E27FC236}">
                <a16:creationId xmlns:a16="http://schemas.microsoft.com/office/drawing/2014/main" id="{ECE0A0FE-1A7D-1AEC-B966-C5A546A776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3D8927-D85E-627C-BE52-8B778ED30473}"/>
              </a:ext>
            </a:extLst>
          </p:cNvPr>
          <p:cNvSpPr>
            <a:spLocks noGrp="1"/>
          </p:cNvSpPr>
          <p:nvPr>
            <p:ph type="sldNum" sz="quarter" idx="12"/>
          </p:nvPr>
        </p:nvSpPr>
        <p:spPr/>
        <p:txBody>
          <a:bodyPr/>
          <a:lstStyle/>
          <a:p>
            <a:fld id="{98ED2511-091A-4B83-A2CC-48E19099CA5F}" type="slidenum">
              <a:rPr lang="en-GB" smtClean="0"/>
              <a:t>‹#›</a:t>
            </a:fld>
            <a:endParaRPr lang="en-GB"/>
          </a:p>
        </p:txBody>
      </p:sp>
    </p:spTree>
    <p:extLst>
      <p:ext uri="{BB962C8B-B14F-4D97-AF65-F5344CB8AC3E}">
        <p14:creationId xmlns:p14="http://schemas.microsoft.com/office/powerpoint/2010/main" val="4152544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07E9-691C-3FAC-71CB-86EDA261130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0E24AAC-3FA5-DAD1-6A6F-FBDF1C32C7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F0BCEC1-D719-E565-A55D-06D82486A3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D5112F1-ECBF-6A69-4290-9A233897D905}"/>
              </a:ext>
            </a:extLst>
          </p:cNvPr>
          <p:cNvSpPr>
            <a:spLocks noGrp="1"/>
          </p:cNvSpPr>
          <p:nvPr>
            <p:ph type="dt" sz="half" idx="10"/>
          </p:nvPr>
        </p:nvSpPr>
        <p:spPr/>
        <p:txBody>
          <a:bodyPr/>
          <a:lstStyle/>
          <a:p>
            <a:fld id="{DBCE4C12-46C7-4D39-8A00-8A534EB62739}" type="datetimeFigureOut">
              <a:rPr lang="en-GB" smtClean="0"/>
              <a:t>24/01/2024</a:t>
            </a:fld>
            <a:endParaRPr lang="en-GB"/>
          </a:p>
        </p:txBody>
      </p:sp>
      <p:sp>
        <p:nvSpPr>
          <p:cNvPr id="6" name="Footer Placeholder 5">
            <a:extLst>
              <a:ext uri="{FF2B5EF4-FFF2-40B4-BE49-F238E27FC236}">
                <a16:creationId xmlns:a16="http://schemas.microsoft.com/office/drawing/2014/main" id="{03C0B1D5-165E-D7EA-6B96-8224642C87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071A23-427F-2780-6C2C-188909E7C153}"/>
              </a:ext>
            </a:extLst>
          </p:cNvPr>
          <p:cNvSpPr>
            <a:spLocks noGrp="1"/>
          </p:cNvSpPr>
          <p:nvPr>
            <p:ph type="sldNum" sz="quarter" idx="12"/>
          </p:nvPr>
        </p:nvSpPr>
        <p:spPr/>
        <p:txBody>
          <a:bodyPr/>
          <a:lstStyle/>
          <a:p>
            <a:fld id="{98ED2511-091A-4B83-A2CC-48E19099CA5F}" type="slidenum">
              <a:rPr lang="en-GB" smtClean="0"/>
              <a:t>‹#›</a:t>
            </a:fld>
            <a:endParaRPr lang="en-GB"/>
          </a:p>
        </p:txBody>
      </p:sp>
    </p:spTree>
    <p:extLst>
      <p:ext uri="{BB962C8B-B14F-4D97-AF65-F5344CB8AC3E}">
        <p14:creationId xmlns:p14="http://schemas.microsoft.com/office/powerpoint/2010/main" val="301874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117AA-26D5-DF27-3C76-1D5D79B0E17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F52DD8E-AA4A-E532-BB7E-EFC85042F8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4C55CF-C34D-428C-728B-4715CB7886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22FD14C-D00E-527B-46B6-B236F76FDF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04A78F-2370-F734-28BD-D9719074E0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706C74B-2D0A-E8D4-6E25-B570929E73B2}"/>
              </a:ext>
            </a:extLst>
          </p:cNvPr>
          <p:cNvSpPr>
            <a:spLocks noGrp="1"/>
          </p:cNvSpPr>
          <p:nvPr>
            <p:ph type="dt" sz="half" idx="10"/>
          </p:nvPr>
        </p:nvSpPr>
        <p:spPr/>
        <p:txBody>
          <a:bodyPr/>
          <a:lstStyle/>
          <a:p>
            <a:fld id="{DBCE4C12-46C7-4D39-8A00-8A534EB62739}" type="datetimeFigureOut">
              <a:rPr lang="en-GB" smtClean="0"/>
              <a:t>24/01/2024</a:t>
            </a:fld>
            <a:endParaRPr lang="en-GB"/>
          </a:p>
        </p:txBody>
      </p:sp>
      <p:sp>
        <p:nvSpPr>
          <p:cNvPr id="8" name="Footer Placeholder 7">
            <a:extLst>
              <a:ext uri="{FF2B5EF4-FFF2-40B4-BE49-F238E27FC236}">
                <a16:creationId xmlns:a16="http://schemas.microsoft.com/office/drawing/2014/main" id="{4A8BA504-3E1B-4EC7-CF6A-C62493C3557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745AC86-0139-BCAB-B84D-417BEC2BA57C}"/>
              </a:ext>
            </a:extLst>
          </p:cNvPr>
          <p:cNvSpPr>
            <a:spLocks noGrp="1"/>
          </p:cNvSpPr>
          <p:nvPr>
            <p:ph type="sldNum" sz="quarter" idx="12"/>
          </p:nvPr>
        </p:nvSpPr>
        <p:spPr/>
        <p:txBody>
          <a:bodyPr/>
          <a:lstStyle/>
          <a:p>
            <a:fld id="{98ED2511-091A-4B83-A2CC-48E19099CA5F}" type="slidenum">
              <a:rPr lang="en-GB" smtClean="0"/>
              <a:t>‹#›</a:t>
            </a:fld>
            <a:endParaRPr lang="en-GB"/>
          </a:p>
        </p:txBody>
      </p:sp>
    </p:spTree>
    <p:extLst>
      <p:ext uri="{BB962C8B-B14F-4D97-AF65-F5344CB8AC3E}">
        <p14:creationId xmlns:p14="http://schemas.microsoft.com/office/powerpoint/2010/main" val="348291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7F4E5-61FF-C03D-145F-E9A14DC844C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A364DC-63D2-E43D-F27E-AEC890D78FDD}"/>
              </a:ext>
            </a:extLst>
          </p:cNvPr>
          <p:cNvSpPr>
            <a:spLocks noGrp="1"/>
          </p:cNvSpPr>
          <p:nvPr>
            <p:ph type="dt" sz="half" idx="10"/>
          </p:nvPr>
        </p:nvSpPr>
        <p:spPr/>
        <p:txBody>
          <a:bodyPr/>
          <a:lstStyle/>
          <a:p>
            <a:fld id="{DBCE4C12-46C7-4D39-8A00-8A534EB62739}" type="datetimeFigureOut">
              <a:rPr lang="en-GB" smtClean="0"/>
              <a:t>24/01/2024</a:t>
            </a:fld>
            <a:endParaRPr lang="en-GB"/>
          </a:p>
        </p:txBody>
      </p:sp>
      <p:sp>
        <p:nvSpPr>
          <p:cNvPr id="4" name="Footer Placeholder 3">
            <a:extLst>
              <a:ext uri="{FF2B5EF4-FFF2-40B4-BE49-F238E27FC236}">
                <a16:creationId xmlns:a16="http://schemas.microsoft.com/office/drawing/2014/main" id="{33855D1A-0446-9ACB-5275-1FE1F60666F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81FF723-7E9E-1DB8-56F4-1C7D4597B4EB}"/>
              </a:ext>
            </a:extLst>
          </p:cNvPr>
          <p:cNvSpPr>
            <a:spLocks noGrp="1"/>
          </p:cNvSpPr>
          <p:nvPr>
            <p:ph type="sldNum" sz="quarter" idx="12"/>
          </p:nvPr>
        </p:nvSpPr>
        <p:spPr/>
        <p:txBody>
          <a:bodyPr/>
          <a:lstStyle/>
          <a:p>
            <a:fld id="{98ED2511-091A-4B83-A2CC-48E19099CA5F}" type="slidenum">
              <a:rPr lang="en-GB" smtClean="0"/>
              <a:t>‹#›</a:t>
            </a:fld>
            <a:endParaRPr lang="en-GB"/>
          </a:p>
        </p:txBody>
      </p:sp>
    </p:spTree>
    <p:extLst>
      <p:ext uri="{BB962C8B-B14F-4D97-AF65-F5344CB8AC3E}">
        <p14:creationId xmlns:p14="http://schemas.microsoft.com/office/powerpoint/2010/main" val="258863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7DEFD0-D058-B754-51FB-DE58E42D74C8}"/>
              </a:ext>
            </a:extLst>
          </p:cNvPr>
          <p:cNvSpPr>
            <a:spLocks noGrp="1"/>
          </p:cNvSpPr>
          <p:nvPr>
            <p:ph type="dt" sz="half" idx="10"/>
          </p:nvPr>
        </p:nvSpPr>
        <p:spPr/>
        <p:txBody>
          <a:bodyPr/>
          <a:lstStyle/>
          <a:p>
            <a:fld id="{DBCE4C12-46C7-4D39-8A00-8A534EB62739}" type="datetimeFigureOut">
              <a:rPr lang="en-GB" smtClean="0"/>
              <a:t>24/01/2024</a:t>
            </a:fld>
            <a:endParaRPr lang="en-GB"/>
          </a:p>
        </p:txBody>
      </p:sp>
      <p:sp>
        <p:nvSpPr>
          <p:cNvPr id="3" name="Footer Placeholder 2">
            <a:extLst>
              <a:ext uri="{FF2B5EF4-FFF2-40B4-BE49-F238E27FC236}">
                <a16:creationId xmlns:a16="http://schemas.microsoft.com/office/drawing/2014/main" id="{4C9703AF-19FD-AB0D-DF9F-D2313AF97EA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86A9B27-0507-116E-0D03-C29ABF450B0B}"/>
              </a:ext>
            </a:extLst>
          </p:cNvPr>
          <p:cNvSpPr>
            <a:spLocks noGrp="1"/>
          </p:cNvSpPr>
          <p:nvPr>
            <p:ph type="sldNum" sz="quarter" idx="12"/>
          </p:nvPr>
        </p:nvSpPr>
        <p:spPr/>
        <p:txBody>
          <a:bodyPr/>
          <a:lstStyle/>
          <a:p>
            <a:fld id="{98ED2511-091A-4B83-A2CC-48E19099CA5F}" type="slidenum">
              <a:rPr lang="en-GB" smtClean="0"/>
              <a:t>‹#›</a:t>
            </a:fld>
            <a:endParaRPr lang="en-GB"/>
          </a:p>
        </p:txBody>
      </p:sp>
    </p:spTree>
    <p:extLst>
      <p:ext uri="{BB962C8B-B14F-4D97-AF65-F5344CB8AC3E}">
        <p14:creationId xmlns:p14="http://schemas.microsoft.com/office/powerpoint/2010/main" val="328216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1F2E-8504-0962-8A38-B37D1E0F7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B278AAF-DEE8-2280-2C99-C70A94A4B8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996E56D-D46F-215B-02B0-1324D7F1F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05C04-F71C-64F2-26DD-020F2F04C9E7}"/>
              </a:ext>
            </a:extLst>
          </p:cNvPr>
          <p:cNvSpPr>
            <a:spLocks noGrp="1"/>
          </p:cNvSpPr>
          <p:nvPr>
            <p:ph type="dt" sz="half" idx="10"/>
          </p:nvPr>
        </p:nvSpPr>
        <p:spPr/>
        <p:txBody>
          <a:bodyPr/>
          <a:lstStyle/>
          <a:p>
            <a:fld id="{DBCE4C12-46C7-4D39-8A00-8A534EB62739}" type="datetimeFigureOut">
              <a:rPr lang="en-GB" smtClean="0"/>
              <a:t>24/01/2024</a:t>
            </a:fld>
            <a:endParaRPr lang="en-GB"/>
          </a:p>
        </p:txBody>
      </p:sp>
      <p:sp>
        <p:nvSpPr>
          <p:cNvPr id="6" name="Footer Placeholder 5">
            <a:extLst>
              <a:ext uri="{FF2B5EF4-FFF2-40B4-BE49-F238E27FC236}">
                <a16:creationId xmlns:a16="http://schemas.microsoft.com/office/drawing/2014/main" id="{CBB7C888-0844-177D-78A3-80E98F29FC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F8D38A-2E5B-DFB9-8864-BF442713F961}"/>
              </a:ext>
            </a:extLst>
          </p:cNvPr>
          <p:cNvSpPr>
            <a:spLocks noGrp="1"/>
          </p:cNvSpPr>
          <p:nvPr>
            <p:ph type="sldNum" sz="quarter" idx="12"/>
          </p:nvPr>
        </p:nvSpPr>
        <p:spPr/>
        <p:txBody>
          <a:bodyPr/>
          <a:lstStyle/>
          <a:p>
            <a:fld id="{98ED2511-091A-4B83-A2CC-48E19099CA5F}" type="slidenum">
              <a:rPr lang="en-GB" smtClean="0"/>
              <a:t>‹#›</a:t>
            </a:fld>
            <a:endParaRPr lang="en-GB"/>
          </a:p>
        </p:txBody>
      </p:sp>
    </p:spTree>
    <p:extLst>
      <p:ext uri="{BB962C8B-B14F-4D97-AF65-F5344CB8AC3E}">
        <p14:creationId xmlns:p14="http://schemas.microsoft.com/office/powerpoint/2010/main" val="334843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4AB4E-8FC0-AB11-C0A6-8C00B4DE43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925811B-2CF9-973D-2E4F-CDB5B06E17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9C8418E-308C-AA0D-3CC8-65CB4C0D0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D3E3BE-A0EE-395E-DA9A-4D0EC3FBC894}"/>
              </a:ext>
            </a:extLst>
          </p:cNvPr>
          <p:cNvSpPr>
            <a:spLocks noGrp="1"/>
          </p:cNvSpPr>
          <p:nvPr>
            <p:ph type="dt" sz="half" idx="10"/>
          </p:nvPr>
        </p:nvSpPr>
        <p:spPr/>
        <p:txBody>
          <a:bodyPr/>
          <a:lstStyle/>
          <a:p>
            <a:fld id="{DBCE4C12-46C7-4D39-8A00-8A534EB62739}" type="datetimeFigureOut">
              <a:rPr lang="en-GB" smtClean="0"/>
              <a:t>24/01/2024</a:t>
            </a:fld>
            <a:endParaRPr lang="en-GB"/>
          </a:p>
        </p:txBody>
      </p:sp>
      <p:sp>
        <p:nvSpPr>
          <p:cNvPr id="6" name="Footer Placeholder 5">
            <a:extLst>
              <a:ext uri="{FF2B5EF4-FFF2-40B4-BE49-F238E27FC236}">
                <a16:creationId xmlns:a16="http://schemas.microsoft.com/office/drawing/2014/main" id="{8C8020F7-19DF-7123-84CB-8B856C2D95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40927F-160D-DDAB-2A24-037A3A78297A}"/>
              </a:ext>
            </a:extLst>
          </p:cNvPr>
          <p:cNvSpPr>
            <a:spLocks noGrp="1"/>
          </p:cNvSpPr>
          <p:nvPr>
            <p:ph type="sldNum" sz="quarter" idx="12"/>
          </p:nvPr>
        </p:nvSpPr>
        <p:spPr/>
        <p:txBody>
          <a:bodyPr/>
          <a:lstStyle/>
          <a:p>
            <a:fld id="{98ED2511-091A-4B83-A2CC-48E19099CA5F}" type="slidenum">
              <a:rPr lang="en-GB" smtClean="0"/>
              <a:t>‹#›</a:t>
            </a:fld>
            <a:endParaRPr lang="en-GB"/>
          </a:p>
        </p:txBody>
      </p:sp>
    </p:spTree>
    <p:extLst>
      <p:ext uri="{BB962C8B-B14F-4D97-AF65-F5344CB8AC3E}">
        <p14:creationId xmlns:p14="http://schemas.microsoft.com/office/powerpoint/2010/main" val="350255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C9FE99-5AD5-8943-9A3E-470E9C1288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D091152-31CE-3579-17EA-C71CF5D7E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A3ADD62-1E27-4217-5AF2-EEA84D8893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E4C12-46C7-4D39-8A00-8A534EB62739}" type="datetimeFigureOut">
              <a:rPr lang="en-GB" smtClean="0"/>
              <a:t>24/01/2024</a:t>
            </a:fld>
            <a:endParaRPr lang="en-GB"/>
          </a:p>
        </p:txBody>
      </p:sp>
      <p:sp>
        <p:nvSpPr>
          <p:cNvPr id="5" name="Footer Placeholder 4">
            <a:extLst>
              <a:ext uri="{FF2B5EF4-FFF2-40B4-BE49-F238E27FC236}">
                <a16:creationId xmlns:a16="http://schemas.microsoft.com/office/drawing/2014/main" id="{221B91E0-DB2C-CD07-B59E-875814AA2D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65862AE-3976-F58D-D9E3-12F4E37F12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D2511-091A-4B83-A2CC-48E19099CA5F}" type="slidenum">
              <a:rPr lang="en-GB" smtClean="0"/>
              <a:t>‹#›</a:t>
            </a:fld>
            <a:endParaRPr lang="en-GB"/>
          </a:p>
        </p:txBody>
      </p:sp>
    </p:spTree>
    <p:extLst>
      <p:ext uri="{BB962C8B-B14F-4D97-AF65-F5344CB8AC3E}">
        <p14:creationId xmlns:p14="http://schemas.microsoft.com/office/powerpoint/2010/main" val="3683572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48A3-86D5-A543-137D-85A008234D3B}"/>
              </a:ext>
            </a:extLst>
          </p:cNvPr>
          <p:cNvSpPr>
            <a:spLocks noGrp="1"/>
          </p:cNvSpPr>
          <p:nvPr>
            <p:ph type="ctrTitle"/>
          </p:nvPr>
        </p:nvSpPr>
        <p:spPr>
          <a:xfrm>
            <a:off x="1524000" y="698091"/>
            <a:ext cx="9144000" cy="816078"/>
          </a:xfrm>
        </p:spPr>
        <p:txBody>
          <a:bodyPr>
            <a:normAutofit fontScale="90000"/>
          </a:bodyPr>
          <a:lstStyle/>
          <a:p>
            <a:r>
              <a:rPr lang="en-GB" dirty="0"/>
              <a:t>Preprocessing for Models</a:t>
            </a:r>
          </a:p>
        </p:txBody>
      </p:sp>
      <p:pic>
        <p:nvPicPr>
          <p:cNvPr id="5" name="Picture 4">
            <a:extLst>
              <a:ext uri="{FF2B5EF4-FFF2-40B4-BE49-F238E27FC236}">
                <a16:creationId xmlns:a16="http://schemas.microsoft.com/office/drawing/2014/main" id="{D3556E87-326A-1877-334D-E802955D98CF}"/>
              </a:ext>
            </a:extLst>
          </p:cNvPr>
          <p:cNvPicPr>
            <a:picLocks noChangeAspect="1"/>
          </p:cNvPicPr>
          <p:nvPr/>
        </p:nvPicPr>
        <p:blipFill>
          <a:blip r:embed="rId2"/>
          <a:stretch>
            <a:fillRect/>
          </a:stretch>
        </p:blipFill>
        <p:spPr>
          <a:xfrm>
            <a:off x="1524000" y="1556930"/>
            <a:ext cx="9586791" cy="2872989"/>
          </a:xfrm>
          <a:prstGeom prst="rect">
            <a:avLst/>
          </a:prstGeom>
        </p:spPr>
      </p:pic>
      <p:sp>
        <p:nvSpPr>
          <p:cNvPr id="6" name="TextBox 5">
            <a:extLst>
              <a:ext uri="{FF2B5EF4-FFF2-40B4-BE49-F238E27FC236}">
                <a16:creationId xmlns:a16="http://schemas.microsoft.com/office/drawing/2014/main" id="{69EFDADB-4B03-A307-6D03-75192CDA9106}"/>
              </a:ext>
            </a:extLst>
          </p:cNvPr>
          <p:cNvSpPr txBox="1"/>
          <p:nvPr/>
        </p:nvSpPr>
        <p:spPr>
          <a:xfrm>
            <a:off x="1622323" y="4621161"/>
            <a:ext cx="9714271" cy="923330"/>
          </a:xfrm>
          <a:prstGeom prst="rect">
            <a:avLst/>
          </a:prstGeom>
          <a:noFill/>
        </p:spPr>
        <p:txBody>
          <a:bodyPr wrap="square" rtlCol="0">
            <a:spAutoFit/>
          </a:bodyPr>
          <a:lstStyle/>
          <a:p>
            <a:r>
              <a:rPr lang="en-GB" dirty="0"/>
              <a:t>Step 1: Filling the Null Values with Median:</a:t>
            </a:r>
          </a:p>
          <a:p>
            <a:r>
              <a:rPr lang="en-GB" dirty="0"/>
              <a:t>         </a:t>
            </a:r>
            <a:r>
              <a:rPr lang="en-GB" dirty="0" err="1"/>
              <a:t>median_bmi</a:t>
            </a:r>
            <a:r>
              <a:rPr lang="en-GB" dirty="0"/>
              <a:t> = </a:t>
            </a:r>
            <a:r>
              <a:rPr lang="en-GB" dirty="0" err="1"/>
              <a:t>df</a:t>
            </a:r>
            <a:r>
              <a:rPr lang="en-GB" dirty="0"/>
              <a:t>['</a:t>
            </a:r>
            <a:r>
              <a:rPr lang="en-GB" dirty="0" err="1"/>
              <a:t>bmi</a:t>
            </a:r>
            <a:r>
              <a:rPr lang="en-GB" dirty="0"/>
              <a:t>'].median()</a:t>
            </a:r>
          </a:p>
          <a:p>
            <a:r>
              <a:rPr lang="en-GB" dirty="0"/>
              <a:t>          </a:t>
            </a:r>
            <a:r>
              <a:rPr lang="en-GB" dirty="0" err="1"/>
              <a:t>df</a:t>
            </a:r>
            <a:r>
              <a:rPr lang="en-GB" dirty="0"/>
              <a:t>['</a:t>
            </a:r>
            <a:r>
              <a:rPr lang="en-GB" dirty="0" err="1"/>
              <a:t>bmi</a:t>
            </a:r>
            <a:r>
              <a:rPr lang="en-GB" dirty="0"/>
              <a:t>'] = </a:t>
            </a:r>
            <a:r>
              <a:rPr lang="en-GB" dirty="0" err="1"/>
              <a:t>df</a:t>
            </a:r>
            <a:r>
              <a:rPr lang="en-GB" dirty="0"/>
              <a:t>['</a:t>
            </a:r>
            <a:r>
              <a:rPr lang="en-GB" dirty="0" err="1"/>
              <a:t>bmi</a:t>
            </a:r>
            <a:r>
              <a:rPr lang="en-GB" dirty="0"/>
              <a:t>'].</a:t>
            </a:r>
            <a:r>
              <a:rPr lang="en-GB" dirty="0" err="1"/>
              <a:t>fillna</a:t>
            </a:r>
            <a:r>
              <a:rPr lang="en-GB" dirty="0"/>
              <a:t>(</a:t>
            </a:r>
            <a:r>
              <a:rPr lang="en-GB" dirty="0" err="1"/>
              <a:t>median_bmi</a:t>
            </a:r>
            <a:r>
              <a:rPr lang="en-GB" dirty="0"/>
              <a:t>)</a:t>
            </a:r>
          </a:p>
        </p:txBody>
      </p:sp>
      <p:sp>
        <p:nvSpPr>
          <p:cNvPr id="7" name="TextBox 6">
            <a:extLst>
              <a:ext uri="{FF2B5EF4-FFF2-40B4-BE49-F238E27FC236}">
                <a16:creationId xmlns:a16="http://schemas.microsoft.com/office/drawing/2014/main" id="{4D982977-AF01-BE38-F4B7-821D6982B06E}"/>
              </a:ext>
            </a:extLst>
          </p:cNvPr>
          <p:cNvSpPr txBox="1"/>
          <p:nvPr/>
        </p:nvSpPr>
        <p:spPr>
          <a:xfrm>
            <a:off x="1622323" y="5790577"/>
            <a:ext cx="5928852" cy="646331"/>
          </a:xfrm>
          <a:prstGeom prst="rect">
            <a:avLst/>
          </a:prstGeom>
          <a:noFill/>
        </p:spPr>
        <p:txBody>
          <a:bodyPr wrap="square" rtlCol="0">
            <a:spAutoFit/>
          </a:bodyPr>
          <a:lstStyle/>
          <a:p>
            <a:r>
              <a:rPr lang="en-GB" dirty="0"/>
              <a:t>Step 2: Dropping some columns</a:t>
            </a:r>
          </a:p>
          <a:p>
            <a:r>
              <a:rPr lang="en-GB" dirty="0" err="1"/>
              <a:t>df</a:t>
            </a:r>
            <a:r>
              <a:rPr lang="en-GB" dirty="0"/>
              <a:t> = </a:t>
            </a:r>
            <a:r>
              <a:rPr lang="en-GB" dirty="0" err="1"/>
              <a:t>df.drop</a:t>
            </a:r>
            <a:r>
              <a:rPr lang="en-GB" dirty="0"/>
              <a:t>( ['id', '</a:t>
            </a:r>
            <a:r>
              <a:rPr lang="en-GB" dirty="0" err="1"/>
              <a:t>work_type</a:t>
            </a:r>
            <a:r>
              <a:rPr lang="en-GB" dirty="0"/>
              <a:t>'], axis=1)</a:t>
            </a:r>
          </a:p>
        </p:txBody>
      </p:sp>
    </p:spTree>
    <p:extLst>
      <p:ext uri="{BB962C8B-B14F-4D97-AF65-F5344CB8AC3E}">
        <p14:creationId xmlns:p14="http://schemas.microsoft.com/office/powerpoint/2010/main" val="3228332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37C3-0A5F-6FE5-B388-13012B6FEECB}"/>
              </a:ext>
            </a:extLst>
          </p:cNvPr>
          <p:cNvSpPr>
            <a:spLocks noGrp="1"/>
          </p:cNvSpPr>
          <p:nvPr>
            <p:ph type="ctrTitle"/>
          </p:nvPr>
        </p:nvSpPr>
        <p:spPr>
          <a:xfrm>
            <a:off x="1347019" y="715382"/>
            <a:ext cx="9144000" cy="933911"/>
          </a:xfrm>
        </p:spPr>
        <p:txBody>
          <a:bodyPr>
            <a:noAutofit/>
          </a:bodyPr>
          <a:lstStyle/>
          <a:p>
            <a:r>
              <a:rPr lang="en-GB" sz="5400" dirty="0"/>
              <a:t>Splitting the data into Training and Testing Sets </a:t>
            </a:r>
          </a:p>
        </p:txBody>
      </p:sp>
      <p:pic>
        <p:nvPicPr>
          <p:cNvPr id="5" name="Picture 4">
            <a:extLst>
              <a:ext uri="{FF2B5EF4-FFF2-40B4-BE49-F238E27FC236}">
                <a16:creationId xmlns:a16="http://schemas.microsoft.com/office/drawing/2014/main" id="{0F61ED69-34FD-F2B3-8B22-0BFF8474A4AE}"/>
              </a:ext>
            </a:extLst>
          </p:cNvPr>
          <p:cNvPicPr>
            <a:picLocks noChangeAspect="1"/>
          </p:cNvPicPr>
          <p:nvPr/>
        </p:nvPicPr>
        <p:blipFill>
          <a:blip r:embed="rId2"/>
          <a:stretch>
            <a:fillRect/>
          </a:stretch>
        </p:blipFill>
        <p:spPr>
          <a:xfrm>
            <a:off x="7091614" y="3429000"/>
            <a:ext cx="4663844" cy="1539373"/>
          </a:xfrm>
          <a:prstGeom prst="rect">
            <a:avLst/>
          </a:prstGeom>
        </p:spPr>
      </p:pic>
      <p:pic>
        <p:nvPicPr>
          <p:cNvPr id="7" name="Picture 6">
            <a:extLst>
              <a:ext uri="{FF2B5EF4-FFF2-40B4-BE49-F238E27FC236}">
                <a16:creationId xmlns:a16="http://schemas.microsoft.com/office/drawing/2014/main" id="{AFC043F6-22F3-C3AA-1011-76FEFB1AEAAC}"/>
              </a:ext>
            </a:extLst>
          </p:cNvPr>
          <p:cNvPicPr>
            <a:picLocks noChangeAspect="1"/>
          </p:cNvPicPr>
          <p:nvPr/>
        </p:nvPicPr>
        <p:blipFill>
          <a:blip r:embed="rId3"/>
          <a:stretch>
            <a:fillRect/>
          </a:stretch>
        </p:blipFill>
        <p:spPr>
          <a:xfrm>
            <a:off x="1023037" y="1681754"/>
            <a:ext cx="4046571" cy="1265030"/>
          </a:xfrm>
          <a:prstGeom prst="rect">
            <a:avLst/>
          </a:prstGeom>
        </p:spPr>
      </p:pic>
      <p:pic>
        <p:nvPicPr>
          <p:cNvPr id="9" name="Picture 8">
            <a:extLst>
              <a:ext uri="{FF2B5EF4-FFF2-40B4-BE49-F238E27FC236}">
                <a16:creationId xmlns:a16="http://schemas.microsoft.com/office/drawing/2014/main" id="{E913702F-E145-D0C5-001C-5570FFCC10CB}"/>
              </a:ext>
            </a:extLst>
          </p:cNvPr>
          <p:cNvPicPr>
            <a:picLocks noChangeAspect="1"/>
          </p:cNvPicPr>
          <p:nvPr/>
        </p:nvPicPr>
        <p:blipFill>
          <a:blip r:embed="rId4"/>
          <a:stretch>
            <a:fillRect/>
          </a:stretch>
        </p:blipFill>
        <p:spPr>
          <a:xfrm>
            <a:off x="8672932" y="1830350"/>
            <a:ext cx="2286198" cy="906047"/>
          </a:xfrm>
          <a:prstGeom prst="rect">
            <a:avLst/>
          </a:prstGeom>
        </p:spPr>
      </p:pic>
      <p:sp>
        <p:nvSpPr>
          <p:cNvPr id="10" name="TextBox 9">
            <a:extLst>
              <a:ext uri="{FF2B5EF4-FFF2-40B4-BE49-F238E27FC236}">
                <a16:creationId xmlns:a16="http://schemas.microsoft.com/office/drawing/2014/main" id="{2BFE7B91-7AE2-E7CE-4415-53AA6079B704}"/>
              </a:ext>
            </a:extLst>
          </p:cNvPr>
          <p:cNvSpPr txBox="1"/>
          <p:nvPr/>
        </p:nvSpPr>
        <p:spPr>
          <a:xfrm>
            <a:off x="5565540" y="1851821"/>
            <a:ext cx="4046571" cy="369332"/>
          </a:xfrm>
          <a:prstGeom prst="rect">
            <a:avLst/>
          </a:prstGeom>
          <a:noFill/>
        </p:spPr>
        <p:txBody>
          <a:bodyPr wrap="square" rtlCol="0">
            <a:spAutoFit/>
          </a:bodyPr>
          <a:lstStyle/>
          <a:p>
            <a:r>
              <a:rPr lang="en-GB" dirty="0"/>
              <a:t>Balance of our target values(y)</a:t>
            </a:r>
          </a:p>
        </p:txBody>
      </p:sp>
      <p:pic>
        <p:nvPicPr>
          <p:cNvPr id="12" name="Picture 11">
            <a:extLst>
              <a:ext uri="{FF2B5EF4-FFF2-40B4-BE49-F238E27FC236}">
                <a16:creationId xmlns:a16="http://schemas.microsoft.com/office/drawing/2014/main" id="{B884925F-7CAF-E2EA-E15A-8E3BEB1783C7}"/>
              </a:ext>
            </a:extLst>
          </p:cNvPr>
          <p:cNvPicPr>
            <a:picLocks noChangeAspect="1"/>
          </p:cNvPicPr>
          <p:nvPr/>
        </p:nvPicPr>
        <p:blipFill>
          <a:blip r:embed="rId5"/>
          <a:stretch>
            <a:fillRect/>
          </a:stretch>
        </p:blipFill>
        <p:spPr>
          <a:xfrm>
            <a:off x="809579" y="3429000"/>
            <a:ext cx="5997460" cy="1791278"/>
          </a:xfrm>
          <a:prstGeom prst="rect">
            <a:avLst/>
          </a:prstGeom>
        </p:spPr>
      </p:pic>
    </p:spTree>
    <p:extLst>
      <p:ext uri="{BB962C8B-B14F-4D97-AF65-F5344CB8AC3E}">
        <p14:creationId xmlns:p14="http://schemas.microsoft.com/office/powerpoint/2010/main" val="2529876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98F2FF-E17A-3A3F-85E6-20EBF75535C5}"/>
              </a:ext>
            </a:extLst>
          </p:cNvPr>
          <p:cNvPicPr>
            <a:picLocks noChangeAspect="1"/>
          </p:cNvPicPr>
          <p:nvPr/>
        </p:nvPicPr>
        <p:blipFill>
          <a:blip r:embed="rId2"/>
          <a:stretch>
            <a:fillRect/>
          </a:stretch>
        </p:blipFill>
        <p:spPr>
          <a:xfrm>
            <a:off x="6096000" y="1319350"/>
            <a:ext cx="4866593" cy="2109650"/>
          </a:xfrm>
          <a:prstGeom prst="rect">
            <a:avLst/>
          </a:prstGeom>
        </p:spPr>
      </p:pic>
      <p:pic>
        <p:nvPicPr>
          <p:cNvPr id="1026" name="Picture 2" descr="z-score standard deviation">
            <a:extLst>
              <a:ext uri="{FF2B5EF4-FFF2-40B4-BE49-F238E27FC236}">
                <a16:creationId xmlns:a16="http://schemas.microsoft.com/office/drawing/2014/main" id="{C4886369-FFE9-AF1C-7827-662F8C7F4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2437" y="3089931"/>
            <a:ext cx="2505075" cy="5143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798177D-A43E-6857-B29E-02AA21B5972B}"/>
              </a:ext>
            </a:extLst>
          </p:cNvPr>
          <p:cNvSpPr txBox="1"/>
          <p:nvPr/>
        </p:nvSpPr>
        <p:spPr>
          <a:xfrm>
            <a:off x="2094271" y="294968"/>
            <a:ext cx="7118555" cy="523220"/>
          </a:xfrm>
          <a:prstGeom prst="rect">
            <a:avLst/>
          </a:prstGeom>
          <a:noFill/>
        </p:spPr>
        <p:txBody>
          <a:bodyPr wrap="square" rtlCol="0">
            <a:spAutoFit/>
          </a:bodyPr>
          <a:lstStyle/>
          <a:p>
            <a:pPr algn="ctr"/>
            <a:r>
              <a:rPr lang="en-GB" sz="2800" dirty="0"/>
              <a:t>Standardize Data and </a:t>
            </a:r>
            <a:r>
              <a:rPr lang="en-GB" sz="2800" dirty="0">
                <a:latin typeface="Calibri" panose="020F0502020204030204" pitchFamily="34" charset="0"/>
                <a:ea typeface="Calibri" panose="020F0502020204030204" pitchFamily="34" charset="0"/>
                <a:cs typeface="Calibri" panose="020F0502020204030204" pitchFamily="34" charset="0"/>
              </a:rPr>
              <a:t>D</a:t>
            </a:r>
            <a:r>
              <a:rPr lang="en-GB" sz="2800" i="0" dirty="0">
                <a:effectLst/>
                <a:latin typeface="Calibri" panose="020F0502020204030204" pitchFamily="34" charset="0"/>
                <a:ea typeface="Calibri" panose="020F0502020204030204" pitchFamily="34" charset="0"/>
                <a:cs typeface="Calibri" panose="020F0502020204030204" pitchFamily="34" charset="0"/>
              </a:rPr>
              <a:t>ummy encoding</a:t>
            </a:r>
            <a:endParaRPr lang="en-GB" sz="2800"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6C6D27EF-2519-8D79-E0E3-6F82A6C85090}"/>
              </a:ext>
            </a:extLst>
          </p:cNvPr>
          <p:cNvSpPr txBox="1"/>
          <p:nvPr/>
        </p:nvSpPr>
        <p:spPr>
          <a:xfrm>
            <a:off x="1246909" y="1620982"/>
            <a:ext cx="3761509" cy="923330"/>
          </a:xfrm>
          <a:prstGeom prst="rect">
            <a:avLst/>
          </a:prstGeom>
          <a:noFill/>
        </p:spPr>
        <p:txBody>
          <a:bodyPr wrap="square" rtlCol="0">
            <a:spAutoFit/>
          </a:bodyPr>
          <a:lstStyle/>
          <a:p>
            <a:pPr marL="285750" indent="-285750">
              <a:buFont typeface="Arial" panose="020B0604020202020204" pitchFamily="34" charset="0"/>
              <a:buChar char="•"/>
            </a:pPr>
            <a:r>
              <a:rPr lang="en-GB" dirty="0"/>
              <a:t>Applies on Numeric columns</a:t>
            </a:r>
          </a:p>
          <a:p>
            <a:pPr marL="285750" indent="-285750">
              <a:buFont typeface="Arial" panose="020B0604020202020204" pitchFamily="34" charset="0"/>
              <a:buChar char="•"/>
            </a:pPr>
            <a:r>
              <a:rPr lang="en-GB" dirty="0"/>
              <a:t>Transforms the data to have mean of ‘0’ and Standardization of ‘1’</a:t>
            </a:r>
          </a:p>
        </p:txBody>
      </p:sp>
      <p:pic>
        <p:nvPicPr>
          <p:cNvPr id="7" name="Picture 6">
            <a:extLst>
              <a:ext uri="{FF2B5EF4-FFF2-40B4-BE49-F238E27FC236}">
                <a16:creationId xmlns:a16="http://schemas.microsoft.com/office/drawing/2014/main" id="{955F76B7-0CB6-EF27-E14E-C072A70FFDE8}"/>
              </a:ext>
            </a:extLst>
          </p:cNvPr>
          <p:cNvPicPr>
            <a:picLocks noChangeAspect="1"/>
          </p:cNvPicPr>
          <p:nvPr/>
        </p:nvPicPr>
        <p:blipFill>
          <a:blip r:embed="rId4"/>
          <a:stretch>
            <a:fillRect/>
          </a:stretch>
        </p:blipFill>
        <p:spPr>
          <a:xfrm>
            <a:off x="6096000" y="4530437"/>
            <a:ext cx="4443879" cy="646331"/>
          </a:xfrm>
          <a:prstGeom prst="rect">
            <a:avLst/>
          </a:prstGeom>
        </p:spPr>
      </p:pic>
      <p:sp>
        <p:nvSpPr>
          <p:cNvPr id="9" name="TextBox 8">
            <a:extLst>
              <a:ext uri="{FF2B5EF4-FFF2-40B4-BE49-F238E27FC236}">
                <a16:creationId xmlns:a16="http://schemas.microsoft.com/office/drawing/2014/main" id="{F9B17E59-C3C1-E5EE-1C8E-381DE3421819}"/>
              </a:ext>
            </a:extLst>
          </p:cNvPr>
          <p:cNvSpPr txBox="1"/>
          <p:nvPr/>
        </p:nvSpPr>
        <p:spPr>
          <a:xfrm>
            <a:off x="1255494" y="4530437"/>
            <a:ext cx="3460172" cy="646331"/>
          </a:xfrm>
          <a:prstGeom prst="rect">
            <a:avLst/>
          </a:prstGeom>
          <a:noFill/>
        </p:spPr>
        <p:txBody>
          <a:bodyPr wrap="square" rtlCol="0">
            <a:spAutoFit/>
          </a:bodyPr>
          <a:lstStyle/>
          <a:p>
            <a:pPr marL="285750" indent="-285750">
              <a:buFont typeface="Arial" panose="020B0604020202020204" pitchFamily="34" charset="0"/>
              <a:buChar char="•"/>
            </a:pPr>
            <a:r>
              <a:rPr lang="en-GB" dirty="0"/>
              <a:t> Creates binary columns for     each category </a:t>
            </a:r>
          </a:p>
        </p:txBody>
      </p:sp>
    </p:spTree>
    <p:extLst>
      <p:ext uri="{BB962C8B-B14F-4D97-AF65-F5344CB8AC3E}">
        <p14:creationId xmlns:p14="http://schemas.microsoft.com/office/powerpoint/2010/main" val="1626133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2437FA-5B3F-581C-F70F-A57777B5CE55}"/>
              </a:ext>
            </a:extLst>
          </p:cNvPr>
          <p:cNvSpPr txBox="1"/>
          <p:nvPr/>
        </p:nvSpPr>
        <p:spPr>
          <a:xfrm>
            <a:off x="1027225" y="334802"/>
            <a:ext cx="9773264" cy="1261884"/>
          </a:xfrm>
          <a:prstGeom prst="rect">
            <a:avLst/>
          </a:prstGeom>
          <a:noFill/>
        </p:spPr>
        <p:txBody>
          <a:bodyPr wrap="square" rtlCol="0">
            <a:spAutoFit/>
          </a:bodyPr>
          <a:lstStyle/>
          <a:p>
            <a:r>
              <a:rPr lang="en-GB" sz="2000" b="1" i="0" dirty="0">
                <a:solidFill>
                  <a:srgbClr val="242424"/>
                </a:solidFill>
                <a:effectLst/>
                <a:latin typeface="sohne"/>
              </a:rPr>
              <a:t>			</a:t>
            </a:r>
            <a:r>
              <a:rPr lang="en-GB" sz="2800" i="0" dirty="0">
                <a:solidFill>
                  <a:srgbClr val="242424"/>
                </a:solidFill>
                <a:effectLst/>
              </a:rPr>
              <a:t>Handling Imbalanced Data </a:t>
            </a:r>
          </a:p>
          <a:p>
            <a:r>
              <a:rPr lang="en-GB" sz="2800" i="0" dirty="0">
                <a:solidFill>
                  <a:srgbClr val="242424"/>
                </a:solidFill>
                <a:effectLst/>
              </a:rPr>
              <a:t>	by </a:t>
            </a:r>
            <a:r>
              <a:rPr lang="en-GB" sz="2800" i="0" dirty="0">
                <a:solidFill>
                  <a:srgbClr val="242424"/>
                </a:solidFill>
                <a:effectLst/>
                <a:ea typeface="Calibri" panose="020F0502020204030204" pitchFamily="34" charset="0"/>
                <a:cs typeface="Calibri" panose="020F0502020204030204" pitchFamily="34" charset="0"/>
              </a:rPr>
              <a:t>Oversampling</a:t>
            </a:r>
            <a:r>
              <a:rPr lang="en-GB" sz="2800" i="0" dirty="0">
                <a:solidFill>
                  <a:srgbClr val="242424"/>
                </a:solidFill>
                <a:effectLst/>
              </a:rPr>
              <a:t> with </a:t>
            </a:r>
            <a:r>
              <a:rPr lang="en-GB" sz="2800" b="1" i="0" dirty="0">
                <a:solidFill>
                  <a:srgbClr val="242424"/>
                </a:solidFill>
                <a:effectLst/>
              </a:rPr>
              <a:t>SMOTE</a:t>
            </a:r>
            <a:r>
              <a:rPr lang="en-GB" sz="2800" i="0" dirty="0">
                <a:solidFill>
                  <a:srgbClr val="242424"/>
                </a:solidFill>
                <a:effectLst/>
              </a:rPr>
              <a:t> And </a:t>
            </a:r>
            <a:r>
              <a:rPr lang="en-GB" sz="2800" b="1" i="0" dirty="0">
                <a:effectLst/>
              </a:rPr>
              <a:t>RandomOverSampler</a:t>
            </a:r>
          </a:p>
          <a:p>
            <a:endParaRPr lang="en-GB" sz="2000" b="1" i="0" dirty="0">
              <a:solidFill>
                <a:srgbClr val="242424"/>
              </a:solidFill>
              <a:effectLst/>
              <a:latin typeface="sohne"/>
            </a:endParaRPr>
          </a:p>
        </p:txBody>
      </p:sp>
      <p:pic>
        <p:nvPicPr>
          <p:cNvPr id="4" name="Picture 3">
            <a:extLst>
              <a:ext uri="{FF2B5EF4-FFF2-40B4-BE49-F238E27FC236}">
                <a16:creationId xmlns:a16="http://schemas.microsoft.com/office/drawing/2014/main" id="{9F332721-4360-483D-8753-69906FAC58E5}"/>
              </a:ext>
            </a:extLst>
          </p:cNvPr>
          <p:cNvPicPr>
            <a:picLocks noChangeAspect="1"/>
          </p:cNvPicPr>
          <p:nvPr/>
        </p:nvPicPr>
        <p:blipFill>
          <a:blip r:embed="rId2"/>
          <a:stretch>
            <a:fillRect/>
          </a:stretch>
        </p:blipFill>
        <p:spPr>
          <a:xfrm>
            <a:off x="5662767" y="4272728"/>
            <a:ext cx="5456656" cy="1896113"/>
          </a:xfrm>
          <a:prstGeom prst="rect">
            <a:avLst/>
          </a:prstGeom>
        </p:spPr>
      </p:pic>
      <p:pic>
        <p:nvPicPr>
          <p:cNvPr id="6" name="Picture 5">
            <a:extLst>
              <a:ext uri="{FF2B5EF4-FFF2-40B4-BE49-F238E27FC236}">
                <a16:creationId xmlns:a16="http://schemas.microsoft.com/office/drawing/2014/main" id="{47C2D4A8-5220-5D73-6B44-9F06A7E7916F}"/>
              </a:ext>
            </a:extLst>
          </p:cNvPr>
          <p:cNvPicPr>
            <a:picLocks noChangeAspect="1"/>
          </p:cNvPicPr>
          <p:nvPr/>
        </p:nvPicPr>
        <p:blipFill>
          <a:blip r:embed="rId3"/>
          <a:stretch>
            <a:fillRect/>
          </a:stretch>
        </p:blipFill>
        <p:spPr>
          <a:xfrm>
            <a:off x="5662767" y="1609468"/>
            <a:ext cx="5456656" cy="2161469"/>
          </a:xfrm>
          <a:prstGeom prst="rect">
            <a:avLst/>
          </a:prstGeom>
        </p:spPr>
      </p:pic>
      <p:sp>
        <p:nvSpPr>
          <p:cNvPr id="7" name="TextBox 6">
            <a:extLst>
              <a:ext uri="{FF2B5EF4-FFF2-40B4-BE49-F238E27FC236}">
                <a16:creationId xmlns:a16="http://schemas.microsoft.com/office/drawing/2014/main" id="{50B3142E-3C5B-851A-CE20-A45385148CC9}"/>
              </a:ext>
            </a:extLst>
          </p:cNvPr>
          <p:cNvSpPr txBox="1"/>
          <p:nvPr/>
        </p:nvSpPr>
        <p:spPr>
          <a:xfrm>
            <a:off x="498764" y="3904573"/>
            <a:ext cx="3302074" cy="523220"/>
          </a:xfrm>
          <a:prstGeom prst="rect">
            <a:avLst/>
          </a:prstGeom>
          <a:noFill/>
        </p:spPr>
        <p:txBody>
          <a:bodyPr wrap="square" rtlCol="0">
            <a:spAutoFit/>
          </a:bodyPr>
          <a:lstStyle/>
          <a:p>
            <a:pPr algn="r"/>
            <a:r>
              <a:rPr lang="en-GB" sz="2800" dirty="0"/>
              <a:t>RandomOverSampler</a:t>
            </a:r>
          </a:p>
        </p:txBody>
      </p:sp>
      <p:sp>
        <p:nvSpPr>
          <p:cNvPr id="8" name="TextBox 7">
            <a:extLst>
              <a:ext uri="{FF2B5EF4-FFF2-40B4-BE49-F238E27FC236}">
                <a16:creationId xmlns:a16="http://schemas.microsoft.com/office/drawing/2014/main" id="{E86C8199-CBF7-FC67-066B-993139BC32D8}"/>
              </a:ext>
            </a:extLst>
          </p:cNvPr>
          <p:cNvSpPr txBox="1"/>
          <p:nvPr/>
        </p:nvSpPr>
        <p:spPr>
          <a:xfrm>
            <a:off x="711006" y="1726397"/>
            <a:ext cx="1199535" cy="523220"/>
          </a:xfrm>
          <a:prstGeom prst="rect">
            <a:avLst/>
          </a:prstGeom>
          <a:noFill/>
        </p:spPr>
        <p:txBody>
          <a:bodyPr wrap="square" rtlCol="0">
            <a:spAutoFit/>
          </a:bodyPr>
          <a:lstStyle/>
          <a:p>
            <a:r>
              <a:rPr lang="en-GB" sz="2800" dirty="0"/>
              <a:t>Smote</a:t>
            </a:r>
          </a:p>
        </p:txBody>
      </p:sp>
      <p:pic>
        <p:nvPicPr>
          <p:cNvPr id="10" name="Picture 9">
            <a:extLst>
              <a:ext uri="{FF2B5EF4-FFF2-40B4-BE49-F238E27FC236}">
                <a16:creationId xmlns:a16="http://schemas.microsoft.com/office/drawing/2014/main" id="{F42AD2B3-7C31-15FD-5B6B-02AB64149468}"/>
              </a:ext>
            </a:extLst>
          </p:cNvPr>
          <p:cNvPicPr>
            <a:picLocks noChangeAspect="1"/>
          </p:cNvPicPr>
          <p:nvPr/>
        </p:nvPicPr>
        <p:blipFill>
          <a:blip r:embed="rId4"/>
          <a:stretch>
            <a:fillRect/>
          </a:stretch>
        </p:blipFill>
        <p:spPr>
          <a:xfrm>
            <a:off x="10132019" y="3770937"/>
            <a:ext cx="1336940" cy="476227"/>
          </a:xfrm>
          <a:prstGeom prst="rect">
            <a:avLst/>
          </a:prstGeom>
        </p:spPr>
      </p:pic>
      <p:pic>
        <p:nvPicPr>
          <p:cNvPr id="12" name="Picture 11">
            <a:extLst>
              <a:ext uri="{FF2B5EF4-FFF2-40B4-BE49-F238E27FC236}">
                <a16:creationId xmlns:a16="http://schemas.microsoft.com/office/drawing/2014/main" id="{58FA6CE4-F647-9E44-4BA7-002E6EA42507}"/>
              </a:ext>
            </a:extLst>
          </p:cNvPr>
          <p:cNvPicPr>
            <a:picLocks noChangeAspect="1"/>
          </p:cNvPicPr>
          <p:nvPr/>
        </p:nvPicPr>
        <p:blipFill>
          <a:blip r:embed="rId5"/>
          <a:stretch>
            <a:fillRect/>
          </a:stretch>
        </p:blipFill>
        <p:spPr>
          <a:xfrm>
            <a:off x="10006445" y="6194405"/>
            <a:ext cx="1430192" cy="476227"/>
          </a:xfrm>
          <a:prstGeom prst="rect">
            <a:avLst/>
          </a:prstGeom>
        </p:spPr>
      </p:pic>
      <p:sp>
        <p:nvSpPr>
          <p:cNvPr id="5" name="TextBox 4">
            <a:extLst>
              <a:ext uri="{FF2B5EF4-FFF2-40B4-BE49-F238E27FC236}">
                <a16:creationId xmlns:a16="http://schemas.microsoft.com/office/drawing/2014/main" id="{4D62DFD2-2C9B-21E4-F699-AC8805B98C55}"/>
              </a:ext>
            </a:extLst>
          </p:cNvPr>
          <p:cNvSpPr txBox="1"/>
          <p:nvPr/>
        </p:nvSpPr>
        <p:spPr>
          <a:xfrm>
            <a:off x="311800" y="4906598"/>
            <a:ext cx="5826105" cy="923330"/>
          </a:xfrm>
          <a:prstGeom prst="rect">
            <a:avLst/>
          </a:prstGeom>
          <a:noFill/>
        </p:spPr>
        <p:txBody>
          <a:bodyPr wrap="square" rtlCol="0">
            <a:spAutoFit/>
          </a:bodyPr>
          <a:lstStyle/>
          <a:p>
            <a:pPr marL="285750" indent="-285750">
              <a:buFont typeface="Arial" panose="020B0604020202020204" pitchFamily="34" charset="0"/>
              <a:buChar char="•"/>
            </a:pPr>
            <a:r>
              <a:rPr lang="en-GB" dirty="0"/>
              <a:t>No creation of synthetic samples</a:t>
            </a:r>
          </a:p>
          <a:p>
            <a:pPr marL="285750" indent="-285750">
              <a:buFont typeface="Arial" panose="020B0604020202020204" pitchFamily="34" charset="0"/>
              <a:buChar char="•"/>
            </a:pPr>
            <a:r>
              <a:rPr lang="en-GB" dirty="0"/>
              <a:t>uses existing data, duplicates samples.</a:t>
            </a:r>
          </a:p>
          <a:p>
            <a:r>
              <a:rPr lang="en-GB" dirty="0"/>
              <a:t>                </a:t>
            </a:r>
          </a:p>
        </p:txBody>
      </p:sp>
      <p:sp>
        <p:nvSpPr>
          <p:cNvPr id="11" name="TextBox 10">
            <a:extLst>
              <a:ext uri="{FF2B5EF4-FFF2-40B4-BE49-F238E27FC236}">
                <a16:creationId xmlns:a16="http://schemas.microsoft.com/office/drawing/2014/main" id="{829A52D4-FC78-E7F8-2F8D-82FDA0C6EE69}"/>
              </a:ext>
            </a:extLst>
          </p:cNvPr>
          <p:cNvSpPr txBox="1"/>
          <p:nvPr/>
        </p:nvSpPr>
        <p:spPr>
          <a:xfrm>
            <a:off x="403904" y="2123548"/>
            <a:ext cx="4738163" cy="1200329"/>
          </a:xfrm>
          <a:prstGeom prst="rect">
            <a:avLst/>
          </a:prstGeom>
          <a:noFill/>
        </p:spPr>
        <p:txBody>
          <a:bodyPr wrap="square" rtlCol="0">
            <a:spAutoFit/>
          </a:bodyPr>
          <a:lstStyle/>
          <a:p>
            <a:endParaRPr lang="en-GB" dirty="0"/>
          </a:p>
          <a:p>
            <a:pPr marL="285750" indent="-285750">
              <a:buFont typeface="Arial" panose="020B0604020202020204" pitchFamily="34" charset="0"/>
              <a:buChar char="•"/>
            </a:pPr>
            <a:r>
              <a:rPr lang="en-GB" dirty="0"/>
              <a:t>It creates synthetic, diverse samples.</a:t>
            </a:r>
          </a:p>
          <a:p>
            <a:pPr marL="285750" indent="-285750">
              <a:buFont typeface="Arial" panose="020B0604020202020204" pitchFamily="34" charset="0"/>
              <a:buChar char="•"/>
            </a:pPr>
            <a:r>
              <a:rPr lang="en-GB" dirty="0"/>
              <a:t>Effective in handling class imbalance by introducing new information.</a:t>
            </a:r>
          </a:p>
        </p:txBody>
      </p:sp>
    </p:spTree>
    <p:extLst>
      <p:ext uri="{BB962C8B-B14F-4D97-AF65-F5344CB8AC3E}">
        <p14:creationId xmlns:p14="http://schemas.microsoft.com/office/powerpoint/2010/main" val="106736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6145-1A43-99BF-6328-EC925FD48740}"/>
              </a:ext>
            </a:extLst>
          </p:cNvPr>
          <p:cNvSpPr>
            <a:spLocks noGrp="1"/>
          </p:cNvSpPr>
          <p:nvPr>
            <p:ph type="title"/>
          </p:nvPr>
        </p:nvSpPr>
        <p:spPr/>
        <p:txBody>
          <a:bodyPr/>
          <a:lstStyle/>
          <a:p>
            <a:r>
              <a:rPr lang="en-GB" dirty="0"/>
              <a:t>Supervised Machine Learning Models</a:t>
            </a:r>
          </a:p>
        </p:txBody>
      </p:sp>
      <p:sp>
        <p:nvSpPr>
          <p:cNvPr id="3" name="Content Placeholder 2">
            <a:extLst>
              <a:ext uri="{FF2B5EF4-FFF2-40B4-BE49-F238E27FC236}">
                <a16:creationId xmlns:a16="http://schemas.microsoft.com/office/drawing/2014/main" id="{8CFD8542-CFBB-78B4-DCBC-56D098E34CFD}"/>
              </a:ext>
            </a:extLst>
          </p:cNvPr>
          <p:cNvSpPr>
            <a:spLocks noGrp="1"/>
          </p:cNvSpPr>
          <p:nvPr>
            <p:ph idx="1"/>
          </p:nvPr>
        </p:nvSpPr>
        <p:spPr/>
        <p:txBody>
          <a:bodyPr>
            <a:normAutofit fontScale="92500" lnSpcReduction="10000"/>
          </a:bodyPr>
          <a:lstStyle/>
          <a:p>
            <a:r>
              <a:rPr lang="en-GB" dirty="0"/>
              <a:t>Logistic Regression Model</a:t>
            </a:r>
          </a:p>
          <a:p>
            <a:pPr marL="914400" lvl="2" indent="0">
              <a:buNone/>
            </a:pPr>
            <a:r>
              <a:rPr lang="en-GB" dirty="0"/>
              <a:t>  </a:t>
            </a:r>
            <a:r>
              <a:rPr lang="en-GB" dirty="0" err="1"/>
              <a:t>Model_LR</a:t>
            </a:r>
            <a:r>
              <a:rPr lang="en-GB" dirty="0"/>
              <a:t> = </a:t>
            </a:r>
            <a:r>
              <a:rPr lang="en-GB" dirty="0" err="1"/>
              <a:t>LogisticRegression</a:t>
            </a:r>
            <a:r>
              <a:rPr lang="en-GB" dirty="0"/>
              <a:t>(solver='</a:t>
            </a:r>
            <a:r>
              <a:rPr lang="en-GB" dirty="0" err="1"/>
              <a:t>lbfgs</a:t>
            </a:r>
            <a:r>
              <a:rPr lang="en-GB" dirty="0"/>
              <a:t>’, </a:t>
            </a:r>
            <a:r>
              <a:rPr lang="en-GB" dirty="0" err="1"/>
              <a:t>max_iter</a:t>
            </a:r>
            <a:r>
              <a:rPr lang="en-GB" dirty="0"/>
              <a:t>=200,random_state=78)</a:t>
            </a:r>
          </a:p>
          <a:p>
            <a:r>
              <a:rPr lang="en-GB" dirty="0" err="1"/>
              <a:t>K_nearest</a:t>
            </a:r>
            <a:r>
              <a:rPr lang="en-GB" dirty="0"/>
              <a:t> neighbors </a:t>
            </a:r>
          </a:p>
          <a:p>
            <a:pPr marL="0" indent="0">
              <a:buNone/>
            </a:pPr>
            <a:r>
              <a:rPr lang="en-GB" dirty="0"/>
              <a:t>             </a:t>
            </a:r>
            <a:r>
              <a:rPr lang="en-GB" sz="2000" dirty="0" err="1"/>
              <a:t>Model_knn</a:t>
            </a:r>
            <a:r>
              <a:rPr lang="en-GB" sz="2000" dirty="0"/>
              <a:t> = </a:t>
            </a:r>
            <a:r>
              <a:rPr lang="en-GB" sz="2000" dirty="0" err="1"/>
              <a:t>KNeighborsClassifier</a:t>
            </a:r>
            <a:r>
              <a:rPr lang="en-GB" sz="2000" dirty="0"/>
              <a:t>(</a:t>
            </a:r>
            <a:r>
              <a:rPr lang="en-GB" sz="2000" dirty="0" err="1"/>
              <a:t>n_neighbors</a:t>
            </a:r>
            <a:r>
              <a:rPr lang="en-GB" sz="2000" dirty="0"/>
              <a:t>=5)</a:t>
            </a:r>
          </a:p>
          <a:p>
            <a:r>
              <a:rPr lang="en-GB" dirty="0" err="1"/>
              <a:t>Descision</a:t>
            </a:r>
            <a:r>
              <a:rPr lang="en-GB" dirty="0"/>
              <a:t> Tree</a:t>
            </a:r>
          </a:p>
          <a:p>
            <a:pPr marL="0" indent="0">
              <a:buNone/>
            </a:pPr>
            <a:r>
              <a:rPr lang="en-GB" dirty="0"/>
              <a:t>	</a:t>
            </a:r>
            <a:r>
              <a:rPr lang="en-GB" sz="2000" dirty="0" err="1"/>
              <a:t>model_DT</a:t>
            </a:r>
            <a:r>
              <a:rPr lang="en-GB" sz="2000" dirty="0"/>
              <a:t> = </a:t>
            </a:r>
            <a:r>
              <a:rPr lang="en-GB" sz="2000" dirty="0" err="1"/>
              <a:t>tree.DecisionTreeClassifier</a:t>
            </a:r>
            <a:r>
              <a:rPr lang="en-GB" sz="2000" dirty="0"/>
              <a:t>()</a:t>
            </a:r>
          </a:p>
          <a:p>
            <a:r>
              <a:rPr lang="en-GB" dirty="0"/>
              <a:t>Random Forest</a:t>
            </a:r>
          </a:p>
          <a:p>
            <a:pPr marL="0" indent="0">
              <a:buNone/>
            </a:pPr>
            <a:r>
              <a:rPr lang="en-GB" dirty="0"/>
              <a:t>	</a:t>
            </a:r>
            <a:r>
              <a:rPr lang="en-GB" sz="2200" dirty="0" err="1"/>
              <a:t>rf_model</a:t>
            </a:r>
            <a:r>
              <a:rPr lang="en-GB" sz="2200" dirty="0"/>
              <a:t> = </a:t>
            </a:r>
            <a:r>
              <a:rPr lang="en-GB" sz="2200" dirty="0" err="1"/>
              <a:t>RandomForestClassifier</a:t>
            </a:r>
            <a:r>
              <a:rPr lang="en-GB" sz="2200" dirty="0"/>
              <a:t>(</a:t>
            </a:r>
            <a:r>
              <a:rPr lang="en-GB" sz="2200" dirty="0" err="1"/>
              <a:t>n_estimators</a:t>
            </a:r>
            <a:r>
              <a:rPr lang="en-GB" sz="2200" dirty="0"/>
              <a:t>=500, </a:t>
            </a:r>
            <a:r>
              <a:rPr lang="en-GB" sz="2200" dirty="0" err="1"/>
              <a:t>random_state</a:t>
            </a:r>
            <a:r>
              <a:rPr lang="en-GB" sz="2200" dirty="0"/>
              <a:t>=78)</a:t>
            </a:r>
          </a:p>
          <a:p>
            <a:r>
              <a:rPr lang="en-GB" dirty="0"/>
              <a:t>Support Vector Machine (SVM)</a:t>
            </a:r>
          </a:p>
          <a:p>
            <a:pPr marL="0" indent="0">
              <a:buNone/>
            </a:pPr>
            <a:r>
              <a:rPr lang="en-GB" dirty="0"/>
              <a:t>	</a:t>
            </a:r>
            <a:r>
              <a:rPr lang="en-GB" sz="2200" dirty="0" err="1"/>
              <a:t>model_svm</a:t>
            </a:r>
            <a:r>
              <a:rPr lang="en-GB" sz="2200" dirty="0"/>
              <a:t> = SVC(kernel='linear')</a:t>
            </a:r>
          </a:p>
        </p:txBody>
      </p:sp>
    </p:spTree>
    <p:extLst>
      <p:ext uri="{BB962C8B-B14F-4D97-AF65-F5344CB8AC3E}">
        <p14:creationId xmlns:p14="http://schemas.microsoft.com/office/powerpoint/2010/main" val="164525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10FD6-9070-EEE6-2FD5-4D0F604D9BD2}"/>
              </a:ext>
            </a:extLst>
          </p:cNvPr>
          <p:cNvSpPr>
            <a:spLocks noGrp="1"/>
          </p:cNvSpPr>
          <p:nvPr>
            <p:ph type="title"/>
          </p:nvPr>
        </p:nvSpPr>
        <p:spPr>
          <a:xfrm>
            <a:off x="588818" y="322857"/>
            <a:ext cx="10515600" cy="1325563"/>
          </a:xfrm>
        </p:spPr>
        <p:txBody>
          <a:bodyPr/>
          <a:lstStyle/>
          <a:p>
            <a:r>
              <a:rPr lang="en-GB" dirty="0"/>
              <a:t>Evaluation Of Models</a:t>
            </a:r>
          </a:p>
        </p:txBody>
      </p:sp>
      <p:sp>
        <p:nvSpPr>
          <p:cNvPr id="3" name="Content Placeholder 2">
            <a:extLst>
              <a:ext uri="{FF2B5EF4-FFF2-40B4-BE49-F238E27FC236}">
                <a16:creationId xmlns:a16="http://schemas.microsoft.com/office/drawing/2014/main" id="{AE81EA35-9D34-DE8E-36F1-8F6D03E581B2}"/>
              </a:ext>
            </a:extLst>
          </p:cNvPr>
          <p:cNvSpPr>
            <a:spLocks noGrp="1"/>
          </p:cNvSpPr>
          <p:nvPr>
            <p:ph idx="1"/>
          </p:nvPr>
        </p:nvSpPr>
        <p:spPr>
          <a:xfrm>
            <a:off x="588818" y="1576243"/>
            <a:ext cx="10515600" cy="4351338"/>
          </a:xfrm>
        </p:spPr>
        <p:txBody>
          <a:bodyPr/>
          <a:lstStyle/>
          <a:p>
            <a:pPr marL="0" indent="0">
              <a:buNone/>
            </a:pPr>
            <a:r>
              <a:rPr lang="en-GB" dirty="0"/>
              <a:t>Metrices to evaluate Models</a:t>
            </a:r>
          </a:p>
          <a:p>
            <a:pPr marL="0" indent="0">
              <a:buNone/>
            </a:pPr>
            <a:endParaRPr lang="en-GB" dirty="0"/>
          </a:p>
          <a:p>
            <a:pPr marL="0" indent="0">
              <a:buNone/>
            </a:pPr>
            <a:endParaRPr lang="en-GB" dirty="0"/>
          </a:p>
          <a:p>
            <a:pPr marL="0" indent="0">
              <a:buNone/>
            </a:pPr>
            <a:endParaRPr lang="en-GB" dirty="0"/>
          </a:p>
          <a:p>
            <a:pPr marL="0" indent="0">
              <a:buNone/>
            </a:pPr>
            <a:endParaRPr lang="en-GB" dirty="0"/>
          </a:p>
          <a:p>
            <a:endParaRPr lang="en-GB" dirty="0"/>
          </a:p>
        </p:txBody>
      </p:sp>
      <p:pic>
        <p:nvPicPr>
          <p:cNvPr id="5" name="Picture 4">
            <a:extLst>
              <a:ext uri="{FF2B5EF4-FFF2-40B4-BE49-F238E27FC236}">
                <a16:creationId xmlns:a16="http://schemas.microsoft.com/office/drawing/2014/main" id="{5F6C963E-ACB5-0FC5-23A9-21982183BD9A}"/>
              </a:ext>
            </a:extLst>
          </p:cNvPr>
          <p:cNvPicPr>
            <a:picLocks noChangeAspect="1"/>
          </p:cNvPicPr>
          <p:nvPr/>
        </p:nvPicPr>
        <p:blipFill>
          <a:blip r:embed="rId2"/>
          <a:stretch>
            <a:fillRect/>
          </a:stretch>
        </p:blipFill>
        <p:spPr>
          <a:xfrm>
            <a:off x="4913513" y="4179083"/>
            <a:ext cx="6052967" cy="1102674"/>
          </a:xfrm>
          <a:prstGeom prst="rect">
            <a:avLst/>
          </a:prstGeom>
        </p:spPr>
      </p:pic>
      <p:pic>
        <p:nvPicPr>
          <p:cNvPr id="7" name="Picture 6">
            <a:extLst>
              <a:ext uri="{FF2B5EF4-FFF2-40B4-BE49-F238E27FC236}">
                <a16:creationId xmlns:a16="http://schemas.microsoft.com/office/drawing/2014/main" id="{2004D085-926C-F7FF-862C-6697F4A0EF64}"/>
              </a:ext>
            </a:extLst>
          </p:cNvPr>
          <p:cNvPicPr>
            <a:picLocks noChangeAspect="1"/>
          </p:cNvPicPr>
          <p:nvPr/>
        </p:nvPicPr>
        <p:blipFill>
          <a:blip r:embed="rId3"/>
          <a:stretch>
            <a:fillRect/>
          </a:stretch>
        </p:blipFill>
        <p:spPr>
          <a:xfrm>
            <a:off x="196354" y="3282402"/>
            <a:ext cx="4942903" cy="1249372"/>
          </a:xfrm>
          <a:prstGeom prst="rect">
            <a:avLst/>
          </a:prstGeom>
        </p:spPr>
      </p:pic>
      <p:pic>
        <p:nvPicPr>
          <p:cNvPr id="9" name="Picture 8">
            <a:extLst>
              <a:ext uri="{FF2B5EF4-FFF2-40B4-BE49-F238E27FC236}">
                <a16:creationId xmlns:a16="http://schemas.microsoft.com/office/drawing/2014/main" id="{D4832D84-DFAD-120B-500E-2A3D537C804E}"/>
              </a:ext>
            </a:extLst>
          </p:cNvPr>
          <p:cNvPicPr>
            <a:picLocks noChangeAspect="1"/>
          </p:cNvPicPr>
          <p:nvPr/>
        </p:nvPicPr>
        <p:blipFill>
          <a:blip r:embed="rId4"/>
          <a:stretch>
            <a:fillRect/>
          </a:stretch>
        </p:blipFill>
        <p:spPr>
          <a:xfrm>
            <a:off x="72736" y="1920415"/>
            <a:ext cx="4541559" cy="1229165"/>
          </a:xfrm>
          <a:prstGeom prst="rect">
            <a:avLst/>
          </a:prstGeom>
        </p:spPr>
      </p:pic>
      <p:pic>
        <p:nvPicPr>
          <p:cNvPr id="11" name="Picture 10">
            <a:extLst>
              <a:ext uri="{FF2B5EF4-FFF2-40B4-BE49-F238E27FC236}">
                <a16:creationId xmlns:a16="http://schemas.microsoft.com/office/drawing/2014/main" id="{028FF81B-FCFF-200C-B569-0CA56BB8AB17}"/>
              </a:ext>
            </a:extLst>
          </p:cNvPr>
          <p:cNvPicPr>
            <a:picLocks noChangeAspect="1"/>
          </p:cNvPicPr>
          <p:nvPr/>
        </p:nvPicPr>
        <p:blipFill>
          <a:blip r:embed="rId5"/>
          <a:stretch>
            <a:fillRect/>
          </a:stretch>
        </p:blipFill>
        <p:spPr>
          <a:xfrm>
            <a:off x="5404245" y="5553752"/>
            <a:ext cx="4942903" cy="944150"/>
          </a:xfrm>
          <a:prstGeom prst="rect">
            <a:avLst/>
          </a:prstGeom>
        </p:spPr>
      </p:pic>
    </p:spTree>
    <p:extLst>
      <p:ext uri="{BB962C8B-B14F-4D97-AF65-F5344CB8AC3E}">
        <p14:creationId xmlns:p14="http://schemas.microsoft.com/office/powerpoint/2010/main" val="3327529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Right 5">
            <a:extLst>
              <a:ext uri="{FF2B5EF4-FFF2-40B4-BE49-F238E27FC236}">
                <a16:creationId xmlns:a16="http://schemas.microsoft.com/office/drawing/2014/main" id="{86B14766-7487-6D80-1EE0-BBB88E836468}"/>
              </a:ext>
            </a:extLst>
          </p:cNvPr>
          <p:cNvSpPr/>
          <p:nvPr/>
        </p:nvSpPr>
        <p:spPr>
          <a:xfrm>
            <a:off x="5921253" y="1347019"/>
            <a:ext cx="872837" cy="216310"/>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Arrow: Right 10">
            <a:extLst>
              <a:ext uri="{FF2B5EF4-FFF2-40B4-BE49-F238E27FC236}">
                <a16:creationId xmlns:a16="http://schemas.microsoft.com/office/drawing/2014/main" id="{6C54CB01-CEC6-3CC8-C47E-2B3496EC4998}"/>
              </a:ext>
            </a:extLst>
          </p:cNvPr>
          <p:cNvSpPr/>
          <p:nvPr/>
        </p:nvSpPr>
        <p:spPr>
          <a:xfrm>
            <a:off x="5968373" y="3490230"/>
            <a:ext cx="872837" cy="216310"/>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D795B988-C9AC-B27C-6924-32E70A925344}"/>
              </a:ext>
            </a:extLst>
          </p:cNvPr>
          <p:cNvSpPr txBox="1"/>
          <p:nvPr/>
        </p:nvSpPr>
        <p:spPr>
          <a:xfrm>
            <a:off x="541176" y="95317"/>
            <a:ext cx="7716415" cy="369332"/>
          </a:xfrm>
          <a:prstGeom prst="rect">
            <a:avLst/>
          </a:prstGeom>
          <a:noFill/>
        </p:spPr>
        <p:txBody>
          <a:bodyPr wrap="square" rtlCol="0">
            <a:spAutoFit/>
          </a:bodyPr>
          <a:lstStyle/>
          <a:p>
            <a:pPr algn="ctr"/>
            <a:r>
              <a:rPr lang="en-GB" dirty="0">
                <a:latin typeface="Arial Black" panose="020B0A04020102020204" pitchFamily="34" charset="0"/>
              </a:rPr>
              <a:t>Decision Tree Model And Random Forest Model</a:t>
            </a:r>
          </a:p>
        </p:txBody>
      </p:sp>
      <p:sp>
        <p:nvSpPr>
          <p:cNvPr id="13" name="TextBox 12">
            <a:extLst>
              <a:ext uri="{FF2B5EF4-FFF2-40B4-BE49-F238E27FC236}">
                <a16:creationId xmlns:a16="http://schemas.microsoft.com/office/drawing/2014/main" id="{4C6C57BD-F877-7E45-82B4-22C434CF4C52}"/>
              </a:ext>
            </a:extLst>
          </p:cNvPr>
          <p:cNvSpPr txBox="1"/>
          <p:nvPr/>
        </p:nvSpPr>
        <p:spPr>
          <a:xfrm>
            <a:off x="122957" y="4448934"/>
            <a:ext cx="6438122" cy="1200329"/>
          </a:xfrm>
          <a:prstGeom prst="rect">
            <a:avLst/>
          </a:prstGeom>
          <a:noFill/>
        </p:spPr>
        <p:txBody>
          <a:bodyPr wrap="square" rtlCol="0">
            <a:spAutoFit/>
          </a:bodyPr>
          <a:lstStyle/>
          <a:p>
            <a:pPr marL="285750" indent="-285750">
              <a:buFont typeface="Arial" panose="020B0604020202020204" pitchFamily="34" charset="0"/>
              <a:buChar char="•"/>
            </a:pPr>
            <a:r>
              <a:rPr lang="en-GB" b="1" dirty="0"/>
              <a:t>In Decision Tree Model </a:t>
            </a:r>
            <a:r>
              <a:rPr lang="en-GB" dirty="0"/>
              <a:t>51 people who actually have Stroke, model  is predicting them as they don’t have stroke while 55 are those who actually do not have stroke and model is predicting them as they have stroke. </a:t>
            </a:r>
          </a:p>
        </p:txBody>
      </p:sp>
      <p:sp>
        <p:nvSpPr>
          <p:cNvPr id="14" name="TextBox 13">
            <a:extLst>
              <a:ext uri="{FF2B5EF4-FFF2-40B4-BE49-F238E27FC236}">
                <a16:creationId xmlns:a16="http://schemas.microsoft.com/office/drawing/2014/main" id="{7E0498D5-F00C-B37B-283D-A88E80D3B8BC}"/>
              </a:ext>
            </a:extLst>
          </p:cNvPr>
          <p:cNvSpPr txBox="1"/>
          <p:nvPr/>
        </p:nvSpPr>
        <p:spPr>
          <a:xfrm>
            <a:off x="122957" y="5575304"/>
            <a:ext cx="6131871" cy="1477328"/>
          </a:xfrm>
          <a:prstGeom prst="rect">
            <a:avLst/>
          </a:prstGeom>
          <a:noFill/>
        </p:spPr>
        <p:txBody>
          <a:bodyPr wrap="square" rtlCol="0">
            <a:spAutoFit/>
          </a:bodyPr>
          <a:lstStyle/>
          <a:p>
            <a:pPr marL="285750" indent="-285750">
              <a:buFont typeface="Arial" panose="020B0604020202020204" pitchFamily="34" charset="0"/>
              <a:buChar char="•"/>
            </a:pPr>
            <a:r>
              <a:rPr lang="en-GB" b="1" dirty="0"/>
              <a:t>In Random Forest Model </a:t>
            </a:r>
            <a:r>
              <a:rPr lang="en-GB" dirty="0"/>
              <a:t>57 people who actually have Stroke, model  is predicting them as they don’t have stroke while 18 are those who actually do not have stroke and model is predicting them as they have stroke.</a:t>
            </a:r>
          </a:p>
          <a:p>
            <a:endParaRPr lang="en-GB" dirty="0"/>
          </a:p>
        </p:txBody>
      </p:sp>
      <p:pic>
        <p:nvPicPr>
          <p:cNvPr id="7" name="Picture 6">
            <a:extLst>
              <a:ext uri="{FF2B5EF4-FFF2-40B4-BE49-F238E27FC236}">
                <a16:creationId xmlns:a16="http://schemas.microsoft.com/office/drawing/2014/main" id="{31425C6B-EEEF-0E85-3FAF-3B42429F6A1F}"/>
              </a:ext>
            </a:extLst>
          </p:cNvPr>
          <p:cNvPicPr>
            <a:picLocks noChangeAspect="1"/>
          </p:cNvPicPr>
          <p:nvPr/>
        </p:nvPicPr>
        <p:blipFill>
          <a:blip r:embed="rId2"/>
          <a:stretch>
            <a:fillRect/>
          </a:stretch>
        </p:blipFill>
        <p:spPr>
          <a:xfrm>
            <a:off x="22334" y="544032"/>
            <a:ext cx="6073666" cy="3939881"/>
          </a:xfrm>
          <a:prstGeom prst="rect">
            <a:avLst/>
          </a:prstGeom>
        </p:spPr>
      </p:pic>
      <p:pic>
        <p:nvPicPr>
          <p:cNvPr id="15" name="Picture 14">
            <a:extLst>
              <a:ext uri="{FF2B5EF4-FFF2-40B4-BE49-F238E27FC236}">
                <a16:creationId xmlns:a16="http://schemas.microsoft.com/office/drawing/2014/main" id="{BAB3DA0C-BC1C-FDC6-6AC6-320DF066FF74}"/>
              </a:ext>
            </a:extLst>
          </p:cNvPr>
          <p:cNvPicPr>
            <a:picLocks noChangeAspect="1"/>
          </p:cNvPicPr>
          <p:nvPr/>
        </p:nvPicPr>
        <p:blipFill>
          <a:blip r:embed="rId3"/>
          <a:stretch>
            <a:fillRect/>
          </a:stretch>
        </p:blipFill>
        <p:spPr>
          <a:xfrm>
            <a:off x="7539302" y="464649"/>
            <a:ext cx="2653540" cy="2499963"/>
          </a:xfrm>
          <a:prstGeom prst="rect">
            <a:avLst/>
          </a:prstGeom>
        </p:spPr>
      </p:pic>
      <p:pic>
        <p:nvPicPr>
          <p:cNvPr id="17" name="Picture 16">
            <a:extLst>
              <a:ext uri="{FF2B5EF4-FFF2-40B4-BE49-F238E27FC236}">
                <a16:creationId xmlns:a16="http://schemas.microsoft.com/office/drawing/2014/main" id="{D17A6FB2-4F09-4268-D865-F54419CCC23B}"/>
              </a:ext>
            </a:extLst>
          </p:cNvPr>
          <p:cNvPicPr>
            <a:picLocks noChangeAspect="1"/>
          </p:cNvPicPr>
          <p:nvPr/>
        </p:nvPicPr>
        <p:blipFill>
          <a:blip r:embed="rId4"/>
          <a:stretch>
            <a:fillRect/>
          </a:stretch>
        </p:blipFill>
        <p:spPr>
          <a:xfrm>
            <a:off x="7972567" y="2725621"/>
            <a:ext cx="2268815" cy="2697368"/>
          </a:xfrm>
          <a:prstGeom prst="rect">
            <a:avLst/>
          </a:prstGeom>
        </p:spPr>
      </p:pic>
      <p:sp>
        <p:nvSpPr>
          <p:cNvPr id="18" name="Rectangle 17">
            <a:extLst>
              <a:ext uri="{FF2B5EF4-FFF2-40B4-BE49-F238E27FC236}">
                <a16:creationId xmlns:a16="http://schemas.microsoft.com/office/drawing/2014/main" id="{7BC5F1EA-64F2-75E6-FCF9-E03FE3A75B77}"/>
              </a:ext>
            </a:extLst>
          </p:cNvPr>
          <p:cNvSpPr/>
          <p:nvPr/>
        </p:nvSpPr>
        <p:spPr>
          <a:xfrm>
            <a:off x="122957" y="1208737"/>
            <a:ext cx="5749756" cy="526545"/>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Process 18">
            <a:extLst>
              <a:ext uri="{FF2B5EF4-FFF2-40B4-BE49-F238E27FC236}">
                <a16:creationId xmlns:a16="http://schemas.microsoft.com/office/drawing/2014/main" id="{37593369-8ABC-CA07-82D0-96B994187FB2}"/>
              </a:ext>
            </a:extLst>
          </p:cNvPr>
          <p:cNvSpPr/>
          <p:nvPr/>
        </p:nvSpPr>
        <p:spPr>
          <a:xfrm>
            <a:off x="122957" y="3367770"/>
            <a:ext cx="5845416" cy="526545"/>
          </a:xfrm>
          <a:prstGeom prst="flowChartProcess">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57670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Right 5">
            <a:extLst>
              <a:ext uri="{FF2B5EF4-FFF2-40B4-BE49-F238E27FC236}">
                <a16:creationId xmlns:a16="http://schemas.microsoft.com/office/drawing/2014/main" id="{E5D87CDD-9173-4C2E-8C08-C1459D01EEEB}"/>
              </a:ext>
            </a:extLst>
          </p:cNvPr>
          <p:cNvSpPr/>
          <p:nvPr/>
        </p:nvSpPr>
        <p:spPr>
          <a:xfrm>
            <a:off x="6795745" y="2943389"/>
            <a:ext cx="709126" cy="195943"/>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0608F095-FCC0-53B2-4AA2-7218325AF516}"/>
              </a:ext>
            </a:extLst>
          </p:cNvPr>
          <p:cNvSpPr txBox="1"/>
          <p:nvPr/>
        </p:nvSpPr>
        <p:spPr>
          <a:xfrm>
            <a:off x="1306285" y="182842"/>
            <a:ext cx="7548466" cy="646331"/>
          </a:xfrm>
          <a:prstGeom prst="rect">
            <a:avLst/>
          </a:prstGeom>
          <a:noFill/>
        </p:spPr>
        <p:txBody>
          <a:bodyPr wrap="square" rtlCol="0">
            <a:spAutoFit/>
          </a:bodyPr>
          <a:lstStyle/>
          <a:p>
            <a:pPr algn="ctr"/>
            <a:r>
              <a:rPr lang="en-GB" dirty="0">
                <a:latin typeface="Arial Black" panose="020B0A04020102020204" pitchFamily="34" charset="0"/>
              </a:rPr>
              <a:t>K_Nearest neighbors Model And Logistic Regression Model</a:t>
            </a:r>
          </a:p>
        </p:txBody>
      </p:sp>
      <p:pic>
        <p:nvPicPr>
          <p:cNvPr id="3" name="Picture 2">
            <a:extLst>
              <a:ext uri="{FF2B5EF4-FFF2-40B4-BE49-F238E27FC236}">
                <a16:creationId xmlns:a16="http://schemas.microsoft.com/office/drawing/2014/main" id="{EDA3F938-2A12-C3F4-1EBC-80CF3D836A98}"/>
              </a:ext>
            </a:extLst>
          </p:cNvPr>
          <p:cNvPicPr>
            <a:picLocks noChangeAspect="1"/>
          </p:cNvPicPr>
          <p:nvPr/>
        </p:nvPicPr>
        <p:blipFill>
          <a:blip r:embed="rId2"/>
          <a:stretch>
            <a:fillRect/>
          </a:stretch>
        </p:blipFill>
        <p:spPr>
          <a:xfrm>
            <a:off x="785382" y="829173"/>
            <a:ext cx="6010363" cy="4424375"/>
          </a:xfrm>
          <a:prstGeom prst="rect">
            <a:avLst/>
          </a:prstGeom>
        </p:spPr>
      </p:pic>
      <p:pic>
        <p:nvPicPr>
          <p:cNvPr id="10" name="Picture 9">
            <a:extLst>
              <a:ext uri="{FF2B5EF4-FFF2-40B4-BE49-F238E27FC236}">
                <a16:creationId xmlns:a16="http://schemas.microsoft.com/office/drawing/2014/main" id="{B6C7D7EC-0F80-B8E1-3A68-9DF19F49E2EA}"/>
              </a:ext>
            </a:extLst>
          </p:cNvPr>
          <p:cNvPicPr>
            <a:picLocks noChangeAspect="1"/>
          </p:cNvPicPr>
          <p:nvPr/>
        </p:nvPicPr>
        <p:blipFill>
          <a:blip r:embed="rId3"/>
          <a:stretch>
            <a:fillRect/>
          </a:stretch>
        </p:blipFill>
        <p:spPr>
          <a:xfrm>
            <a:off x="7564582" y="3634289"/>
            <a:ext cx="2491920" cy="2900878"/>
          </a:xfrm>
          <a:prstGeom prst="rect">
            <a:avLst/>
          </a:prstGeom>
        </p:spPr>
      </p:pic>
      <p:sp>
        <p:nvSpPr>
          <p:cNvPr id="14" name="TextBox 13">
            <a:extLst>
              <a:ext uri="{FF2B5EF4-FFF2-40B4-BE49-F238E27FC236}">
                <a16:creationId xmlns:a16="http://schemas.microsoft.com/office/drawing/2014/main" id="{380CB8AA-CDA7-EA78-ADF7-7C7735D787C6}"/>
              </a:ext>
            </a:extLst>
          </p:cNvPr>
          <p:cNvSpPr txBox="1"/>
          <p:nvPr/>
        </p:nvSpPr>
        <p:spPr>
          <a:xfrm>
            <a:off x="712168" y="5184733"/>
            <a:ext cx="6083577" cy="1292662"/>
          </a:xfrm>
          <a:prstGeom prst="rect">
            <a:avLst/>
          </a:prstGeom>
          <a:noFill/>
        </p:spPr>
        <p:txBody>
          <a:bodyPr wrap="square" rtlCol="0">
            <a:spAutoFit/>
          </a:bodyPr>
          <a:lstStyle/>
          <a:p>
            <a:r>
              <a:rPr lang="en-GB" sz="1400" b="1" dirty="0"/>
              <a:t>KNN Model(Smote), </a:t>
            </a:r>
            <a:r>
              <a:rPr lang="en-GB" sz="1400" dirty="0"/>
              <a:t>with  30 people who actually have Stroke, model  is predicting them as they don’t have stroke while 228 are those who actually do not have stroke and model is predicting them as they have stroke. </a:t>
            </a:r>
          </a:p>
          <a:p>
            <a:r>
              <a:rPr lang="en-GB" dirty="0"/>
              <a:t>Logistic Regression Model (Oversampled): FN is 16 ,FP is 309</a:t>
            </a:r>
          </a:p>
          <a:p>
            <a:endParaRPr lang="en-GB" dirty="0"/>
          </a:p>
        </p:txBody>
      </p:sp>
      <p:pic>
        <p:nvPicPr>
          <p:cNvPr id="18" name="Picture 17">
            <a:extLst>
              <a:ext uri="{FF2B5EF4-FFF2-40B4-BE49-F238E27FC236}">
                <a16:creationId xmlns:a16="http://schemas.microsoft.com/office/drawing/2014/main" id="{D6CE531A-1D90-8E8E-7343-CA02031A6A35}"/>
              </a:ext>
            </a:extLst>
          </p:cNvPr>
          <p:cNvPicPr>
            <a:picLocks noChangeAspect="1"/>
          </p:cNvPicPr>
          <p:nvPr/>
        </p:nvPicPr>
        <p:blipFill>
          <a:blip r:embed="rId4"/>
          <a:stretch>
            <a:fillRect/>
          </a:stretch>
        </p:blipFill>
        <p:spPr>
          <a:xfrm>
            <a:off x="7564582" y="634623"/>
            <a:ext cx="2390795" cy="2999666"/>
          </a:xfrm>
          <a:prstGeom prst="rect">
            <a:avLst/>
          </a:prstGeom>
        </p:spPr>
      </p:pic>
      <p:sp>
        <p:nvSpPr>
          <p:cNvPr id="19" name="Rectangle 18">
            <a:extLst>
              <a:ext uri="{FF2B5EF4-FFF2-40B4-BE49-F238E27FC236}">
                <a16:creationId xmlns:a16="http://schemas.microsoft.com/office/drawing/2014/main" id="{38014515-CA98-5AFC-B16E-86307CBCA921}"/>
              </a:ext>
            </a:extLst>
          </p:cNvPr>
          <p:cNvSpPr/>
          <p:nvPr/>
        </p:nvSpPr>
        <p:spPr>
          <a:xfrm>
            <a:off x="785382" y="2815936"/>
            <a:ext cx="5812845" cy="613064"/>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545F398-53B8-E742-FC4B-4B564D886100}"/>
              </a:ext>
            </a:extLst>
          </p:cNvPr>
          <p:cNvSpPr/>
          <p:nvPr/>
        </p:nvSpPr>
        <p:spPr>
          <a:xfrm>
            <a:off x="785382" y="3990109"/>
            <a:ext cx="5897797" cy="613064"/>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Arrow: Right 20">
            <a:extLst>
              <a:ext uri="{FF2B5EF4-FFF2-40B4-BE49-F238E27FC236}">
                <a16:creationId xmlns:a16="http://schemas.microsoft.com/office/drawing/2014/main" id="{C05915ED-3BF5-127F-60B5-B02776EDE193}"/>
              </a:ext>
            </a:extLst>
          </p:cNvPr>
          <p:cNvSpPr/>
          <p:nvPr/>
        </p:nvSpPr>
        <p:spPr>
          <a:xfrm>
            <a:off x="6828189" y="4229100"/>
            <a:ext cx="736393" cy="195943"/>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979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63106F-7217-C1FE-AA71-8F31BE7716A2}"/>
              </a:ext>
            </a:extLst>
          </p:cNvPr>
          <p:cNvSpPr txBox="1"/>
          <p:nvPr/>
        </p:nvSpPr>
        <p:spPr>
          <a:xfrm>
            <a:off x="1502228" y="429207"/>
            <a:ext cx="7203233" cy="800219"/>
          </a:xfrm>
          <a:prstGeom prst="rect">
            <a:avLst/>
          </a:prstGeom>
          <a:noFill/>
        </p:spPr>
        <p:txBody>
          <a:bodyPr wrap="square" rtlCol="0">
            <a:spAutoFit/>
          </a:bodyPr>
          <a:lstStyle/>
          <a:p>
            <a:pPr algn="ctr"/>
            <a:r>
              <a:rPr lang="en-GB" sz="2800" b="1" i="0" dirty="0">
                <a:solidFill>
                  <a:srgbClr val="000000"/>
                </a:solidFill>
                <a:effectLst/>
                <a:latin typeface="Helvetica Neue"/>
              </a:rPr>
              <a:t>Support Vector Machine (SVM) </a:t>
            </a:r>
          </a:p>
          <a:p>
            <a:endParaRPr lang="en-GB" dirty="0"/>
          </a:p>
        </p:txBody>
      </p:sp>
      <p:sp>
        <p:nvSpPr>
          <p:cNvPr id="21" name="Arrow: Right 20">
            <a:extLst>
              <a:ext uri="{FF2B5EF4-FFF2-40B4-BE49-F238E27FC236}">
                <a16:creationId xmlns:a16="http://schemas.microsoft.com/office/drawing/2014/main" id="{34CDD9E8-2729-AE33-B258-87DA95D47784}"/>
              </a:ext>
            </a:extLst>
          </p:cNvPr>
          <p:cNvSpPr/>
          <p:nvPr/>
        </p:nvSpPr>
        <p:spPr>
          <a:xfrm>
            <a:off x="6751440" y="2859833"/>
            <a:ext cx="1443576" cy="4300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74AD90A6-75BD-FEB8-5AB7-35B397CAB611}"/>
              </a:ext>
            </a:extLst>
          </p:cNvPr>
          <p:cNvSpPr txBox="1"/>
          <p:nvPr/>
        </p:nvSpPr>
        <p:spPr>
          <a:xfrm>
            <a:off x="727587" y="4581832"/>
            <a:ext cx="6705600" cy="923330"/>
          </a:xfrm>
          <a:prstGeom prst="rect">
            <a:avLst/>
          </a:prstGeom>
          <a:noFill/>
        </p:spPr>
        <p:txBody>
          <a:bodyPr wrap="square" rtlCol="0">
            <a:spAutoFit/>
          </a:bodyPr>
          <a:lstStyle/>
          <a:p>
            <a:r>
              <a:rPr lang="en-GB" b="1" dirty="0"/>
              <a:t>SVM with Oversampled Data </a:t>
            </a:r>
            <a:r>
              <a:rPr lang="en-GB" dirty="0"/>
              <a:t>shows some promising results with a recall for Stroke1 77% and with 14 FN. Though the number of FP is High.  </a:t>
            </a:r>
          </a:p>
        </p:txBody>
      </p:sp>
      <p:pic>
        <p:nvPicPr>
          <p:cNvPr id="5" name="Picture 4">
            <a:extLst>
              <a:ext uri="{FF2B5EF4-FFF2-40B4-BE49-F238E27FC236}">
                <a16:creationId xmlns:a16="http://schemas.microsoft.com/office/drawing/2014/main" id="{155A01B1-CB8F-CF1B-8309-842D3821A264}"/>
              </a:ext>
            </a:extLst>
          </p:cNvPr>
          <p:cNvPicPr>
            <a:picLocks noChangeAspect="1"/>
          </p:cNvPicPr>
          <p:nvPr/>
        </p:nvPicPr>
        <p:blipFill>
          <a:blip r:embed="rId2"/>
          <a:stretch>
            <a:fillRect/>
          </a:stretch>
        </p:blipFill>
        <p:spPr>
          <a:xfrm>
            <a:off x="1" y="1537457"/>
            <a:ext cx="6705600" cy="2456297"/>
          </a:xfrm>
          <a:prstGeom prst="rect">
            <a:avLst/>
          </a:prstGeom>
        </p:spPr>
      </p:pic>
      <p:pic>
        <p:nvPicPr>
          <p:cNvPr id="7" name="Picture 6">
            <a:extLst>
              <a:ext uri="{FF2B5EF4-FFF2-40B4-BE49-F238E27FC236}">
                <a16:creationId xmlns:a16="http://schemas.microsoft.com/office/drawing/2014/main" id="{4617F109-FED4-24C0-4017-4EC3614A954C}"/>
              </a:ext>
            </a:extLst>
          </p:cNvPr>
          <p:cNvPicPr>
            <a:picLocks noChangeAspect="1"/>
          </p:cNvPicPr>
          <p:nvPr/>
        </p:nvPicPr>
        <p:blipFill>
          <a:blip r:embed="rId3"/>
          <a:stretch>
            <a:fillRect/>
          </a:stretch>
        </p:blipFill>
        <p:spPr>
          <a:xfrm>
            <a:off x="8240855" y="1028694"/>
            <a:ext cx="3330229" cy="4092295"/>
          </a:xfrm>
          <a:prstGeom prst="rect">
            <a:avLst/>
          </a:prstGeom>
        </p:spPr>
      </p:pic>
      <p:sp>
        <p:nvSpPr>
          <p:cNvPr id="8" name="Rectangle 7">
            <a:extLst>
              <a:ext uri="{FF2B5EF4-FFF2-40B4-BE49-F238E27FC236}">
                <a16:creationId xmlns:a16="http://schemas.microsoft.com/office/drawing/2014/main" id="{AC511BFD-6707-54AE-A5D9-83FDEAC1D302}"/>
              </a:ext>
            </a:extLst>
          </p:cNvPr>
          <p:cNvSpPr/>
          <p:nvPr/>
        </p:nvSpPr>
        <p:spPr>
          <a:xfrm>
            <a:off x="374073" y="2784763"/>
            <a:ext cx="6182591" cy="505087"/>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7797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1364</TotalTime>
  <Words>444</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Calibri</vt:lpstr>
      <vt:lpstr>Calibri Light</vt:lpstr>
      <vt:lpstr>Helvetica Neue</vt:lpstr>
      <vt:lpstr>sohne</vt:lpstr>
      <vt:lpstr>Office Theme</vt:lpstr>
      <vt:lpstr>Preprocessing for Models</vt:lpstr>
      <vt:lpstr>Splitting the data into Training and Testing Sets </vt:lpstr>
      <vt:lpstr>PowerPoint Presentation</vt:lpstr>
      <vt:lpstr>PowerPoint Presentation</vt:lpstr>
      <vt:lpstr>Supervised Machine Learning Models</vt:lpstr>
      <vt:lpstr>Evaluation Of Models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Yousaf Chaudhary</dc:creator>
  <cp:lastModifiedBy>maliha mukhtar</cp:lastModifiedBy>
  <cp:revision>26</cp:revision>
  <dcterms:created xsi:type="dcterms:W3CDTF">2024-01-23T17:19:01Z</dcterms:created>
  <dcterms:modified xsi:type="dcterms:W3CDTF">2024-01-24T16:15:48Z</dcterms:modified>
</cp:coreProperties>
</file>