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9" r:id="rId6"/>
    <p:sldId id="280" r:id="rId7"/>
    <p:sldId id="274" r:id="rId8"/>
    <p:sldId id="282" r:id="rId9"/>
    <p:sldId id="283" r:id="rId10"/>
    <p:sldId id="284" r:id="rId11"/>
    <p:sldId id="277" r:id="rId12"/>
    <p:sldId id="286" r:id="rId13"/>
    <p:sldId id="276" r:id="rId1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EA4D8C"/>
    <a:srgbClr val="1A305C"/>
    <a:srgbClr val="3F765F"/>
    <a:srgbClr val="367058"/>
    <a:srgbClr val="1B4935"/>
    <a:srgbClr val="679B9B"/>
    <a:srgbClr val="25654A"/>
    <a:srgbClr val="E6E6E6"/>
    <a:srgbClr val="F38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3720" autoAdjust="0"/>
  </p:normalViewPr>
  <p:slideViewPr>
    <p:cSldViewPr snapToGrid="0" showGuides="1">
      <p:cViewPr varScale="1">
        <p:scale>
          <a:sx n="89" d="100"/>
          <a:sy n="89" d="100"/>
        </p:scale>
        <p:origin x="1928" y="176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1/17/24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1/17/24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6F094-0F1D-8D1C-603B-9914C50B7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D4B40B-6349-296F-F00D-EA895E5DB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AC052-B336-E1D9-A9A8-76BC165CC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321D6-00C0-54FB-DD94-1F8FC99C7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5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1D321-1548-AE2B-7392-A201216B6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CB6E6-0AC5-75E5-1A67-FEAFD3507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2DC79-4824-EFC0-990A-613D3D00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784D-03FA-B5F0-C1ED-1D006BE9D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2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5904B-EB61-2018-F872-F9A47FB05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11D39-DBDA-BEAC-B218-DC4116544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788D-9B88-F9AB-AE7F-51BDE6977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79758-8998-855A-50D0-C9A23C692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5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EBFDD-0351-78E9-82BC-12C0725E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EBF6D-BC8C-0A94-BCA8-579D6A0BC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B0262-FE92-D6FE-72EB-4714FAF4B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697E5-F211-F48E-A66C-8FBCE248F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2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EC516-A45C-D908-A186-6F014EB4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45985-0579-F184-B84D-3EEDB1E98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9CFAC-6D1A-E576-0199-C87D294C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7C726-A8AA-CC15-6CF4-A04415A0A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97792-71FF-431E-DC59-7D78E210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14B59-2DD8-D936-19E1-958A32E93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ED05D-CE87-401E-F259-1CCB77F05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BD881-A647-A476-B23A-2A86999F0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E3A8-7CCE-708A-6E46-AA69321F3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EC910-31F6-E9D6-49E8-68D0D7261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A7E07D-354E-55CB-BD2C-01FDAF53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2A2FC-7E98-6E31-2BF0-7CA7E8D9B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33B26-3930-582F-FE2F-AE5E4B4F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D4EF8-6724-BCC0-1207-E9D569611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FF0D8-8E1E-DE4F-38AD-910C4DEC2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8D817-0807-23D0-20BE-7704341F0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9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53301-8343-ADFD-88F6-3D781E60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148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329A0265-5337-8762-1546-57BFFDCC48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1968" b="9132"/>
          <a:stretch/>
        </p:blipFill>
        <p:spPr>
          <a:xfrm>
            <a:off x="20" y="-35815"/>
            <a:ext cx="10058380" cy="476164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334054"/>
            <a:ext cx="10055884" cy="2072640"/>
            <a:chOff x="-305" y="3144820"/>
            <a:chExt cx="9182100" cy="1551136"/>
          </a:xfrm>
        </p:grpSpPr>
        <p:sp useBgFill="1"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133077-9AFB-1C43-7D9D-CBBCAC517A78}"/>
              </a:ext>
            </a:extLst>
          </p:cNvPr>
          <p:cNvSpPr>
            <a:spLocks/>
          </p:cNvSpPr>
          <p:nvPr/>
        </p:nvSpPr>
        <p:spPr>
          <a:xfrm>
            <a:off x="3344406" y="4521357"/>
            <a:ext cx="3367072" cy="744435"/>
          </a:xfrm>
          <a:prstGeom prst="rect">
            <a:avLst/>
          </a:prstGeom>
        </p:spPr>
        <p:txBody>
          <a:bodyPr/>
          <a:lstStyle/>
          <a:p>
            <a:pPr algn="ctr" defTabSz="685800">
              <a:spcAft>
                <a:spcPts val="600"/>
              </a:spcAft>
            </a:pPr>
            <a:r>
              <a:rPr lang="en-US" sz="3600" b="1" kern="1200" dirty="0">
                <a:latin typeface="+mn-lt"/>
                <a:ea typeface="+mn-ea"/>
                <a:cs typeface="+mn-cs"/>
              </a:rPr>
              <a:t>Project 4</a:t>
            </a:r>
            <a:endParaRPr lang="en-US" sz="4400" b="1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B751328-D16F-48F5-34DA-40F821D533BC}"/>
              </a:ext>
            </a:extLst>
          </p:cNvPr>
          <p:cNvSpPr>
            <a:spLocks/>
          </p:cNvSpPr>
          <p:nvPr/>
        </p:nvSpPr>
        <p:spPr>
          <a:xfrm>
            <a:off x="1528764" y="6561929"/>
            <a:ext cx="6849692" cy="13158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685800">
              <a:spcAft>
                <a:spcPts val="600"/>
              </a:spcAft>
            </a:pPr>
            <a:r>
              <a:rPr lang="en-US" u="sng" kern="1200" dirty="0">
                <a:latin typeface="+mn-lt"/>
                <a:ea typeface="+mn-ea"/>
                <a:cs typeface="+mn-cs"/>
              </a:rPr>
              <a:t>Group 2</a:t>
            </a:r>
          </a:p>
          <a:p>
            <a:pPr algn="ctr" defTabSz="685800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Sophie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Pribojac</a:t>
            </a:r>
            <a:r>
              <a:rPr lang="en-US" kern="1200" dirty="0">
                <a:latin typeface="+mn-lt"/>
                <a:ea typeface="+mn-ea"/>
                <a:cs typeface="+mn-cs"/>
              </a:rPr>
              <a:t>  </a:t>
            </a:r>
            <a:r>
              <a:rPr lang="en-US" dirty="0"/>
              <a:t> II   </a:t>
            </a:r>
            <a:r>
              <a:rPr lang="en-US" kern="1200" dirty="0">
                <a:latin typeface="+mn-lt"/>
                <a:ea typeface="+mn-ea"/>
                <a:cs typeface="+mn-cs"/>
              </a:rPr>
              <a:t>Maliha Mukhtar   II   Jo Alva   II   Farheen Oomatia</a:t>
            </a:r>
            <a:endParaRPr lang="en-US" sz="2400" dirty="0"/>
          </a:p>
        </p:txBody>
      </p:sp>
      <p:sp>
        <p:nvSpPr>
          <p:cNvPr id="8" name="Content Placeholder 38">
            <a:extLst>
              <a:ext uri="{FF2B5EF4-FFF2-40B4-BE49-F238E27FC236}">
                <a16:creationId xmlns:a16="http://schemas.microsoft.com/office/drawing/2014/main" id="{D8F46DF2-CFE4-A8FA-F9CF-B9010BB1F23D}"/>
              </a:ext>
            </a:extLst>
          </p:cNvPr>
          <p:cNvSpPr>
            <a:spLocks/>
          </p:cNvSpPr>
          <p:nvPr/>
        </p:nvSpPr>
        <p:spPr>
          <a:xfrm>
            <a:off x="2723545" y="5273880"/>
            <a:ext cx="4608793" cy="1050356"/>
          </a:xfrm>
          <a:prstGeom prst="rect">
            <a:avLst/>
          </a:prstGeom>
        </p:spPr>
        <p:txBody>
          <a:bodyPr/>
          <a:lstStyle/>
          <a:p>
            <a:pPr algn="ctr" defTabSz="685800">
              <a:spcAft>
                <a:spcPts val="600"/>
              </a:spcAft>
            </a:pPr>
            <a:r>
              <a:rPr lang="en-US" sz="2400" b="1" kern="1200" dirty="0">
                <a:solidFill>
                  <a:srgbClr val="009193"/>
                </a:solidFill>
                <a:latin typeface="+mn-lt"/>
                <a:ea typeface="+mn-ea"/>
                <a:cs typeface="+mn-cs"/>
              </a:rPr>
              <a:t>Stroke Prediction using </a:t>
            </a:r>
          </a:p>
          <a:p>
            <a:pPr algn="ctr" defTabSz="685800">
              <a:spcAft>
                <a:spcPts val="600"/>
              </a:spcAft>
            </a:pPr>
            <a:r>
              <a:rPr lang="en-US" sz="2400" b="1" kern="1200" dirty="0">
                <a:solidFill>
                  <a:srgbClr val="009193"/>
                </a:solidFill>
                <a:latin typeface="+mn-lt"/>
                <a:ea typeface="+mn-ea"/>
                <a:cs typeface="+mn-cs"/>
              </a:rPr>
              <a:t>Supervised Machine Learning</a:t>
            </a:r>
            <a:endParaRPr lang="en-US" sz="3600" b="1" dirty="0">
              <a:solidFill>
                <a:srgbClr val="009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5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148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437" y="5731701"/>
            <a:ext cx="3951009" cy="1134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7785" r="9305"/>
          <a:stretch/>
        </p:blipFill>
        <p:spPr>
          <a:xfrm>
            <a:off x="20" y="10"/>
            <a:ext cx="10058380" cy="476164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334054"/>
            <a:ext cx="10055884" cy="2072640"/>
            <a:chOff x="-305" y="3144820"/>
            <a:chExt cx="9182100" cy="1551136"/>
          </a:xfrm>
        </p:grpSpPr>
        <p:sp useBgFill="1">
          <p:nvSpPr>
            <p:cNvPr id="72" name="Freeform: Shape 7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8268" y="4922271"/>
            <a:ext cx="2079346" cy="8663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dirty="0">
                <a:solidFill>
                  <a:schemeClr val="tx1"/>
                </a:solidFill>
                <a:latin typeface="+mn-lt"/>
                <a:cs typeface="+mn-cs"/>
              </a:rPr>
              <a:t>The End</a:t>
            </a:r>
          </a:p>
          <a:p>
            <a:pPr algn="l">
              <a:lnSpc>
                <a:spcPct val="90000"/>
              </a:lnSpc>
            </a:pPr>
            <a:endParaRPr lang="en-US" sz="19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84243-06AA-7503-EAE6-C43F1213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3CDEEF2-1AB3-80D1-CDA4-608C51A8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7D98AB-74B6-9E79-6551-31459B530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0328" y="-287492"/>
            <a:ext cx="1507800" cy="15605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A97E4-FFF3-59F6-2E50-A49A1B875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5603" y="478432"/>
            <a:ext cx="532429" cy="73141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5189F2-CEF8-E33C-1F6D-25FADC87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285872" y="742492"/>
            <a:ext cx="567165" cy="77913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8944EF9-2B55-2555-0F0D-1F9070FA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19230" y="0"/>
            <a:ext cx="2339170" cy="1678281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9D0DBA3-22C1-A7AD-5B65-E017A98F6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0483" y="6930901"/>
            <a:ext cx="1232974" cy="841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1E4C121-B4D1-7C55-C58B-07974436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73366" y="7313562"/>
            <a:ext cx="672294" cy="45883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2D9C0-7538-351C-DD92-6383E4364DC0}"/>
              </a:ext>
            </a:extLst>
          </p:cNvPr>
          <p:cNvSpPr txBox="1"/>
          <p:nvPr/>
        </p:nvSpPr>
        <p:spPr>
          <a:xfrm>
            <a:off x="1528411" y="1573218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Table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ECDE0-EB0A-BB9E-DDD2-7D61E6AD8FDA}"/>
              </a:ext>
            </a:extLst>
          </p:cNvPr>
          <p:cNvSpPr txBox="1"/>
          <p:nvPr/>
        </p:nvSpPr>
        <p:spPr>
          <a:xfrm>
            <a:off x="2158869" y="2762815"/>
            <a:ext cx="6886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/>
              <a:t>Data Cleaning – SQL</a:t>
            </a:r>
          </a:p>
          <a:p>
            <a:pPr marL="342900" indent="-342900">
              <a:buAutoNum type="arabicPeriod"/>
            </a:pPr>
            <a:r>
              <a:rPr lang="en-US" sz="2800" dirty="0"/>
              <a:t>Visualization – Python Matplotlib &amp; Pandas </a:t>
            </a:r>
          </a:p>
          <a:p>
            <a:pPr marL="342900" indent="-342900">
              <a:buAutoNum type="arabicPeriod"/>
            </a:pPr>
            <a:r>
              <a:rPr lang="en-US" sz="2800" dirty="0"/>
              <a:t>Supervised Machine Learning Models</a:t>
            </a:r>
          </a:p>
          <a:p>
            <a:pPr marL="342900" indent="-342900">
              <a:buAutoNum type="arabicPeriod"/>
            </a:pPr>
            <a:r>
              <a:rPr lang="en-US" sz="2800" dirty="0"/>
              <a:t>Model </a:t>
            </a:r>
            <a:r>
              <a:rPr lang="en-US" sz="2800" dirty="0" err="1"/>
              <a:t>Optamizations</a:t>
            </a:r>
            <a:r>
              <a:rPr lang="en-US" sz="2800" dirty="0"/>
              <a:t> </a:t>
            </a:r>
          </a:p>
          <a:p>
            <a:pPr marL="342900" indent="-342900">
              <a:buAutoNum type="arabicPeriod"/>
            </a:pPr>
            <a:r>
              <a:rPr lang="en-US" sz="2800" dirty="0"/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52377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17414-6BDF-C386-5C52-A601AC71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45825" y="2672"/>
            <a:ext cx="1548239" cy="2001476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158692" y="6937649"/>
            <a:ext cx="731417" cy="53242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334" y="6483922"/>
            <a:ext cx="1866121" cy="128847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BCC0BE6-EB61-08BE-FD31-B46AA7CFC7F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6220" b="6220"/>
          <a:stretch/>
        </p:blipFill>
        <p:spPr>
          <a:xfrm>
            <a:off x="0" y="4786330"/>
            <a:ext cx="10058400" cy="2986068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82067-850F-1CD6-781C-6907FC8631D7}"/>
              </a:ext>
            </a:extLst>
          </p:cNvPr>
          <p:cNvSpPr txBox="1"/>
          <p:nvPr/>
        </p:nvSpPr>
        <p:spPr>
          <a:xfrm>
            <a:off x="1513486" y="1144212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20DB4-C2CE-8F7B-9D1B-B57AAA6A13F1}"/>
              </a:ext>
            </a:extLst>
          </p:cNvPr>
          <p:cNvSpPr txBox="1"/>
          <p:nvPr/>
        </p:nvSpPr>
        <p:spPr>
          <a:xfrm>
            <a:off x="514350" y="2011054"/>
            <a:ext cx="9086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stroke </a:t>
            </a: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</a:t>
            </a:r>
            <a:r>
              <a:rPr lang="en-US" sz="2000" dirty="0"/>
              <a:t>leading cause of death globally (</a:t>
            </a:r>
            <a:r>
              <a:rPr lang="en-US" sz="2000" b="1" dirty="0"/>
              <a:t>11%</a:t>
            </a:r>
            <a:r>
              <a:rPr lang="en-US" sz="2000" dirty="0"/>
              <a:t>)*</a:t>
            </a:r>
          </a:p>
          <a:p>
            <a:r>
              <a:rPr lang="en-US" sz="2000" dirty="0"/>
              <a:t>- </a:t>
            </a:r>
            <a:r>
              <a:rPr lang="en-US" sz="2000" b="1" dirty="0"/>
              <a:t>1/3</a:t>
            </a:r>
            <a:r>
              <a:rPr lang="en-US" sz="2000" b="1" baseline="30000" dirty="0"/>
              <a:t>rd</a:t>
            </a:r>
            <a:r>
              <a:rPr lang="en-US" sz="2000" dirty="0"/>
              <a:t> of survivors are very often left with severe disability such as loss of vision &amp;/or speech, paralysis and confusion**</a:t>
            </a:r>
          </a:p>
          <a:p>
            <a:r>
              <a:rPr lang="en-US" sz="2000" dirty="0"/>
              <a:t>- </a:t>
            </a:r>
            <a:r>
              <a:rPr lang="en-US" sz="2000" b="1" dirty="0"/>
              <a:t>4 out of 10 </a:t>
            </a:r>
            <a:r>
              <a:rPr lang="en-US" sz="2000" dirty="0"/>
              <a:t>death could be prevented if risk factors are highlighted early on**</a:t>
            </a:r>
          </a:p>
          <a:p>
            <a:r>
              <a:rPr lang="en-US" sz="2000" dirty="0"/>
              <a:t>- supervised machine learning models may help predict high risk patients and aid in prevention efforts by health care providers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67EE2-1EEB-5119-096B-97AF2AD9377A}"/>
              </a:ext>
            </a:extLst>
          </p:cNvPr>
          <p:cNvSpPr txBox="1"/>
          <p:nvPr/>
        </p:nvSpPr>
        <p:spPr>
          <a:xfrm>
            <a:off x="371475" y="4343400"/>
            <a:ext cx="957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* https://</a:t>
            </a:r>
            <a:r>
              <a:rPr lang="en-US" sz="1100" dirty="0" err="1"/>
              <a:t>www.who.int</a:t>
            </a:r>
            <a:r>
              <a:rPr lang="en-US" sz="1100" dirty="0"/>
              <a:t>/news-room/fact-sheets/detail/the-top-10-causes-of-death</a:t>
            </a:r>
          </a:p>
          <a:p>
            <a:pPr algn="r"/>
            <a:r>
              <a:rPr lang="en-US" sz="1100" dirty="0"/>
              <a:t>** https://</a:t>
            </a:r>
            <a:r>
              <a:rPr lang="en-US" sz="1100" dirty="0" err="1"/>
              <a:t>www.emro.who.int</a:t>
            </a:r>
            <a:r>
              <a:rPr lang="en-US" sz="1100" dirty="0"/>
              <a:t>/health-topics/stroke-cerebrovascular-accident/</a:t>
            </a:r>
            <a:r>
              <a:rPr lang="en-US" sz="1100" dirty="0" err="1"/>
              <a:t>index.html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48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0328" y="-287492"/>
            <a:ext cx="1507800" cy="15605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5603" y="478432"/>
            <a:ext cx="532429" cy="73141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285872" y="742492"/>
            <a:ext cx="567165" cy="77913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19230" y="0"/>
            <a:ext cx="2339170" cy="1678281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0483" y="6930901"/>
            <a:ext cx="1232974" cy="841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916C1A5-630A-2B78-E639-0A2051E47C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172" b="3172"/>
          <a:stretch/>
        </p:blipFill>
        <p:spPr>
          <a:xfrm>
            <a:off x="0" y="4700588"/>
            <a:ext cx="10058400" cy="3071812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73366" y="7313562"/>
            <a:ext cx="672294" cy="45883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02CC51-A9FD-C5BF-A2CF-3C3A5B2FF1EE}"/>
              </a:ext>
            </a:extLst>
          </p:cNvPr>
          <p:cNvSpPr txBox="1"/>
          <p:nvPr/>
        </p:nvSpPr>
        <p:spPr>
          <a:xfrm>
            <a:off x="1448655" y="93693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Data Cleaning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F6F8F-D018-2350-B83D-4C889AC4610F}"/>
              </a:ext>
            </a:extLst>
          </p:cNvPr>
          <p:cNvSpPr txBox="1"/>
          <p:nvPr/>
        </p:nvSpPr>
        <p:spPr>
          <a:xfrm>
            <a:off x="1528411" y="1737123"/>
            <a:ext cx="6886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/>
              <a:t>Data Cleaning – SQL</a:t>
            </a:r>
          </a:p>
          <a:p>
            <a:pPr marL="342900" indent="-342900">
              <a:buAutoNum type="arabicPeriod"/>
            </a:pPr>
            <a:r>
              <a:rPr lang="en-US" sz="2800" dirty="0"/>
              <a:t>Visualization – Python Matplotlib &amp; Pandas </a:t>
            </a:r>
          </a:p>
          <a:p>
            <a:pPr marL="342900" indent="-342900">
              <a:buAutoNum type="arabicPeriod"/>
            </a:pPr>
            <a:r>
              <a:rPr lang="en-US" sz="2800" dirty="0"/>
              <a:t>Supervised Machine Learning Models </a:t>
            </a:r>
          </a:p>
          <a:p>
            <a:pPr marL="342900" indent="-342900">
              <a:buAutoNum type="arabicPeriod"/>
            </a:pPr>
            <a:r>
              <a:rPr lang="en-US" sz="2800" dirty="0"/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721567-CC8A-A7F3-20FA-1E041D14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45825" y="2672"/>
            <a:ext cx="1548239" cy="2001476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158692" y="6937649"/>
            <a:ext cx="731417" cy="53242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334" y="6483922"/>
            <a:ext cx="1866121" cy="128847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0CD2F-F220-0E5F-544F-FC701E5F9F6A}"/>
              </a:ext>
            </a:extLst>
          </p:cNvPr>
          <p:cNvSpPr txBox="1"/>
          <p:nvPr/>
        </p:nvSpPr>
        <p:spPr>
          <a:xfrm>
            <a:off x="1448655" y="93693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545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14B62-C2B8-CBD0-A871-054C4313D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1B7EEFF-1208-9885-D63E-A9C83629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E3C91F-3A72-6D58-6B12-2F2BEF68A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45825" y="2672"/>
            <a:ext cx="1548239" cy="2001476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C04259-54A8-0F66-4028-34CC010B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6A9F08-A76E-8347-15E1-53DC828EF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4B045-DECA-40F5-BAAF-66197AA37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158692" y="6937649"/>
            <a:ext cx="731417" cy="53242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CAAD3D-CA04-DAE7-9DEC-C27C657E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334" y="6483922"/>
            <a:ext cx="1866121" cy="128847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5F317-49E0-EE56-9819-CB05B7443424}"/>
              </a:ext>
            </a:extLst>
          </p:cNvPr>
          <p:cNvSpPr txBox="1"/>
          <p:nvPr/>
        </p:nvSpPr>
        <p:spPr>
          <a:xfrm>
            <a:off x="1448655" y="93693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090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63712-DCF7-7FB6-CD1E-404F819B0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156857F-BFAB-179B-3832-2A3B5E214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5B32F72-8238-5E0C-5301-8221F8E5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0328" y="-287492"/>
            <a:ext cx="1507800" cy="15605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DBA55B-2EA7-7FFD-289B-95AC2464D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5603" y="478432"/>
            <a:ext cx="532429" cy="73141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3ED4A3-E6F6-A9E4-7297-5C1FBACCE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285872" y="742492"/>
            <a:ext cx="567165" cy="77913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759BBD1-D9C3-0F46-D07F-870E04C43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19230" y="0"/>
            <a:ext cx="2339170" cy="1678281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CFBF983-ECAB-18D5-301E-4CEB1E72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0483" y="6930901"/>
            <a:ext cx="1232974" cy="841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82C69EC-4DEE-F626-E3F9-870FAE40A2E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4962" b="4962"/>
          <a:stretch/>
        </p:blipFill>
        <p:spPr>
          <a:xfrm>
            <a:off x="0" y="4700588"/>
            <a:ext cx="10058400" cy="3071812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C16498B-A146-11F6-EB6C-1AC65F0C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73366" y="7313562"/>
            <a:ext cx="672294" cy="45883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98DB2-A86A-133F-F60A-9FEFEE6B32B6}"/>
              </a:ext>
            </a:extLst>
          </p:cNvPr>
          <p:cNvSpPr txBox="1"/>
          <p:nvPr/>
        </p:nvSpPr>
        <p:spPr>
          <a:xfrm>
            <a:off x="1448655" y="93693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Supervised Machine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3F7CE-72E4-C4EC-6307-7789992692F6}"/>
              </a:ext>
            </a:extLst>
          </p:cNvPr>
          <p:cNvSpPr txBox="1"/>
          <p:nvPr/>
        </p:nvSpPr>
        <p:spPr>
          <a:xfrm>
            <a:off x="1528411" y="1737123"/>
            <a:ext cx="6886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/>
              <a:t>Data Cleaning – SQL</a:t>
            </a:r>
          </a:p>
          <a:p>
            <a:pPr marL="342900" indent="-342900">
              <a:buAutoNum type="arabicPeriod"/>
            </a:pPr>
            <a:r>
              <a:rPr lang="en-US" sz="2800" dirty="0"/>
              <a:t>Visualization – Python Matplotlib &amp; Pandas </a:t>
            </a:r>
          </a:p>
          <a:p>
            <a:pPr marL="342900" indent="-342900">
              <a:buAutoNum type="arabicPeriod"/>
            </a:pPr>
            <a:r>
              <a:rPr lang="en-US" sz="2800" dirty="0"/>
              <a:t>Supervised Machine Learning Models </a:t>
            </a:r>
          </a:p>
          <a:p>
            <a:pPr marL="342900" indent="-342900">
              <a:buAutoNum type="arabicPeriod"/>
            </a:pPr>
            <a:r>
              <a:rPr lang="en-US" sz="2800" dirty="0"/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6029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76CFD-B08F-D550-E0F7-AD5D4BF78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45825" y="2672"/>
            <a:ext cx="1548239" cy="2001476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158692" y="6937649"/>
            <a:ext cx="731417" cy="53242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334" y="6483922"/>
            <a:ext cx="1866121" cy="128847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E7E008B-52C3-08D7-3FC4-A2992AA7D1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172" b="3172"/>
          <a:stretch/>
        </p:blipFill>
        <p:spPr>
          <a:xfrm>
            <a:off x="0" y="4700588"/>
            <a:ext cx="10058400" cy="3071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71979-3A2A-3115-7259-DFBBC5EDD887}"/>
              </a:ext>
            </a:extLst>
          </p:cNvPr>
          <p:cNvSpPr txBox="1"/>
          <p:nvPr/>
        </p:nvSpPr>
        <p:spPr>
          <a:xfrm>
            <a:off x="1448655" y="93693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Model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DB5FC-6B69-C0C6-2E02-479545CD5E06}"/>
              </a:ext>
            </a:extLst>
          </p:cNvPr>
          <p:cNvSpPr txBox="1"/>
          <p:nvPr/>
        </p:nvSpPr>
        <p:spPr>
          <a:xfrm>
            <a:off x="1528411" y="1737123"/>
            <a:ext cx="6886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/>
              <a:t>Data Cleaning – SQL</a:t>
            </a:r>
          </a:p>
          <a:p>
            <a:pPr marL="342900" indent="-342900">
              <a:buAutoNum type="arabicPeriod"/>
            </a:pPr>
            <a:r>
              <a:rPr lang="en-US" sz="2800" dirty="0"/>
              <a:t>Visualization – Python Matplotlib &amp; Pandas </a:t>
            </a:r>
          </a:p>
          <a:p>
            <a:pPr marL="342900" indent="-342900">
              <a:buAutoNum type="arabicPeriod"/>
            </a:pPr>
            <a:r>
              <a:rPr lang="en-US" sz="2800" dirty="0"/>
              <a:t>Supervised Machine Learning Models </a:t>
            </a:r>
          </a:p>
          <a:p>
            <a:pPr marL="342900" indent="-342900">
              <a:buAutoNum type="arabicPeriod"/>
            </a:pPr>
            <a:r>
              <a:rPr lang="en-US" sz="2800" dirty="0"/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41696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76652-C50D-0AED-59F5-520024B90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BB21BAA-CED1-B16A-1DEE-E71B871D8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F97F45-7FAF-0965-515C-DF36AA4F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0328" y="-287492"/>
            <a:ext cx="1507800" cy="15605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E56BDA-4F67-DA7E-D11A-F7C40647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5603" y="478432"/>
            <a:ext cx="532429" cy="73141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EBF9B3-2C45-A7B0-CBD6-7ACEF01BA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285872" y="742492"/>
            <a:ext cx="567165" cy="77913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683BA8B-41AC-57DC-440A-8E392CF1D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19230" y="0"/>
            <a:ext cx="2339170" cy="1678281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21B866A-A77B-1BB1-62F9-4A0813EBC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0483" y="6930901"/>
            <a:ext cx="1232974" cy="841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15C48D8-1E7C-8255-8356-E6FB553D0F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4962" b="4962"/>
          <a:stretch/>
        </p:blipFill>
        <p:spPr>
          <a:xfrm>
            <a:off x="0" y="4700588"/>
            <a:ext cx="10058400" cy="3071812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F03BE48-83EC-1FB1-519E-B8C826228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73366" y="7313562"/>
            <a:ext cx="672294" cy="45883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A0F888-E47D-84AF-8912-FA2245A9C028}"/>
              </a:ext>
            </a:extLst>
          </p:cNvPr>
          <p:cNvSpPr txBox="1"/>
          <p:nvPr/>
        </p:nvSpPr>
        <p:spPr>
          <a:xfrm>
            <a:off x="1448655" y="93693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Results &amp; Conclusion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1C84C-702C-0EAB-153F-3F34A9FA2AC5}"/>
              </a:ext>
            </a:extLst>
          </p:cNvPr>
          <p:cNvSpPr txBox="1"/>
          <p:nvPr/>
        </p:nvSpPr>
        <p:spPr>
          <a:xfrm>
            <a:off x="1528411" y="1737123"/>
            <a:ext cx="6886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/>
              <a:t>Data Cleaning – SQL</a:t>
            </a:r>
          </a:p>
          <a:p>
            <a:pPr marL="342900" indent="-342900">
              <a:buAutoNum type="arabicPeriod"/>
            </a:pPr>
            <a:r>
              <a:rPr lang="en-US" sz="2800" dirty="0"/>
              <a:t>Visualization – Python Matplotlib &amp; Pandas </a:t>
            </a:r>
          </a:p>
          <a:p>
            <a:pPr marL="342900" indent="-342900">
              <a:buAutoNum type="arabicPeriod"/>
            </a:pPr>
            <a:r>
              <a:rPr lang="en-US" sz="2800" dirty="0"/>
              <a:t>Supervised Machine Learning Models </a:t>
            </a:r>
          </a:p>
          <a:p>
            <a:pPr marL="342900" indent="-342900">
              <a:buAutoNum type="arabicPeriod"/>
            </a:pPr>
            <a:r>
              <a:rPr lang="en-US" sz="2800" dirty="0"/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73671135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1AEECB-7CBF-41B6-B304-895A4D5BDF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9EAC644-7B36-4B02-AE6A-271637DE61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82FBE3-5E95-4B7A-88C0-B7BB58A96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Macintosh PowerPoint</Application>
  <PresentationFormat>Custom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Gill Sans MT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2020-06-29T21:50:47Z</dcterms:created>
  <dcterms:modified xsi:type="dcterms:W3CDTF">2024-01-17T20:23:00Z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