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revisionInfo.xml" ContentType="application/vnd.ms-powerpoint.revisioninfo+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4"/>
  </p:sldMasterIdLst>
  <p:notesMasterIdLst>
    <p:notesMasterId r:id="rId29"/>
  </p:notesMasterIdLst>
  <p:handoutMasterIdLst>
    <p:handoutMasterId r:id="rId30"/>
  </p:handoutMasterIdLst>
  <p:sldIdLst>
    <p:sldId id="285" r:id="rId5"/>
    <p:sldId id="279" r:id="rId6"/>
    <p:sldId id="280" r:id="rId7"/>
    <p:sldId id="274" r:id="rId8"/>
    <p:sldId id="282" r:id="rId9"/>
    <p:sldId id="289" r:id="rId10"/>
    <p:sldId id="292" r:id="rId11"/>
    <p:sldId id="294" r:id="rId12"/>
    <p:sldId id="293" r:id="rId13"/>
    <p:sldId id="284" r:id="rId14"/>
    <p:sldId id="277" r:id="rId15"/>
    <p:sldId id="295" r:id="rId16"/>
    <p:sldId id="296" r:id="rId17"/>
    <p:sldId id="297" r:id="rId18"/>
    <p:sldId id="298" r:id="rId19"/>
    <p:sldId id="299" r:id="rId20"/>
    <p:sldId id="300" r:id="rId21"/>
    <p:sldId id="302" r:id="rId22"/>
    <p:sldId id="303" r:id="rId23"/>
    <p:sldId id="304" r:id="rId24"/>
    <p:sldId id="305" r:id="rId25"/>
    <p:sldId id="306" r:id="rId26"/>
    <p:sldId id="286" r:id="rId27"/>
    <p:sldId id="276" r:id="rId28"/>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88" userDrawn="1">
          <p15:clr>
            <a:srgbClr val="A4A3A4"/>
          </p15:clr>
        </p15:guide>
        <p15:guide id="2" orient="horz" pos="2784" userDrawn="1">
          <p15:clr>
            <a:srgbClr val="A4A3A4"/>
          </p15:clr>
        </p15:guide>
        <p15:guide id="3" orient="horz" pos="576" userDrawn="1">
          <p15:clr>
            <a:srgbClr val="A4A3A4"/>
          </p15:clr>
        </p15:guide>
        <p15:guide id="4" pos="31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93"/>
    <a:srgbClr val="EA4D8C"/>
    <a:srgbClr val="1A305C"/>
    <a:srgbClr val="3F765F"/>
    <a:srgbClr val="367058"/>
    <a:srgbClr val="1B4935"/>
    <a:srgbClr val="679B9B"/>
    <a:srgbClr val="25654A"/>
    <a:srgbClr val="E6E6E6"/>
    <a:srgbClr val="F385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A792-ECF5-4BB9-9B55-CEF5A1FAA8FC}" v="27" dt="2024-01-19T19:42:50.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0078" autoAdjust="0"/>
  </p:normalViewPr>
  <p:slideViewPr>
    <p:cSldViewPr snapToGrid="0" showGuides="1">
      <p:cViewPr varScale="1">
        <p:scale>
          <a:sx n="81" d="100"/>
          <a:sy n="81" d="100"/>
        </p:scale>
        <p:origin x="-2178" y="-90"/>
      </p:cViewPr>
      <p:guideLst>
        <p:guide orient="horz" pos="2088"/>
        <p:guide orient="horz" pos="2784"/>
        <p:guide orient="horz" pos="576"/>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1/24/2024</a:t>
            </a:fld>
            <a:endParaRPr lang="en-US" dirty="0"/>
          </a:p>
        </p:txBody>
      </p:sp>
      <p:sp>
        <p:nvSpPr>
          <p:cNvPr id="4" name="Footer Placeholder 3">
            <a:extLst>
              <a:ext uri="{FF2B5EF4-FFF2-40B4-BE49-F238E27FC236}">
                <a16:creationId xmlns:a16="http://schemas.microsoft.com/office/drawing/2014/main" xmlns=""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1/24/2024</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66F094-0F1D-8D1C-603B-9914C50B7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ED4B40B-6349-296F-F00D-EA895E5D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E8AC052-B336-E1D9-A9A8-76BC165CCD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649321D6-00C0-54FB-DD94-1F8FC99C7D31}"/>
              </a:ext>
            </a:extLst>
          </p:cNvPr>
          <p:cNvSpPr>
            <a:spLocks noGrp="1"/>
          </p:cNvSpPr>
          <p:nvPr>
            <p:ph type="sldNum" sz="quarter" idx="5"/>
          </p:nvPr>
        </p:nvSpPr>
        <p:spPr/>
        <p:txBody>
          <a:bodyPr/>
          <a:lstStyle/>
          <a:p>
            <a:fld id="{2481A707-0A4C-444E-BBAC-8F56E4534DF7}" type="slidenum">
              <a:rPr lang="en-US" smtClean="0"/>
              <a:t>1</a:t>
            </a:fld>
            <a:endParaRPr lang="en-US" dirty="0"/>
          </a:p>
        </p:txBody>
      </p:sp>
    </p:spTree>
    <p:extLst>
      <p:ext uri="{BB962C8B-B14F-4D97-AF65-F5344CB8AC3E}">
        <p14:creationId xmlns:p14="http://schemas.microsoft.com/office/powerpoint/2010/main" val="315885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2297792-71FF-431E-DC59-7D78E2105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9D14B59-2DD8-D936-19E1-958A32E93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2EED05D-CE87-401E-F259-1CCB77F05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5EBD881-A647-A476-B23A-2A86999F0342}"/>
              </a:ext>
            </a:extLst>
          </p:cNvPr>
          <p:cNvSpPr>
            <a:spLocks noGrp="1"/>
          </p:cNvSpPr>
          <p:nvPr>
            <p:ph type="sldNum" sz="quarter" idx="5"/>
          </p:nvPr>
        </p:nvSpPr>
        <p:spPr/>
        <p:txBody>
          <a:bodyPr/>
          <a:lstStyle/>
          <a:p>
            <a:fld id="{2481A707-0A4C-444E-BBAC-8F56E4534DF7}" type="slidenum">
              <a:rPr lang="en-US" smtClean="0"/>
              <a:t>10</a:t>
            </a:fld>
            <a:endParaRPr lang="en-US" dirty="0"/>
          </a:p>
        </p:txBody>
      </p:sp>
    </p:spTree>
    <p:extLst>
      <p:ext uri="{BB962C8B-B14F-4D97-AF65-F5344CB8AC3E}">
        <p14:creationId xmlns:p14="http://schemas.microsoft.com/office/powerpoint/2010/main" val="2979930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3EE3A8-7CCE-708A-6E46-AA69321F3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29EC910-31F6-E9D6-49E8-68D0D7261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FA7E07D-354E-55CB-BD2C-01FDAF5320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862A2FC-7E98-6E31-2BF0-7CA7E8D9B8DA}"/>
              </a:ext>
            </a:extLst>
          </p:cNvPr>
          <p:cNvSpPr>
            <a:spLocks noGrp="1"/>
          </p:cNvSpPr>
          <p:nvPr>
            <p:ph type="sldNum" sz="quarter" idx="5"/>
          </p:nvPr>
        </p:nvSpPr>
        <p:spPr/>
        <p:txBody>
          <a:bodyPr/>
          <a:lstStyle/>
          <a:p>
            <a:fld id="{2481A707-0A4C-444E-BBAC-8F56E4534DF7}" type="slidenum">
              <a:rPr lang="en-US" smtClean="0"/>
              <a:t>11</a:t>
            </a:fld>
            <a:endParaRPr lang="en-US" dirty="0"/>
          </a:p>
        </p:txBody>
      </p:sp>
    </p:spTree>
    <p:extLst>
      <p:ext uri="{BB962C8B-B14F-4D97-AF65-F5344CB8AC3E}">
        <p14:creationId xmlns:p14="http://schemas.microsoft.com/office/powerpoint/2010/main" val="1095442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FEBA301-17F6-F62F-6375-75E951C40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F437E10-AA7D-7E50-CD22-021CCBA7D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2342806-431D-CDB2-FFA9-8F703FD9A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12F6B1A-8D07-34B9-7DED-A3369CFE2B1F}"/>
              </a:ext>
            </a:extLst>
          </p:cNvPr>
          <p:cNvSpPr>
            <a:spLocks noGrp="1"/>
          </p:cNvSpPr>
          <p:nvPr>
            <p:ph type="sldNum" sz="quarter" idx="5"/>
          </p:nvPr>
        </p:nvSpPr>
        <p:spPr/>
        <p:txBody>
          <a:bodyPr/>
          <a:lstStyle/>
          <a:p>
            <a:fld id="{2481A707-0A4C-444E-BBAC-8F56E4534DF7}" type="slidenum">
              <a:rPr lang="en-US" smtClean="0"/>
              <a:t>12</a:t>
            </a:fld>
            <a:endParaRPr lang="en-US" dirty="0"/>
          </a:p>
        </p:txBody>
      </p:sp>
    </p:spTree>
    <p:extLst>
      <p:ext uri="{BB962C8B-B14F-4D97-AF65-F5344CB8AC3E}">
        <p14:creationId xmlns:p14="http://schemas.microsoft.com/office/powerpoint/2010/main" val="20060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6702F0A-FF83-8FB5-F76B-487F66FE9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D7BBD45-C00B-76A1-C40E-6C6B78F0A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9636DCC-A61A-F8CC-2C38-69700DE75C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C8F43F4-4EA0-C2F0-F921-8AB00E4EE3D8}"/>
              </a:ext>
            </a:extLst>
          </p:cNvPr>
          <p:cNvSpPr>
            <a:spLocks noGrp="1"/>
          </p:cNvSpPr>
          <p:nvPr>
            <p:ph type="sldNum" sz="quarter" idx="5"/>
          </p:nvPr>
        </p:nvSpPr>
        <p:spPr/>
        <p:txBody>
          <a:bodyPr/>
          <a:lstStyle/>
          <a:p>
            <a:fld id="{2481A707-0A4C-444E-BBAC-8F56E4534DF7}" type="slidenum">
              <a:rPr lang="en-US" smtClean="0"/>
              <a:t>13</a:t>
            </a:fld>
            <a:endParaRPr lang="en-US" dirty="0"/>
          </a:p>
        </p:txBody>
      </p:sp>
    </p:spTree>
    <p:extLst>
      <p:ext uri="{BB962C8B-B14F-4D97-AF65-F5344CB8AC3E}">
        <p14:creationId xmlns:p14="http://schemas.microsoft.com/office/powerpoint/2010/main" val="83460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6E671E-1072-2D52-1F0F-9ECA70A16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641FFE1-DDE9-FC72-26B2-5C8CB728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35E039C-9E97-E129-EE3F-716ACBE22A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D1D1F1F1-28A1-206E-D3CF-AC23075A0369}"/>
              </a:ext>
            </a:extLst>
          </p:cNvPr>
          <p:cNvSpPr>
            <a:spLocks noGrp="1"/>
          </p:cNvSpPr>
          <p:nvPr>
            <p:ph type="sldNum" sz="quarter" idx="5"/>
          </p:nvPr>
        </p:nvSpPr>
        <p:spPr/>
        <p:txBody>
          <a:bodyPr/>
          <a:lstStyle/>
          <a:p>
            <a:fld id="{2481A707-0A4C-444E-BBAC-8F56E4534DF7}" type="slidenum">
              <a:rPr lang="en-US" smtClean="0"/>
              <a:t>14</a:t>
            </a:fld>
            <a:endParaRPr lang="en-US" dirty="0"/>
          </a:p>
        </p:txBody>
      </p:sp>
    </p:spTree>
    <p:extLst>
      <p:ext uri="{BB962C8B-B14F-4D97-AF65-F5344CB8AC3E}">
        <p14:creationId xmlns:p14="http://schemas.microsoft.com/office/powerpoint/2010/main" val="236578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BA25EE-7E93-CE2F-79CE-D4ADA4DD52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FB03603-93F6-3281-21DA-A70436D1C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F0ED93F-2C3C-330E-E012-79D7BA5B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F90CFE23-0A54-730F-2E32-DA6AA2B66FA4}"/>
              </a:ext>
            </a:extLst>
          </p:cNvPr>
          <p:cNvSpPr>
            <a:spLocks noGrp="1"/>
          </p:cNvSpPr>
          <p:nvPr>
            <p:ph type="sldNum" sz="quarter" idx="5"/>
          </p:nvPr>
        </p:nvSpPr>
        <p:spPr/>
        <p:txBody>
          <a:bodyPr/>
          <a:lstStyle/>
          <a:p>
            <a:fld id="{2481A707-0A4C-444E-BBAC-8F56E4534DF7}" type="slidenum">
              <a:rPr lang="en-US" smtClean="0"/>
              <a:t>15</a:t>
            </a:fld>
            <a:endParaRPr lang="en-US" dirty="0"/>
          </a:p>
        </p:txBody>
      </p:sp>
    </p:spTree>
    <p:extLst>
      <p:ext uri="{BB962C8B-B14F-4D97-AF65-F5344CB8AC3E}">
        <p14:creationId xmlns:p14="http://schemas.microsoft.com/office/powerpoint/2010/main" val="4220246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F61BAD4-A0AB-DA1A-2955-1EF417B32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AAFD9B4-3E2A-2AF2-A0F0-08BEFE5FE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A2271CC-44C3-C5D3-6205-DB9AB7183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F2147C6B-D344-9236-276D-08687971A333}"/>
              </a:ext>
            </a:extLst>
          </p:cNvPr>
          <p:cNvSpPr>
            <a:spLocks noGrp="1"/>
          </p:cNvSpPr>
          <p:nvPr>
            <p:ph type="sldNum" sz="quarter" idx="5"/>
          </p:nvPr>
        </p:nvSpPr>
        <p:spPr/>
        <p:txBody>
          <a:bodyPr/>
          <a:lstStyle/>
          <a:p>
            <a:fld id="{2481A707-0A4C-444E-BBAC-8F56E4534DF7}" type="slidenum">
              <a:rPr lang="en-US" smtClean="0"/>
              <a:t>16</a:t>
            </a:fld>
            <a:endParaRPr lang="en-US" dirty="0"/>
          </a:p>
        </p:txBody>
      </p:sp>
    </p:spTree>
    <p:extLst>
      <p:ext uri="{BB962C8B-B14F-4D97-AF65-F5344CB8AC3E}">
        <p14:creationId xmlns:p14="http://schemas.microsoft.com/office/powerpoint/2010/main" val="2389403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ABCDB1-36D4-5D66-304E-2D93A2B82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DFD3C93-DAAE-C8F5-9D80-553A0A6C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AFCF123-C79E-448A-3017-C5A19B24BE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17ADF82-E66C-7145-04BA-07AF47F7086A}"/>
              </a:ext>
            </a:extLst>
          </p:cNvPr>
          <p:cNvSpPr>
            <a:spLocks noGrp="1"/>
          </p:cNvSpPr>
          <p:nvPr>
            <p:ph type="sldNum" sz="quarter" idx="5"/>
          </p:nvPr>
        </p:nvSpPr>
        <p:spPr/>
        <p:txBody>
          <a:bodyPr/>
          <a:lstStyle/>
          <a:p>
            <a:fld id="{2481A707-0A4C-444E-BBAC-8F56E4534DF7}" type="slidenum">
              <a:rPr lang="en-US" smtClean="0"/>
              <a:t>17</a:t>
            </a:fld>
            <a:endParaRPr lang="en-US" dirty="0"/>
          </a:p>
        </p:txBody>
      </p:sp>
    </p:spTree>
    <p:extLst>
      <p:ext uri="{BB962C8B-B14F-4D97-AF65-F5344CB8AC3E}">
        <p14:creationId xmlns:p14="http://schemas.microsoft.com/office/powerpoint/2010/main" val="206970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E89939-ACBE-F2AD-EE24-5880FA41C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30B1C8D-1BFF-6E19-5BB8-4F3BDC1965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7DED105-0D56-0F47-BACE-E0231B8D8E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42E6D65-B4A5-7B3D-A37A-4DDB8F0FBC5D}"/>
              </a:ext>
            </a:extLst>
          </p:cNvPr>
          <p:cNvSpPr>
            <a:spLocks noGrp="1"/>
          </p:cNvSpPr>
          <p:nvPr>
            <p:ph type="sldNum" sz="quarter" idx="5"/>
          </p:nvPr>
        </p:nvSpPr>
        <p:spPr/>
        <p:txBody>
          <a:bodyPr/>
          <a:lstStyle/>
          <a:p>
            <a:fld id="{2481A707-0A4C-444E-BBAC-8F56E4534DF7}" type="slidenum">
              <a:rPr lang="en-US" smtClean="0"/>
              <a:t>18</a:t>
            </a:fld>
            <a:endParaRPr lang="en-US" dirty="0"/>
          </a:p>
        </p:txBody>
      </p:sp>
    </p:spTree>
    <p:extLst>
      <p:ext uri="{BB962C8B-B14F-4D97-AF65-F5344CB8AC3E}">
        <p14:creationId xmlns:p14="http://schemas.microsoft.com/office/powerpoint/2010/main" val="2850319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867F575-13CF-2FBE-49FC-AFCC23C2E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4E8810E-7BCF-47A8-4721-A9188B211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A1E4B0-AF81-943B-B6F4-71965DB15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A291FED-1B38-3151-F19D-964E9F07B4F7}"/>
              </a:ext>
            </a:extLst>
          </p:cNvPr>
          <p:cNvSpPr>
            <a:spLocks noGrp="1"/>
          </p:cNvSpPr>
          <p:nvPr>
            <p:ph type="sldNum" sz="quarter" idx="5"/>
          </p:nvPr>
        </p:nvSpPr>
        <p:spPr/>
        <p:txBody>
          <a:bodyPr/>
          <a:lstStyle/>
          <a:p>
            <a:fld id="{2481A707-0A4C-444E-BBAC-8F56E4534DF7}" type="slidenum">
              <a:rPr lang="en-US" smtClean="0"/>
              <a:t>19</a:t>
            </a:fld>
            <a:endParaRPr lang="en-US" dirty="0"/>
          </a:p>
        </p:txBody>
      </p:sp>
    </p:spTree>
    <p:extLst>
      <p:ext uri="{BB962C8B-B14F-4D97-AF65-F5344CB8AC3E}">
        <p14:creationId xmlns:p14="http://schemas.microsoft.com/office/powerpoint/2010/main" val="3415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0F1D321-1548-AE2B-7392-A201216B6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51CB6E6-0AC5-75E5-1A67-FEAFD3507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072DC79-4824-EFC0-990A-613D3D0042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867784D-03FA-B5F0-C1ED-1D006BE9DAAD}"/>
              </a:ext>
            </a:extLst>
          </p:cNvPr>
          <p:cNvSpPr>
            <a:spLocks noGrp="1"/>
          </p:cNvSpPr>
          <p:nvPr>
            <p:ph type="sldNum" sz="quarter" idx="5"/>
          </p:nvPr>
        </p:nvSpPr>
        <p:spPr/>
        <p:txBody>
          <a:bodyPr/>
          <a:lstStyle/>
          <a:p>
            <a:fld id="{2481A707-0A4C-444E-BBAC-8F56E4534DF7}" type="slidenum">
              <a:rPr lang="en-US" smtClean="0"/>
              <a:t>2</a:t>
            </a:fld>
            <a:endParaRPr lang="en-US" dirty="0"/>
          </a:p>
        </p:txBody>
      </p:sp>
    </p:spTree>
    <p:extLst>
      <p:ext uri="{BB962C8B-B14F-4D97-AF65-F5344CB8AC3E}">
        <p14:creationId xmlns:p14="http://schemas.microsoft.com/office/powerpoint/2010/main" val="22628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CED5DF-CAF3-6E6E-3212-0A00341D9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93BB888-5963-C36B-A7CD-F82A87B2A3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F7AFAEE-4AC6-0939-EF27-36B5FF73C6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C29AF926-7DCA-B25F-46EE-AD9674353FC6}"/>
              </a:ext>
            </a:extLst>
          </p:cNvPr>
          <p:cNvSpPr>
            <a:spLocks noGrp="1"/>
          </p:cNvSpPr>
          <p:nvPr>
            <p:ph type="sldNum" sz="quarter" idx="5"/>
          </p:nvPr>
        </p:nvSpPr>
        <p:spPr/>
        <p:txBody>
          <a:bodyPr/>
          <a:lstStyle/>
          <a:p>
            <a:fld id="{2481A707-0A4C-444E-BBAC-8F56E4534DF7}" type="slidenum">
              <a:rPr lang="en-US" smtClean="0"/>
              <a:t>20</a:t>
            </a:fld>
            <a:endParaRPr lang="en-US" dirty="0"/>
          </a:p>
        </p:txBody>
      </p:sp>
    </p:spTree>
    <p:extLst>
      <p:ext uri="{BB962C8B-B14F-4D97-AF65-F5344CB8AC3E}">
        <p14:creationId xmlns:p14="http://schemas.microsoft.com/office/powerpoint/2010/main" val="316863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451B88B-8A71-0F1A-067C-ACC7BE4D9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F0EB87-8DDF-E18A-915E-0AD780B94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A2A9E12-43BD-46B3-BC91-DCA40B010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8E2421A-C25E-A214-66D0-AF4FD13B1EF4}"/>
              </a:ext>
            </a:extLst>
          </p:cNvPr>
          <p:cNvSpPr>
            <a:spLocks noGrp="1"/>
          </p:cNvSpPr>
          <p:nvPr>
            <p:ph type="sldNum" sz="quarter" idx="5"/>
          </p:nvPr>
        </p:nvSpPr>
        <p:spPr/>
        <p:txBody>
          <a:bodyPr/>
          <a:lstStyle/>
          <a:p>
            <a:fld id="{2481A707-0A4C-444E-BBAC-8F56E4534DF7}" type="slidenum">
              <a:rPr lang="en-US" smtClean="0"/>
              <a:t>21</a:t>
            </a:fld>
            <a:endParaRPr lang="en-US" dirty="0"/>
          </a:p>
        </p:txBody>
      </p:sp>
    </p:spTree>
    <p:extLst>
      <p:ext uri="{BB962C8B-B14F-4D97-AF65-F5344CB8AC3E}">
        <p14:creationId xmlns:p14="http://schemas.microsoft.com/office/powerpoint/2010/main" val="157993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0AEF2D-759F-C2FB-DBBC-87B46E87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749BBC4-26E0-D72A-A174-FA4214D66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88148A5-6D2B-FF18-3349-7DF80D5A9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9696670F-BB6A-0402-116C-8AD39E1C11F3}"/>
              </a:ext>
            </a:extLst>
          </p:cNvPr>
          <p:cNvSpPr>
            <a:spLocks noGrp="1"/>
          </p:cNvSpPr>
          <p:nvPr>
            <p:ph type="sldNum" sz="quarter" idx="5"/>
          </p:nvPr>
        </p:nvSpPr>
        <p:spPr/>
        <p:txBody>
          <a:bodyPr/>
          <a:lstStyle/>
          <a:p>
            <a:fld id="{2481A707-0A4C-444E-BBAC-8F56E4534DF7}" type="slidenum">
              <a:rPr lang="en-US" smtClean="0"/>
              <a:t>22</a:t>
            </a:fld>
            <a:endParaRPr lang="en-US" dirty="0"/>
          </a:p>
        </p:txBody>
      </p:sp>
    </p:spTree>
    <p:extLst>
      <p:ext uri="{BB962C8B-B14F-4D97-AF65-F5344CB8AC3E}">
        <p14:creationId xmlns:p14="http://schemas.microsoft.com/office/powerpoint/2010/main" val="3561602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8333B26-3930-582F-FE2F-AE5E4B4F3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0AD4EF8-6724-BCC0-1207-E9D569611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65FF0D8-8E1E-DE4F-38AD-910C4DEC2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CB8D817-0807-23D0-20BE-7704341F092D}"/>
              </a:ext>
            </a:extLst>
          </p:cNvPr>
          <p:cNvSpPr>
            <a:spLocks noGrp="1"/>
          </p:cNvSpPr>
          <p:nvPr>
            <p:ph type="sldNum" sz="quarter" idx="5"/>
          </p:nvPr>
        </p:nvSpPr>
        <p:spPr/>
        <p:txBody>
          <a:bodyPr/>
          <a:lstStyle/>
          <a:p>
            <a:fld id="{2481A707-0A4C-444E-BBAC-8F56E4534DF7}" type="slidenum">
              <a:rPr lang="en-US" smtClean="0"/>
              <a:t>23</a:t>
            </a:fld>
            <a:endParaRPr lang="en-US" dirty="0"/>
          </a:p>
        </p:txBody>
      </p:sp>
    </p:spTree>
    <p:extLst>
      <p:ext uri="{BB962C8B-B14F-4D97-AF65-F5344CB8AC3E}">
        <p14:creationId xmlns:p14="http://schemas.microsoft.com/office/powerpoint/2010/main" val="1511294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24</a:t>
            </a:fld>
            <a:endParaRPr lang="en-US" dirty="0"/>
          </a:p>
        </p:txBody>
      </p:sp>
    </p:spTree>
    <p:extLst>
      <p:ext uri="{BB962C8B-B14F-4D97-AF65-F5344CB8AC3E}">
        <p14:creationId xmlns:p14="http://schemas.microsoft.com/office/powerpoint/2010/main" val="23361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865904B-EB61-2018-F872-F9A47FB05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B111D39-DBDA-BEAC-B218-DC41165442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76E788D-9B88-F9AB-AE7F-51BDE697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8079758-8998-855A-50D0-C9A23C6929C8}"/>
              </a:ext>
            </a:extLst>
          </p:cNvPr>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13596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cleaning, we started with rounding the ages present in decimals to the nearest age. These affected only ages between 0 and 2. </a:t>
            </a:r>
          </a:p>
          <a:p>
            <a:r>
              <a:rPr lang="en-US" dirty="0"/>
              <a:t>The gender ’Other’ was dropped as we only had one row of data for this gender.</a:t>
            </a:r>
          </a:p>
          <a:p>
            <a:r>
              <a:rPr lang="en-US" dirty="0"/>
              <a:t>Also, we decided to drop the column </a:t>
            </a:r>
            <a:r>
              <a:rPr lang="en-US" dirty="0" err="1"/>
              <a:t>smoking_status</a:t>
            </a:r>
            <a:r>
              <a:rPr lang="en-US" dirty="0"/>
              <a:t> for the second part of the analysis as we had too many rows where status showed ’Unknown’. According to the notes on Kaggle, ’Unknown’ means that </a:t>
            </a:r>
            <a:r>
              <a:rPr lang="en-GB" b="0" i="0" dirty="0">
                <a:solidFill>
                  <a:srgbClr val="3C4043"/>
                </a:solidFill>
                <a:effectLst/>
                <a:latin typeface="Inter"/>
              </a:rPr>
              <a:t>the information is unavailable for this patient.</a:t>
            </a:r>
          </a:p>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4</a:t>
            </a:fld>
            <a:endParaRPr lang="en-US" dirty="0"/>
          </a:p>
        </p:txBody>
      </p:sp>
    </p:spTree>
    <p:extLst>
      <p:ext uri="{BB962C8B-B14F-4D97-AF65-F5344CB8AC3E}">
        <p14:creationId xmlns:p14="http://schemas.microsoft.com/office/powerpoint/2010/main" val="19378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5B0262-FE92-D6FE-72EB-4714FAF4BEC5}"/>
              </a:ext>
            </a:extLst>
          </p:cNvPr>
          <p:cNvSpPr>
            <a:spLocks noGrp="1"/>
          </p:cNvSpPr>
          <p:nvPr>
            <p:ph type="body" idx="1"/>
          </p:nvPr>
        </p:nvSpPr>
        <p:spPr/>
        <p:txBody>
          <a:bodyPr/>
          <a:lstStyle/>
          <a:p>
            <a:r>
              <a:rPr lang="en-US" b="0" i="0" dirty="0">
                <a:solidFill>
                  <a:srgbClr val="374151"/>
                </a:solidFill>
                <a:effectLst/>
                <a:latin typeface="Söhne"/>
              </a:rPr>
              <a:t>In terms of feature importance for the predictive model, '</a:t>
            </a:r>
            <a:r>
              <a:rPr lang="en-US" b="0" i="0" dirty="0" err="1">
                <a:solidFill>
                  <a:srgbClr val="374151"/>
                </a:solidFill>
                <a:effectLst/>
                <a:latin typeface="Söhne"/>
              </a:rPr>
              <a:t>avg_glucose_level</a:t>
            </a:r>
            <a:r>
              <a:rPr lang="en-US" b="0" i="0" dirty="0">
                <a:solidFill>
                  <a:srgbClr val="374151"/>
                </a:solidFill>
                <a:effectLst/>
                <a:latin typeface="Söhne"/>
              </a:rPr>
              <a:t>,' 'age,' and '</a:t>
            </a:r>
            <a:r>
              <a:rPr lang="en-US" b="0" i="0" dirty="0" err="1">
                <a:solidFill>
                  <a:srgbClr val="374151"/>
                </a:solidFill>
                <a:effectLst/>
                <a:latin typeface="Söhne"/>
              </a:rPr>
              <a:t>bmi</a:t>
            </a:r>
            <a:r>
              <a:rPr lang="en-US" b="0" i="0" dirty="0">
                <a:solidFill>
                  <a:srgbClr val="374151"/>
                </a:solidFill>
                <a:effectLst/>
                <a:latin typeface="Söhne"/>
              </a:rPr>
              <a:t>' are the most influential factors, contributing 27.40%, 25.91%, and 22.05%, respectively. </a:t>
            </a:r>
          </a:p>
          <a:p>
            <a:r>
              <a:rPr lang="en-US" b="0" i="0" dirty="0">
                <a:solidFill>
                  <a:srgbClr val="374151"/>
                </a:solidFill>
                <a:effectLst/>
                <a:latin typeface="Söhne"/>
              </a:rPr>
              <a:t>Health-related features such as 'hypertension' and '</a:t>
            </a:r>
            <a:r>
              <a:rPr lang="en-US" b="0" i="0" dirty="0" err="1">
                <a:solidFill>
                  <a:srgbClr val="374151"/>
                </a:solidFill>
                <a:effectLst/>
                <a:latin typeface="Söhne"/>
              </a:rPr>
              <a:t>heart_disease</a:t>
            </a:r>
            <a:r>
              <a:rPr lang="en-US" b="0" i="0" dirty="0">
                <a:solidFill>
                  <a:srgbClr val="374151"/>
                </a:solidFill>
                <a:effectLst/>
                <a:latin typeface="Söhne"/>
              </a:rPr>
              <a:t>' play a smaller role. </a:t>
            </a:r>
          </a:p>
          <a:p>
            <a:r>
              <a:rPr lang="en-US" b="0" i="0" dirty="0">
                <a:solidFill>
                  <a:srgbClr val="374151"/>
                </a:solidFill>
                <a:effectLst/>
                <a:latin typeface="Söhne"/>
              </a:rPr>
              <a:t>Employment factors ('</a:t>
            </a:r>
            <a:r>
              <a:rPr lang="en-US" b="0" i="0" dirty="0" err="1">
                <a:solidFill>
                  <a:srgbClr val="374151"/>
                </a:solidFill>
                <a:effectLst/>
                <a:latin typeface="Söhne"/>
              </a:rPr>
              <a:t>work_type_Private</a:t>
            </a:r>
            <a:r>
              <a:rPr lang="en-US" b="0" i="0" dirty="0">
                <a:solidFill>
                  <a:srgbClr val="374151"/>
                </a:solidFill>
                <a:effectLst/>
                <a:latin typeface="Söhne"/>
              </a:rPr>
              <a:t>,' '</a:t>
            </a:r>
            <a:r>
              <a:rPr lang="en-US" b="0" i="0" dirty="0" err="1">
                <a:solidFill>
                  <a:srgbClr val="374151"/>
                </a:solidFill>
                <a:effectLst/>
                <a:latin typeface="Söhne"/>
              </a:rPr>
              <a:t>work_type_Self</a:t>
            </a:r>
            <a:r>
              <a:rPr lang="en-US" b="0" i="0" dirty="0">
                <a:solidFill>
                  <a:srgbClr val="374151"/>
                </a:solidFill>
                <a:effectLst/>
                <a:latin typeface="Söhne"/>
              </a:rPr>
              <a:t>-employed,' '</a:t>
            </a:r>
            <a:r>
              <a:rPr lang="en-US" b="0" i="0" dirty="0" err="1">
                <a:solidFill>
                  <a:srgbClr val="374151"/>
                </a:solidFill>
                <a:effectLst/>
                <a:latin typeface="Söhne"/>
              </a:rPr>
              <a:t>work_type_Govt_job</a:t>
            </a:r>
            <a:r>
              <a:rPr lang="en-US" b="0" i="0" dirty="0">
                <a:solidFill>
                  <a:srgbClr val="374151"/>
                </a:solidFill>
                <a:effectLst/>
                <a:latin typeface="Söhne"/>
              </a:rPr>
              <a:t>') and residence types ('</a:t>
            </a:r>
            <a:r>
              <a:rPr lang="en-US" b="0" i="0" dirty="0" err="1">
                <a:solidFill>
                  <a:srgbClr val="374151"/>
                </a:solidFill>
                <a:effectLst/>
                <a:latin typeface="Söhne"/>
              </a:rPr>
              <a:t>residence_type_Urban</a:t>
            </a:r>
            <a:r>
              <a:rPr lang="en-US" b="0" i="0" dirty="0">
                <a:solidFill>
                  <a:srgbClr val="374151"/>
                </a:solidFill>
                <a:effectLst/>
                <a:latin typeface="Söhne"/>
              </a:rPr>
              <a:t>' and '</a:t>
            </a:r>
            <a:r>
              <a:rPr lang="en-US" b="0" i="0" dirty="0" err="1">
                <a:solidFill>
                  <a:srgbClr val="374151"/>
                </a:solidFill>
                <a:effectLst/>
                <a:latin typeface="Söhne"/>
              </a:rPr>
              <a:t>residence_type_Rural</a:t>
            </a:r>
            <a:r>
              <a:rPr lang="en-US" b="0" i="0" dirty="0">
                <a:solidFill>
                  <a:srgbClr val="374151"/>
                </a:solidFill>
                <a:effectLst/>
                <a:latin typeface="Söhne"/>
              </a:rPr>
              <a:t>') also contribute. </a:t>
            </a:r>
          </a:p>
          <a:p>
            <a:r>
              <a:rPr lang="en-US" b="0" i="0" dirty="0">
                <a:solidFill>
                  <a:srgbClr val="374151"/>
                </a:solidFill>
                <a:effectLst/>
                <a:latin typeface="Söhne"/>
              </a:rPr>
              <a:t>Gender and marital status have a lesser impact, and different BMI categories provide additional insights. </a:t>
            </a:r>
          </a:p>
          <a:p>
            <a:r>
              <a:rPr lang="en-US" b="0" i="0" dirty="0">
                <a:solidFill>
                  <a:srgbClr val="374151"/>
                </a:solidFill>
                <a:effectLst/>
                <a:latin typeface="Söhne"/>
              </a:rPr>
              <a:t>'</a:t>
            </a:r>
            <a:r>
              <a:rPr lang="en-US" b="0" i="0" dirty="0" err="1">
                <a:solidFill>
                  <a:srgbClr val="374151"/>
                </a:solidFill>
                <a:effectLst/>
                <a:latin typeface="Söhne"/>
              </a:rPr>
              <a:t>work_type_Never_worked</a:t>
            </a:r>
            <a:r>
              <a:rPr lang="en-US" b="0" i="0" dirty="0">
                <a:solidFill>
                  <a:srgbClr val="374151"/>
                </a:solidFill>
                <a:effectLst/>
                <a:latin typeface="Söhne"/>
              </a:rPr>
              <a:t>' has negligible importance. </a:t>
            </a:r>
          </a:p>
          <a:p>
            <a:r>
              <a:rPr lang="en-US" b="0" i="0" dirty="0">
                <a:solidFill>
                  <a:srgbClr val="374151"/>
                </a:solidFill>
                <a:effectLst/>
                <a:latin typeface="Söhne"/>
              </a:rPr>
              <a:t>Understanding these feature contributions helps interpret the model's decision-making process.</a:t>
            </a:r>
            <a:endParaRPr lang="en-US" dirty="0"/>
          </a:p>
        </p:txBody>
      </p:sp>
      <p:sp>
        <p:nvSpPr>
          <p:cNvPr id="4" name="Slide Number Placeholder 3">
            <a:extLst>
              <a:ext uri="{FF2B5EF4-FFF2-40B4-BE49-F238E27FC236}">
                <a16:creationId xmlns:a16="http://schemas.microsoft.com/office/drawing/2014/main" xmlns="" id="{AD6697E5-F211-F48E-A66C-8FBCE248F9F9}"/>
              </a:ext>
            </a:extLst>
          </p:cNvPr>
          <p:cNvSpPr>
            <a:spLocks noGrp="1"/>
          </p:cNvSpPr>
          <p:nvPr>
            <p:ph type="sldNum" sz="quarter" idx="5"/>
          </p:nvPr>
        </p:nvSpPr>
        <p:spPr/>
        <p:txBody>
          <a:bodyPr/>
          <a:lstStyle/>
          <a:p>
            <a:fld id="{2481A707-0A4C-444E-BBAC-8F56E4534DF7}" type="slidenum">
              <a:rPr lang="en-US" smtClean="0"/>
              <a:t>5</a:t>
            </a:fld>
            <a:endParaRPr lang="en-US" dirty="0"/>
          </a:p>
        </p:txBody>
      </p:sp>
    </p:spTree>
    <p:extLst>
      <p:ext uri="{BB962C8B-B14F-4D97-AF65-F5344CB8AC3E}">
        <p14:creationId xmlns:p14="http://schemas.microsoft.com/office/powerpoint/2010/main" val="142562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3EBFDD-0351-78E9-82BC-12C0725E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5EBF6D-BC8C-0A94-BCA8-579D6A0BC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5B0262-FE92-D6FE-72EB-4714FAF4BEC5}"/>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AD6697E5-F211-F48E-A66C-8FBCE248F9F9}"/>
              </a:ext>
            </a:extLst>
          </p:cNvPr>
          <p:cNvSpPr>
            <a:spLocks noGrp="1"/>
          </p:cNvSpPr>
          <p:nvPr>
            <p:ph type="sldNum" sz="quarter" idx="5"/>
          </p:nvPr>
        </p:nvSpPr>
        <p:spPr/>
        <p:txBody>
          <a:bodyPr/>
          <a:lstStyle/>
          <a:p>
            <a:fld id="{2481A707-0A4C-444E-BBAC-8F56E4534DF7}" type="slidenum">
              <a:rPr lang="en-US" smtClean="0"/>
              <a:t>6</a:t>
            </a:fld>
            <a:endParaRPr lang="en-US" dirty="0"/>
          </a:p>
        </p:txBody>
      </p:sp>
    </p:spTree>
    <p:extLst>
      <p:ext uri="{BB962C8B-B14F-4D97-AF65-F5344CB8AC3E}">
        <p14:creationId xmlns:p14="http://schemas.microsoft.com/office/powerpoint/2010/main" val="714395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F413CB-DD0A-F4D0-C497-25A3D838C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8128277-EDC4-06DD-44CD-BA25F60E0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8B35E28-20B0-34C8-65CB-93E7B570B084}"/>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3D8D2931-4993-87CE-8A0E-E5BF72D1444A}"/>
              </a:ext>
            </a:extLst>
          </p:cNvPr>
          <p:cNvSpPr>
            <a:spLocks noGrp="1"/>
          </p:cNvSpPr>
          <p:nvPr>
            <p:ph type="sldNum" sz="quarter" idx="5"/>
          </p:nvPr>
        </p:nvSpPr>
        <p:spPr/>
        <p:txBody>
          <a:bodyPr/>
          <a:lstStyle/>
          <a:p>
            <a:fld id="{2481A707-0A4C-444E-BBAC-8F56E4534DF7}" type="slidenum">
              <a:rPr lang="en-US" smtClean="0"/>
              <a:t>7</a:t>
            </a:fld>
            <a:endParaRPr lang="en-US" dirty="0"/>
          </a:p>
        </p:txBody>
      </p:sp>
    </p:spTree>
    <p:extLst>
      <p:ext uri="{BB962C8B-B14F-4D97-AF65-F5344CB8AC3E}">
        <p14:creationId xmlns:p14="http://schemas.microsoft.com/office/powerpoint/2010/main" val="406635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D9A1D84-BCDD-21E0-C2E3-503B87D9D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600404D-EA4D-A6E2-EBCE-0834719F8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DC5AD4-B9D9-B5D6-1E6F-43BF88E223B3}"/>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A8A56D33-D6B4-5F0F-78CE-BD23695A555C}"/>
              </a:ext>
            </a:extLst>
          </p:cNvPr>
          <p:cNvSpPr>
            <a:spLocks noGrp="1"/>
          </p:cNvSpPr>
          <p:nvPr>
            <p:ph type="sldNum" sz="quarter" idx="5"/>
          </p:nvPr>
        </p:nvSpPr>
        <p:spPr/>
        <p:txBody>
          <a:bodyPr/>
          <a:lstStyle/>
          <a:p>
            <a:fld id="{2481A707-0A4C-444E-BBAC-8F56E4534DF7}" type="slidenum">
              <a:rPr lang="en-US" smtClean="0"/>
              <a:t>8</a:t>
            </a:fld>
            <a:endParaRPr lang="en-US" dirty="0"/>
          </a:p>
        </p:txBody>
      </p:sp>
    </p:spTree>
    <p:extLst>
      <p:ext uri="{BB962C8B-B14F-4D97-AF65-F5344CB8AC3E}">
        <p14:creationId xmlns:p14="http://schemas.microsoft.com/office/powerpoint/2010/main" val="39780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AFBB6F-C918-9767-7AE9-907236F5C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20CAE82-375A-BD92-165A-0FB9C18CC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1B58FAB-2A2C-75A3-66A1-B7CA4A77BE97}"/>
              </a:ext>
            </a:extLst>
          </p:cNvPr>
          <p:cNvSpPr>
            <a:spLocks noGrp="1"/>
          </p:cNvSpPr>
          <p:nvPr>
            <p:ph type="body" idx="1"/>
          </p:nvPr>
        </p:nvSpPr>
        <p:spPr/>
        <p:txBody>
          <a:bodyPr/>
          <a:lstStyle/>
          <a:p>
            <a:r>
              <a:rPr lang="en-US" dirty="0"/>
              <a:t/>
            </a:r>
            <a:br>
              <a:rPr lang="en-US" dirty="0"/>
            </a:br>
            <a:r>
              <a:rPr lang="en-US" b="0" i="0" dirty="0">
                <a:solidFill>
                  <a:srgbClr val="374151"/>
                </a:solidFill>
                <a:effectLst/>
                <a:latin typeface="Söhne"/>
              </a:rPr>
              <a:t>In our analysis, we observed key correlations among age, average glucose level, BMI, and stroke risk. Age is positively correlated with both average glucose level (0.24) and BMI (0.32), indicating higher levels with increasing age. A positive correlation (0.25) between age and stroke risk suggests a link between age and a higher likelihood of stroke. Additionally, a modest positive correlation (0.13) between average glucose level and stroke risk hints at a potential association. These findings offer valuable insights into the interplay of these factors but remind us that correlation doesn't imply causation.</a:t>
            </a:r>
          </a:p>
          <a:p>
            <a:endParaRPr lang="en-US" b="0" i="0" dirty="0">
              <a:solidFill>
                <a:srgbClr val="374151"/>
              </a:solidFill>
              <a:effectLst/>
              <a:latin typeface="Söhne"/>
            </a:endParaRPr>
          </a:p>
          <a:p>
            <a:r>
              <a:rPr lang="en-US" b="0" i="0" dirty="0">
                <a:solidFill>
                  <a:srgbClr val="374151"/>
                </a:solidFill>
                <a:effectLst/>
                <a:latin typeface="Söhne"/>
              </a:rPr>
              <a:t>Overall it appears that age is a strong influential factor in stroke. So let’s explore this further</a:t>
            </a:r>
            <a:endParaRPr lang="en-US" dirty="0"/>
          </a:p>
        </p:txBody>
      </p:sp>
      <p:sp>
        <p:nvSpPr>
          <p:cNvPr id="4" name="Slide Number Placeholder 3">
            <a:extLst>
              <a:ext uri="{FF2B5EF4-FFF2-40B4-BE49-F238E27FC236}">
                <a16:creationId xmlns:a16="http://schemas.microsoft.com/office/drawing/2014/main" xmlns="" id="{6105FA96-965B-442F-E9EC-340219A5B940}"/>
              </a:ext>
            </a:extLst>
          </p:cNvPr>
          <p:cNvSpPr>
            <a:spLocks noGrp="1"/>
          </p:cNvSpPr>
          <p:nvPr>
            <p:ph type="sldNum" sz="quarter" idx="5"/>
          </p:nvPr>
        </p:nvSpPr>
        <p:spPr/>
        <p:txBody>
          <a:bodyPr/>
          <a:lstStyle/>
          <a:p>
            <a:fld id="{2481A707-0A4C-444E-BBAC-8F56E4534DF7}" type="slidenum">
              <a:rPr lang="en-US" smtClean="0"/>
              <a:t>9</a:t>
            </a:fld>
            <a:endParaRPr lang="en-US" dirty="0"/>
          </a:p>
        </p:txBody>
      </p:sp>
    </p:spTree>
    <p:extLst>
      <p:ext uri="{BB962C8B-B14F-4D97-AF65-F5344CB8AC3E}">
        <p14:creationId xmlns:p14="http://schemas.microsoft.com/office/powerpoint/2010/main" val="153729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D023C27-C474-480F-BC7F-9C1AAFCAD96E}"/>
              </a:ext>
            </a:extLst>
          </p:cNvPr>
          <p:cNvSpPr>
            <a:spLocks noGrp="1"/>
          </p:cNvSpPr>
          <p:nvPr>
            <p:ph type="pic" sz="quarter" idx="15"/>
          </p:nvPr>
        </p:nvSpPr>
        <p:spPr>
          <a:xfrm>
            <a:off x="0" y="0"/>
            <a:ext cx="10058400" cy="3319272"/>
          </a:xfrm>
        </p:spPr>
        <p:txBody>
          <a:bodyPr/>
          <a:lstStyle/>
          <a:p>
            <a:endParaRPr lang="en-US" dirty="0"/>
          </a:p>
        </p:txBody>
      </p:sp>
      <p:sp>
        <p:nvSpPr>
          <p:cNvPr id="3" name="Rectangle 2">
            <a:extLst>
              <a:ext uri="{FF2B5EF4-FFF2-40B4-BE49-F238E27FC236}">
                <a16:creationId xmlns:a16="http://schemas.microsoft.com/office/drawing/2014/main" xmlns=""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xmlns=""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xmlns=""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1">
            <a:extLst>
              <a:ext uri="{FF2B5EF4-FFF2-40B4-BE49-F238E27FC236}">
                <a16:creationId xmlns:a16="http://schemas.microsoft.com/office/drawing/2014/main" xmlns=""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xmlns=""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xmlns=""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xmlns=""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D023C27-C474-480F-BC7F-9C1AAFCAD96E}"/>
              </a:ext>
            </a:extLst>
          </p:cNvPr>
          <p:cNvSpPr>
            <a:spLocks noGrp="1"/>
          </p:cNvSpPr>
          <p:nvPr>
            <p:ph type="pic" sz="quarter" idx="15"/>
          </p:nvPr>
        </p:nvSpPr>
        <p:spPr>
          <a:xfrm>
            <a:off x="3352801" y="0"/>
            <a:ext cx="6705600" cy="4419600"/>
          </a:xfrm>
        </p:spPr>
        <p:txBody>
          <a:bodyPr/>
          <a:lstStyle/>
          <a:p>
            <a:endParaRPr lang="en-US" dirty="0"/>
          </a:p>
        </p:txBody>
      </p:sp>
      <p:sp>
        <p:nvSpPr>
          <p:cNvPr id="3" name="Rectangle 2">
            <a:extLst>
              <a:ext uri="{FF2B5EF4-FFF2-40B4-BE49-F238E27FC236}">
                <a16:creationId xmlns:a16="http://schemas.microsoft.com/office/drawing/2014/main" xmlns=""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xmlns=""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xmlns=""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xmlns=""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xmlns=""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xmlns=""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14">
            <a:extLst>
              <a:ext uri="{FF2B5EF4-FFF2-40B4-BE49-F238E27FC236}">
                <a16:creationId xmlns:a16="http://schemas.microsoft.com/office/drawing/2014/main" xmlns=""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xmlns=""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xmlns=""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xmlns="" id="{86D9E3AF-002F-496A-AE6E-5675F6459273}"/>
              </a:ext>
            </a:extLst>
          </p:cNvPr>
          <p:cNvSpPr>
            <a:spLocks noGrp="1"/>
          </p:cNvSpPr>
          <p:nvPr>
            <p:ph type="pic" sz="quarter" idx="10"/>
          </p:nvPr>
        </p:nvSpPr>
        <p:spPr>
          <a:xfrm>
            <a:off x="3355975" y="-1"/>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xmlns="" id="{86E48971-37C3-4BED-A53F-BBE4AE0A58D9}"/>
              </a:ext>
            </a:extLst>
          </p:cNvPr>
          <p:cNvSpPr>
            <a:spLocks noGrp="1"/>
          </p:cNvSpPr>
          <p:nvPr>
            <p:ph type="pic" sz="quarter" idx="11"/>
          </p:nvPr>
        </p:nvSpPr>
        <p:spPr>
          <a:xfrm>
            <a:off x="0" y="4443322"/>
            <a:ext cx="3348000"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xmlns="" id="{E35617C7-C13A-4F76-8C0C-AF5E38C6227D}"/>
              </a:ext>
            </a:extLst>
          </p:cNvPr>
          <p:cNvSpPr>
            <a:spLocks noGrp="1"/>
          </p:cNvSpPr>
          <p:nvPr>
            <p:ph type="pic" sz="quarter" idx="12"/>
          </p:nvPr>
        </p:nvSpPr>
        <p:spPr>
          <a:xfrm>
            <a:off x="6710400" y="4443322"/>
            <a:ext cx="3348000"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xmlns=""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xmlns=""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xmlns=""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xmlns=""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xmlns=""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xmlns=""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xmlns="" id="{86D9E3AF-002F-496A-AE6E-5675F6459273}"/>
              </a:ext>
            </a:extLst>
          </p:cNvPr>
          <p:cNvSpPr>
            <a:spLocks noGrp="1"/>
          </p:cNvSpPr>
          <p:nvPr>
            <p:ph type="pic" sz="quarter" idx="10"/>
          </p:nvPr>
        </p:nvSpPr>
        <p:spPr>
          <a:xfrm>
            <a:off x="3355975" y="4471779"/>
            <a:ext cx="3348000" cy="3300621"/>
          </a:xfrm>
        </p:spPr>
        <p:txBody>
          <a:bodyPr/>
          <a:lstStyle/>
          <a:p>
            <a:r>
              <a:rPr lang="en-US" dirty="0"/>
              <a:t>Click icon to add picture</a:t>
            </a:r>
          </a:p>
        </p:txBody>
      </p:sp>
      <p:sp>
        <p:nvSpPr>
          <p:cNvPr id="16" name="Picture Placeholder 11">
            <a:extLst>
              <a:ext uri="{FF2B5EF4-FFF2-40B4-BE49-F238E27FC236}">
                <a16:creationId xmlns:a16="http://schemas.microsoft.com/office/drawing/2014/main" xmlns="" id="{86E48971-37C3-4BED-A53F-BBE4AE0A58D9}"/>
              </a:ext>
            </a:extLst>
          </p:cNvPr>
          <p:cNvSpPr>
            <a:spLocks noGrp="1"/>
          </p:cNvSpPr>
          <p:nvPr>
            <p:ph type="pic" sz="quarter" idx="11"/>
          </p:nvPr>
        </p:nvSpPr>
        <p:spPr>
          <a:xfrm>
            <a:off x="0" y="1340"/>
            <a:ext cx="3342882" cy="3329078"/>
          </a:xfrm>
        </p:spPr>
        <p:txBody>
          <a:bodyPr/>
          <a:lstStyle/>
          <a:p>
            <a:r>
              <a:rPr lang="en-US" dirty="0"/>
              <a:t>Click icon to add picture</a:t>
            </a:r>
          </a:p>
        </p:txBody>
      </p:sp>
      <p:sp>
        <p:nvSpPr>
          <p:cNvPr id="18" name="Picture Placeholder 14">
            <a:extLst>
              <a:ext uri="{FF2B5EF4-FFF2-40B4-BE49-F238E27FC236}">
                <a16:creationId xmlns:a16="http://schemas.microsoft.com/office/drawing/2014/main" xmlns="" id="{E35617C7-C13A-4F76-8C0C-AF5E38C6227D}"/>
              </a:ext>
            </a:extLst>
          </p:cNvPr>
          <p:cNvSpPr>
            <a:spLocks noGrp="1"/>
          </p:cNvSpPr>
          <p:nvPr>
            <p:ph type="pic" sz="quarter" idx="12"/>
          </p:nvPr>
        </p:nvSpPr>
        <p:spPr>
          <a:xfrm>
            <a:off x="6703975" y="0"/>
            <a:ext cx="3354425" cy="3329078"/>
          </a:xfrm>
        </p:spPr>
        <p:txBody>
          <a:bodyPr/>
          <a:lstStyle/>
          <a:p>
            <a:r>
              <a:rPr lang="en-US" dirty="0"/>
              <a:t>Click icon to add picture</a:t>
            </a:r>
          </a:p>
        </p:txBody>
      </p:sp>
      <p:sp>
        <p:nvSpPr>
          <p:cNvPr id="26" name="Text Placeholder 18">
            <a:extLst>
              <a:ext uri="{FF2B5EF4-FFF2-40B4-BE49-F238E27FC236}">
                <a16:creationId xmlns:a16="http://schemas.microsoft.com/office/drawing/2014/main" xmlns=""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xmlns=""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xmlns=""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xmlns=""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xmlns=""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5C53301-8343-ADFD-88F6-3D781E6041C7}"/>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xmlns=""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xmlns="" id="{329A0265-5337-8762-1546-57BFFDCC48FD}"/>
              </a:ext>
            </a:extLst>
          </p:cNvPr>
          <p:cNvPicPr>
            <a:picLocks noGrp="1" noChangeAspect="1"/>
          </p:cNvPicPr>
          <p:nvPr>
            <p:ph type="pic" sz="quarter" idx="15"/>
          </p:nvPr>
        </p:nvPicPr>
        <p:blipFill rotWithShape="1">
          <a:blip r:embed="rId3"/>
          <a:srcRect t="11968" b="9132"/>
          <a:stretch/>
        </p:blipFill>
        <p:spPr>
          <a:xfrm>
            <a:off x="20" y="-35815"/>
            <a:ext cx="10058380" cy="4761643"/>
          </a:xfrm>
          <a:prstGeom prst="rect">
            <a:avLst/>
          </a:prstGeom>
        </p:spPr>
      </p:pic>
      <p:grpSp>
        <p:nvGrpSpPr>
          <p:cNvPr id="53" name="Group 52">
            <a:extLst>
              <a:ext uri="{FF2B5EF4-FFF2-40B4-BE49-F238E27FC236}">
                <a16:creationId xmlns:a16="http://schemas.microsoft.com/office/drawing/2014/main" xmlns=""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334054"/>
            <a:ext cx="10055884" cy="2072640"/>
            <a:chOff x="-305" y="3144820"/>
            <a:chExt cx="9182100" cy="1551136"/>
          </a:xfrm>
        </p:grpSpPr>
        <p:sp useBgFill="1">
          <p:nvSpPr>
            <p:cNvPr id="54" name="Freeform: Shape 53">
              <a:extLst>
                <a:ext uri="{FF2B5EF4-FFF2-40B4-BE49-F238E27FC236}">
                  <a16:creationId xmlns:a16="http://schemas.microsoft.com/office/drawing/2014/main" xmlns=""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xmlns=""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Content Placeholder 3">
            <a:extLst>
              <a:ext uri="{FF2B5EF4-FFF2-40B4-BE49-F238E27FC236}">
                <a16:creationId xmlns:a16="http://schemas.microsoft.com/office/drawing/2014/main" xmlns="" id="{23133077-9AFB-1C43-7D9D-CBBCAC517A78}"/>
              </a:ext>
            </a:extLst>
          </p:cNvPr>
          <p:cNvSpPr>
            <a:spLocks/>
          </p:cNvSpPr>
          <p:nvPr/>
        </p:nvSpPr>
        <p:spPr>
          <a:xfrm>
            <a:off x="3344406" y="4521357"/>
            <a:ext cx="3367072" cy="744435"/>
          </a:xfrm>
          <a:prstGeom prst="rect">
            <a:avLst/>
          </a:prstGeom>
        </p:spPr>
        <p:txBody>
          <a:bodyPr/>
          <a:lstStyle/>
          <a:p>
            <a:pPr algn="ctr" defTabSz="685800">
              <a:spcAft>
                <a:spcPts val="600"/>
              </a:spcAft>
            </a:pPr>
            <a:r>
              <a:rPr lang="en-US" sz="3600" b="1" kern="1200" dirty="0">
                <a:latin typeface="+mn-lt"/>
                <a:ea typeface="+mn-ea"/>
                <a:cs typeface="+mn-cs"/>
              </a:rPr>
              <a:t>Project 4</a:t>
            </a:r>
            <a:endParaRPr lang="en-US" sz="4400" b="1" dirty="0"/>
          </a:p>
        </p:txBody>
      </p:sp>
      <p:sp>
        <p:nvSpPr>
          <p:cNvPr id="7" name="Text Placeholder 4">
            <a:extLst>
              <a:ext uri="{FF2B5EF4-FFF2-40B4-BE49-F238E27FC236}">
                <a16:creationId xmlns:a16="http://schemas.microsoft.com/office/drawing/2014/main" xmlns="" id="{9B751328-D16F-48F5-34DA-40F821D533BC}"/>
              </a:ext>
            </a:extLst>
          </p:cNvPr>
          <p:cNvSpPr>
            <a:spLocks/>
          </p:cNvSpPr>
          <p:nvPr/>
        </p:nvSpPr>
        <p:spPr>
          <a:xfrm>
            <a:off x="1528764" y="6561929"/>
            <a:ext cx="6849692" cy="1315886"/>
          </a:xfrm>
          <a:prstGeom prst="rect">
            <a:avLst/>
          </a:prstGeom>
        </p:spPr>
        <p:txBody>
          <a:bodyPr>
            <a:normAutofit/>
          </a:bodyPr>
          <a:lstStyle/>
          <a:p>
            <a:pPr algn="ctr" defTabSz="685800">
              <a:spcAft>
                <a:spcPts val="600"/>
              </a:spcAft>
            </a:pPr>
            <a:r>
              <a:rPr lang="en-US" u="sng" kern="1200" dirty="0">
                <a:latin typeface="+mn-lt"/>
                <a:ea typeface="+mn-ea"/>
                <a:cs typeface="+mn-cs"/>
              </a:rPr>
              <a:t>Group 2</a:t>
            </a:r>
          </a:p>
          <a:p>
            <a:pPr algn="ctr" defTabSz="685800">
              <a:spcAft>
                <a:spcPts val="600"/>
              </a:spcAft>
            </a:pPr>
            <a:r>
              <a:rPr lang="en-US" kern="1200" dirty="0">
                <a:latin typeface="+mn-lt"/>
                <a:ea typeface="+mn-ea"/>
                <a:cs typeface="+mn-cs"/>
              </a:rPr>
              <a:t>Sophie </a:t>
            </a:r>
            <a:r>
              <a:rPr lang="en-US" kern="1200" dirty="0" err="1">
                <a:latin typeface="+mn-lt"/>
                <a:ea typeface="+mn-ea"/>
                <a:cs typeface="+mn-cs"/>
              </a:rPr>
              <a:t>Pribojac</a:t>
            </a:r>
            <a:r>
              <a:rPr lang="en-US" kern="1200" dirty="0">
                <a:latin typeface="+mn-lt"/>
                <a:ea typeface="+mn-ea"/>
                <a:cs typeface="+mn-cs"/>
              </a:rPr>
              <a:t>  </a:t>
            </a:r>
            <a:r>
              <a:rPr lang="en-US" dirty="0"/>
              <a:t> II   </a:t>
            </a:r>
            <a:r>
              <a:rPr lang="en-US" kern="1200" dirty="0">
                <a:latin typeface="+mn-lt"/>
                <a:ea typeface="+mn-ea"/>
                <a:cs typeface="+mn-cs"/>
              </a:rPr>
              <a:t>Maliha Mukhtar   II   Jo Alva   II   Farheen Oomatia</a:t>
            </a:r>
            <a:endParaRPr lang="en-US" sz="2400" dirty="0"/>
          </a:p>
        </p:txBody>
      </p:sp>
      <p:sp>
        <p:nvSpPr>
          <p:cNvPr id="8" name="Content Placeholder 38">
            <a:extLst>
              <a:ext uri="{FF2B5EF4-FFF2-40B4-BE49-F238E27FC236}">
                <a16:creationId xmlns:a16="http://schemas.microsoft.com/office/drawing/2014/main" xmlns="" id="{D8F46DF2-CFE4-A8FA-F9CF-B9010BB1F23D}"/>
              </a:ext>
            </a:extLst>
          </p:cNvPr>
          <p:cNvSpPr>
            <a:spLocks/>
          </p:cNvSpPr>
          <p:nvPr/>
        </p:nvSpPr>
        <p:spPr>
          <a:xfrm>
            <a:off x="2723545" y="5273880"/>
            <a:ext cx="4608793" cy="1050356"/>
          </a:xfrm>
          <a:prstGeom prst="rect">
            <a:avLst/>
          </a:prstGeom>
        </p:spPr>
        <p:txBody>
          <a:bodyPr/>
          <a:lstStyle/>
          <a:p>
            <a:pPr algn="ctr" defTabSz="685800">
              <a:spcAft>
                <a:spcPts val="600"/>
              </a:spcAft>
            </a:pPr>
            <a:r>
              <a:rPr lang="en-US" sz="2400" b="1" kern="1200" dirty="0">
                <a:solidFill>
                  <a:srgbClr val="009193"/>
                </a:solidFill>
                <a:latin typeface="+mn-lt"/>
                <a:ea typeface="+mn-ea"/>
                <a:cs typeface="+mn-cs"/>
              </a:rPr>
              <a:t>Stroke Prediction using </a:t>
            </a:r>
          </a:p>
          <a:p>
            <a:pPr algn="ctr" defTabSz="685800">
              <a:spcAft>
                <a:spcPts val="600"/>
              </a:spcAft>
            </a:pPr>
            <a:r>
              <a:rPr lang="en-US" sz="2400" b="1" kern="1200" dirty="0">
                <a:solidFill>
                  <a:srgbClr val="009193"/>
                </a:solidFill>
                <a:latin typeface="+mn-lt"/>
                <a:ea typeface="+mn-ea"/>
                <a:cs typeface="+mn-cs"/>
              </a:rPr>
              <a:t>Supervised Machine Learning</a:t>
            </a:r>
            <a:endParaRPr lang="en-US" sz="3600" b="1" dirty="0">
              <a:solidFill>
                <a:srgbClr val="009193"/>
              </a:solidFill>
            </a:endParaRPr>
          </a:p>
        </p:txBody>
      </p:sp>
    </p:spTree>
    <p:extLst>
      <p:ext uri="{BB962C8B-B14F-4D97-AF65-F5344CB8AC3E}">
        <p14:creationId xmlns:p14="http://schemas.microsoft.com/office/powerpoint/2010/main" val="75525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F1F63712-DCF7-7FB6-CD1E-404F819B009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156857F-BFAB-179B-3832-2A3B5E2143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25B32F72-8238-5E0C-5301-8221F8E52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44DBA55B-2EA7-7FFD-289B-95AC2464D0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803ED4A3-E6F6-A9E4-7297-5C1FBACCEF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F759BBD1-D9C3-0F46-D07F-870E04C43D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CFBF983-ECAB-18D5-301E-4CEB1E72C8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3C16498B-A146-11F6-EB6C-1AC65F0C9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69D98DB2-A86A-133F-F60A-9FEFEE6B32B6}"/>
              </a:ext>
            </a:extLst>
          </p:cNvPr>
          <p:cNvSpPr txBox="1"/>
          <p:nvPr/>
        </p:nvSpPr>
        <p:spPr>
          <a:xfrm>
            <a:off x="471608" y="598267"/>
            <a:ext cx="9586791" cy="1200329"/>
          </a:xfrm>
          <a:prstGeom prst="rect">
            <a:avLst/>
          </a:prstGeom>
          <a:noFill/>
        </p:spPr>
        <p:txBody>
          <a:bodyPr wrap="square" rtlCol="0">
            <a:spAutoFit/>
          </a:bodyPr>
          <a:lstStyle/>
          <a:p>
            <a:pPr algn="ctr"/>
            <a:r>
              <a:rPr lang="en-US" sz="3600" b="1" dirty="0"/>
              <a:t>4. Supervised Machine Learning Models</a:t>
            </a:r>
            <a:endParaRPr lang="en-GB" sz="3600" b="1" dirty="0"/>
          </a:p>
          <a:p>
            <a:pPr algn="ctr"/>
            <a:r>
              <a:rPr lang="en-GB" sz="3600" dirty="0" err="1"/>
              <a:t>Preprocessing</a:t>
            </a:r>
            <a:r>
              <a:rPr lang="en-GB" sz="3600" dirty="0"/>
              <a:t> for Models</a:t>
            </a:r>
            <a:endParaRPr lang="en-US" sz="1050" dirty="0">
              <a:latin typeface="+mj-lt"/>
            </a:endParaRPr>
          </a:p>
        </p:txBody>
      </p:sp>
      <p:sp>
        <p:nvSpPr>
          <p:cNvPr id="28" name="TextBox 27">
            <a:extLst>
              <a:ext uri="{FF2B5EF4-FFF2-40B4-BE49-F238E27FC236}">
                <a16:creationId xmlns:a16="http://schemas.microsoft.com/office/drawing/2014/main" xmlns="" id="{01A3F7CE-72E4-C4EC-6307-7789992692F6}"/>
              </a:ext>
            </a:extLst>
          </p:cNvPr>
          <p:cNvSpPr txBox="1"/>
          <p:nvPr/>
        </p:nvSpPr>
        <p:spPr>
          <a:xfrm>
            <a:off x="2151809" y="2270320"/>
            <a:ext cx="6226387" cy="2369880"/>
          </a:xfrm>
          <a:prstGeom prst="rect">
            <a:avLst/>
          </a:prstGeom>
          <a:noFill/>
        </p:spPr>
        <p:txBody>
          <a:bodyPr wrap="square" rtlCol="0">
            <a:spAutoFit/>
          </a:bodyPr>
          <a:lstStyle/>
          <a:p>
            <a:r>
              <a:rPr lang="en-GB" sz="2400" dirty="0"/>
              <a:t>Step 1: Filling the Null Values with Median:</a:t>
            </a:r>
          </a:p>
          <a:p>
            <a:r>
              <a:rPr lang="en-GB" sz="2400" dirty="0"/>
              <a:t>         </a:t>
            </a:r>
            <a:r>
              <a:rPr lang="en-GB" sz="2400" dirty="0" err="1"/>
              <a:t>median_bmi</a:t>
            </a:r>
            <a:r>
              <a:rPr lang="en-GB" sz="2400" dirty="0"/>
              <a:t> = </a:t>
            </a:r>
            <a:r>
              <a:rPr lang="en-GB" sz="2400" dirty="0" err="1"/>
              <a:t>df</a:t>
            </a:r>
            <a:r>
              <a:rPr lang="en-GB" sz="2400" dirty="0"/>
              <a:t>['</a:t>
            </a:r>
            <a:r>
              <a:rPr lang="en-GB" sz="2400" dirty="0" err="1"/>
              <a:t>bmi</a:t>
            </a:r>
            <a:r>
              <a:rPr lang="en-GB" sz="2400" dirty="0"/>
              <a:t>'].median()</a:t>
            </a:r>
          </a:p>
          <a:p>
            <a:r>
              <a:rPr lang="en-GB" sz="2400" dirty="0"/>
              <a:t>          </a:t>
            </a:r>
            <a:r>
              <a:rPr lang="en-GB" sz="2400" dirty="0" err="1"/>
              <a:t>df</a:t>
            </a:r>
            <a:r>
              <a:rPr lang="en-GB" sz="2400" dirty="0"/>
              <a:t>['</a:t>
            </a:r>
            <a:r>
              <a:rPr lang="en-GB" sz="2400" dirty="0" err="1"/>
              <a:t>bmi</a:t>
            </a:r>
            <a:r>
              <a:rPr lang="en-GB" sz="2400" dirty="0"/>
              <a:t>'] = </a:t>
            </a:r>
            <a:r>
              <a:rPr lang="en-GB" sz="2400" dirty="0" err="1"/>
              <a:t>df</a:t>
            </a:r>
            <a:r>
              <a:rPr lang="en-GB" sz="2400" dirty="0"/>
              <a:t>['</a:t>
            </a:r>
            <a:r>
              <a:rPr lang="en-GB" sz="2400" dirty="0" err="1"/>
              <a:t>bmi</a:t>
            </a:r>
            <a:r>
              <a:rPr lang="en-GB" sz="2400" dirty="0"/>
              <a:t>'].</a:t>
            </a:r>
            <a:r>
              <a:rPr lang="en-GB" sz="2400" dirty="0" err="1"/>
              <a:t>fillna</a:t>
            </a:r>
            <a:r>
              <a:rPr lang="en-GB" sz="2400" dirty="0"/>
              <a:t>(</a:t>
            </a:r>
            <a:r>
              <a:rPr lang="en-GB" sz="2400" dirty="0" err="1"/>
              <a:t>median_bmi</a:t>
            </a:r>
            <a:r>
              <a:rPr lang="en-GB" sz="2400" dirty="0"/>
              <a:t>)</a:t>
            </a:r>
          </a:p>
          <a:p>
            <a:r>
              <a:rPr lang="en-GB" sz="2400" dirty="0"/>
              <a:t>Step 2: Dropping some columns</a:t>
            </a:r>
          </a:p>
          <a:p>
            <a:r>
              <a:rPr lang="en-GB" sz="2400" dirty="0" err="1"/>
              <a:t>df</a:t>
            </a:r>
            <a:r>
              <a:rPr lang="en-GB" sz="2400" dirty="0"/>
              <a:t> = </a:t>
            </a:r>
            <a:r>
              <a:rPr lang="en-GB" sz="2400" dirty="0" err="1"/>
              <a:t>df.drop</a:t>
            </a:r>
            <a:r>
              <a:rPr lang="en-GB" sz="2400" dirty="0"/>
              <a:t>( ['id', '</a:t>
            </a:r>
            <a:r>
              <a:rPr lang="en-GB" sz="2400" dirty="0" err="1"/>
              <a:t>work_type</a:t>
            </a:r>
            <a:r>
              <a:rPr lang="en-GB" sz="2400" dirty="0"/>
              <a:t>'], axis=1)</a:t>
            </a:r>
          </a:p>
          <a:p>
            <a:pPr marL="342900" indent="-342900">
              <a:buAutoNum type="arabicPeriod"/>
            </a:pPr>
            <a:endParaRPr lang="en-US" sz="2800" dirty="0"/>
          </a:p>
        </p:txBody>
      </p:sp>
      <p:sp>
        <p:nvSpPr>
          <p:cNvPr id="3" name="Picture Placeholder 2">
            <a:extLst>
              <a:ext uri="{FF2B5EF4-FFF2-40B4-BE49-F238E27FC236}">
                <a16:creationId xmlns:a16="http://schemas.microsoft.com/office/drawing/2014/main" xmlns="" id="{6528BD2B-6DCE-E764-6196-D85CB05C09B8}"/>
              </a:ext>
            </a:extLst>
          </p:cNvPr>
          <p:cNvSpPr>
            <a:spLocks noGrp="1"/>
          </p:cNvSpPr>
          <p:nvPr>
            <p:ph type="pic" sz="quarter" idx="11"/>
          </p:nvPr>
        </p:nvSpPr>
        <p:spPr/>
        <p:txBody>
          <a:bodyPr/>
          <a:lstStyle/>
          <a:p>
            <a:endParaRPr lang="en-US" dirty="0"/>
          </a:p>
        </p:txBody>
      </p:sp>
      <p:pic>
        <p:nvPicPr>
          <p:cNvPr id="4" name="Picture 3">
            <a:extLst>
              <a:ext uri="{FF2B5EF4-FFF2-40B4-BE49-F238E27FC236}">
                <a16:creationId xmlns:a16="http://schemas.microsoft.com/office/drawing/2014/main" xmlns="" id="{261E99A0-E5F0-D732-2211-333F3A759E00}"/>
              </a:ext>
            </a:extLst>
          </p:cNvPr>
          <p:cNvPicPr>
            <a:picLocks noChangeAspect="1"/>
          </p:cNvPicPr>
          <p:nvPr/>
        </p:nvPicPr>
        <p:blipFill>
          <a:blip r:embed="rId3"/>
          <a:stretch>
            <a:fillRect/>
          </a:stretch>
        </p:blipFill>
        <p:spPr>
          <a:xfrm>
            <a:off x="371383" y="4546939"/>
            <a:ext cx="9392455" cy="2814750"/>
          </a:xfrm>
          <a:prstGeom prst="rect">
            <a:avLst/>
          </a:prstGeom>
        </p:spPr>
      </p:pic>
    </p:spTree>
    <p:extLst>
      <p:ext uri="{BB962C8B-B14F-4D97-AF65-F5344CB8AC3E}">
        <p14:creationId xmlns:p14="http://schemas.microsoft.com/office/powerpoint/2010/main" val="3602966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7076CFD-B08F-D550-E0F7-AD5D4BF7857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57471979-3A2A-3115-7259-DFBBC5EDD887}"/>
              </a:ext>
            </a:extLst>
          </p:cNvPr>
          <p:cNvSpPr txBox="1"/>
          <p:nvPr/>
        </p:nvSpPr>
        <p:spPr>
          <a:xfrm>
            <a:off x="1217294" y="659903"/>
            <a:ext cx="7623812" cy="1077218"/>
          </a:xfrm>
          <a:prstGeom prst="rect">
            <a:avLst/>
          </a:prstGeom>
          <a:noFill/>
        </p:spPr>
        <p:txBody>
          <a:bodyPr wrap="square" rtlCol="0">
            <a:spAutoFit/>
          </a:bodyPr>
          <a:lstStyle/>
          <a:p>
            <a:pPr algn="ctr"/>
            <a:r>
              <a:rPr lang="en-GB" sz="3200" dirty="0"/>
              <a:t>Splitting the data into Training and Testing Sets </a:t>
            </a:r>
            <a:endParaRPr lang="en-US" sz="3200" dirty="0">
              <a:latin typeface="+mj-lt"/>
            </a:endParaRPr>
          </a:p>
        </p:txBody>
      </p:sp>
      <p:sp>
        <p:nvSpPr>
          <p:cNvPr id="3" name="Picture Placeholder 2">
            <a:extLst>
              <a:ext uri="{FF2B5EF4-FFF2-40B4-BE49-F238E27FC236}">
                <a16:creationId xmlns:a16="http://schemas.microsoft.com/office/drawing/2014/main" xmlns="" id="{0FE749D7-A507-229A-4A56-EFDF203E4EF6}"/>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xmlns="" id="{DD7BC4ED-0EF1-B185-9EEB-0D2C804C1453}"/>
              </a:ext>
            </a:extLst>
          </p:cNvPr>
          <p:cNvPicPr>
            <a:picLocks noChangeAspect="1"/>
          </p:cNvPicPr>
          <p:nvPr/>
        </p:nvPicPr>
        <p:blipFill>
          <a:blip r:embed="rId3"/>
          <a:stretch>
            <a:fillRect/>
          </a:stretch>
        </p:blipFill>
        <p:spPr>
          <a:xfrm>
            <a:off x="2778582" y="5831952"/>
            <a:ext cx="4663844" cy="1539373"/>
          </a:xfrm>
          <a:prstGeom prst="rect">
            <a:avLst/>
          </a:prstGeom>
        </p:spPr>
      </p:pic>
      <p:pic>
        <p:nvPicPr>
          <p:cNvPr id="8" name="Picture 7">
            <a:extLst>
              <a:ext uri="{FF2B5EF4-FFF2-40B4-BE49-F238E27FC236}">
                <a16:creationId xmlns:a16="http://schemas.microsoft.com/office/drawing/2014/main" xmlns="" id="{EBD022F7-9034-A9E4-7596-C9BF618BE616}"/>
              </a:ext>
            </a:extLst>
          </p:cNvPr>
          <p:cNvPicPr>
            <a:picLocks noChangeAspect="1"/>
          </p:cNvPicPr>
          <p:nvPr/>
        </p:nvPicPr>
        <p:blipFill>
          <a:blip r:embed="rId4"/>
          <a:stretch>
            <a:fillRect/>
          </a:stretch>
        </p:blipFill>
        <p:spPr>
          <a:xfrm>
            <a:off x="344152" y="2010225"/>
            <a:ext cx="4046571" cy="1265030"/>
          </a:xfrm>
          <a:prstGeom prst="rect">
            <a:avLst/>
          </a:prstGeom>
        </p:spPr>
      </p:pic>
      <p:pic>
        <p:nvPicPr>
          <p:cNvPr id="9" name="Picture 8">
            <a:extLst>
              <a:ext uri="{FF2B5EF4-FFF2-40B4-BE49-F238E27FC236}">
                <a16:creationId xmlns:a16="http://schemas.microsoft.com/office/drawing/2014/main" xmlns="" id="{50A053F5-EC2F-8602-C86F-EAF126080170}"/>
              </a:ext>
            </a:extLst>
          </p:cNvPr>
          <p:cNvPicPr>
            <a:picLocks noChangeAspect="1"/>
          </p:cNvPicPr>
          <p:nvPr/>
        </p:nvPicPr>
        <p:blipFill>
          <a:blip r:embed="rId5"/>
          <a:stretch>
            <a:fillRect/>
          </a:stretch>
        </p:blipFill>
        <p:spPr>
          <a:xfrm>
            <a:off x="7168158" y="3731622"/>
            <a:ext cx="2286198" cy="906047"/>
          </a:xfrm>
          <a:prstGeom prst="rect">
            <a:avLst/>
          </a:prstGeom>
        </p:spPr>
      </p:pic>
      <p:sp>
        <p:nvSpPr>
          <p:cNvPr id="10" name="TextBox 9">
            <a:extLst>
              <a:ext uri="{FF2B5EF4-FFF2-40B4-BE49-F238E27FC236}">
                <a16:creationId xmlns:a16="http://schemas.microsoft.com/office/drawing/2014/main" xmlns="" id="{34766FD2-D97E-42CB-2AFA-D6A69A3A76D7}"/>
              </a:ext>
            </a:extLst>
          </p:cNvPr>
          <p:cNvSpPr txBox="1"/>
          <p:nvPr/>
        </p:nvSpPr>
        <p:spPr>
          <a:xfrm>
            <a:off x="5838683" y="2905246"/>
            <a:ext cx="4046571" cy="369332"/>
          </a:xfrm>
          <a:prstGeom prst="rect">
            <a:avLst/>
          </a:prstGeom>
          <a:noFill/>
        </p:spPr>
        <p:txBody>
          <a:bodyPr wrap="square" rtlCol="0">
            <a:spAutoFit/>
          </a:bodyPr>
          <a:lstStyle/>
          <a:p>
            <a:r>
              <a:rPr lang="en-GB" dirty="0"/>
              <a:t>Balance of our target values(y)</a:t>
            </a:r>
          </a:p>
        </p:txBody>
      </p:sp>
      <p:pic>
        <p:nvPicPr>
          <p:cNvPr id="11" name="Picture 10">
            <a:extLst>
              <a:ext uri="{FF2B5EF4-FFF2-40B4-BE49-F238E27FC236}">
                <a16:creationId xmlns:a16="http://schemas.microsoft.com/office/drawing/2014/main" xmlns="" id="{4F7EDA41-21EB-9064-6D64-AE6BA8A5D178}"/>
              </a:ext>
            </a:extLst>
          </p:cNvPr>
          <p:cNvPicPr>
            <a:picLocks noChangeAspect="1"/>
          </p:cNvPicPr>
          <p:nvPr/>
        </p:nvPicPr>
        <p:blipFill>
          <a:blip r:embed="rId6"/>
          <a:stretch>
            <a:fillRect/>
          </a:stretch>
        </p:blipFill>
        <p:spPr>
          <a:xfrm>
            <a:off x="344152" y="3787712"/>
            <a:ext cx="5997460" cy="1791278"/>
          </a:xfrm>
          <a:prstGeom prst="rect">
            <a:avLst/>
          </a:prstGeom>
        </p:spPr>
      </p:pic>
    </p:spTree>
    <p:extLst>
      <p:ext uri="{BB962C8B-B14F-4D97-AF65-F5344CB8AC3E}">
        <p14:creationId xmlns:p14="http://schemas.microsoft.com/office/powerpoint/2010/main" val="3416960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4464D06-C3E6-AA1C-6E98-1DA2883CD0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A05955D2-655F-57B5-37A4-ADAEDE699B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366ACB72-D978-92DD-5431-3827F8EC9E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CB9ED87-5971-7BA4-95EB-CC4C723FF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98ADFC44-0923-8257-C508-453EBA6EA2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4D74CE62-EBBB-2D48-4831-6B32ED7D47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C8C2CADF-8753-6E14-7A10-9EA4EF7BBE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495D4C37-9A2A-6709-1B54-A6CCCF8AD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8FBB3F20-3CC5-0413-DE99-13D4C35CD8BF}"/>
              </a:ext>
            </a:extLst>
          </p:cNvPr>
          <p:cNvSpPr txBox="1"/>
          <p:nvPr/>
        </p:nvSpPr>
        <p:spPr>
          <a:xfrm>
            <a:off x="1448655" y="598267"/>
            <a:ext cx="7086600" cy="1200329"/>
          </a:xfrm>
          <a:prstGeom prst="rect">
            <a:avLst/>
          </a:prstGeom>
          <a:noFill/>
        </p:spPr>
        <p:txBody>
          <a:bodyPr wrap="square" rtlCol="0">
            <a:spAutoFit/>
          </a:bodyPr>
          <a:lstStyle/>
          <a:p>
            <a:pPr algn="ctr"/>
            <a:r>
              <a:rPr lang="en-GB" sz="3600" dirty="0"/>
              <a:t>Standardize Data and </a:t>
            </a:r>
            <a:r>
              <a:rPr lang="en-GB" sz="3600" dirty="0">
                <a:latin typeface="Calibri" panose="020F0502020204030204" pitchFamily="34" charset="0"/>
                <a:ea typeface="Calibri" panose="020F0502020204030204" pitchFamily="34" charset="0"/>
                <a:cs typeface="Calibri" panose="020F0502020204030204" pitchFamily="34" charset="0"/>
              </a:rPr>
              <a:t>D</a:t>
            </a:r>
            <a:r>
              <a:rPr lang="en-GB" sz="3600" i="0" dirty="0">
                <a:effectLst/>
                <a:latin typeface="Calibri" panose="020F0502020204030204" pitchFamily="34" charset="0"/>
                <a:ea typeface="Calibri" panose="020F0502020204030204" pitchFamily="34" charset="0"/>
                <a:cs typeface="Calibri" panose="020F0502020204030204" pitchFamily="34" charset="0"/>
              </a:rPr>
              <a:t>ummy encoding</a:t>
            </a:r>
            <a:endParaRPr lang="en-GB" sz="3600" dirty="0"/>
          </a:p>
        </p:txBody>
      </p:sp>
      <p:sp>
        <p:nvSpPr>
          <p:cNvPr id="3" name="Picture Placeholder 2">
            <a:extLst>
              <a:ext uri="{FF2B5EF4-FFF2-40B4-BE49-F238E27FC236}">
                <a16:creationId xmlns:a16="http://schemas.microsoft.com/office/drawing/2014/main" xmlns="" id="{27E0065C-F81B-F5C1-68B0-DCDC486D6F83}"/>
              </a:ext>
            </a:extLst>
          </p:cNvPr>
          <p:cNvSpPr>
            <a:spLocks noGrp="1"/>
          </p:cNvSpPr>
          <p:nvPr>
            <p:ph type="pic" sz="quarter" idx="11"/>
          </p:nvPr>
        </p:nvSpPr>
        <p:spPr/>
        <p:txBody>
          <a:bodyPr/>
          <a:lstStyle/>
          <a:p>
            <a:endParaRPr lang="en-US"/>
          </a:p>
        </p:txBody>
      </p:sp>
      <p:pic>
        <p:nvPicPr>
          <p:cNvPr id="5" name="Picture 4">
            <a:extLst>
              <a:ext uri="{FF2B5EF4-FFF2-40B4-BE49-F238E27FC236}">
                <a16:creationId xmlns:a16="http://schemas.microsoft.com/office/drawing/2014/main" xmlns="" id="{9F86E908-CDF2-1770-A018-2008F1B0F8D6}"/>
              </a:ext>
            </a:extLst>
          </p:cNvPr>
          <p:cNvPicPr>
            <a:picLocks noChangeAspect="1"/>
          </p:cNvPicPr>
          <p:nvPr/>
        </p:nvPicPr>
        <p:blipFill>
          <a:blip r:embed="rId3"/>
          <a:stretch>
            <a:fillRect/>
          </a:stretch>
        </p:blipFill>
        <p:spPr>
          <a:xfrm>
            <a:off x="4512363" y="2483440"/>
            <a:ext cx="4866593" cy="2109650"/>
          </a:xfrm>
          <a:prstGeom prst="rect">
            <a:avLst/>
          </a:prstGeom>
        </p:spPr>
      </p:pic>
      <p:pic>
        <p:nvPicPr>
          <p:cNvPr id="8" name="Picture 2" descr="z-score standard deviation">
            <a:extLst>
              <a:ext uri="{FF2B5EF4-FFF2-40B4-BE49-F238E27FC236}">
                <a16:creationId xmlns:a16="http://schemas.microsoft.com/office/drawing/2014/main" xmlns="" id="{04435160-D634-A023-008E-6E269EEA6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18" y="4196835"/>
            <a:ext cx="2505075" cy="514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21FA62FC-B95E-6F93-2270-43A2B7D45874}"/>
              </a:ext>
            </a:extLst>
          </p:cNvPr>
          <p:cNvSpPr txBox="1"/>
          <p:nvPr/>
        </p:nvSpPr>
        <p:spPr>
          <a:xfrm>
            <a:off x="476890" y="2727886"/>
            <a:ext cx="3761509" cy="923330"/>
          </a:xfrm>
          <a:prstGeom prst="rect">
            <a:avLst/>
          </a:prstGeom>
          <a:noFill/>
        </p:spPr>
        <p:txBody>
          <a:bodyPr wrap="square" rtlCol="0">
            <a:spAutoFit/>
          </a:bodyPr>
          <a:lstStyle/>
          <a:p>
            <a:pPr marL="285750" indent="-285750">
              <a:buFont typeface="Arial" panose="020B0604020202020204" pitchFamily="34" charset="0"/>
              <a:buChar char="•"/>
            </a:pPr>
            <a:r>
              <a:rPr lang="en-GB" dirty="0"/>
              <a:t>Applies on Numeric columns</a:t>
            </a:r>
          </a:p>
          <a:p>
            <a:pPr marL="285750" indent="-285750">
              <a:buFont typeface="Arial" panose="020B0604020202020204" pitchFamily="34" charset="0"/>
              <a:buChar char="•"/>
            </a:pPr>
            <a:r>
              <a:rPr lang="en-GB" dirty="0"/>
              <a:t>Transforms the data to have mean of ‘0’ and Standardization of ‘1’</a:t>
            </a:r>
          </a:p>
        </p:txBody>
      </p:sp>
      <p:pic>
        <p:nvPicPr>
          <p:cNvPr id="10" name="Picture 9">
            <a:extLst>
              <a:ext uri="{FF2B5EF4-FFF2-40B4-BE49-F238E27FC236}">
                <a16:creationId xmlns:a16="http://schemas.microsoft.com/office/drawing/2014/main" xmlns="" id="{A4A41A7B-33B1-F9E6-06AE-497D58F92E6D}"/>
              </a:ext>
            </a:extLst>
          </p:cNvPr>
          <p:cNvPicPr>
            <a:picLocks noChangeAspect="1"/>
          </p:cNvPicPr>
          <p:nvPr/>
        </p:nvPicPr>
        <p:blipFill>
          <a:blip r:embed="rId5"/>
          <a:stretch>
            <a:fillRect/>
          </a:stretch>
        </p:blipFill>
        <p:spPr>
          <a:xfrm>
            <a:off x="4888850" y="5438830"/>
            <a:ext cx="4443879" cy="646331"/>
          </a:xfrm>
          <a:prstGeom prst="rect">
            <a:avLst/>
          </a:prstGeom>
        </p:spPr>
      </p:pic>
      <p:sp>
        <p:nvSpPr>
          <p:cNvPr id="11" name="TextBox 10">
            <a:extLst>
              <a:ext uri="{FF2B5EF4-FFF2-40B4-BE49-F238E27FC236}">
                <a16:creationId xmlns:a16="http://schemas.microsoft.com/office/drawing/2014/main" xmlns="" id="{4FAC40E7-EE1B-BD61-EA9F-E2FA79CE24E0}"/>
              </a:ext>
            </a:extLst>
          </p:cNvPr>
          <p:cNvSpPr txBox="1"/>
          <p:nvPr/>
        </p:nvSpPr>
        <p:spPr>
          <a:xfrm>
            <a:off x="627558" y="5595461"/>
            <a:ext cx="3460172" cy="646331"/>
          </a:xfrm>
          <a:prstGeom prst="rect">
            <a:avLst/>
          </a:prstGeom>
          <a:noFill/>
        </p:spPr>
        <p:txBody>
          <a:bodyPr wrap="square" rtlCol="0">
            <a:spAutoFit/>
          </a:bodyPr>
          <a:lstStyle/>
          <a:p>
            <a:pPr marL="285750" indent="-285750">
              <a:buFont typeface="Arial" panose="020B0604020202020204" pitchFamily="34" charset="0"/>
              <a:buChar char="•"/>
            </a:pPr>
            <a:r>
              <a:rPr lang="en-GB" dirty="0"/>
              <a:t> Creates binary columns for     each category </a:t>
            </a:r>
          </a:p>
        </p:txBody>
      </p:sp>
    </p:spTree>
    <p:extLst>
      <p:ext uri="{BB962C8B-B14F-4D97-AF65-F5344CB8AC3E}">
        <p14:creationId xmlns:p14="http://schemas.microsoft.com/office/powerpoint/2010/main" val="2036719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D4B2940-E5C6-E664-82FC-1AC9E90AE91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67C15C5-3E13-1F11-42BD-D84F48759E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3FD0A42E-2965-3907-FB70-C27D676E466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6CED4F7-E3E4-4E23-33FF-C3A3361901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BC652BC5-9C8B-597E-0D1A-0FBFECA3B2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F68D9EE4-63BC-B96F-D7FF-1569EB63E4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96A74666-9FDE-51EF-A10F-95DC34E131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84487772-E692-41DB-A02C-9D1F2785B3E2}"/>
              </a:ext>
            </a:extLst>
          </p:cNvPr>
          <p:cNvSpPr txBox="1"/>
          <p:nvPr/>
        </p:nvSpPr>
        <p:spPr>
          <a:xfrm>
            <a:off x="250705" y="487852"/>
            <a:ext cx="9569239" cy="1569660"/>
          </a:xfrm>
          <a:prstGeom prst="rect">
            <a:avLst/>
          </a:prstGeom>
          <a:noFill/>
        </p:spPr>
        <p:txBody>
          <a:bodyPr wrap="square" rtlCol="0">
            <a:spAutoFit/>
          </a:bodyPr>
          <a:lstStyle/>
          <a:p>
            <a:pPr algn="ctr"/>
            <a:r>
              <a:rPr lang="en-GB" sz="3200" i="0" dirty="0">
                <a:effectLst/>
              </a:rPr>
              <a:t>Handling Imbalanced Data </a:t>
            </a:r>
          </a:p>
          <a:p>
            <a:pPr algn="ctr"/>
            <a:r>
              <a:rPr lang="en-GB" sz="3200" i="0" dirty="0">
                <a:effectLst/>
              </a:rPr>
              <a:t>	by Oversampling with SMOTE And </a:t>
            </a:r>
            <a:r>
              <a:rPr lang="en-GB" sz="3200" i="0" dirty="0" err="1">
                <a:effectLst/>
              </a:rPr>
              <a:t>RandomOverSampler</a:t>
            </a:r>
            <a:endParaRPr lang="en-GB" sz="3200" i="0" dirty="0">
              <a:effectLst/>
            </a:endParaRPr>
          </a:p>
        </p:txBody>
      </p:sp>
      <p:sp>
        <p:nvSpPr>
          <p:cNvPr id="3" name="Picture Placeholder 2">
            <a:extLst>
              <a:ext uri="{FF2B5EF4-FFF2-40B4-BE49-F238E27FC236}">
                <a16:creationId xmlns:a16="http://schemas.microsoft.com/office/drawing/2014/main" xmlns="" id="{6E3A0FF6-C913-5981-F06D-B91D33FC99EC}"/>
              </a:ext>
            </a:extLst>
          </p:cNvPr>
          <p:cNvSpPr>
            <a:spLocks noGrp="1"/>
          </p:cNvSpPr>
          <p:nvPr>
            <p:ph type="pic" sz="quarter" idx="11"/>
          </p:nvPr>
        </p:nvSpPr>
        <p:spPr/>
        <p:txBody>
          <a:bodyPr/>
          <a:lstStyle/>
          <a:p>
            <a:endParaRPr lang="en-US"/>
          </a:p>
        </p:txBody>
      </p:sp>
      <p:pic>
        <p:nvPicPr>
          <p:cNvPr id="4" name="Picture 3">
            <a:extLst>
              <a:ext uri="{FF2B5EF4-FFF2-40B4-BE49-F238E27FC236}">
                <a16:creationId xmlns:a16="http://schemas.microsoft.com/office/drawing/2014/main" xmlns="" id="{D2B17D0D-C09F-4C72-CFFC-F7FB19487DF1}"/>
              </a:ext>
            </a:extLst>
          </p:cNvPr>
          <p:cNvPicPr>
            <a:picLocks noChangeAspect="1"/>
          </p:cNvPicPr>
          <p:nvPr/>
        </p:nvPicPr>
        <p:blipFill>
          <a:blip r:embed="rId3"/>
          <a:stretch>
            <a:fillRect/>
          </a:stretch>
        </p:blipFill>
        <p:spPr>
          <a:xfrm>
            <a:off x="4284530" y="5241648"/>
            <a:ext cx="5456656" cy="1896113"/>
          </a:xfrm>
          <a:prstGeom prst="rect">
            <a:avLst/>
          </a:prstGeom>
        </p:spPr>
      </p:pic>
      <p:pic>
        <p:nvPicPr>
          <p:cNvPr id="8" name="Picture 7">
            <a:extLst>
              <a:ext uri="{FF2B5EF4-FFF2-40B4-BE49-F238E27FC236}">
                <a16:creationId xmlns:a16="http://schemas.microsoft.com/office/drawing/2014/main" xmlns="" id="{7ECE89BA-4F64-2498-A460-13A97BF3C1FA}"/>
              </a:ext>
            </a:extLst>
          </p:cNvPr>
          <p:cNvPicPr>
            <a:picLocks noChangeAspect="1"/>
          </p:cNvPicPr>
          <p:nvPr/>
        </p:nvPicPr>
        <p:blipFill>
          <a:blip r:embed="rId4"/>
          <a:stretch>
            <a:fillRect/>
          </a:stretch>
        </p:blipFill>
        <p:spPr>
          <a:xfrm>
            <a:off x="4284530" y="2548956"/>
            <a:ext cx="4594775" cy="1820064"/>
          </a:xfrm>
          <a:prstGeom prst="rect">
            <a:avLst/>
          </a:prstGeom>
        </p:spPr>
      </p:pic>
      <p:sp>
        <p:nvSpPr>
          <p:cNvPr id="9" name="TextBox 8">
            <a:extLst>
              <a:ext uri="{FF2B5EF4-FFF2-40B4-BE49-F238E27FC236}">
                <a16:creationId xmlns:a16="http://schemas.microsoft.com/office/drawing/2014/main" xmlns="" id="{3056A06A-42DB-2B74-8A1A-93A488B4E6C9}"/>
              </a:ext>
            </a:extLst>
          </p:cNvPr>
          <p:cNvSpPr txBox="1"/>
          <p:nvPr/>
        </p:nvSpPr>
        <p:spPr>
          <a:xfrm>
            <a:off x="282197" y="5348359"/>
            <a:ext cx="3302074" cy="523220"/>
          </a:xfrm>
          <a:prstGeom prst="rect">
            <a:avLst/>
          </a:prstGeom>
          <a:noFill/>
        </p:spPr>
        <p:txBody>
          <a:bodyPr wrap="square" rtlCol="0">
            <a:spAutoFit/>
          </a:bodyPr>
          <a:lstStyle/>
          <a:p>
            <a:pPr algn="r"/>
            <a:r>
              <a:rPr lang="en-GB" sz="2800" dirty="0"/>
              <a:t>RandomOverSampler</a:t>
            </a:r>
          </a:p>
        </p:txBody>
      </p:sp>
      <p:sp>
        <p:nvSpPr>
          <p:cNvPr id="10" name="TextBox 9">
            <a:extLst>
              <a:ext uri="{FF2B5EF4-FFF2-40B4-BE49-F238E27FC236}">
                <a16:creationId xmlns:a16="http://schemas.microsoft.com/office/drawing/2014/main" xmlns="" id="{77C21060-E1C1-4219-E3FE-746D498A58DA}"/>
              </a:ext>
            </a:extLst>
          </p:cNvPr>
          <p:cNvSpPr txBox="1"/>
          <p:nvPr/>
        </p:nvSpPr>
        <p:spPr>
          <a:xfrm>
            <a:off x="494439" y="2833301"/>
            <a:ext cx="1199535" cy="523220"/>
          </a:xfrm>
          <a:prstGeom prst="rect">
            <a:avLst/>
          </a:prstGeom>
          <a:noFill/>
        </p:spPr>
        <p:txBody>
          <a:bodyPr wrap="square" rtlCol="0">
            <a:spAutoFit/>
          </a:bodyPr>
          <a:lstStyle/>
          <a:p>
            <a:r>
              <a:rPr lang="en-GB" sz="2800" dirty="0"/>
              <a:t>Smote</a:t>
            </a:r>
          </a:p>
        </p:txBody>
      </p:sp>
      <p:pic>
        <p:nvPicPr>
          <p:cNvPr id="11" name="Picture 10">
            <a:extLst>
              <a:ext uri="{FF2B5EF4-FFF2-40B4-BE49-F238E27FC236}">
                <a16:creationId xmlns:a16="http://schemas.microsoft.com/office/drawing/2014/main" xmlns="" id="{3454D7FC-1E95-2F69-C2E1-2772B6B5A262}"/>
              </a:ext>
            </a:extLst>
          </p:cNvPr>
          <p:cNvPicPr>
            <a:picLocks noChangeAspect="1"/>
          </p:cNvPicPr>
          <p:nvPr/>
        </p:nvPicPr>
        <p:blipFill>
          <a:blip r:embed="rId5"/>
          <a:stretch>
            <a:fillRect/>
          </a:stretch>
        </p:blipFill>
        <p:spPr>
          <a:xfrm>
            <a:off x="6344388" y="4441682"/>
            <a:ext cx="1336940" cy="476227"/>
          </a:xfrm>
          <a:prstGeom prst="rect">
            <a:avLst/>
          </a:prstGeom>
        </p:spPr>
      </p:pic>
      <p:pic>
        <p:nvPicPr>
          <p:cNvPr id="15" name="Picture 14">
            <a:extLst>
              <a:ext uri="{FF2B5EF4-FFF2-40B4-BE49-F238E27FC236}">
                <a16:creationId xmlns:a16="http://schemas.microsoft.com/office/drawing/2014/main" xmlns="" id="{4D88A727-898D-9880-891F-D0285DE9EDE6}"/>
              </a:ext>
            </a:extLst>
          </p:cNvPr>
          <p:cNvPicPr>
            <a:picLocks noChangeAspect="1"/>
          </p:cNvPicPr>
          <p:nvPr/>
        </p:nvPicPr>
        <p:blipFill>
          <a:blip r:embed="rId6"/>
          <a:stretch>
            <a:fillRect/>
          </a:stretch>
        </p:blipFill>
        <p:spPr>
          <a:xfrm>
            <a:off x="6368851" y="7203863"/>
            <a:ext cx="1430192" cy="476227"/>
          </a:xfrm>
          <a:prstGeom prst="rect">
            <a:avLst/>
          </a:prstGeom>
        </p:spPr>
      </p:pic>
      <p:sp>
        <p:nvSpPr>
          <p:cNvPr id="16" name="TextBox 15">
            <a:extLst>
              <a:ext uri="{FF2B5EF4-FFF2-40B4-BE49-F238E27FC236}">
                <a16:creationId xmlns:a16="http://schemas.microsoft.com/office/drawing/2014/main" xmlns="" id="{E2F9D77F-A2A2-975B-B8CC-BA7C8409689E}"/>
              </a:ext>
            </a:extLst>
          </p:cNvPr>
          <p:cNvSpPr txBox="1"/>
          <p:nvPr/>
        </p:nvSpPr>
        <p:spPr>
          <a:xfrm>
            <a:off x="95233" y="6350384"/>
            <a:ext cx="4189297" cy="923330"/>
          </a:xfrm>
          <a:prstGeom prst="rect">
            <a:avLst/>
          </a:prstGeom>
          <a:noFill/>
        </p:spPr>
        <p:txBody>
          <a:bodyPr wrap="square" rtlCol="0">
            <a:spAutoFit/>
          </a:bodyPr>
          <a:lstStyle/>
          <a:p>
            <a:pPr marL="285750" indent="-285750">
              <a:buFont typeface="Arial" panose="020B0604020202020204" pitchFamily="34" charset="0"/>
              <a:buChar char="•"/>
            </a:pPr>
            <a:r>
              <a:rPr lang="en-GB" dirty="0"/>
              <a:t>No creation of synthetic samples</a:t>
            </a:r>
          </a:p>
          <a:p>
            <a:pPr marL="285750" indent="-285750">
              <a:buFont typeface="Arial" panose="020B0604020202020204" pitchFamily="34" charset="0"/>
              <a:buChar char="•"/>
            </a:pPr>
            <a:r>
              <a:rPr lang="en-GB" dirty="0"/>
              <a:t>uses existing data, duplicates samples.</a:t>
            </a:r>
          </a:p>
          <a:p>
            <a:r>
              <a:rPr lang="en-GB" dirty="0"/>
              <a:t>                </a:t>
            </a:r>
          </a:p>
        </p:txBody>
      </p:sp>
      <p:sp>
        <p:nvSpPr>
          <p:cNvPr id="17" name="TextBox 16">
            <a:extLst>
              <a:ext uri="{FF2B5EF4-FFF2-40B4-BE49-F238E27FC236}">
                <a16:creationId xmlns:a16="http://schemas.microsoft.com/office/drawing/2014/main" xmlns="" id="{F402CA93-C411-42CA-8E07-C6D50D2043CF}"/>
              </a:ext>
            </a:extLst>
          </p:cNvPr>
          <p:cNvSpPr txBox="1"/>
          <p:nvPr/>
        </p:nvSpPr>
        <p:spPr>
          <a:xfrm>
            <a:off x="187337" y="3230452"/>
            <a:ext cx="4385159" cy="1200329"/>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It creates synthetic, diverse samples.</a:t>
            </a:r>
          </a:p>
          <a:p>
            <a:pPr marL="285750" indent="-285750">
              <a:buFont typeface="Arial" panose="020B0604020202020204" pitchFamily="34" charset="0"/>
              <a:buChar char="•"/>
            </a:pPr>
            <a:r>
              <a:rPr lang="en-GB" dirty="0"/>
              <a:t>Effective in handling class imbalance by introducing new information.</a:t>
            </a:r>
          </a:p>
        </p:txBody>
      </p:sp>
    </p:spTree>
    <p:extLst>
      <p:ext uri="{BB962C8B-B14F-4D97-AF65-F5344CB8AC3E}">
        <p14:creationId xmlns:p14="http://schemas.microsoft.com/office/powerpoint/2010/main" val="3636155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DBEE2C1-9D7E-D1C7-5E56-A18A2AA1602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5DC7D64-B993-42DE-0BB6-219695D783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12A72625-0764-E453-5FD0-36E941387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048A37AD-0773-880C-6536-1FE3DFDC72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D3B9A089-AC7F-29AD-E1C0-92883AEF0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AE72E1D7-D4D9-FDA1-3476-A0D10489D3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BA1115EC-44C4-0A28-76ED-108C165AD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BD3FC0A-0EEF-D07D-8D42-140136F2A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8F8BB831-639B-F76A-1052-EAE6C576953C}"/>
              </a:ext>
            </a:extLst>
          </p:cNvPr>
          <p:cNvSpPr txBox="1"/>
          <p:nvPr/>
        </p:nvSpPr>
        <p:spPr>
          <a:xfrm>
            <a:off x="1448655" y="690813"/>
            <a:ext cx="7086600" cy="646331"/>
          </a:xfrm>
          <a:prstGeom prst="rect">
            <a:avLst/>
          </a:prstGeom>
          <a:noFill/>
        </p:spPr>
        <p:txBody>
          <a:bodyPr wrap="square" rtlCol="0">
            <a:spAutoFit/>
          </a:bodyPr>
          <a:lstStyle/>
          <a:p>
            <a:pPr algn="ctr"/>
            <a:r>
              <a:rPr lang="en-GB" sz="3600" dirty="0"/>
              <a:t>Supervised Machine Learning Models</a:t>
            </a:r>
            <a:endParaRPr lang="en-GB" sz="1400" dirty="0"/>
          </a:p>
        </p:txBody>
      </p:sp>
      <p:sp>
        <p:nvSpPr>
          <p:cNvPr id="3" name="Picture Placeholder 2">
            <a:extLst>
              <a:ext uri="{FF2B5EF4-FFF2-40B4-BE49-F238E27FC236}">
                <a16:creationId xmlns:a16="http://schemas.microsoft.com/office/drawing/2014/main" xmlns="" id="{AD75E344-34A7-3953-DBE1-C1AC0EEF25BF}"/>
              </a:ext>
            </a:extLst>
          </p:cNvPr>
          <p:cNvSpPr>
            <a:spLocks noGrp="1"/>
          </p:cNvSpPr>
          <p:nvPr>
            <p:ph type="pic" sz="quarter" idx="11"/>
          </p:nvPr>
        </p:nvSpPr>
        <p:spPr/>
        <p:txBody>
          <a:bodyPr/>
          <a:lstStyle/>
          <a:p>
            <a:endParaRPr lang="en-US"/>
          </a:p>
        </p:txBody>
      </p:sp>
      <p:sp>
        <p:nvSpPr>
          <p:cNvPr id="5" name="Content Placeholder 2">
            <a:extLst>
              <a:ext uri="{FF2B5EF4-FFF2-40B4-BE49-F238E27FC236}">
                <a16:creationId xmlns:a16="http://schemas.microsoft.com/office/drawing/2014/main" xmlns="" id="{74A4C716-B13D-F106-1917-56A91000701D}"/>
              </a:ext>
            </a:extLst>
          </p:cNvPr>
          <p:cNvSpPr txBox="1">
            <a:spLocks/>
          </p:cNvSpPr>
          <p:nvPr/>
        </p:nvSpPr>
        <p:spPr>
          <a:xfrm>
            <a:off x="826293" y="2212092"/>
            <a:ext cx="840581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Logistic Regression Model</a:t>
            </a:r>
          </a:p>
          <a:p>
            <a:pPr marL="914400" lvl="2" indent="0">
              <a:buFont typeface="Arial" panose="020B0604020202020204" pitchFamily="34" charset="0"/>
              <a:buNone/>
            </a:pPr>
            <a:r>
              <a:rPr lang="en-GB" sz="1600" dirty="0"/>
              <a:t>  </a:t>
            </a:r>
            <a:r>
              <a:rPr lang="en-GB" sz="1600" dirty="0" err="1"/>
              <a:t>Model_LR</a:t>
            </a:r>
            <a:r>
              <a:rPr lang="en-GB" sz="1600" dirty="0"/>
              <a:t> = </a:t>
            </a:r>
            <a:r>
              <a:rPr lang="en-GB" sz="1600" dirty="0" err="1"/>
              <a:t>LogisticRegression</a:t>
            </a:r>
            <a:r>
              <a:rPr lang="en-GB" sz="1600" dirty="0"/>
              <a:t>(solver='</a:t>
            </a:r>
            <a:r>
              <a:rPr lang="en-GB" sz="1600" dirty="0" err="1"/>
              <a:t>lbfgs</a:t>
            </a:r>
            <a:r>
              <a:rPr lang="en-GB" sz="1600" dirty="0"/>
              <a:t>’, </a:t>
            </a:r>
            <a:r>
              <a:rPr lang="en-GB" sz="1600" dirty="0" err="1"/>
              <a:t>max_iter</a:t>
            </a:r>
            <a:r>
              <a:rPr lang="en-GB" sz="1600" dirty="0"/>
              <a:t>=200,random_state=78)</a:t>
            </a:r>
          </a:p>
          <a:p>
            <a:r>
              <a:rPr lang="en-GB" sz="2000" dirty="0" err="1"/>
              <a:t>K_nearest</a:t>
            </a:r>
            <a:r>
              <a:rPr lang="en-GB" sz="2000" dirty="0"/>
              <a:t> </a:t>
            </a:r>
            <a:r>
              <a:rPr lang="en-GB" sz="2000" dirty="0" err="1"/>
              <a:t>neighbors</a:t>
            </a:r>
            <a:r>
              <a:rPr lang="en-GB" sz="2000" dirty="0"/>
              <a:t> </a:t>
            </a:r>
          </a:p>
          <a:p>
            <a:pPr marL="0" indent="0">
              <a:buFont typeface="Arial" panose="020B0604020202020204" pitchFamily="34" charset="0"/>
              <a:buNone/>
            </a:pPr>
            <a:r>
              <a:rPr lang="en-GB" sz="2000" dirty="0"/>
              <a:t>             </a:t>
            </a:r>
            <a:r>
              <a:rPr lang="en-GB" sz="1600" dirty="0" err="1"/>
              <a:t>Model_knn</a:t>
            </a:r>
            <a:r>
              <a:rPr lang="en-GB" sz="1600" dirty="0"/>
              <a:t> = </a:t>
            </a:r>
            <a:r>
              <a:rPr lang="en-GB" sz="1600" dirty="0" err="1"/>
              <a:t>KNeighborsClassifier</a:t>
            </a:r>
            <a:r>
              <a:rPr lang="en-GB" sz="1600" dirty="0"/>
              <a:t>(</a:t>
            </a:r>
            <a:r>
              <a:rPr lang="en-GB" sz="1600" dirty="0" err="1"/>
              <a:t>n_neighbors</a:t>
            </a:r>
            <a:r>
              <a:rPr lang="en-GB" sz="1600" dirty="0"/>
              <a:t>=5)</a:t>
            </a:r>
          </a:p>
          <a:p>
            <a:r>
              <a:rPr lang="en-GB" sz="2000" dirty="0" err="1"/>
              <a:t>Descision</a:t>
            </a:r>
            <a:r>
              <a:rPr lang="en-GB" sz="2000" dirty="0"/>
              <a:t> Tree</a:t>
            </a:r>
          </a:p>
          <a:p>
            <a:pPr marL="0" indent="0">
              <a:buFont typeface="Arial" panose="020B0604020202020204" pitchFamily="34" charset="0"/>
              <a:buNone/>
            </a:pPr>
            <a:r>
              <a:rPr lang="en-GB" sz="2000" dirty="0"/>
              <a:t>	</a:t>
            </a:r>
            <a:r>
              <a:rPr lang="en-GB" sz="1600" dirty="0" err="1"/>
              <a:t>model_DT</a:t>
            </a:r>
            <a:r>
              <a:rPr lang="en-GB" sz="1600" dirty="0"/>
              <a:t> = </a:t>
            </a:r>
            <a:r>
              <a:rPr lang="en-GB" sz="1600" dirty="0" err="1"/>
              <a:t>tree.DecisionTreeClassifier</a:t>
            </a:r>
            <a:r>
              <a:rPr lang="en-GB" sz="1600" dirty="0"/>
              <a:t>()</a:t>
            </a:r>
          </a:p>
          <a:p>
            <a:r>
              <a:rPr lang="en-GB" sz="2000" dirty="0"/>
              <a:t>Random Forest</a:t>
            </a:r>
          </a:p>
          <a:p>
            <a:pPr marL="0" indent="0">
              <a:buFont typeface="Arial" panose="020B0604020202020204" pitchFamily="34" charset="0"/>
              <a:buNone/>
            </a:pPr>
            <a:r>
              <a:rPr lang="en-GB" sz="2000" dirty="0"/>
              <a:t>	</a:t>
            </a:r>
            <a:r>
              <a:rPr lang="en-GB" sz="1600" dirty="0" err="1"/>
              <a:t>rf_model</a:t>
            </a:r>
            <a:r>
              <a:rPr lang="en-GB" sz="1600" dirty="0"/>
              <a:t> = </a:t>
            </a:r>
            <a:r>
              <a:rPr lang="en-GB" sz="1600" dirty="0" err="1"/>
              <a:t>RandomForestClassifier</a:t>
            </a:r>
            <a:r>
              <a:rPr lang="en-GB" sz="1600" dirty="0"/>
              <a:t>(</a:t>
            </a:r>
            <a:r>
              <a:rPr lang="en-GB" sz="1600" dirty="0" err="1"/>
              <a:t>n_estimators</a:t>
            </a:r>
            <a:r>
              <a:rPr lang="en-GB" sz="1600" dirty="0"/>
              <a:t>=500, </a:t>
            </a:r>
            <a:r>
              <a:rPr lang="en-GB" sz="1600" dirty="0" err="1"/>
              <a:t>random_state</a:t>
            </a:r>
            <a:r>
              <a:rPr lang="en-GB" sz="1600" dirty="0"/>
              <a:t>=78)</a:t>
            </a:r>
          </a:p>
          <a:p>
            <a:r>
              <a:rPr lang="en-GB" sz="2000" dirty="0"/>
              <a:t>Support Vector Machine (SVM)</a:t>
            </a:r>
          </a:p>
          <a:p>
            <a:pPr marL="0" indent="0">
              <a:buFont typeface="Arial" panose="020B0604020202020204" pitchFamily="34" charset="0"/>
              <a:buNone/>
            </a:pPr>
            <a:r>
              <a:rPr lang="en-GB" sz="2000" dirty="0"/>
              <a:t>	</a:t>
            </a:r>
            <a:r>
              <a:rPr lang="en-GB" sz="1600" dirty="0" err="1"/>
              <a:t>model_svm</a:t>
            </a:r>
            <a:r>
              <a:rPr lang="en-GB" sz="1600" dirty="0"/>
              <a:t> = SVC(kernel='linear')</a:t>
            </a:r>
          </a:p>
        </p:txBody>
      </p:sp>
    </p:spTree>
    <p:extLst>
      <p:ext uri="{BB962C8B-B14F-4D97-AF65-F5344CB8AC3E}">
        <p14:creationId xmlns:p14="http://schemas.microsoft.com/office/powerpoint/2010/main" val="2382457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AB68B09A-02A9-FCF6-8CF4-E21D9D83F5B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2DB646F-EF7A-CDB6-8C97-BFA5811FC7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2208392C-196F-5C96-1245-94E5797EEA4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F5DB40BB-1B9E-AF43-E22C-858F9B33D3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A0D31D67-8F11-AC56-2C84-FE263B6D95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5C6BF5C-E980-C71F-5F87-4988B5BC94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EB1A9466-6EBD-2679-11FA-D68BC1CB46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0A58F2F5-AAA1-FC09-9E73-8623E418A836}"/>
              </a:ext>
            </a:extLst>
          </p:cNvPr>
          <p:cNvSpPr txBox="1"/>
          <p:nvPr/>
        </p:nvSpPr>
        <p:spPr>
          <a:xfrm>
            <a:off x="1478101" y="1204958"/>
            <a:ext cx="5969130" cy="584775"/>
          </a:xfrm>
          <a:prstGeom prst="rect">
            <a:avLst/>
          </a:prstGeom>
          <a:noFill/>
        </p:spPr>
        <p:txBody>
          <a:bodyPr wrap="square" rtlCol="0">
            <a:spAutoFit/>
          </a:bodyPr>
          <a:lstStyle/>
          <a:p>
            <a:pPr algn="ctr"/>
            <a:r>
              <a:rPr lang="en-GB" sz="3200" dirty="0"/>
              <a:t>Evaluation of Models</a:t>
            </a:r>
          </a:p>
        </p:txBody>
      </p:sp>
      <p:sp>
        <p:nvSpPr>
          <p:cNvPr id="3" name="Picture Placeholder 2">
            <a:extLst>
              <a:ext uri="{FF2B5EF4-FFF2-40B4-BE49-F238E27FC236}">
                <a16:creationId xmlns:a16="http://schemas.microsoft.com/office/drawing/2014/main" xmlns="" id="{9565FECF-3BE0-B37A-FD11-67654283E950}"/>
              </a:ext>
            </a:extLst>
          </p:cNvPr>
          <p:cNvSpPr>
            <a:spLocks noGrp="1"/>
          </p:cNvSpPr>
          <p:nvPr>
            <p:ph type="pic" sz="quarter" idx="11"/>
          </p:nvPr>
        </p:nvSpPr>
        <p:spPr/>
        <p:txBody>
          <a:bodyPr/>
          <a:lstStyle/>
          <a:p>
            <a:endParaRPr lang="en-US"/>
          </a:p>
        </p:txBody>
      </p:sp>
      <p:sp>
        <p:nvSpPr>
          <p:cNvPr id="2" name="Title 1">
            <a:extLst>
              <a:ext uri="{FF2B5EF4-FFF2-40B4-BE49-F238E27FC236}">
                <a16:creationId xmlns:a16="http://schemas.microsoft.com/office/drawing/2014/main" xmlns="" id="{4A34A8C2-9497-38DC-9914-B9EB677E6073}"/>
              </a:ext>
            </a:extLst>
          </p:cNvPr>
          <p:cNvSpPr>
            <a:spLocks noGrp="1"/>
          </p:cNvSpPr>
          <p:nvPr>
            <p:ph type="title"/>
          </p:nvPr>
        </p:nvSpPr>
        <p:spPr>
          <a:xfrm>
            <a:off x="588818" y="322857"/>
            <a:ext cx="10515600" cy="1325563"/>
          </a:xfrm>
        </p:spPr>
        <p:txBody>
          <a:bodyPr/>
          <a:lstStyle/>
          <a:p>
            <a:r>
              <a:rPr lang="en-GB" dirty="0"/>
              <a:t>Evaluation Of Models</a:t>
            </a:r>
          </a:p>
        </p:txBody>
      </p:sp>
      <p:sp>
        <p:nvSpPr>
          <p:cNvPr id="5" name="Content Placeholder 2">
            <a:extLst>
              <a:ext uri="{FF2B5EF4-FFF2-40B4-BE49-F238E27FC236}">
                <a16:creationId xmlns:a16="http://schemas.microsoft.com/office/drawing/2014/main" xmlns="" id="{78BF78A8-01EF-3FAA-1E25-C8DEB3374D83}"/>
              </a:ext>
            </a:extLst>
          </p:cNvPr>
          <p:cNvSpPr txBox="1">
            <a:spLocks/>
          </p:cNvSpPr>
          <p:nvPr/>
        </p:nvSpPr>
        <p:spPr>
          <a:xfrm>
            <a:off x="2309017" y="2113969"/>
            <a:ext cx="5138214" cy="850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Metrices to evaluate Models</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endParaRPr lang="en-GB" dirty="0"/>
          </a:p>
        </p:txBody>
      </p:sp>
      <p:pic>
        <p:nvPicPr>
          <p:cNvPr id="7" name="Picture 6">
            <a:extLst>
              <a:ext uri="{FF2B5EF4-FFF2-40B4-BE49-F238E27FC236}">
                <a16:creationId xmlns:a16="http://schemas.microsoft.com/office/drawing/2014/main" xmlns="" id="{5373135D-56E5-9489-494A-76881ADA6D71}"/>
              </a:ext>
            </a:extLst>
          </p:cNvPr>
          <p:cNvPicPr>
            <a:picLocks noChangeAspect="1"/>
          </p:cNvPicPr>
          <p:nvPr/>
        </p:nvPicPr>
        <p:blipFill>
          <a:blip r:embed="rId3"/>
          <a:stretch>
            <a:fillRect/>
          </a:stretch>
        </p:blipFill>
        <p:spPr>
          <a:xfrm>
            <a:off x="4767701" y="3553897"/>
            <a:ext cx="5249534" cy="956312"/>
          </a:xfrm>
          <a:prstGeom prst="rect">
            <a:avLst/>
          </a:prstGeom>
        </p:spPr>
      </p:pic>
      <p:pic>
        <p:nvPicPr>
          <p:cNvPr id="12" name="Picture 11">
            <a:extLst>
              <a:ext uri="{FF2B5EF4-FFF2-40B4-BE49-F238E27FC236}">
                <a16:creationId xmlns:a16="http://schemas.microsoft.com/office/drawing/2014/main" xmlns="" id="{6DB83A99-444D-1152-8CC6-F57BD636C896}"/>
              </a:ext>
            </a:extLst>
          </p:cNvPr>
          <p:cNvPicPr>
            <a:picLocks noChangeAspect="1"/>
          </p:cNvPicPr>
          <p:nvPr/>
        </p:nvPicPr>
        <p:blipFill>
          <a:blip r:embed="rId4"/>
          <a:stretch>
            <a:fillRect/>
          </a:stretch>
        </p:blipFill>
        <p:spPr>
          <a:xfrm>
            <a:off x="732263" y="5115365"/>
            <a:ext cx="3735350" cy="944150"/>
          </a:xfrm>
          <a:prstGeom prst="rect">
            <a:avLst/>
          </a:prstGeom>
        </p:spPr>
      </p:pic>
      <p:pic>
        <p:nvPicPr>
          <p:cNvPr id="13" name="Picture 12">
            <a:extLst>
              <a:ext uri="{FF2B5EF4-FFF2-40B4-BE49-F238E27FC236}">
                <a16:creationId xmlns:a16="http://schemas.microsoft.com/office/drawing/2014/main" xmlns="" id="{13E4D700-B8F3-1D25-CAEA-F99A71CD0407}"/>
              </a:ext>
            </a:extLst>
          </p:cNvPr>
          <p:cNvPicPr>
            <a:picLocks noChangeAspect="1"/>
          </p:cNvPicPr>
          <p:nvPr/>
        </p:nvPicPr>
        <p:blipFill>
          <a:blip r:embed="rId5"/>
          <a:stretch>
            <a:fillRect/>
          </a:stretch>
        </p:blipFill>
        <p:spPr>
          <a:xfrm>
            <a:off x="600288" y="3570841"/>
            <a:ext cx="3650966" cy="988128"/>
          </a:xfrm>
          <a:prstGeom prst="rect">
            <a:avLst/>
          </a:prstGeom>
        </p:spPr>
      </p:pic>
      <p:pic>
        <p:nvPicPr>
          <p:cNvPr id="14" name="Picture 13">
            <a:extLst>
              <a:ext uri="{FF2B5EF4-FFF2-40B4-BE49-F238E27FC236}">
                <a16:creationId xmlns:a16="http://schemas.microsoft.com/office/drawing/2014/main" xmlns="" id="{43D20A3B-7FFA-EF53-4C9F-26520ABF8C8E}"/>
              </a:ext>
            </a:extLst>
          </p:cNvPr>
          <p:cNvPicPr>
            <a:picLocks noChangeAspect="1"/>
          </p:cNvPicPr>
          <p:nvPr/>
        </p:nvPicPr>
        <p:blipFill>
          <a:blip r:embed="rId6"/>
          <a:stretch>
            <a:fillRect/>
          </a:stretch>
        </p:blipFill>
        <p:spPr>
          <a:xfrm>
            <a:off x="4791555" y="5208421"/>
            <a:ext cx="4942903" cy="944150"/>
          </a:xfrm>
          <a:prstGeom prst="rect">
            <a:avLst/>
          </a:prstGeom>
        </p:spPr>
      </p:pic>
    </p:spTree>
    <p:extLst>
      <p:ext uri="{BB962C8B-B14F-4D97-AF65-F5344CB8AC3E}">
        <p14:creationId xmlns:p14="http://schemas.microsoft.com/office/powerpoint/2010/main" val="862157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E08D394-2BD4-869F-235F-9850872C5740}"/>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9314C8F3-8B4D-C47F-1366-D419C1E498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A190D593-2004-AA64-5F30-4C16E0F64D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F29EBCC0-12F4-6CEC-87D2-11155954A2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6E2798DC-74EE-F16A-8314-1B17A29704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DA8E5BEA-06AB-D25B-21FA-62E598066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B1FA6E3-AEA0-1BB8-AE6E-0EF548EC95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9FF762B8-666D-9538-F853-FB4BB0A4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1C371400-81F0-FFE8-1AF8-DD993353323A}"/>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CE2EAF3F-F2BE-256B-3163-500AC5109380}"/>
              </a:ext>
            </a:extLst>
          </p:cNvPr>
          <p:cNvSpPr txBox="1"/>
          <p:nvPr/>
        </p:nvSpPr>
        <p:spPr>
          <a:xfrm>
            <a:off x="308753" y="814937"/>
            <a:ext cx="9569239" cy="584775"/>
          </a:xfrm>
          <a:prstGeom prst="rect">
            <a:avLst/>
          </a:prstGeom>
          <a:noFill/>
        </p:spPr>
        <p:txBody>
          <a:bodyPr wrap="square" rtlCol="0">
            <a:spAutoFit/>
          </a:bodyPr>
          <a:lstStyle/>
          <a:p>
            <a:pPr algn="ctr"/>
            <a:r>
              <a:rPr lang="en-GB" sz="3200" dirty="0"/>
              <a:t>Decision Tree Model And Random Forest Model</a:t>
            </a:r>
          </a:p>
        </p:txBody>
      </p:sp>
      <p:sp>
        <p:nvSpPr>
          <p:cNvPr id="6" name="Arrow: Right 5">
            <a:extLst>
              <a:ext uri="{FF2B5EF4-FFF2-40B4-BE49-F238E27FC236}">
                <a16:creationId xmlns:a16="http://schemas.microsoft.com/office/drawing/2014/main" xmlns="" id="{2CAAB777-F3C8-77A0-213C-0CF303349AD1}"/>
              </a:ext>
            </a:extLst>
          </p:cNvPr>
          <p:cNvSpPr/>
          <p:nvPr/>
        </p:nvSpPr>
        <p:spPr>
          <a:xfrm>
            <a:off x="5734214" y="2733643"/>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10">
            <a:extLst>
              <a:ext uri="{FF2B5EF4-FFF2-40B4-BE49-F238E27FC236}">
                <a16:creationId xmlns:a16="http://schemas.microsoft.com/office/drawing/2014/main" xmlns="" id="{F34B6CCF-8C22-B492-75ED-176612B2979B}"/>
              </a:ext>
            </a:extLst>
          </p:cNvPr>
          <p:cNvSpPr/>
          <p:nvPr/>
        </p:nvSpPr>
        <p:spPr>
          <a:xfrm>
            <a:off x="5734213" y="4303024"/>
            <a:ext cx="930935" cy="14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xmlns="" id="{665D1823-6FB1-3041-7DB3-D0311FD7B404}"/>
              </a:ext>
            </a:extLst>
          </p:cNvPr>
          <p:cNvPicPr>
            <a:picLocks noChangeAspect="1"/>
          </p:cNvPicPr>
          <p:nvPr/>
        </p:nvPicPr>
        <p:blipFill>
          <a:blip r:embed="rId3"/>
          <a:stretch>
            <a:fillRect/>
          </a:stretch>
        </p:blipFill>
        <p:spPr>
          <a:xfrm>
            <a:off x="334022" y="2019549"/>
            <a:ext cx="4821970" cy="3127928"/>
          </a:xfrm>
          <a:prstGeom prst="rect">
            <a:avLst/>
          </a:prstGeom>
        </p:spPr>
      </p:pic>
      <p:pic>
        <p:nvPicPr>
          <p:cNvPr id="12" name="Picture 11">
            <a:extLst>
              <a:ext uri="{FF2B5EF4-FFF2-40B4-BE49-F238E27FC236}">
                <a16:creationId xmlns:a16="http://schemas.microsoft.com/office/drawing/2014/main" xmlns="" id="{4E4FCF34-A635-AFAA-78EB-EC67DB483841}"/>
              </a:ext>
            </a:extLst>
          </p:cNvPr>
          <p:cNvPicPr>
            <a:picLocks noChangeAspect="1"/>
          </p:cNvPicPr>
          <p:nvPr/>
        </p:nvPicPr>
        <p:blipFill>
          <a:blip r:embed="rId4"/>
          <a:stretch>
            <a:fillRect/>
          </a:stretch>
        </p:blipFill>
        <p:spPr>
          <a:xfrm>
            <a:off x="6759224" y="1750583"/>
            <a:ext cx="1676887" cy="1579835"/>
          </a:xfrm>
          <a:prstGeom prst="rect">
            <a:avLst/>
          </a:prstGeom>
        </p:spPr>
      </p:pic>
      <p:pic>
        <p:nvPicPr>
          <p:cNvPr id="13" name="Picture 12">
            <a:extLst>
              <a:ext uri="{FF2B5EF4-FFF2-40B4-BE49-F238E27FC236}">
                <a16:creationId xmlns:a16="http://schemas.microsoft.com/office/drawing/2014/main" xmlns="" id="{F9EF9AED-7CD9-E30D-0F86-89EC4218BB5A}"/>
              </a:ext>
            </a:extLst>
          </p:cNvPr>
          <p:cNvPicPr>
            <a:picLocks noChangeAspect="1"/>
          </p:cNvPicPr>
          <p:nvPr/>
        </p:nvPicPr>
        <p:blipFill>
          <a:blip r:embed="rId5"/>
          <a:stretch>
            <a:fillRect/>
          </a:stretch>
        </p:blipFill>
        <p:spPr>
          <a:xfrm>
            <a:off x="7002348" y="3525394"/>
            <a:ext cx="1433763" cy="1704584"/>
          </a:xfrm>
          <a:prstGeom prst="rect">
            <a:avLst/>
          </a:prstGeom>
        </p:spPr>
      </p:pic>
      <p:sp>
        <p:nvSpPr>
          <p:cNvPr id="14" name="TextBox 13">
            <a:extLst>
              <a:ext uri="{FF2B5EF4-FFF2-40B4-BE49-F238E27FC236}">
                <a16:creationId xmlns:a16="http://schemas.microsoft.com/office/drawing/2014/main" xmlns="" id="{DE4DCEFD-DDAE-6885-60F6-B3DE195B859F}"/>
              </a:ext>
            </a:extLst>
          </p:cNvPr>
          <p:cNvSpPr txBox="1"/>
          <p:nvPr/>
        </p:nvSpPr>
        <p:spPr>
          <a:xfrm>
            <a:off x="219208" y="5411458"/>
            <a:ext cx="9755035"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In Decision Tree Model </a:t>
            </a:r>
            <a:r>
              <a:rPr lang="en-GB" dirty="0"/>
              <a:t>51 people who actually have Stroke, model  is predicting them as they don’t have stroke while 55 are those who actually do not have stroke and model is predicting them as they have stroke. </a:t>
            </a:r>
          </a:p>
        </p:txBody>
      </p:sp>
      <p:sp>
        <p:nvSpPr>
          <p:cNvPr id="15" name="TextBox 14">
            <a:extLst>
              <a:ext uri="{FF2B5EF4-FFF2-40B4-BE49-F238E27FC236}">
                <a16:creationId xmlns:a16="http://schemas.microsoft.com/office/drawing/2014/main" xmlns="" id="{DE022E67-0DEC-BDCF-9F73-80C49E221E00}"/>
              </a:ext>
            </a:extLst>
          </p:cNvPr>
          <p:cNvSpPr txBox="1"/>
          <p:nvPr/>
        </p:nvSpPr>
        <p:spPr>
          <a:xfrm>
            <a:off x="219209" y="6537828"/>
            <a:ext cx="9291004"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In Random Forest Model </a:t>
            </a:r>
            <a:r>
              <a:rPr lang="en-GB" dirty="0"/>
              <a:t>57 people who actually have Stroke, model  is predicting them as they don’t have stroke while 18 are those who actually do not have stroke and model is predicting them as they have stroke.</a:t>
            </a:r>
          </a:p>
          <a:p>
            <a:endParaRPr lang="en-GB" dirty="0"/>
          </a:p>
        </p:txBody>
      </p:sp>
      <p:sp>
        <p:nvSpPr>
          <p:cNvPr id="4" name="Rectangle 3">
            <a:extLst>
              <a:ext uri="{FF2B5EF4-FFF2-40B4-BE49-F238E27FC236}">
                <a16:creationId xmlns:a16="http://schemas.microsoft.com/office/drawing/2014/main" xmlns="" id="{C092D5A7-4336-965D-5949-639814C3C424}"/>
              </a:ext>
            </a:extLst>
          </p:cNvPr>
          <p:cNvSpPr/>
          <p:nvPr/>
        </p:nvSpPr>
        <p:spPr>
          <a:xfrm>
            <a:off x="334022" y="2508735"/>
            <a:ext cx="4821970" cy="406952"/>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Process 18">
            <a:extLst>
              <a:ext uri="{FF2B5EF4-FFF2-40B4-BE49-F238E27FC236}">
                <a16:creationId xmlns:a16="http://schemas.microsoft.com/office/drawing/2014/main" xmlns="" id="{5D92BD47-EBEB-A90C-D208-53664464DEF1}"/>
              </a:ext>
            </a:extLst>
          </p:cNvPr>
          <p:cNvSpPr/>
          <p:nvPr/>
        </p:nvSpPr>
        <p:spPr>
          <a:xfrm>
            <a:off x="219208" y="4230669"/>
            <a:ext cx="4936784" cy="406953"/>
          </a:xfrm>
          <a:prstGeom prst="flowChartProcess">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2727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B52DC142-DDDA-E279-A9C8-E881EC4C5857}"/>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4C1A77A-646D-C446-EEC4-5CFB188C28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CF4062B0-BEFE-0414-D822-12F6D94722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6A362E68-575C-1D07-EE8A-A64C68972E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643EA755-F8D9-A2A6-7756-3AC9848276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467A269E-EE71-BC53-BA62-C5B8FB1D0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1157ACF3-646F-57B0-1C6B-D87BEB272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3EA251FE-7DA4-A4D7-1D0D-01CE499FC3D3}"/>
              </a:ext>
            </a:extLst>
          </p:cNvPr>
          <p:cNvSpPr txBox="1"/>
          <p:nvPr/>
        </p:nvSpPr>
        <p:spPr>
          <a:xfrm>
            <a:off x="308753" y="814937"/>
            <a:ext cx="9569239" cy="1077218"/>
          </a:xfrm>
          <a:prstGeom prst="rect">
            <a:avLst/>
          </a:prstGeom>
          <a:noFill/>
        </p:spPr>
        <p:txBody>
          <a:bodyPr wrap="square" rtlCol="0">
            <a:spAutoFit/>
          </a:bodyPr>
          <a:lstStyle/>
          <a:p>
            <a:pPr algn="ctr"/>
            <a:r>
              <a:rPr lang="en-GB" sz="3200" dirty="0" err="1"/>
              <a:t>K_Nearest</a:t>
            </a:r>
            <a:r>
              <a:rPr lang="en-GB" sz="3200" dirty="0"/>
              <a:t> </a:t>
            </a:r>
            <a:r>
              <a:rPr lang="en-GB" sz="3200" dirty="0" err="1"/>
              <a:t>neighbors</a:t>
            </a:r>
            <a:r>
              <a:rPr lang="en-GB" sz="3200" dirty="0"/>
              <a:t> Model And Logistic Regression Model</a:t>
            </a:r>
          </a:p>
        </p:txBody>
      </p:sp>
      <p:sp>
        <p:nvSpPr>
          <p:cNvPr id="3" name="Picture Placeholder 2">
            <a:extLst>
              <a:ext uri="{FF2B5EF4-FFF2-40B4-BE49-F238E27FC236}">
                <a16:creationId xmlns:a16="http://schemas.microsoft.com/office/drawing/2014/main" xmlns="" id="{9A08079B-FE44-1DDD-5F3F-ADA4E5EC6338}"/>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xmlns="" id="{508A11B0-6545-FCAF-56BD-A10E21FA0030}"/>
              </a:ext>
            </a:extLst>
          </p:cNvPr>
          <p:cNvSpPr/>
          <p:nvPr/>
        </p:nvSpPr>
        <p:spPr>
          <a:xfrm>
            <a:off x="5601770" y="3715861"/>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xmlns="" id="{58A5F330-39D2-3D35-DAA7-5FD67B112930}"/>
              </a:ext>
            </a:extLst>
          </p:cNvPr>
          <p:cNvPicPr>
            <a:picLocks noChangeAspect="1"/>
          </p:cNvPicPr>
          <p:nvPr/>
        </p:nvPicPr>
        <p:blipFill>
          <a:blip r:embed="rId3"/>
          <a:stretch>
            <a:fillRect/>
          </a:stretch>
        </p:blipFill>
        <p:spPr>
          <a:xfrm>
            <a:off x="529594" y="2176628"/>
            <a:ext cx="4829849" cy="3555370"/>
          </a:xfrm>
          <a:prstGeom prst="rect">
            <a:avLst/>
          </a:prstGeom>
        </p:spPr>
      </p:pic>
      <p:pic>
        <p:nvPicPr>
          <p:cNvPr id="4" name="Picture 3">
            <a:extLst>
              <a:ext uri="{FF2B5EF4-FFF2-40B4-BE49-F238E27FC236}">
                <a16:creationId xmlns:a16="http://schemas.microsoft.com/office/drawing/2014/main" xmlns="" id="{EB711DD9-C270-7C5F-8751-62C8576EE663}"/>
              </a:ext>
            </a:extLst>
          </p:cNvPr>
          <p:cNvPicPr>
            <a:picLocks noChangeAspect="1"/>
          </p:cNvPicPr>
          <p:nvPr/>
        </p:nvPicPr>
        <p:blipFill>
          <a:blip r:embed="rId4"/>
          <a:stretch>
            <a:fillRect/>
          </a:stretch>
        </p:blipFill>
        <p:spPr>
          <a:xfrm>
            <a:off x="7558777" y="4527781"/>
            <a:ext cx="1862091" cy="2167686"/>
          </a:xfrm>
          <a:prstGeom prst="rect">
            <a:avLst/>
          </a:prstGeom>
        </p:spPr>
      </p:pic>
      <p:pic>
        <p:nvPicPr>
          <p:cNvPr id="5" name="Picture 4">
            <a:extLst>
              <a:ext uri="{FF2B5EF4-FFF2-40B4-BE49-F238E27FC236}">
                <a16:creationId xmlns:a16="http://schemas.microsoft.com/office/drawing/2014/main" xmlns="" id="{04ED5590-897C-F7CE-3F65-2AD8DCB4654A}"/>
              </a:ext>
            </a:extLst>
          </p:cNvPr>
          <p:cNvPicPr>
            <a:picLocks noChangeAspect="1"/>
          </p:cNvPicPr>
          <p:nvPr/>
        </p:nvPicPr>
        <p:blipFill>
          <a:blip r:embed="rId5"/>
          <a:stretch>
            <a:fillRect/>
          </a:stretch>
        </p:blipFill>
        <p:spPr>
          <a:xfrm>
            <a:off x="7524187" y="2065190"/>
            <a:ext cx="1786525" cy="2241505"/>
          </a:xfrm>
          <a:prstGeom prst="rect">
            <a:avLst/>
          </a:prstGeom>
        </p:spPr>
      </p:pic>
      <p:sp>
        <p:nvSpPr>
          <p:cNvPr id="7" name="Arrow: Right 20">
            <a:extLst>
              <a:ext uri="{FF2B5EF4-FFF2-40B4-BE49-F238E27FC236}">
                <a16:creationId xmlns:a16="http://schemas.microsoft.com/office/drawing/2014/main" xmlns="" id="{ED145A00-D596-CDF3-4477-97DB04DA0FC2}"/>
              </a:ext>
            </a:extLst>
          </p:cNvPr>
          <p:cNvSpPr/>
          <p:nvPr/>
        </p:nvSpPr>
        <p:spPr>
          <a:xfrm>
            <a:off x="5650591" y="4949906"/>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xmlns="" id="{47A9BE98-C96E-3B41-928A-CE985A8C8E3E}"/>
              </a:ext>
            </a:extLst>
          </p:cNvPr>
          <p:cNvSpPr txBox="1"/>
          <p:nvPr/>
        </p:nvSpPr>
        <p:spPr>
          <a:xfrm>
            <a:off x="567790" y="6051002"/>
            <a:ext cx="6083577" cy="1292662"/>
          </a:xfrm>
          <a:prstGeom prst="rect">
            <a:avLst/>
          </a:prstGeom>
          <a:noFill/>
        </p:spPr>
        <p:txBody>
          <a:bodyPr wrap="square" rtlCol="0">
            <a:spAutoFit/>
          </a:bodyPr>
          <a:lstStyle/>
          <a:p>
            <a:r>
              <a:rPr lang="en-GB" sz="1400" b="1" dirty="0"/>
              <a:t>KNN Model(Smote), </a:t>
            </a:r>
            <a:r>
              <a:rPr lang="en-GB" sz="1400" dirty="0"/>
              <a:t>with  30 people who actually have Stroke, model  is predicting them as they don’t have stroke while 228 are those who actually do not have stroke and model is predicting them as they have stroke. </a:t>
            </a:r>
          </a:p>
          <a:p>
            <a:r>
              <a:rPr lang="en-GB" dirty="0"/>
              <a:t>Logistic Regression Model (Oversampled): FN is 16 ,FP is 309</a:t>
            </a:r>
          </a:p>
          <a:p>
            <a:endParaRPr lang="en-GB" dirty="0"/>
          </a:p>
        </p:txBody>
      </p:sp>
      <p:sp>
        <p:nvSpPr>
          <p:cNvPr id="8" name="Rectangle 7">
            <a:extLst>
              <a:ext uri="{FF2B5EF4-FFF2-40B4-BE49-F238E27FC236}">
                <a16:creationId xmlns:a16="http://schemas.microsoft.com/office/drawing/2014/main" xmlns="" id="{9609C5E8-0851-99A1-E92E-C04ECF21BF89}"/>
              </a:ext>
            </a:extLst>
          </p:cNvPr>
          <p:cNvSpPr/>
          <p:nvPr/>
        </p:nvSpPr>
        <p:spPr>
          <a:xfrm>
            <a:off x="372184" y="3715861"/>
            <a:ext cx="4987259"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F7BF1ABD-F3CA-D6BB-FCA3-B14855D9B04D}"/>
              </a:ext>
            </a:extLst>
          </p:cNvPr>
          <p:cNvSpPr/>
          <p:nvPr/>
        </p:nvSpPr>
        <p:spPr>
          <a:xfrm>
            <a:off x="372185" y="4647929"/>
            <a:ext cx="4987258" cy="6130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8708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909239B-F233-1ADA-B4AA-6FABE1173C5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26A7D641-3603-DCFE-110B-C71D4F3AEC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0C8186D-6A43-58BE-90F9-B01669F27C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395C22A-2080-D742-6812-E838EE0E09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5D0FB55F-A100-9786-976D-739E5FE4EC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822E68A-1D0F-A3E5-C900-7CEFB18123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BBD0ED0B-3B23-BC98-FFD9-D7FEAF4242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C581DE83-0E5A-9094-1B32-D31468C34E23}"/>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Support Vector Machine (SVM) </a:t>
            </a:r>
          </a:p>
        </p:txBody>
      </p:sp>
      <p:sp>
        <p:nvSpPr>
          <p:cNvPr id="3" name="Picture Placeholder 2">
            <a:extLst>
              <a:ext uri="{FF2B5EF4-FFF2-40B4-BE49-F238E27FC236}">
                <a16:creationId xmlns:a16="http://schemas.microsoft.com/office/drawing/2014/main" xmlns="" id="{2D5C1153-9BEC-F03A-F6E5-6A38F134724A}"/>
              </a:ext>
            </a:extLst>
          </p:cNvPr>
          <p:cNvSpPr>
            <a:spLocks noGrp="1"/>
          </p:cNvSpPr>
          <p:nvPr>
            <p:ph type="pic" sz="quarter" idx="11"/>
          </p:nvPr>
        </p:nvSpPr>
        <p:spPr/>
        <p:txBody>
          <a:bodyPr/>
          <a:lstStyle/>
          <a:p>
            <a:endParaRPr lang="en-US"/>
          </a:p>
        </p:txBody>
      </p:sp>
      <p:sp>
        <p:nvSpPr>
          <p:cNvPr id="18" name="Arrow: Right 20">
            <a:extLst>
              <a:ext uri="{FF2B5EF4-FFF2-40B4-BE49-F238E27FC236}">
                <a16:creationId xmlns:a16="http://schemas.microsoft.com/office/drawing/2014/main" xmlns="" id="{EAA9FF8C-A86B-0C45-955B-132D8A7BF286}"/>
              </a:ext>
            </a:extLst>
          </p:cNvPr>
          <p:cNvSpPr/>
          <p:nvPr/>
        </p:nvSpPr>
        <p:spPr>
          <a:xfrm>
            <a:off x="5864682" y="3522160"/>
            <a:ext cx="1238783" cy="338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xmlns="" id="{CC1D5DB6-9EDE-F3E8-F893-0FAEF03EE8F4}"/>
              </a:ext>
            </a:extLst>
          </p:cNvPr>
          <p:cNvSpPr txBox="1"/>
          <p:nvPr/>
        </p:nvSpPr>
        <p:spPr>
          <a:xfrm>
            <a:off x="1957899" y="5608161"/>
            <a:ext cx="6705600" cy="923330"/>
          </a:xfrm>
          <a:prstGeom prst="rect">
            <a:avLst/>
          </a:prstGeom>
          <a:noFill/>
        </p:spPr>
        <p:txBody>
          <a:bodyPr wrap="square" rtlCol="0">
            <a:spAutoFit/>
          </a:bodyPr>
          <a:lstStyle/>
          <a:p>
            <a:r>
              <a:rPr lang="en-GB" b="1" dirty="0"/>
              <a:t>SVM with Oversampled Data </a:t>
            </a:r>
            <a:r>
              <a:rPr lang="en-GB" dirty="0"/>
              <a:t>shows some promising results with a recall for Stroke1 77% and with 14 FN. Though the number of FP is High.  </a:t>
            </a:r>
          </a:p>
        </p:txBody>
      </p:sp>
      <p:pic>
        <p:nvPicPr>
          <p:cNvPr id="4" name="Picture 3">
            <a:extLst>
              <a:ext uri="{FF2B5EF4-FFF2-40B4-BE49-F238E27FC236}">
                <a16:creationId xmlns:a16="http://schemas.microsoft.com/office/drawing/2014/main" xmlns="" id="{6E3FB56E-170C-F886-5758-E3F33C2D73A1}"/>
              </a:ext>
            </a:extLst>
          </p:cNvPr>
          <p:cNvPicPr>
            <a:picLocks noChangeAspect="1"/>
          </p:cNvPicPr>
          <p:nvPr/>
        </p:nvPicPr>
        <p:blipFill>
          <a:blip r:embed="rId3"/>
          <a:stretch>
            <a:fillRect/>
          </a:stretch>
        </p:blipFill>
        <p:spPr>
          <a:xfrm>
            <a:off x="308753" y="2632328"/>
            <a:ext cx="5029199" cy="1842222"/>
          </a:xfrm>
          <a:prstGeom prst="rect">
            <a:avLst/>
          </a:prstGeom>
        </p:spPr>
      </p:pic>
      <p:pic>
        <p:nvPicPr>
          <p:cNvPr id="5" name="Picture 4">
            <a:extLst>
              <a:ext uri="{FF2B5EF4-FFF2-40B4-BE49-F238E27FC236}">
                <a16:creationId xmlns:a16="http://schemas.microsoft.com/office/drawing/2014/main" xmlns="" id="{77C6D20E-DB41-EA7B-8F85-119C52A19290}"/>
              </a:ext>
            </a:extLst>
          </p:cNvPr>
          <p:cNvPicPr>
            <a:picLocks noChangeAspect="1"/>
          </p:cNvPicPr>
          <p:nvPr/>
        </p:nvPicPr>
        <p:blipFill>
          <a:blip r:embed="rId4"/>
          <a:stretch>
            <a:fillRect/>
          </a:stretch>
        </p:blipFill>
        <p:spPr>
          <a:xfrm>
            <a:off x="7333382" y="2242252"/>
            <a:ext cx="2325382" cy="2857506"/>
          </a:xfrm>
          <a:prstGeom prst="rect">
            <a:avLst/>
          </a:prstGeom>
        </p:spPr>
      </p:pic>
      <p:sp>
        <p:nvSpPr>
          <p:cNvPr id="7" name="Rectangle 6">
            <a:extLst>
              <a:ext uri="{FF2B5EF4-FFF2-40B4-BE49-F238E27FC236}">
                <a16:creationId xmlns:a16="http://schemas.microsoft.com/office/drawing/2014/main" xmlns="" id="{EED33D6B-74CF-5840-9D45-AD42C18D33A1}"/>
              </a:ext>
            </a:extLst>
          </p:cNvPr>
          <p:cNvSpPr/>
          <p:nvPr/>
        </p:nvSpPr>
        <p:spPr>
          <a:xfrm>
            <a:off x="435847" y="3555410"/>
            <a:ext cx="5029200" cy="428711"/>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2383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B4CF4D-762A-DE2E-C4F7-010025F1397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95F4A986-6A23-CB2E-DE53-4F0AECED1C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F69B61BC-3EA7-6670-B7A9-3809E7D81E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C9424F9F-6FF4-FE01-7457-487D98107E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45228FD3-3044-89D3-B303-642A33313C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532A32A1-DA88-7EB3-4471-70C5A8162F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9BCC2685-14A7-19D2-D445-3A3D4E73E4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07209B77-EB1D-1498-3A81-0E3BE99957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04A177BF-42B4-9BEE-9DBE-A7A5941FD585}"/>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E6B97963-37AA-324C-D414-212D6594A3FF}"/>
              </a:ext>
            </a:extLst>
          </p:cNvPr>
          <p:cNvSpPr txBox="1"/>
          <p:nvPr/>
        </p:nvSpPr>
        <p:spPr>
          <a:xfrm>
            <a:off x="333506" y="800209"/>
            <a:ext cx="9569239" cy="1077218"/>
          </a:xfrm>
          <a:prstGeom prst="rect">
            <a:avLst/>
          </a:prstGeom>
          <a:noFill/>
        </p:spPr>
        <p:txBody>
          <a:bodyPr wrap="square" rtlCol="0">
            <a:spAutoFit/>
          </a:bodyPr>
          <a:lstStyle/>
          <a:p>
            <a:pPr algn="ctr"/>
            <a:r>
              <a:rPr lang="en-US" sz="3200" b="1" dirty="0"/>
              <a:t>5. Model Optimizations  </a:t>
            </a:r>
          </a:p>
          <a:p>
            <a:pPr algn="ctr"/>
            <a:r>
              <a:rPr lang="en-US" sz="3200" dirty="0"/>
              <a:t>Part 1</a:t>
            </a:r>
          </a:p>
        </p:txBody>
      </p:sp>
      <p:sp>
        <p:nvSpPr>
          <p:cNvPr id="5" name="Content Placeholder 2">
            <a:extLst>
              <a:ext uri="{FF2B5EF4-FFF2-40B4-BE49-F238E27FC236}">
                <a16:creationId xmlns:a16="http://schemas.microsoft.com/office/drawing/2014/main" xmlns="" id="{A34BDE4E-112D-C0EB-8BDC-4CC50B382AB7}"/>
              </a:ext>
            </a:extLst>
          </p:cNvPr>
          <p:cNvSpPr txBox="1">
            <a:spLocks/>
          </p:cNvSpPr>
          <p:nvPr/>
        </p:nvSpPr>
        <p:spPr>
          <a:xfrm>
            <a:off x="948267" y="2744178"/>
            <a:ext cx="4249154" cy="1385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 Oversampling data and using </a:t>
            </a:r>
          </a:p>
          <a:p>
            <a:pPr marL="0" indent="0">
              <a:buNone/>
            </a:pPr>
            <a:r>
              <a:rPr lang="en-US" sz="2000" b="1" dirty="0" err="1"/>
              <a:t>RandomForestClassifier</a:t>
            </a:r>
            <a:endParaRPr lang="en-US" sz="2000" b="1" dirty="0"/>
          </a:p>
          <a:p>
            <a:pPr marL="0" indent="0">
              <a:buFont typeface="Arial" panose="020B0604020202020204" pitchFamily="34" charset="0"/>
              <a:buNone/>
            </a:pPr>
            <a:endParaRPr lang="en-US" b="1" dirty="0"/>
          </a:p>
          <a:p>
            <a:endParaRPr lang="en-GB" dirty="0"/>
          </a:p>
          <a:p>
            <a:endParaRPr lang="en-GB" dirty="0"/>
          </a:p>
          <a:p>
            <a:endParaRPr lang="en-GB" sz="2000" dirty="0"/>
          </a:p>
          <a:p>
            <a:endParaRPr lang="en-GB" sz="2000" b="1" dirty="0"/>
          </a:p>
          <a:p>
            <a:r>
              <a:rPr lang="en-GB" sz="2000" b="1" dirty="0"/>
              <a:t>2. </a:t>
            </a:r>
            <a:r>
              <a:rPr lang="en-US" sz="2000" b="1" dirty="0"/>
              <a:t>Oversampling data, dropping columns found less important, and using </a:t>
            </a:r>
            <a:r>
              <a:rPr lang="en-US" sz="2000" b="1" dirty="0" err="1"/>
              <a:t>RandomForestClassifier</a:t>
            </a:r>
            <a:endParaRPr lang="en-US" sz="2000" b="1" dirty="0"/>
          </a:p>
          <a:p>
            <a:endParaRPr lang="en-US" sz="2000" b="1" dirty="0"/>
          </a:p>
          <a:p>
            <a:endParaRPr lang="en-US" sz="2000" b="1" dirty="0"/>
          </a:p>
          <a:p>
            <a:endParaRPr lang="en-GB" sz="2000" dirty="0"/>
          </a:p>
        </p:txBody>
      </p:sp>
      <p:pic>
        <p:nvPicPr>
          <p:cNvPr id="12" name="Picture 2">
            <a:extLst>
              <a:ext uri="{FF2B5EF4-FFF2-40B4-BE49-F238E27FC236}">
                <a16:creationId xmlns:a16="http://schemas.microsoft.com/office/drawing/2014/main" xmlns="" id="{9AC53A73-32FA-0C7A-0ADC-E55C8B38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48" y="2036542"/>
            <a:ext cx="4330698" cy="280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a:extLst>
              <a:ext uri="{FF2B5EF4-FFF2-40B4-BE49-F238E27FC236}">
                <a16:creationId xmlns:a16="http://schemas.microsoft.com/office/drawing/2014/main" xmlns="" id="{7B9A3ACC-7F11-FE45-2E0F-949675A85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33" y="4396314"/>
            <a:ext cx="4316888" cy="263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xmlns="" id="{F63AA505-2803-A1AB-30E1-B1CB59899586}"/>
              </a:ext>
            </a:extLst>
          </p:cNvPr>
          <p:cNvSpPr txBox="1"/>
          <p:nvPr/>
        </p:nvSpPr>
        <p:spPr>
          <a:xfrm>
            <a:off x="5758863" y="4561769"/>
            <a:ext cx="4027383" cy="2308324"/>
          </a:xfrm>
          <a:prstGeom prst="rect">
            <a:avLst/>
          </a:prstGeom>
          <a:noFill/>
        </p:spPr>
        <p:txBody>
          <a:bodyPr wrap="square" rtlCol="0">
            <a:spAutoFit/>
          </a:bodyPr>
          <a:lstStyle/>
          <a:p>
            <a:endParaRPr lang="en-GB" dirty="0"/>
          </a:p>
          <a:p>
            <a:endParaRPr lang="en-GB" dirty="0"/>
          </a:p>
          <a:p>
            <a:endParaRPr lang="en-GB" sz="1800" dirty="0"/>
          </a:p>
          <a:p>
            <a:endParaRPr lang="en-GB" sz="1800" b="1" dirty="0"/>
          </a:p>
          <a:p>
            <a:r>
              <a:rPr lang="en-GB" sz="1800" b="1" dirty="0"/>
              <a:t>2. </a:t>
            </a:r>
            <a:r>
              <a:rPr lang="en-US" sz="1800" b="1" dirty="0"/>
              <a:t>Oversampling data, dropping </a:t>
            </a:r>
          </a:p>
          <a:p>
            <a:r>
              <a:rPr lang="en-US" sz="1800" b="1" dirty="0"/>
              <a:t>columns found less important, </a:t>
            </a:r>
          </a:p>
          <a:p>
            <a:r>
              <a:rPr lang="en-US" sz="1800" b="1" dirty="0"/>
              <a:t>and using </a:t>
            </a:r>
            <a:r>
              <a:rPr lang="en-US" sz="1800" b="1" dirty="0" err="1"/>
              <a:t>RandomForestClassifier</a:t>
            </a:r>
            <a:endParaRPr lang="en-US" sz="1800" b="1" dirty="0"/>
          </a:p>
          <a:p>
            <a:endParaRPr lang="en-US" dirty="0"/>
          </a:p>
        </p:txBody>
      </p:sp>
    </p:spTree>
    <p:extLst>
      <p:ext uri="{BB962C8B-B14F-4D97-AF65-F5344CB8AC3E}">
        <p14:creationId xmlns:p14="http://schemas.microsoft.com/office/powerpoint/2010/main" val="3276260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2984243-06AA-7503-EAE6-C43F12132B68}"/>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3CDEEF2-1AB3-80D1-CDA4-608C51A8E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7C7D98AB-74B6-9E79-6551-31459B530E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E02A97E4-FFF3-59F6-2E50-A49A1B8752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7D5189F2-CEF8-E33C-1F6D-25FADC8721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88944EF9-2B55-2555-0F0D-1F9070FAB8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39D0DBA3-22C1-A7AD-5B65-E017A98F6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1E4C121-B4D1-7C55-C58B-079744362B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4F82D9C0-7538-351C-DD92-6383E4364DC0}"/>
              </a:ext>
            </a:extLst>
          </p:cNvPr>
          <p:cNvSpPr txBox="1"/>
          <p:nvPr/>
        </p:nvSpPr>
        <p:spPr>
          <a:xfrm>
            <a:off x="1528411" y="1573218"/>
            <a:ext cx="7086600" cy="584775"/>
          </a:xfrm>
          <a:prstGeom prst="rect">
            <a:avLst/>
          </a:prstGeom>
          <a:noFill/>
        </p:spPr>
        <p:txBody>
          <a:bodyPr wrap="square" rtlCol="0">
            <a:spAutoFit/>
          </a:bodyPr>
          <a:lstStyle/>
          <a:p>
            <a:pPr algn="ctr"/>
            <a:r>
              <a:rPr lang="en-US" sz="3200" b="1" dirty="0">
                <a:latin typeface="+mj-lt"/>
              </a:rPr>
              <a:t>Table of Content</a:t>
            </a:r>
          </a:p>
        </p:txBody>
      </p:sp>
      <p:sp>
        <p:nvSpPr>
          <p:cNvPr id="7" name="TextBox 6">
            <a:extLst>
              <a:ext uri="{FF2B5EF4-FFF2-40B4-BE49-F238E27FC236}">
                <a16:creationId xmlns:a16="http://schemas.microsoft.com/office/drawing/2014/main" xmlns="" id="{716ECDE0-EB0A-BB9E-DDD2-7D61E6AD8FDA}"/>
              </a:ext>
            </a:extLst>
          </p:cNvPr>
          <p:cNvSpPr txBox="1"/>
          <p:nvPr/>
        </p:nvSpPr>
        <p:spPr>
          <a:xfrm>
            <a:off x="2158869" y="2762815"/>
            <a:ext cx="6886575" cy="2677656"/>
          </a:xfrm>
          <a:prstGeom prst="rect">
            <a:avLst/>
          </a:prstGeom>
          <a:noFill/>
        </p:spPr>
        <p:txBody>
          <a:bodyPr wrap="square" rtlCol="0">
            <a:spAutoFit/>
          </a:bodyPr>
          <a:lstStyle/>
          <a:p>
            <a:pPr marL="342900" indent="-342900">
              <a:buAutoNum type="arabicPeriod"/>
            </a:pPr>
            <a:r>
              <a:rPr lang="en-US" sz="2800" dirty="0"/>
              <a:t>Introduction</a:t>
            </a:r>
          </a:p>
          <a:p>
            <a:pPr marL="342900" indent="-342900">
              <a:buAutoNum type="arabicPeriod"/>
            </a:pPr>
            <a:r>
              <a:rPr lang="en-US" sz="2800" dirty="0"/>
              <a:t>Data Cleaning – SQL</a:t>
            </a:r>
          </a:p>
          <a:p>
            <a:pPr marL="342900" indent="-342900">
              <a:buAutoNum type="arabicPeriod"/>
            </a:pPr>
            <a:r>
              <a:rPr lang="en-US" sz="2800" dirty="0"/>
              <a:t>Visualization – Python Matplotlib &amp; Pandas </a:t>
            </a:r>
          </a:p>
          <a:p>
            <a:pPr marL="342900" indent="-342900">
              <a:buAutoNum type="arabicPeriod"/>
            </a:pPr>
            <a:r>
              <a:rPr lang="en-US" sz="2800" dirty="0"/>
              <a:t>Supervised Machine Learning Models</a:t>
            </a:r>
          </a:p>
          <a:p>
            <a:pPr marL="342900" indent="-342900">
              <a:buAutoNum type="arabicPeriod"/>
            </a:pPr>
            <a:r>
              <a:rPr lang="en-US" sz="2800" dirty="0"/>
              <a:t>Model Optimizations </a:t>
            </a:r>
          </a:p>
          <a:p>
            <a:pPr marL="342900" indent="-342900">
              <a:buAutoNum type="arabicPeriod"/>
            </a:pPr>
            <a:r>
              <a:rPr lang="en-US" sz="2800" dirty="0"/>
              <a:t>Result &amp; Conclusion</a:t>
            </a:r>
          </a:p>
        </p:txBody>
      </p:sp>
    </p:spTree>
    <p:extLst>
      <p:ext uri="{BB962C8B-B14F-4D97-AF65-F5344CB8AC3E}">
        <p14:creationId xmlns:p14="http://schemas.microsoft.com/office/powerpoint/2010/main" val="52377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AC3B1513-936B-7599-6ABE-71802B4453E4}"/>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C5EBDAD9-F8C8-BD82-6A1C-1B46211B9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428EBB58-D62D-9B51-78DF-6472139DCD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5E1AF157-DD9F-ABBB-7AE8-BA1F8325BD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51AE59E-D5F5-4A2F-F502-E767D3A0D4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506515F5-7660-CB1F-6BC9-9219282B8E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8F3A049A-F43B-6E90-C5B5-04CF4B4EA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34017482-172B-6AC6-13EB-BF55A94A4EE8}"/>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2</a:t>
            </a:r>
          </a:p>
        </p:txBody>
      </p:sp>
      <p:sp>
        <p:nvSpPr>
          <p:cNvPr id="3" name="Picture Placeholder 2">
            <a:extLst>
              <a:ext uri="{FF2B5EF4-FFF2-40B4-BE49-F238E27FC236}">
                <a16:creationId xmlns:a16="http://schemas.microsoft.com/office/drawing/2014/main" xmlns="" id="{6EF0B4F8-75D6-0F10-F5E2-AB246F3F31E2}"/>
              </a:ext>
            </a:extLst>
          </p:cNvPr>
          <p:cNvSpPr>
            <a:spLocks noGrp="1"/>
          </p:cNvSpPr>
          <p:nvPr>
            <p:ph type="pic" sz="quarter" idx="11"/>
          </p:nvPr>
        </p:nvSpPr>
        <p:spPr/>
        <p:txBody>
          <a:bodyPr/>
          <a:lstStyle/>
          <a:p>
            <a:endParaRPr lang="en-US"/>
          </a:p>
        </p:txBody>
      </p:sp>
      <p:sp>
        <p:nvSpPr>
          <p:cNvPr id="2" name="Content Placeholder 2">
            <a:extLst>
              <a:ext uri="{FF2B5EF4-FFF2-40B4-BE49-F238E27FC236}">
                <a16:creationId xmlns:a16="http://schemas.microsoft.com/office/drawing/2014/main" xmlns="" id="{736E2FF1-480D-5CE9-FA48-5C92826C5B03}"/>
              </a:ext>
            </a:extLst>
          </p:cNvPr>
          <p:cNvSpPr txBox="1">
            <a:spLocks/>
          </p:cNvSpPr>
          <p:nvPr/>
        </p:nvSpPr>
        <p:spPr>
          <a:xfrm>
            <a:off x="932887" y="1608483"/>
            <a:ext cx="8811193" cy="5124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                                      </a:t>
            </a:r>
          </a:p>
          <a:p>
            <a:pPr marL="0" indent="0">
              <a:buNone/>
            </a:pPr>
            <a:endParaRPr lang="en-US" sz="2000" b="1" dirty="0"/>
          </a:p>
          <a:p>
            <a:pPr marL="0" indent="0">
              <a:buNone/>
            </a:pPr>
            <a:endParaRPr lang="en-US" sz="2000" b="1" dirty="0"/>
          </a:p>
          <a:p>
            <a:pPr marL="0" indent="0">
              <a:buNone/>
            </a:pPr>
            <a:r>
              <a:rPr lang="en-US" sz="2000" b="1" dirty="0"/>
              <a:t>                                                                         3. Random Forest Classifier</a:t>
            </a:r>
          </a:p>
          <a:p>
            <a:pPr marL="0" indent="0">
              <a:buNone/>
            </a:pPr>
            <a:r>
              <a:rPr lang="en-US" sz="2000" b="1" dirty="0"/>
              <a:t>                                                                       </a:t>
            </a:r>
            <a:r>
              <a:rPr lang="en-US" sz="2000" b="1" dirty="0" err="1"/>
              <a:t>optimised</a:t>
            </a:r>
            <a:r>
              <a:rPr lang="en-US" sz="2000" b="1" dirty="0"/>
              <a:t> using </a:t>
            </a:r>
            <a:r>
              <a:rPr lang="en-US" sz="2000" b="1" dirty="0" err="1"/>
              <a:t>GridSearchCV</a:t>
            </a:r>
            <a:endParaRPr lang="en-US" sz="2000" dirty="0"/>
          </a:p>
          <a:p>
            <a:endParaRPr lang="en-US" sz="2000" b="1" dirty="0"/>
          </a:p>
          <a:p>
            <a:pPr marL="0" indent="0">
              <a:buFont typeface="Arial" panose="020B0604020202020204" pitchFamily="34" charset="0"/>
              <a:buNone/>
            </a:pPr>
            <a:endParaRPr lang="en-US" b="1" dirty="0"/>
          </a:p>
          <a:p>
            <a:pPr marL="0" indent="0">
              <a:buNone/>
            </a:pPr>
            <a:endParaRPr lang="en-GB" dirty="0"/>
          </a:p>
          <a:p>
            <a:pPr marL="0" indent="0">
              <a:buNone/>
            </a:pPr>
            <a:endParaRPr lang="en-GB" sz="2000" dirty="0"/>
          </a:p>
          <a:p>
            <a:pPr marL="0" indent="0">
              <a:buNone/>
            </a:pPr>
            <a:r>
              <a:rPr lang="en-GB" sz="2000" b="1" dirty="0"/>
              <a:t>4. </a:t>
            </a:r>
            <a:r>
              <a:rPr lang="en-US" sz="2000" b="1" dirty="0"/>
              <a:t>Outliers removed from </a:t>
            </a:r>
          </a:p>
          <a:p>
            <a:pPr marL="0" indent="0">
              <a:buNone/>
            </a:pPr>
            <a:r>
              <a:rPr lang="en-US" sz="2000" b="1" dirty="0"/>
              <a:t>original dataset, oversampled, </a:t>
            </a:r>
          </a:p>
          <a:p>
            <a:pPr marL="0" indent="0">
              <a:buNone/>
            </a:pPr>
            <a:r>
              <a:rPr lang="en-US" sz="2000" b="1" dirty="0"/>
              <a:t>using </a:t>
            </a:r>
            <a:r>
              <a:rPr lang="en-US" sz="2000" b="1" dirty="0" err="1"/>
              <a:t>RandomForestClassifier</a:t>
            </a:r>
            <a:endParaRPr lang="en-US" sz="2000" b="1" dirty="0"/>
          </a:p>
          <a:p>
            <a:endParaRPr lang="en-US" sz="2000" b="1" dirty="0"/>
          </a:p>
          <a:p>
            <a:endParaRPr lang="en-GB" sz="2000" dirty="0"/>
          </a:p>
        </p:txBody>
      </p:sp>
      <p:pic>
        <p:nvPicPr>
          <p:cNvPr id="4" name="Picture 7">
            <a:extLst>
              <a:ext uri="{FF2B5EF4-FFF2-40B4-BE49-F238E27FC236}">
                <a16:creationId xmlns:a16="http://schemas.microsoft.com/office/drawing/2014/main" xmlns="" id="{95E36B68-62AD-B9F2-70C2-B586569BA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487" y="4270813"/>
            <a:ext cx="4443593" cy="285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xmlns="" id="{55C85C03-1F66-B7D4-1002-5DC66D5A73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94" y="1469825"/>
            <a:ext cx="4438306" cy="30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136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E15E6289-D2A4-4F75-BD0F-B033EBE77AF5}"/>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7F31254-3ECC-CD98-4245-A1F2BEE4BD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BB8EF534-9FDA-8196-9E94-D28AB12F3F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2EDC221-84C4-45E7-20F4-A775EADD71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7479AA36-DD2C-0367-D3BF-2CBFC0810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0E5E699F-E37D-DCDB-1510-887BC772A8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ED12C94-78A4-58DD-9F96-9100F83C09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xmlns="" id="{15A2B5EA-0540-4F24-C209-FD2FC5F6B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xmlns="" id="{B5A7F5EF-0726-1DC1-6367-0D2CC7CF76B3}"/>
              </a:ext>
            </a:extLst>
          </p:cNvPr>
          <p:cNvSpPr>
            <a:spLocks noGrp="1"/>
          </p:cNvSpPr>
          <p:nvPr>
            <p:ph type="pic" sz="quarter" idx="11"/>
          </p:nvPr>
        </p:nvSpPr>
        <p:spPr/>
        <p:txBody>
          <a:bodyPr/>
          <a:lstStyle/>
          <a:p>
            <a:endParaRPr lang="en-US"/>
          </a:p>
        </p:txBody>
      </p:sp>
      <p:sp>
        <p:nvSpPr>
          <p:cNvPr id="2" name="TextBox 1">
            <a:extLst>
              <a:ext uri="{FF2B5EF4-FFF2-40B4-BE49-F238E27FC236}">
                <a16:creationId xmlns:a16="http://schemas.microsoft.com/office/drawing/2014/main" xmlns="" id="{B987AA80-7A43-8370-43FC-3BD03724238D}"/>
              </a:ext>
            </a:extLst>
          </p:cNvPr>
          <p:cNvSpPr txBox="1"/>
          <p:nvPr/>
        </p:nvSpPr>
        <p:spPr>
          <a:xfrm>
            <a:off x="333506" y="800209"/>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3</a:t>
            </a:r>
          </a:p>
        </p:txBody>
      </p:sp>
      <p:sp>
        <p:nvSpPr>
          <p:cNvPr id="9" name="Content Placeholder 2">
            <a:extLst>
              <a:ext uri="{FF2B5EF4-FFF2-40B4-BE49-F238E27FC236}">
                <a16:creationId xmlns:a16="http://schemas.microsoft.com/office/drawing/2014/main" xmlns="" id="{FAC76963-A1CA-2926-E857-CE39D04B9173}"/>
              </a:ext>
            </a:extLst>
          </p:cNvPr>
          <p:cNvSpPr txBox="1">
            <a:spLocks/>
          </p:cNvSpPr>
          <p:nvPr/>
        </p:nvSpPr>
        <p:spPr>
          <a:xfrm>
            <a:off x="914400" y="21713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7. Outliers removed, oversampled, using Decision Tree Model</a:t>
            </a:r>
            <a:endParaRPr lang="en-US" sz="2000" dirty="0"/>
          </a:p>
          <a:p>
            <a:endParaRPr lang="en-US" sz="2000" b="1" dirty="0"/>
          </a:p>
          <a:p>
            <a:pPr marL="0" indent="0">
              <a:buFont typeface="Arial" panose="020B0604020202020204" pitchFamily="34" charset="0"/>
              <a:buNone/>
            </a:pPr>
            <a:endParaRPr lang="en-US" b="1" dirty="0"/>
          </a:p>
          <a:p>
            <a:endParaRPr lang="en-GB" dirty="0"/>
          </a:p>
          <a:p>
            <a:pPr marL="0" indent="0">
              <a:buFont typeface="Arial" panose="020B0604020202020204" pitchFamily="34" charset="0"/>
              <a:buNone/>
            </a:pPr>
            <a:endParaRPr lang="en-US" sz="2000" b="1" dirty="0"/>
          </a:p>
          <a:p>
            <a:endParaRPr lang="en-US" sz="2000" b="1" dirty="0"/>
          </a:p>
          <a:p>
            <a:endParaRPr lang="en-GB" sz="2000" dirty="0"/>
          </a:p>
        </p:txBody>
      </p:sp>
      <p:pic>
        <p:nvPicPr>
          <p:cNvPr id="10" name="Picture 2">
            <a:extLst>
              <a:ext uri="{FF2B5EF4-FFF2-40B4-BE49-F238E27FC236}">
                <a16:creationId xmlns:a16="http://schemas.microsoft.com/office/drawing/2014/main" xmlns="" id="{908A447D-EF01-3FC5-2964-5E7CD920F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89" y="2986962"/>
            <a:ext cx="5309271" cy="347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A0248B8-8DC7-9B91-D463-477BB00EAB2B}"/>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CE4A4C2E-4CD4-2A76-6622-B9EB541810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5E367D03-888F-8D6B-0B39-F21F420069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9648791F-FE86-339C-1395-A69157610B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A517F13D-87B3-54B1-6815-94406218E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3A5A92E-54FE-1A3C-249E-4FAD6D642F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457827A6-6C47-4CD7-971A-A75A5EC48C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97AB226D-A7D2-EBE5-24AE-889A0AA39C7D}"/>
              </a:ext>
            </a:extLst>
          </p:cNvPr>
          <p:cNvSpPr txBox="1"/>
          <p:nvPr/>
        </p:nvSpPr>
        <p:spPr>
          <a:xfrm>
            <a:off x="308753" y="814937"/>
            <a:ext cx="9569239" cy="584775"/>
          </a:xfrm>
          <a:prstGeom prst="rect">
            <a:avLst/>
          </a:prstGeom>
          <a:noFill/>
        </p:spPr>
        <p:txBody>
          <a:bodyPr wrap="square" rtlCol="0">
            <a:spAutoFit/>
          </a:bodyPr>
          <a:lstStyle/>
          <a:p>
            <a:pPr algn="ctr"/>
            <a:r>
              <a:rPr lang="en-GB" sz="3200" i="0" dirty="0">
                <a:solidFill>
                  <a:srgbClr val="000000"/>
                </a:solidFill>
                <a:effectLst/>
                <a:latin typeface="Helvetica Neue"/>
              </a:rPr>
              <a:t>Optimization Part 4</a:t>
            </a:r>
          </a:p>
        </p:txBody>
      </p:sp>
      <p:sp>
        <p:nvSpPr>
          <p:cNvPr id="3" name="Picture Placeholder 2">
            <a:extLst>
              <a:ext uri="{FF2B5EF4-FFF2-40B4-BE49-F238E27FC236}">
                <a16:creationId xmlns:a16="http://schemas.microsoft.com/office/drawing/2014/main" xmlns="" id="{33C0A025-B4CA-9BB6-3CFE-7C65274EFD3F}"/>
              </a:ext>
            </a:extLst>
          </p:cNvPr>
          <p:cNvSpPr>
            <a:spLocks noGrp="1"/>
          </p:cNvSpPr>
          <p:nvPr>
            <p:ph type="pic" sz="quarter" idx="11"/>
          </p:nvPr>
        </p:nvSpPr>
        <p:spPr/>
        <p:txBody>
          <a:bodyPr/>
          <a:lstStyle/>
          <a:p>
            <a:endParaRPr lang="en-US"/>
          </a:p>
        </p:txBody>
      </p:sp>
      <p:sp>
        <p:nvSpPr>
          <p:cNvPr id="7" name="Content Placeholder 2">
            <a:extLst>
              <a:ext uri="{FF2B5EF4-FFF2-40B4-BE49-F238E27FC236}">
                <a16:creationId xmlns:a16="http://schemas.microsoft.com/office/drawing/2014/main" xmlns="" id="{0DB26922-CFEE-749D-60DB-C47E91FC97BB}"/>
              </a:ext>
            </a:extLst>
          </p:cNvPr>
          <p:cNvSpPr txBox="1">
            <a:spLocks/>
          </p:cNvSpPr>
          <p:nvPr/>
        </p:nvSpPr>
        <p:spPr>
          <a:xfrm>
            <a:off x="1777999" y="1547911"/>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5. Balancing no-stroke to match stroke, using RandomForestClassifier</a:t>
            </a:r>
            <a:endParaRPr lang="en-US" sz="2000"/>
          </a:p>
          <a:p>
            <a:endParaRPr lang="en-US" sz="2000" b="1"/>
          </a:p>
          <a:p>
            <a:pPr marL="0" indent="0">
              <a:buFont typeface="Arial" panose="020B0604020202020204" pitchFamily="34" charset="0"/>
              <a:buNone/>
            </a:pPr>
            <a:endParaRPr lang="en-US" b="1"/>
          </a:p>
          <a:p>
            <a:endParaRPr lang="en-GB"/>
          </a:p>
          <a:p>
            <a:endParaRPr lang="en-GB"/>
          </a:p>
          <a:p>
            <a:endParaRPr lang="en-GB" sz="2000"/>
          </a:p>
          <a:p>
            <a:r>
              <a:rPr lang="en-GB" sz="2000" b="1"/>
              <a:t>6. </a:t>
            </a:r>
            <a:r>
              <a:rPr lang="en-US" sz="2000" b="1"/>
              <a:t>Outliers removed, oversampled, using Support Vector Model</a:t>
            </a:r>
            <a:endParaRPr lang="en-US" sz="2000"/>
          </a:p>
          <a:p>
            <a:endParaRPr lang="en-US" sz="2000" b="1"/>
          </a:p>
          <a:p>
            <a:endParaRPr lang="en-US" sz="2000" b="1"/>
          </a:p>
          <a:p>
            <a:endParaRPr lang="en-GB" sz="2000" dirty="0"/>
          </a:p>
        </p:txBody>
      </p:sp>
      <p:pic>
        <p:nvPicPr>
          <p:cNvPr id="8" name="Picture 2">
            <a:extLst>
              <a:ext uri="{FF2B5EF4-FFF2-40B4-BE49-F238E27FC236}">
                <a16:creationId xmlns:a16="http://schemas.microsoft.com/office/drawing/2014/main" xmlns="" id="{E398BE58-468A-7435-84A5-36A212E36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400" y="2213309"/>
            <a:ext cx="326523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xmlns="" id="{36E739D3-7E61-06D9-C308-0A0F19FDE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96" y="4860279"/>
            <a:ext cx="3265237" cy="212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43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19976652-C50D-0AED-59F5-520024B90CB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7BB21BAA-CED1-B16A-1DEE-E71B871D83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59F97F45-7FAF-0965-515C-DF36AA4F44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C8E56BDA-4F67-DA7E-D11A-F7C40647A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1AEBF9B3-2C45-A7B0-CBD6-7ACEF01BA0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9683BA8B-41AC-57DC-440A-8E392CF1D5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D21B866A-A77B-1BB1-62F9-4A0813EBCE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xmlns="" id="{A15C48D8-1E7C-8255-8356-E6FB553D0FC0}"/>
              </a:ext>
            </a:extLst>
          </p:cNvPr>
          <p:cNvPicPr>
            <a:picLocks noGrp="1" noChangeAspect="1"/>
          </p:cNvPicPr>
          <p:nvPr>
            <p:ph type="pic" sz="quarter" idx="11"/>
          </p:nvPr>
        </p:nvPicPr>
        <p:blipFill>
          <a:blip r:embed="rId3"/>
          <a:srcRect t="4962" b="4962"/>
          <a:stretch/>
        </p:blipFill>
        <p:spPr>
          <a:xfrm>
            <a:off x="0" y="4700588"/>
            <a:ext cx="10058400" cy="3071812"/>
          </a:xfrm>
          <a:prstGeom prst="rect">
            <a:avLst/>
          </a:prstGeom>
          <a:ln>
            <a:noFill/>
          </a:ln>
        </p:spPr>
      </p:pic>
      <p:sp>
        <p:nvSpPr>
          <p:cNvPr id="39" name="Isosceles Triangle 38">
            <a:extLst>
              <a:ext uri="{FF2B5EF4-FFF2-40B4-BE49-F238E27FC236}">
                <a16:creationId xmlns:a16="http://schemas.microsoft.com/office/drawing/2014/main" xmlns="" id="{2F03BE48-83EC-1FB1-519E-B8C8262286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2EA0F888-E47D-84AF-8912-FA2245A9C028}"/>
              </a:ext>
            </a:extLst>
          </p:cNvPr>
          <p:cNvSpPr txBox="1"/>
          <p:nvPr/>
        </p:nvSpPr>
        <p:spPr>
          <a:xfrm>
            <a:off x="1448655" y="936933"/>
            <a:ext cx="7086600" cy="584775"/>
          </a:xfrm>
          <a:prstGeom prst="rect">
            <a:avLst/>
          </a:prstGeom>
          <a:noFill/>
        </p:spPr>
        <p:txBody>
          <a:bodyPr wrap="square" rtlCol="0">
            <a:spAutoFit/>
          </a:bodyPr>
          <a:lstStyle/>
          <a:p>
            <a:pPr algn="ctr"/>
            <a:r>
              <a:rPr lang="en-US" sz="3200" b="1" dirty="0">
                <a:latin typeface="+mj-lt"/>
              </a:rPr>
              <a:t>6. Results &amp; Conclusion</a:t>
            </a:r>
          </a:p>
        </p:txBody>
      </p:sp>
      <p:sp>
        <p:nvSpPr>
          <p:cNvPr id="2" name="TextBox 1"/>
          <p:cNvSpPr txBox="1"/>
          <p:nvPr/>
        </p:nvSpPr>
        <p:spPr>
          <a:xfrm>
            <a:off x="554980" y="1678282"/>
            <a:ext cx="9268958" cy="2308324"/>
          </a:xfrm>
          <a:prstGeom prst="rect">
            <a:avLst/>
          </a:prstGeom>
          <a:noFill/>
        </p:spPr>
        <p:txBody>
          <a:bodyPr wrap="square" rtlCol="0">
            <a:spAutoFit/>
          </a:bodyPr>
          <a:lstStyle/>
          <a:p>
            <a:r>
              <a:rPr lang="en-US" dirty="0"/>
              <a:t>The visualizations highlight the crucial role of age, BMI, and blood glucose levels as impactful features for machine modeling in predicting strokes and the potential areas for machine </a:t>
            </a:r>
            <a:r>
              <a:rPr lang="en-US" dirty="0" err="1"/>
              <a:t>optimisation</a:t>
            </a:r>
            <a:r>
              <a:rPr lang="en-US" dirty="0"/>
              <a:t>.</a:t>
            </a:r>
          </a:p>
          <a:p>
            <a:endParaRPr lang="en-US" dirty="0"/>
          </a:p>
          <a:p>
            <a:r>
              <a:rPr lang="en-US" dirty="0"/>
              <a:t>Despite </a:t>
            </a:r>
            <a:r>
              <a:rPr lang="en-US" dirty="0" err="1"/>
              <a:t>optimisation</a:t>
            </a:r>
            <a:r>
              <a:rPr lang="en-US" dirty="0"/>
              <a:t>, unfortunately we were either presented with really high accuracy with poor precision &amp; recall, or good precision &amp; recall and not quite 75% accuracy that the project required. Support Vector Model is our best model, and further work would be required, perhaps another </a:t>
            </a:r>
            <a:r>
              <a:rPr lang="en-US" dirty="0" err="1"/>
              <a:t>GridSearchCV</a:t>
            </a:r>
            <a:r>
              <a:rPr lang="en-US" dirty="0"/>
              <a:t> being ran on it to see what else could be improved.</a:t>
            </a:r>
            <a:endParaRPr lang="en-GB" dirty="0"/>
          </a:p>
        </p:txBody>
      </p:sp>
    </p:spTree>
    <p:extLst>
      <p:ext uri="{BB962C8B-B14F-4D97-AF65-F5344CB8AC3E}">
        <p14:creationId xmlns:p14="http://schemas.microsoft.com/office/powerpoint/2010/main" val="3736711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xmlns="" id="{870A1295-61BC-4214-AA3E-D39667302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148"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44">
            <a:extLst>
              <a:ext uri="{FF2B5EF4-FFF2-40B4-BE49-F238E27FC236}">
                <a16:creationId xmlns:a16="http://schemas.microsoft.com/office/drawing/2014/main" xmlns="" id="{2704561A-EBDC-4554-AB63-6E7F0AD34E9B}"/>
              </a:ext>
            </a:extLst>
          </p:cNvPr>
          <p:cNvSpPr>
            <a:spLocks noGrp="1"/>
          </p:cNvSpPr>
          <p:nvPr>
            <p:ph type="ctrTitle"/>
          </p:nvPr>
        </p:nvSpPr>
        <p:spPr>
          <a:xfrm>
            <a:off x="3052437" y="5731701"/>
            <a:ext cx="3951009" cy="1134076"/>
          </a:xfrm>
        </p:spPr>
        <p:txBody>
          <a:bodyPr vert="horz" lIns="91440" tIns="45720" rIns="91440" bIns="45720" rtlCol="0" anchor="t">
            <a:normAutofit/>
          </a:bodyPr>
          <a:lstStyle/>
          <a:p>
            <a:pPr>
              <a:lnSpc>
                <a:spcPct val="90000"/>
              </a:lnSpc>
            </a:pPr>
            <a:r>
              <a:rPr lang="en-US" sz="3900" dirty="0">
                <a:solidFill>
                  <a:schemeClr val="tx1"/>
                </a:solidFill>
              </a:rPr>
              <a:t>Questions?</a:t>
            </a:r>
          </a:p>
        </p:txBody>
      </p:sp>
      <p:pic>
        <p:nvPicPr>
          <p:cNvPr id="41" name="Picture Placeholder 40">
            <a:extLst>
              <a:ext uri="{FF2B5EF4-FFF2-40B4-BE49-F238E27FC236}">
                <a16:creationId xmlns:a16="http://schemas.microsoft.com/office/drawing/2014/main" xmlns="" id="{B18AACB1-42A2-4B1E-8CE7-58311236AD5E}"/>
              </a:ext>
            </a:extLst>
          </p:cNvPr>
          <p:cNvPicPr>
            <a:picLocks noGrp="1" noChangeAspect="1"/>
          </p:cNvPicPr>
          <p:nvPr>
            <p:ph type="pic" sz="quarter" idx="15"/>
          </p:nvPr>
        </p:nvPicPr>
        <p:blipFill rotWithShape="1">
          <a:blip r:embed="rId3"/>
          <a:srcRect l="7785" r="9305"/>
          <a:stretch/>
        </p:blipFill>
        <p:spPr>
          <a:xfrm>
            <a:off x="20" y="10"/>
            <a:ext cx="10058380" cy="4761643"/>
          </a:xfrm>
          <a:prstGeom prst="rect">
            <a:avLst/>
          </a:prstGeom>
        </p:spPr>
      </p:pic>
      <p:grpSp>
        <p:nvGrpSpPr>
          <p:cNvPr id="71" name="Group 70">
            <a:extLst>
              <a:ext uri="{FF2B5EF4-FFF2-40B4-BE49-F238E27FC236}">
                <a16:creationId xmlns:a16="http://schemas.microsoft.com/office/drawing/2014/main" xmlns="" id="{0B139475-2B26-4CA9-9413-DE741E49F7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334054"/>
            <a:ext cx="10055884" cy="2072640"/>
            <a:chOff x="-305" y="3144820"/>
            <a:chExt cx="9182100" cy="1551136"/>
          </a:xfrm>
        </p:grpSpPr>
        <p:sp useBgFill="1">
          <p:nvSpPr>
            <p:cNvPr id="72" name="Freeform: Shape 71">
              <a:extLst>
                <a:ext uri="{FF2B5EF4-FFF2-40B4-BE49-F238E27FC236}">
                  <a16:creationId xmlns:a16="http://schemas.microsoft.com/office/drawing/2014/main" xmlns="" id="{16C6BF63-6277-4C39-BE5D-3C341662C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xmlns="" id="{6EA3BAD9-C130-4A9C-9086-20D132A6CF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2587D38B-9E07-4A8B-B285-5FEBF6A60D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5EF4DD4B-217B-4346-A2B8-432793639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6" name="Subtitle 45">
            <a:extLst>
              <a:ext uri="{FF2B5EF4-FFF2-40B4-BE49-F238E27FC236}">
                <a16:creationId xmlns:a16="http://schemas.microsoft.com/office/drawing/2014/main" xmlns="" id="{84AA5B14-11B0-4875-B1F5-69DBF1E46D68}"/>
              </a:ext>
            </a:extLst>
          </p:cNvPr>
          <p:cNvSpPr>
            <a:spLocks noGrp="1"/>
          </p:cNvSpPr>
          <p:nvPr>
            <p:ph type="subTitle" idx="1"/>
          </p:nvPr>
        </p:nvSpPr>
        <p:spPr>
          <a:xfrm>
            <a:off x="3988268" y="4922271"/>
            <a:ext cx="2079346" cy="866344"/>
          </a:xfrm>
        </p:spPr>
        <p:txBody>
          <a:bodyPr vert="horz" lIns="91440" tIns="45720" rIns="91440" bIns="45720" rtlCol="0" anchor="b">
            <a:normAutofit/>
          </a:bodyPr>
          <a:lstStyle/>
          <a:p>
            <a:pPr>
              <a:lnSpc>
                <a:spcPct val="90000"/>
              </a:lnSpc>
            </a:pPr>
            <a:r>
              <a:rPr lang="en-US" sz="1900" b="1" dirty="0">
                <a:solidFill>
                  <a:schemeClr val="tx1"/>
                </a:solidFill>
                <a:latin typeface="+mn-lt"/>
                <a:cs typeface="+mn-cs"/>
              </a:rPr>
              <a:t>The End</a:t>
            </a:r>
          </a:p>
          <a:p>
            <a:pPr algn="l">
              <a:lnSpc>
                <a:spcPct val="90000"/>
              </a:lnSpc>
            </a:pPr>
            <a:endParaRPr lang="en-US" sz="1900" dirty="0">
              <a:latin typeface="+mn-lt"/>
              <a:cs typeface="+mn-cs"/>
            </a:endParaRPr>
          </a:p>
        </p:txBody>
      </p:sp>
    </p:spTree>
    <p:extLst>
      <p:ext uri="{BB962C8B-B14F-4D97-AF65-F5344CB8AC3E}">
        <p14:creationId xmlns:p14="http://schemas.microsoft.com/office/powerpoint/2010/main" val="4244764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78D17414-6BDF-C386-5C52-A601AC71A2B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13" name="Freeform: Shape 12">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xmlns="" id="{CBCC0BE6-EB61-08BE-FD31-B46AA7CFC7F7}"/>
              </a:ext>
            </a:extLst>
          </p:cNvPr>
          <p:cNvPicPr>
            <a:picLocks noGrp="1" noChangeAspect="1"/>
          </p:cNvPicPr>
          <p:nvPr>
            <p:ph type="pic" sz="quarter" idx="11"/>
          </p:nvPr>
        </p:nvPicPr>
        <p:blipFill>
          <a:blip r:embed="rId3"/>
          <a:srcRect t="6220" b="6220"/>
          <a:stretch/>
        </p:blipFill>
        <p:spPr>
          <a:xfrm>
            <a:off x="0" y="4786330"/>
            <a:ext cx="10058400" cy="2986068"/>
          </a:xfrm>
          <a:prstGeom prst="rect">
            <a:avLst/>
          </a:prstGeom>
          <a:ln>
            <a:noFill/>
          </a:ln>
        </p:spPr>
      </p:pic>
      <p:sp>
        <p:nvSpPr>
          <p:cNvPr id="4" name="TextBox 3">
            <a:extLst>
              <a:ext uri="{FF2B5EF4-FFF2-40B4-BE49-F238E27FC236}">
                <a16:creationId xmlns:a16="http://schemas.microsoft.com/office/drawing/2014/main" xmlns="" id="{A6A82067-850F-1CD6-781C-6907FC8631D7}"/>
              </a:ext>
            </a:extLst>
          </p:cNvPr>
          <p:cNvSpPr txBox="1"/>
          <p:nvPr/>
        </p:nvSpPr>
        <p:spPr>
          <a:xfrm>
            <a:off x="1513486" y="1144212"/>
            <a:ext cx="7086600" cy="584775"/>
          </a:xfrm>
          <a:prstGeom prst="rect">
            <a:avLst/>
          </a:prstGeom>
          <a:noFill/>
        </p:spPr>
        <p:txBody>
          <a:bodyPr wrap="square" rtlCol="0">
            <a:spAutoFit/>
          </a:bodyPr>
          <a:lstStyle/>
          <a:p>
            <a:pPr algn="ctr"/>
            <a:r>
              <a:rPr lang="en-US" sz="3200" b="1" dirty="0">
                <a:latin typeface="+mj-lt"/>
              </a:rPr>
              <a:t>1. Introduction</a:t>
            </a:r>
          </a:p>
        </p:txBody>
      </p:sp>
      <p:sp>
        <p:nvSpPr>
          <p:cNvPr id="6" name="TextBox 5">
            <a:extLst>
              <a:ext uri="{FF2B5EF4-FFF2-40B4-BE49-F238E27FC236}">
                <a16:creationId xmlns:a16="http://schemas.microsoft.com/office/drawing/2014/main" xmlns="" id="{A4920DB4-C2CE-8F7B-9D1B-B57AAA6A13F1}"/>
              </a:ext>
            </a:extLst>
          </p:cNvPr>
          <p:cNvSpPr txBox="1"/>
          <p:nvPr/>
        </p:nvSpPr>
        <p:spPr>
          <a:xfrm>
            <a:off x="514350" y="2011054"/>
            <a:ext cx="9086849" cy="1938992"/>
          </a:xfrm>
          <a:prstGeom prst="rect">
            <a:avLst/>
          </a:prstGeom>
          <a:noFill/>
        </p:spPr>
        <p:txBody>
          <a:bodyPr wrap="square" rtlCol="0">
            <a:spAutoFit/>
          </a:bodyPr>
          <a:lstStyle/>
          <a:p>
            <a:r>
              <a:rPr lang="en-US" sz="2000" dirty="0"/>
              <a:t>- stroke </a:t>
            </a:r>
            <a:r>
              <a:rPr lang="en-US" sz="2000" b="1" dirty="0"/>
              <a:t>2</a:t>
            </a:r>
            <a:r>
              <a:rPr lang="en-US" sz="2000" b="1" baseline="30000" dirty="0"/>
              <a:t>nd</a:t>
            </a:r>
            <a:r>
              <a:rPr lang="en-US" sz="2000" b="1" dirty="0"/>
              <a:t> </a:t>
            </a:r>
            <a:r>
              <a:rPr lang="en-US" sz="2000" dirty="0"/>
              <a:t>leading cause of death globally (</a:t>
            </a:r>
            <a:r>
              <a:rPr lang="en-US" sz="2000" b="1" dirty="0"/>
              <a:t>11%</a:t>
            </a:r>
            <a:r>
              <a:rPr lang="en-US" sz="2000" dirty="0"/>
              <a:t>)*</a:t>
            </a:r>
          </a:p>
          <a:p>
            <a:r>
              <a:rPr lang="en-US" sz="2000" dirty="0"/>
              <a:t>- </a:t>
            </a:r>
            <a:r>
              <a:rPr lang="en-US" sz="2000" b="1" dirty="0"/>
              <a:t>1/3</a:t>
            </a:r>
            <a:r>
              <a:rPr lang="en-US" sz="2000" b="1" baseline="30000" dirty="0"/>
              <a:t>rd</a:t>
            </a:r>
            <a:r>
              <a:rPr lang="en-US" sz="2000" dirty="0"/>
              <a:t> of survivors are very often left with severe disability such as loss of vision &amp;/or speech, paralysis and confusion**</a:t>
            </a:r>
          </a:p>
          <a:p>
            <a:r>
              <a:rPr lang="en-US" sz="2000" dirty="0"/>
              <a:t>- </a:t>
            </a:r>
            <a:r>
              <a:rPr lang="en-US" sz="2000" b="1" dirty="0"/>
              <a:t>4 out of 10 </a:t>
            </a:r>
            <a:r>
              <a:rPr lang="en-US" sz="2000" dirty="0"/>
              <a:t>death could be prevented if risk factors are highlighted early on**</a:t>
            </a:r>
          </a:p>
          <a:p>
            <a:r>
              <a:rPr lang="en-US" sz="2000" dirty="0"/>
              <a:t>- supervised machine learning models may help predict high risk patients and aid in prevention efforts by health care providers</a:t>
            </a:r>
          </a:p>
        </p:txBody>
      </p:sp>
      <p:sp>
        <p:nvSpPr>
          <p:cNvPr id="7" name="TextBox 6">
            <a:extLst>
              <a:ext uri="{FF2B5EF4-FFF2-40B4-BE49-F238E27FC236}">
                <a16:creationId xmlns:a16="http://schemas.microsoft.com/office/drawing/2014/main" xmlns="" id="{1A367EE2-1EEB-5119-096B-97AF2AD9377A}"/>
              </a:ext>
            </a:extLst>
          </p:cNvPr>
          <p:cNvSpPr txBox="1"/>
          <p:nvPr/>
        </p:nvSpPr>
        <p:spPr>
          <a:xfrm>
            <a:off x="371475" y="4343400"/>
            <a:ext cx="9574696" cy="430887"/>
          </a:xfrm>
          <a:prstGeom prst="rect">
            <a:avLst/>
          </a:prstGeom>
          <a:noFill/>
        </p:spPr>
        <p:txBody>
          <a:bodyPr wrap="square" rtlCol="0">
            <a:spAutoFit/>
          </a:bodyPr>
          <a:lstStyle/>
          <a:p>
            <a:pPr algn="r"/>
            <a:r>
              <a:rPr lang="en-US" sz="1100" dirty="0"/>
              <a:t>* https://</a:t>
            </a:r>
            <a:r>
              <a:rPr lang="en-US" sz="1100" dirty="0" err="1"/>
              <a:t>www.who.int</a:t>
            </a:r>
            <a:r>
              <a:rPr lang="en-US" sz="1100" dirty="0"/>
              <a:t>/news-room/fact-sheets/detail/the-top-10-causes-of-death</a:t>
            </a:r>
          </a:p>
          <a:p>
            <a:pPr algn="r"/>
            <a:r>
              <a:rPr lang="en-US" sz="1100" dirty="0"/>
              <a:t>** https://</a:t>
            </a:r>
            <a:r>
              <a:rPr lang="en-US" sz="1100" dirty="0" err="1"/>
              <a:t>www.emro.who.int</a:t>
            </a:r>
            <a:r>
              <a:rPr lang="en-US" sz="1100" dirty="0"/>
              <a:t>/health-topics/stroke-cerebrovascular-accident/</a:t>
            </a:r>
            <a:r>
              <a:rPr lang="en-US" sz="1100" dirty="0" err="1"/>
              <a:t>index.html</a:t>
            </a:r>
            <a:endParaRPr lang="en-US" sz="1100" dirty="0"/>
          </a:p>
        </p:txBody>
      </p:sp>
    </p:spTree>
    <p:extLst>
      <p:ext uri="{BB962C8B-B14F-4D97-AF65-F5344CB8AC3E}">
        <p14:creationId xmlns:p14="http://schemas.microsoft.com/office/powerpoint/2010/main" val="226488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10328" y="-287492"/>
            <a:ext cx="1507800" cy="15605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735603" y="478432"/>
            <a:ext cx="532429" cy="7314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285872" y="742492"/>
            <a:ext cx="567165" cy="77913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7719230" y="0"/>
            <a:ext cx="2339170" cy="1678281"/>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0483" y="6930901"/>
            <a:ext cx="1232974" cy="841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Placeholder 21">
            <a:extLst>
              <a:ext uri="{FF2B5EF4-FFF2-40B4-BE49-F238E27FC236}">
                <a16:creationId xmlns:a16="http://schemas.microsoft.com/office/drawing/2014/main" xmlns="" id="{0916C1A5-630A-2B78-E639-0A2051E47CA1}"/>
              </a:ext>
            </a:extLst>
          </p:cNvPr>
          <p:cNvPicPr>
            <a:picLocks noGrp="1" noChangeAspect="1"/>
          </p:cNvPicPr>
          <p:nvPr>
            <p:ph type="pic" sz="quarter" idx="11"/>
          </p:nvPr>
        </p:nvPicPr>
        <p:blipFill>
          <a:blip r:embed="rId3"/>
          <a:srcRect t="6891" b="6891"/>
          <a:stretch/>
        </p:blipFill>
        <p:spPr>
          <a:xfrm>
            <a:off x="0" y="4944532"/>
            <a:ext cx="10058400" cy="2827867"/>
          </a:xfrm>
          <a:prstGeom prst="rect">
            <a:avLst/>
          </a:prstGeom>
          <a:ln>
            <a:noFill/>
          </a:ln>
        </p:spPr>
      </p:pic>
      <p:sp>
        <p:nvSpPr>
          <p:cNvPr id="39" name="Isosceles Triangle 3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273366" y="7313562"/>
            <a:ext cx="672294" cy="458838"/>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D502CC51-A9FD-C5BF-A2CF-3C3A5B2FF1EE}"/>
              </a:ext>
            </a:extLst>
          </p:cNvPr>
          <p:cNvSpPr txBox="1"/>
          <p:nvPr/>
        </p:nvSpPr>
        <p:spPr>
          <a:xfrm>
            <a:off x="2614613" y="351141"/>
            <a:ext cx="5920641" cy="584775"/>
          </a:xfrm>
          <a:prstGeom prst="rect">
            <a:avLst/>
          </a:prstGeom>
          <a:noFill/>
        </p:spPr>
        <p:txBody>
          <a:bodyPr wrap="square" rtlCol="0">
            <a:spAutoFit/>
          </a:bodyPr>
          <a:lstStyle/>
          <a:p>
            <a:pPr algn="ctr"/>
            <a:r>
              <a:rPr lang="en-US" sz="3200" b="1" dirty="0">
                <a:latin typeface="+mj-lt"/>
              </a:rPr>
              <a:t>2. Data Cleaning</a:t>
            </a:r>
          </a:p>
        </p:txBody>
      </p:sp>
      <p:sp>
        <p:nvSpPr>
          <p:cNvPr id="28" name="TextBox 27">
            <a:extLst>
              <a:ext uri="{FF2B5EF4-FFF2-40B4-BE49-F238E27FC236}">
                <a16:creationId xmlns:a16="http://schemas.microsoft.com/office/drawing/2014/main" xmlns="" id="{47AF6F8F-D018-2350-B83D-4C889AC4610F}"/>
              </a:ext>
            </a:extLst>
          </p:cNvPr>
          <p:cNvSpPr txBox="1"/>
          <p:nvPr/>
        </p:nvSpPr>
        <p:spPr>
          <a:xfrm>
            <a:off x="2285999" y="982079"/>
            <a:ext cx="7415213" cy="3970318"/>
          </a:xfrm>
          <a:prstGeom prst="rect">
            <a:avLst/>
          </a:prstGeom>
          <a:noFill/>
        </p:spPr>
        <p:txBody>
          <a:bodyPr wrap="square" rtlCol="0">
            <a:spAutoFit/>
          </a:bodyPr>
          <a:lstStyle/>
          <a:p>
            <a:r>
              <a:rPr lang="en-US" sz="2100" dirty="0"/>
              <a:t>- rounded age present as decimals</a:t>
            </a:r>
          </a:p>
          <a:p>
            <a:r>
              <a:rPr lang="en-US" sz="2100" dirty="0"/>
              <a:t>- dropped gender ’other’ (1 row) </a:t>
            </a:r>
          </a:p>
          <a:p>
            <a:r>
              <a:rPr lang="en-US" sz="2100" dirty="0"/>
              <a:t>- dropped </a:t>
            </a:r>
            <a:r>
              <a:rPr lang="en-US" sz="2100" dirty="0" err="1"/>
              <a:t>smoking_status</a:t>
            </a:r>
            <a:r>
              <a:rPr lang="en-US" sz="2100" dirty="0"/>
              <a:t> column ( too many ‘unknown’)</a:t>
            </a:r>
          </a:p>
          <a:p>
            <a:endParaRPr lang="en-US" sz="2100" dirty="0"/>
          </a:p>
          <a:p>
            <a:pPr algn="ctr"/>
            <a:r>
              <a:rPr lang="en-US" sz="2100" b="1" dirty="0">
                <a:solidFill>
                  <a:srgbClr val="009193"/>
                </a:solidFill>
              </a:rPr>
              <a:t>Stats on dataset:</a:t>
            </a:r>
          </a:p>
          <a:p>
            <a:r>
              <a:rPr lang="en-US" sz="2100" dirty="0"/>
              <a:t>- total 5109 rows of data post cleaning</a:t>
            </a:r>
          </a:p>
          <a:p>
            <a:r>
              <a:rPr lang="en-US" sz="2100" dirty="0"/>
              <a:t>- average age 43 years across cohort</a:t>
            </a:r>
          </a:p>
          <a:p>
            <a:r>
              <a:rPr lang="en-US" sz="2100" dirty="0"/>
              <a:t>- 2994 female &amp; 2115 male data rows</a:t>
            </a:r>
          </a:p>
          <a:p>
            <a:r>
              <a:rPr lang="en-US" sz="2100" dirty="0"/>
              <a:t>- 4400 employed, 22 never employed, 687 children</a:t>
            </a:r>
          </a:p>
          <a:p>
            <a:r>
              <a:rPr lang="en-US" sz="2100" dirty="0"/>
              <a:t>- 2596 Urban &amp; 2513 Rural dwellers</a:t>
            </a:r>
          </a:p>
          <a:p>
            <a:r>
              <a:rPr lang="en-US" sz="2100" dirty="0"/>
              <a:t>- avg glucose level 106.14 mg/dL (optimal 70-100 mg/dL)</a:t>
            </a:r>
          </a:p>
          <a:p>
            <a:r>
              <a:rPr lang="en-US" sz="2100" dirty="0"/>
              <a:t>- 4860 never had stroke, 249 had stroke</a:t>
            </a:r>
          </a:p>
        </p:txBody>
      </p:sp>
    </p:spTree>
    <p:extLst>
      <p:ext uri="{BB962C8B-B14F-4D97-AF65-F5344CB8AC3E}">
        <p14:creationId xmlns:p14="http://schemas.microsoft.com/office/powerpoint/2010/main" val="210212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Feature Importance</a:t>
            </a:r>
          </a:p>
        </p:txBody>
      </p:sp>
      <p:pic>
        <p:nvPicPr>
          <p:cNvPr id="6" name="Picture 5">
            <a:extLst>
              <a:ext uri="{FF2B5EF4-FFF2-40B4-BE49-F238E27FC236}">
                <a16:creationId xmlns:a16="http://schemas.microsoft.com/office/drawing/2014/main" xmlns="" id="{F127BFC5-8A1A-BE1F-89FE-44FA39B50501}"/>
              </a:ext>
            </a:extLst>
          </p:cNvPr>
          <p:cNvPicPr>
            <a:picLocks noChangeAspect="1"/>
          </p:cNvPicPr>
          <p:nvPr/>
        </p:nvPicPr>
        <p:blipFill>
          <a:blip r:embed="rId3"/>
          <a:stretch>
            <a:fillRect/>
          </a:stretch>
        </p:blipFill>
        <p:spPr>
          <a:xfrm>
            <a:off x="696855" y="1631389"/>
            <a:ext cx="8664691" cy="5410669"/>
          </a:xfrm>
          <a:prstGeom prst="rect">
            <a:avLst/>
          </a:prstGeom>
        </p:spPr>
      </p:pic>
      <p:sp>
        <p:nvSpPr>
          <p:cNvPr id="2" name="TextBox 1">
            <a:extLst>
              <a:ext uri="{FF2B5EF4-FFF2-40B4-BE49-F238E27FC236}">
                <a16:creationId xmlns:a16="http://schemas.microsoft.com/office/drawing/2014/main" xmlns="" id="{8563F755-11F5-A0B7-B0CD-FD86CB286958}"/>
              </a:ext>
            </a:extLst>
          </p:cNvPr>
          <p:cNvSpPr txBox="1"/>
          <p:nvPr/>
        </p:nvSpPr>
        <p:spPr>
          <a:xfrm>
            <a:off x="1448655" y="412002"/>
            <a:ext cx="7086600" cy="584775"/>
          </a:xfrm>
          <a:prstGeom prst="rect">
            <a:avLst/>
          </a:prstGeom>
          <a:noFill/>
        </p:spPr>
        <p:txBody>
          <a:bodyPr wrap="square" rtlCol="0">
            <a:spAutoFit/>
          </a:bodyPr>
          <a:lstStyle/>
          <a:p>
            <a:pPr algn="ctr"/>
            <a:r>
              <a:rPr lang="en-US" sz="3200" b="1" dirty="0">
                <a:latin typeface="+mj-lt"/>
              </a:rPr>
              <a:t>3. Visualizations</a:t>
            </a:r>
          </a:p>
        </p:txBody>
      </p:sp>
    </p:spTree>
    <p:extLst>
      <p:ext uri="{BB962C8B-B14F-4D97-AF65-F5344CB8AC3E}">
        <p14:creationId xmlns:p14="http://schemas.microsoft.com/office/powerpoint/2010/main" val="225452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43721567-CC8A-A7F3-20FA-1E041D14A7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A30CD2F-F220-0E5F-544F-FC701E5F9F6A}"/>
              </a:ext>
            </a:extLst>
          </p:cNvPr>
          <p:cNvSpPr txBox="1"/>
          <p:nvPr/>
        </p:nvSpPr>
        <p:spPr>
          <a:xfrm>
            <a:off x="1448655" y="936933"/>
            <a:ext cx="7086600" cy="584775"/>
          </a:xfrm>
          <a:prstGeom prst="rect">
            <a:avLst/>
          </a:prstGeom>
          <a:noFill/>
        </p:spPr>
        <p:txBody>
          <a:bodyPr wrap="square" rtlCol="0">
            <a:spAutoFit/>
          </a:bodyPr>
          <a:lstStyle/>
          <a:p>
            <a:pPr algn="ctr"/>
            <a:r>
              <a:rPr lang="en-US" sz="3200" dirty="0">
                <a:latin typeface="+mj-lt"/>
              </a:rPr>
              <a:t>Correlation Heatmap</a:t>
            </a:r>
          </a:p>
        </p:txBody>
      </p:sp>
      <p:pic>
        <p:nvPicPr>
          <p:cNvPr id="8" name="Picture 7">
            <a:extLst>
              <a:ext uri="{FF2B5EF4-FFF2-40B4-BE49-F238E27FC236}">
                <a16:creationId xmlns:a16="http://schemas.microsoft.com/office/drawing/2014/main" xmlns="" id="{E739D135-5263-E8AF-FB9B-50963AA8AE99}"/>
              </a:ext>
            </a:extLst>
          </p:cNvPr>
          <p:cNvPicPr>
            <a:picLocks noChangeAspect="1"/>
          </p:cNvPicPr>
          <p:nvPr/>
        </p:nvPicPr>
        <p:blipFill rotWithShape="1">
          <a:blip r:embed="rId3"/>
          <a:srcRect t="1542" b="1"/>
          <a:stretch/>
        </p:blipFill>
        <p:spPr>
          <a:xfrm>
            <a:off x="1088886" y="1521708"/>
            <a:ext cx="7880628" cy="6200676"/>
          </a:xfrm>
          <a:prstGeom prst="rect">
            <a:avLst/>
          </a:prstGeom>
        </p:spPr>
      </p:pic>
    </p:spTree>
    <p:extLst>
      <p:ext uri="{BB962C8B-B14F-4D97-AF65-F5344CB8AC3E}">
        <p14:creationId xmlns:p14="http://schemas.microsoft.com/office/powerpoint/2010/main" val="1763449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70E4827D-FA93-1341-12C6-77721C36F92A}"/>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E2787E3-913E-2363-C94D-1D76F97998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1DE4C16E-0B4D-1171-1AF0-D8934765E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B1219E35-B86C-7398-CFCB-3057BEEB9E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FB3469AA-404B-091F-684D-2479FFABF0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B7073EDB-4528-B259-D07A-6FF38339B3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C111DA31-D09F-8393-520F-73770EA17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B0D09405-DF54-A9DA-B577-B5C163B12EEA}"/>
              </a:ext>
            </a:extLst>
          </p:cNvPr>
          <p:cNvPicPr>
            <a:picLocks noChangeAspect="1"/>
          </p:cNvPicPr>
          <p:nvPr/>
        </p:nvPicPr>
        <p:blipFill rotWithShape="1">
          <a:blip r:embed="rId3"/>
          <a:srcRect l="5285" t="6529" r="8020" b="3086"/>
          <a:stretch/>
        </p:blipFill>
        <p:spPr>
          <a:xfrm>
            <a:off x="1298513" y="1521708"/>
            <a:ext cx="7311232" cy="5678629"/>
          </a:xfrm>
          <a:prstGeom prst="rect">
            <a:avLst/>
          </a:prstGeom>
        </p:spPr>
      </p:pic>
      <p:sp>
        <p:nvSpPr>
          <p:cNvPr id="3" name="TextBox 2">
            <a:extLst>
              <a:ext uri="{FF2B5EF4-FFF2-40B4-BE49-F238E27FC236}">
                <a16:creationId xmlns:a16="http://schemas.microsoft.com/office/drawing/2014/main" xmlns="" id="{A07A71D1-DF9D-B94A-43FB-DF518BF0E32E}"/>
              </a:ext>
            </a:extLst>
          </p:cNvPr>
          <p:cNvSpPr txBox="1"/>
          <p:nvPr/>
        </p:nvSpPr>
        <p:spPr>
          <a:xfrm>
            <a:off x="1448655" y="632139"/>
            <a:ext cx="7086600" cy="584775"/>
          </a:xfrm>
          <a:prstGeom prst="rect">
            <a:avLst/>
          </a:prstGeom>
          <a:noFill/>
        </p:spPr>
        <p:txBody>
          <a:bodyPr wrap="square" rtlCol="0">
            <a:spAutoFit/>
          </a:bodyPr>
          <a:lstStyle/>
          <a:p>
            <a:pPr algn="ctr"/>
            <a:r>
              <a:rPr lang="en-US" sz="3200" dirty="0">
                <a:latin typeface="+mj-lt"/>
              </a:rPr>
              <a:t>Age Distribution</a:t>
            </a:r>
          </a:p>
        </p:txBody>
      </p:sp>
    </p:spTree>
    <p:extLst>
      <p:ext uri="{BB962C8B-B14F-4D97-AF65-F5344CB8AC3E}">
        <p14:creationId xmlns:p14="http://schemas.microsoft.com/office/powerpoint/2010/main" val="1540799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C10D4AF-D2B4-5A43-3193-64BE0EC66DAF}"/>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3876AB3A-66F7-DD52-0EFD-1441D7B21A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 name="Rectangle 3">
            <a:extLst>
              <a:ext uri="{FF2B5EF4-FFF2-40B4-BE49-F238E27FC236}">
                <a16:creationId xmlns:a16="http://schemas.microsoft.com/office/drawing/2014/main" xmlns="" id="{BA072E84-FD9C-903F-254B-786D2344C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0055884"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2BC39B7A-F362-2A32-AE7A-8E22BA70B80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217EBE0F-0125-9C1A-A341-8FB323A34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494A396C-C4D8-3A39-535F-8E8B176C3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C7079BC6-D1A9-77C1-1DFF-7458C9145A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86E863FB-6F14-C999-2015-4803D694F0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01ACD746-3C8B-368F-61C6-296C97DF35E5}"/>
              </a:ext>
            </a:extLst>
          </p:cNvPr>
          <p:cNvSpPr txBox="1"/>
          <p:nvPr/>
        </p:nvSpPr>
        <p:spPr>
          <a:xfrm>
            <a:off x="3412743" y="669915"/>
            <a:ext cx="3138158" cy="584775"/>
          </a:xfrm>
          <a:prstGeom prst="rect">
            <a:avLst/>
          </a:prstGeom>
          <a:noFill/>
        </p:spPr>
        <p:txBody>
          <a:bodyPr wrap="square" rtlCol="0">
            <a:spAutoFit/>
          </a:bodyPr>
          <a:lstStyle/>
          <a:p>
            <a:pPr algn="ctr"/>
            <a:r>
              <a:rPr lang="en-US" sz="3200" dirty="0">
                <a:latin typeface="+mj-lt"/>
              </a:rPr>
              <a:t>Age vs BMI</a:t>
            </a:r>
          </a:p>
        </p:txBody>
      </p:sp>
      <p:pic>
        <p:nvPicPr>
          <p:cNvPr id="6" name="Picture 5" descr="A graph of scatter plot&#10;&#10;Description automatically generated">
            <a:extLst>
              <a:ext uri="{FF2B5EF4-FFF2-40B4-BE49-F238E27FC236}">
                <a16:creationId xmlns:a16="http://schemas.microsoft.com/office/drawing/2014/main" xmlns="" id="{CD3A66E3-6703-FB43-50A9-2272F442AD79}"/>
              </a:ext>
            </a:extLst>
          </p:cNvPr>
          <p:cNvPicPr>
            <a:picLocks noChangeAspect="1"/>
          </p:cNvPicPr>
          <p:nvPr/>
        </p:nvPicPr>
        <p:blipFill rotWithShape="1">
          <a:blip r:embed="rId3"/>
          <a:srcRect l="6460" t="7208" r="8675" b="3153"/>
          <a:stretch/>
        </p:blipFill>
        <p:spPr>
          <a:xfrm>
            <a:off x="481092" y="1720150"/>
            <a:ext cx="9001461" cy="5704747"/>
          </a:xfrm>
          <a:prstGeom prst="rect">
            <a:avLst/>
          </a:prstGeom>
        </p:spPr>
      </p:pic>
      <p:pic>
        <p:nvPicPr>
          <p:cNvPr id="7" name="Picture 6">
            <a:extLst>
              <a:ext uri="{FF2B5EF4-FFF2-40B4-BE49-F238E27FC236}">
                <a16:creationId xmlns:a16="http://schemas.microsoft.com/office/drawing/2014/main" xmlns="" id="{04D5EFC4-2CCC-C0CC-8969-BFF26379F320}"/>
              </a:ext>
            </a:extLst>
          </p:cNvPr>
          <p:cNvPicPr>
            <a:picLocks noChangeAspect="1"/>
          </p:cNvPicPr>
          <p:nvPr/>
        </p:nvPicPr>
        <p:blipFill>
          <a:blip r:embed="rId4"/>
          <a:stretch>
            <a:fillRect/>
          </a:stretch>
        </p:blipFill>
        <p:spPr>
          <a:xfrm>
            <a:off x="1527720" y="4040260"/>
            <a:ext cx="6347791" cy="3569716"/>
          </a:xfrm>
          <a:prstGeom prst="rect">
            <a:avLst/>
          </a:prstGeom>
        </p:spPr>
      </p:pic>
      <p:pic>
        <p:nvPicPr>
          <p:cNvPr id="8" name="Picture 7">
            <a:extLst>
              <a:ext uri="{FF2B5EF4-FFF2-40B4-BE49-F238E27FC236}">
                <a16:creationId xmlns:a16="http://schemas.microsoft.com/office/drawing/2014/main" xmlns="" id="{1FAE35A6-5D7F-2BB8-EEB9-5E877F29EE0F}"/>
              </a:ext>
            </a:extLst>
          </p:cNvPr>
          <p:cNvPicPr>
            <a:picLocks noChangeAspect="1"/>
          </p:cNvPicPr>
          <p:nvPr/>
        </p:nvPicPr>
        <p:blipFill rotWithShape="1">
          <a:blip r:embed="rId5"/>
          <a:srcRect l="1500" t="3705" r="6310"/>
          <a:stretch/>
        </p:blipFill>
        <p:spPr>
          <a:xfrm>
            <a:off x="2250427" y="524531"/>
            <a:ext cx="5187528" cy="4063962"/>
          </a:xfrm>
          <a:prstGeom prst="rect">
            <a:avLst/>
          </a:prstGeom>
        </p:spPr>
      </p:pic>
    </p:spTree>
    <p:extLst>
      <p:ext uri="{BB962C8B-B14F-4D97-AF65-F5344CB8AC3E}">
        <p14:creationId xmlns:p14="http://schemas.microsoft.com/office/powerpoint/2010/main" val="191316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97FC33D-E98D-55D5-AB02-9FAE4EED86D1}"/>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xmlns="" id="{D46594EA-21FE-36D8-A04C-1207E04E2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xmlns="" id="{6F67F534-9A71-ED9B-447B-9627E8562D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9045825" y="2672"/>
            <a:ext cx="1548239" cy="2001476"/>
            <a:chOff x="-648769" y="2358"/>
            <a:chExt cx="1876653" cy="1766008"/>
          </a:xfrm>
        </p:grpSpPr>
        <p:sp>
          <p:nvSpPr>
            <p:cNvPr id="30" name="Freeform: Shape 29">
              <a:extLst>
                <a:ext uri="{FF2B5EF4-FFF2-40B4-BE49-F238E27FC236}">
                  <a16:creationId xmlns:a16="http://schemas.microsoft.com/office/drawing/2014/main" xmlns="" id="{30D5B909-9292-92EB-9974-DD4339EC94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DC60AA1F-EF17-F70B-4F63-5A67139206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xmlns="" id="{5FE2B063-6A29-B80D-B7A6-8895160E79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C00D0292-EFE4-7B80-97BB-AB0F53A5E1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6E31DBBA-A1DB-2D00-DDE4-901707E77C32}"/>
              </a:ext>
            </a:extLst>
          </p:cNvPr>
          <p:cNvSpPr txBox="1"/>
          <p:nvPr/>
        </p:nvSpPr>
        <p:spPr>
          <a:xfrm>
            <a:off x="1448654" y="591918"/>
            <a:ext cx="7086600" cy="584775"/>
          </a:xfrm>
          <a:prstGeom prst="rect">
            <a:avLst/>
          </a:prstGeom>
          <a:noFill/>
        </p:spPr>
        <p:txBody>
          <a:bodyPr wrap="square" rtlCol="0">
            <a:spAutoFit/>
          </a:bodyPr>
          <a:lstStyle/>
          <a:p>
            <a:pPr algn="ctr"/>
            <a:r>
              <a:rPr lang="en-US" sz="3200" dirty="0">
                <a:latin typeface="+mj-lt"/>
              </a:rPr>
              <a:t>Age vs Blood Sugar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97" y="1529466"/>
            <a:ext cx="8867096" cy="5728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xmlns="" id="{4CA476C1-CECB-3FC6-C0E3-95E4F66B6970}"/>
              </a:ext>
            </a:extLst>
          </p:cNvPr>
          <p:cNvPicPr>
            <a:picLocks noChangeAspect="1"/>
          </p:cNvPicPr>
          <p:nvPr/>
        </p:nvPicPr>
        <p:blipFill rotWithShape="1">
          <a:blip r:embed="rId4"/>
          <a:srcRect l="4243" t="4523" r="7435"/>
          <a:stretch/>
        </p:blipFill>
        <p:spPr>
          <a:xfrm>
            <a:off x="195384" y="1176693"/>
            <a:ext cx="9412123" cy="6292251"/>
          </a:xfrm>
          <a:prstGeom prst="rect">
            <a:avLst/>
          </a:prstGeom>
        </p:spPr>
      </p:pic>
    </p:spTree>
    <p:extLst>
      <p:ext uri="{BB962C8B-B14F-4D97-AF65-F5344CB8AC3E}">
        <p14:creationId xmlns:p14="http://schemas.microsoft.com/office/powerpoint/2010/main" val="3231652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EAC644-7B36-4B02-AE6A-271637DE6193}">
  <ds:schemaRefs>
    <ds:schemaRef ds:uri="http://schemas.microsoft.com/sharepoint/v3/contenttype/forms"/>
  </ds:schemaRefs>
</ds:datastoreItem>
</file>

<file path=customXml/itemProps2.xml><?xml version="1.0" encoding="utf-8"?>
<ds:datastoreItem xmlns:ds="http://schemas.openxmlformats.org/officeDocument/2006/customXml" ds:itemID="{581AEECB-7CBF-41B6-B304-895A4D5BDF0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D82FBE3-5E95-4B7A-88C0-B7BB58A96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1018</Words>
  <Application>Microsoft Office PowerPoint</Application>
  <PresentationFormat>Custom</PresentationFormat>
  <Paragraphs>183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2020-06-29T21:50:47Z</dcterms:created>
  <dcterms:modified xsi:type="dcterms:W3CDTF">2024-01-24T20:20:40Z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