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9bca2b7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9bca2b7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9bca2b7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9bca2b7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9bca2b77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9bca2b77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9bca2b7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9bca2b7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9bca2b7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9bca2b7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9bca2b7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9bca2b7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9bca2b7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9bca2b7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9bca2b7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9bca2b7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9bca2b7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9bca2b7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9bca2b775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9bca2b77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9bca2b77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9bca2b77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9bca2b77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9bca2b77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9bca2b77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9bca2b77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malihassan-virk.github.io/test/index.html" TargetMode="External"/><Relationship Id="rId4" Type="http://schemas.openxmlformats.org/officeDocument/2006/relationships/hyperlink" Target="https://malihassan-virk.github.io/test/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upport.google.com/googleplay/android-developer/answer/9844679?visit_id=638464657878911710-3085936518&amp;rd=1#zippy=%2Cupload-and-share-apps-for-test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a:ln cap="flat" cmpd="sng" w="9525">
            <a:solidFill>
              <a:schemeClr val="dk1"/>
            </a:solidFill>
            <a:prstDash val="solid"/>
            <a:round/>
            <a:headEnd len="sm" w="sm" type="none"/>
            <a:tailEnd len="sm" w="sm" type="none"/>
          </a:ln>
        </p:spPr>
        <p:txBody>
          <a:bodyPr anchorCtr="0" anchor="b" bIns="91425" lIns="91425" spcFirstLastPara="1" rIns="91425" wrap="square" tIns="91425">
            <a:normAutofit/>
          </a:bodyPr>
          <a:lstStyle/>
          <a:p>
            <a:pPr indent="0" lvl="0" marL="0" rtl="0" algn="ctr">
              <a:spcBef>
                <a:spcPts val="0"/>
              </a:spcBef>
              <a:spcAft>
                <a:spcPts val="0"/>
              </a:spcAft>
              <a:buNone/>
            </a:pPr>
            <a:r>
              <a:rPr lang="en"/>
              <a:t>Google Play Console</a:t>
            </a:r>
            <a:endParaRPr/>
          </a:p>
        </p:txBody>
      </p:sp>
      <p:sp>
        <p:nvSpPr>
          <p:cNvPr id="55" name="Google Shape;55;p13"/>
          <p:cNvSpPr txBox="1"/>
          <p:nvPr>
            <p:ph idx="1" type="subTitle"/>
          </p:nvPr>
        </p:nvSpPr>
        <p:spPr>
          <a:xfrm>
            <a:off x="311700" y="2834125"/>
            <a:ext cx="8520600" cy="1483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Clr>
                <a:schemeClr val="dk1"/>
              </a:buClr>
              <a:buSzPts val="1018"/>
              <a:buFont typeface="Arial"/>
              <a:buNone/>
            </a:pPr>
            <a:r>
              <a:rPr lang="en" sz="1910">
                <a:solidFill>
                  <a:schemeClr val="dk1"/>
                </a:solidFill>
              </a:rPr>
              <a:t>Internal App Sharing &amp; Testing</a:t>
            </a:r>
            <a:br>
              <a:rPr lang="en" sz="2710">
                <a:solidFill>
                  <a:schemeClr val="dk1"/>
                </a:solidFill>
              </a:rPr>
            </a:br>
            <a:r>
              <a:rPr lang="en" sz="1910">
                <a:solidFill>
                  <a:schemeClr val="dk1"/>
                </a:solidFill>
              </a:rPr>
              <a:t>Understanding the Best Way to Share &amp; Test App Builds</a:t>
            </a:r>
            <a:br>
              <a:rPr lang="en" sz="3110">
                <a:solidFill>
                  <a:schemeClr val="dk1"/>
                </a:solidFill>
              </a:rPr>
            </a:br>
            <a:endParaRPr sz="271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Enable Developer Options for Internal App Sharing</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t>First, you must be part of a testing user from any channel, whether it’s open beta, closed beta, or any internal channel. Then, you need to activate the developer options in the Play Store app on the device where you will test it.</a:t>
            </a:r>
            <a:endParaRPr sz="1200"/>
          </a:p>
          <a:p>
            <a:pPr indent="0" lvl="0" marL="0" rtl="0" algn="l">
              <a:spcBef>
                <a:spcPts val="1200"/>
              </a:spcBef>
              <a:spcAft>
                <a:spcPts val="1200"/>
              </a:spcAft>
              <a:buNone/>
            </a:pPr>
            <a:r>
              <a:rPr lang="en" sz="1200"/>
              <a:t>Go to the Play Store app on your device, press the profile button located at the top right, and select the Settings option.</a:t>
            </a:r>
            <a:br>
              <a:rPr lang="en" sz="1100"/>
            </a:br>
            <a:endParaRPr sz="1100"/>
          </a:p>
        </p:txBody>
      </p:sp>
      <p:pic>
        <p:nvPicPr>
          <p:cNvPr id="110" name="Google Shape;110;p22"/>
          <p:cNvPicPr preferRelativeResize="0"/>
          <p:nvPr/>
        </p:nvPicPr>
        <p:blipFill>
          <a:blip r:embed="rId3">
            <a:alphaModFix/>
          </a:blip>
          <a:stretch>
            <a:fillRect/>
          </a:stretch>
        </p:blipFill>
        <p:spPr>
          <a:xfrm>
            <a:off x="2874976" y="2130600"/>
            <a:ext cx="2501651" cy="28773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263200"/>
            <a:ext cx="8520600" cy="43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In the About section, you will find the Play Store version option. Tap it seven times to activate the developer menu.</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Clr>
                <a:schemeClr val="dk1"/>
              </a:buClr>
              <a:buSzPts val="1100"/>
              <a:buFont typeface="Arial"/>
              <a:buNone/>
            </a:pPr>
            <a:br>
              <a:rPr lang="en" sz="1400"/>
            </a:br>
            <a:r>
              <a:rPr lang="en" sz="1400"/>
              <a:t>Now that it’s activated, go to the General section, the first one on the options list. You’ll see Developer options there. Tap it to access its settings.</a:t>
            </a:r>
            <a:endParaRPr sz="1400"/>
          </a:p>
        </p:txBody>
      </p:sp>
      <p:pic>
        <p:nvPicPr>
          <p:cNvPr id="116" name="Google Shape;116;p23"/>
          <p:cNvPicPr preferRelativeResize="0"/>
          <p:nvPr/>
        </p:nvPicPr>
        <p:blipFill>
          <a:blip r:embed="rId3">
            <a:alphaModFix/>
          </a:blip>
          <a:stretch>
            <a:fillRect/>
          </a:stretch>
        </p:blipFill>
        <p:spPr>
          <a:xfrm>
            <a:off x="672300" y="827575"/>
            <a:ext cx="2949700" cy="2664551"/>
          </a:xfrm>
          <a:prstGeom prst="rect">
            <a:avLst/>
          </a:prstGeom>
          <a:noFill/>
          <a:ln>
            <a:noFill/>
          </a:ln>
        </p:spPr>
      </p:pic>
      <p:pic>
        <p:nvPicPr>
          <p:cNvPr id="117" name="Google Shape;117;p23"/>
          <p:cNvPicPr preferRelativeResize="0"/>
          <p:nvPr/>
        </p:nvPicPr>
        <p:blipFill>
          <a:blip r:embed="rId4">
            <a:alphaModFix/>
          </a:blip>
          <a:stretch>
            <a:fillRect/>
          </a:stretch>
        </p:blipFill>
        <p:spPr>
          <a:xfrm>
            <a:off x="3554050" y="2093000"/>
            <a:ext cx="5229150" cy="131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idx="1" type="body"/>
          </p:nvPr>
        </p:nvSpPr>
        <p:spPr>
          <a:xfrm>
            <a:off x="311700" y="263200"/>
            <a:ext cx="8520600" cy="430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And finally in Developer options, enable the Internal app sharing option.</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br>
              <a:rPr lang="en" sz="1400"/>
            </a:br>
            <a:br>
              <a:rPr lang="en" sz="1400"/>
            </a:br>
            <a:r>
              <a:rPr lang="en" sz="1400"/>
              <a:t>You just need to open the link we generated on the internal sharing page from the device you’ll use for testing. This will redirect you to the Play Store, where you’ll see the version available for download, which you can then use for testing.</a:t>
            </a:r>
            <a:endParaRPr sz="1400"/>
          </a:p>
        </p:txBody>
      </p:sp>
      <p:pic>
        <p:nvPicPr>
          <p:cNvPr id="123" name="Google Shape;123;p24"/>
          <p:cNvPicPr preferRelativeResize="0"/>
          <p:nvPr/>
        </p:nvPicPr>
        <p:blipFill>
          <a:blip r:embed="rId3">
            <a:alphaModFix/>
          </a:blip>
          <a:stretch>
            <a:fillRect/>
          </a:stretch>
        </p:blipFill>
        <p:spPr>
          <a:xfrm>
            <a:off x="447675" y="628150"/>
            <a:ext cx="3963900" cy="2913400"/>
          </a:xfrm>
          <a:prstGeom prst="rect">
            <a:avLst/>
          </a:prstGeom>
          <a:noFill/>
          <a:ln>
            <a:noFill/>
          </a:ln>
        </p:spPr>
      </p:pic>
      <p:pic>
        <p:nvPicPr>
          <p:cNvPr id="124" name="Google Shape;124;p24"/>
          <p:cNvPicPr preferRelativeResize="0"/>
          <p:nvPr/>
        </p:nvPicPr>
        <p:blipFill>
          <a:blip r:embed="rId4">
            <a:alphaModFix/>
          </a:blip>
          <a:stretch>
            <a:fillRect/>
          </a:stretch>
        </p:blipFill>
        <p:spPr>
          <a:xfrm>
            <a:off x="4590450" y="835344"/>
            <a:ext cx="3963899" cy="25861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Internal App Sharing Allows Testing of Any Build</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600">
                <a:solidFill>
                  <a:schemeClr val="dk1"/>
                </a:solidFill>
              </a:rPr>
              <a:t>App Bundle Explorer</a:t>
            </a:r>
            <a:r>
              <a:rPr lang="en" sz="1600">
                <a:solidFill>
                  <a:schemeClr val="dk1"/>
                </a:solidFill>
              </a:rPr>
              <a:t> stores </a:t>
            </a:r>
            <a:r>
              <a:rPr b="1" lang="en" sz="1600">
                <a:solidFill>
                  <a:schemeClr val="dk1"/>
                </a:solidFill>
              </a:rPr>
              <a:t>all uploaded builds</a:t>
            </a:r>
            <a:r>
              <a:rPr lang="en" sz="1600">
                <a:solidFill>
                  <a:schemeClr val="dk1"/>
                </a:solidFill>
              </a:rPr>
              <a:t>.</a:t>
            </a:r>
            <a:endParaRPr sz="1600">
              <a:solidFill>
                <a:schemeClr val="dk1"/>
              </a:solidFill>
            </a:endParaRPr>
          </a:p>
          <a:p>
            <a:pPr indent="0" lvl="0" marL="0" rtl="0" algn="l">
              <a:spcBef>
                <a:spcPts val="1200"/>
              </a:spcBef>
              <a:spcAft>
                <a:spcPts val="0"/>
              </a:spcAft>
              <a:buNone/>
            </a:pPr>
            <a:r>
              <a:rPr lang="en" sz="1600">
                <a:solidFill>
                  <a:schemeClr val="dk1"/>
                </a:solidFill>
              </a:rPr>
              <a:t>Each version has a </a:t>
            </a:r>
            <a:r>
              <a:rPr b="1" lang="en" sz="1600">
                <a:solidFill>
                  <a:schemeClr val="dk1"/>
                </a:solidFill>
              </a:rPr>
              <a:t>fixed link pattern</a:t>
            </a:r>
            <a:r>
              <a:rPr lang="en" sz="1600">
                <a:solidFill>
                  <a:schemeClr val="dk1"/>
                </a:solidFill>
              </a:rPr>
              <a:t>:</a:t>
            </a:r>
            <a:br>
              <a:rPr lang="en" sz="1600">
                <a:solidFill>
                  <a:schemeClr val="dk1"/>
                </a:solidFill>
              </a:rPr>
            </a:br>
            <a:br>
              <a:rPr lang="en" sz="1600">
                <a:solidFill>
                  <a:schemeClr val="dk1"/>
                </a:solidFill>
              </a:rPr>
            </a:br>
            <a:r>
              <a:rPr lang="en" sz="1600">
                <a:solidFill>
                  <a:srgbClr val="188038"/>
                </a:solidFill>
                <a:latin typeface="Roboto Mono"/>
                <a:ea typeface="Roboto Mono"/>
                <a:cs typeface="Roboto Mono"/>
                <a:sym typeface="Roboto Mono"/>
              </a:rPr>
              <a:t>https://play.google.com/apps/test/&lt;package_name&gt;/&lt;version_code&gt;</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Testers can </a:t>
            </a:r>
            <a:r>
              <a:rPr b="1" lang="en" sz="1600">
                <a:solidFill>
                  <a:schemeClr val="dk1"/>
                </a:solidFill>
              </a:rPr>
              <a:t>install older versions</a:t>
            </a:r>
            <a:r>
              <a:rPr lang="en" sz="1600">
                <a:solidFill>
                  <a:schemeClr val="dk1"/>
                </a:solidFill>
              </a:rPr>
              <a:t> by modifying the version code.</a:t>
            </a:r>
            <a:endParaRPr sz="1600">
              <a:solidFill>
                <a:schemeClr val="dk1"/>
              </a:solidFill>
            </a:endParaRPr>
          </a:p>
          <a:p>
            <a:pPr indent="0" lvl="0" marL="0" rtl="0" algn="l">
              <a:spcBef>
                <a:spcPts val="1200"/>
              </a:spcBef>
              <a:spcAft>
                <a:spcPts val="0"/>
              </a:spcAft>
              <a:buClr>
                <a:schemeClr val="dk1"/>
              </a:buClr>
              <a:buSzPts val="1100"/>
              <a:buFont typeface="Arial"/>
              <a:buNone/>
            </a:pPr>
            <a:r>
              <a:rPr lang="en" sz="1600">
                <a:solidFill>
                  <a:schemeClr val="dk1"/>
                </a:solidFill>
              </a:rPr>
              <a:t>Unlike testing tracks, </a:t>
            </a:r>
            <a:r>
              <a:rPr b="1" lang="en" sz="1600">
                <a:solidFill>
                  <a:schemeClr val="dk1"/>
                </a:solidFill>
              </a:rPr>
              <a:t>QA teams can test multiple versions</a:t>
            </a:r>
            <a:r>
              <a:rPr lang="en" sz="1600">
                <a:solidFill>
                  <a:schemeClr val="dk1"/>
                </a:solidFill>
              </a:rPr>
              <a:t>.</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Web Page for Build Selection &amp; Testing</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900">
                <a:solidFill>
                  <a:schemeClr val="dk1"/>
                </a:solidFill>
              </a:rPr>
              <a:t>Website:</a:t>
            </a:r>
            <a:r>
              <a:rPr lang="en" sz="1900">
                <a:solidFill>
                  <a:schemeClr val="dk1"/>
                </a:solidFill>
                <a:uFill>
                  <a:noFill/>
                </a:uFill>
                <a:hlinkClick r:id="rId3">
                  <a:extLst>
                    <a:ext uri="{A12FA001-AC4F-418D-AE19-62706E023703}">
                      <ahyp:hlinkClr val="tx"/>
                    </a:ext>
                  </a:extLst>
                </a:hlinkClick>
              </a:rPr>
              <a:t> </a:t>
            </a:r>
            <a:r>
              <a:rPr lang="en" sz="1900" u="sng">
                <a:solidFill>
                  <a:schemeClr val="hlink"/>
                </a:solidFill>
                <a:hlinkClick r:id="rId4"/>
              </a:rPr>
              <a:t>https://malihassan-virk.github.io/test/index.html</a:t>
            </a:r>
            <a:endParaRPr sz="1900" u="sng">
              <a:solidFill>
                <a:schemeClr val="hlink"/>
              </a:solidFill>
            </a:endParaRPr>
          </a:p>
          <a:p>
            <a:pPr indent="0" lvl="0" marL="0" rtl="0" algn="l">
              <a:spcBef>
                <a:spcPts val="1200"/>
              </a:spcBef>
              <a:spcAft>
                <a:spcPts val="0"/>
              </a:spcAft>
              <a:buClr>
                <a:schemeClr val="dk1"/>
              </a:buClr>
              <a:buSzPts val="1100"/>
              <a:buFont typeface="Arial"/>
              <a:buNone/>
            </a:pPr>
            <a:r>
              <a:rPr lang="en" sz="1900">
                <a:solidFill>
                  <a:schemeClr val="dk1"/>
                </a:solidFill>
              </a:rPr>
              <a:t>Users enter </a:t>
            </a:r>
            <a:r>
              <a:rPr b="1" lang="en" sz="1900">
                <a:solidFill>
                  <a:schemeClr val="dk1"/>
                </a:solidFill>
              </a:rPr>
              <a:t>Build Number</a:t>
            </a:r>
            <a:r>
              <a:rPr lang="en" sz="1900">
                <a:solidFill>
                  <a:schemeClr val="dk1"/>
                </a:solidFill>
              </a:rPr>
              <a:t> → Redirects to Google Play build page.</a:t>
            </a:r>
            <a:endParaRPr sz="19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App Sharing?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chemeClr val="dk1"/>
              </a:buClr>
              <a:buSzPts val="1400"/>
              <a:buChar char="●"/>
            </a:pPr>
            <a:r>
              <a:rPr lang="en" sz="1400">
                <a:solidFill>
                  <a:schemeClr val="dk1"/>
                </a:solidFill>
              </a:rPr>
              <a:t>Internal App Sharing allows developers to </a:t>
            </a:r>
            <a:r>
              <a:rPr b="1" lang="en" sz="1400">
                <a:solidFill>
                  <a:schemeClr val="dk1"/>
                </a:solidFill>
              </a:rPr>
              <a:t>quickly share AAB files</a:t>
            </a:r>
            <a:r>
              <a:rPr lang="en" sz="1400">
                <a:solidFill>
                  <a:schemeClr val="dk1"/>
                </a:solidFill>
              </a:rPr>
              <a:t> with a link.</a:t>
            </a:r>
            <a:endParaRPr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Testers can install specific versions</a:t>
            </a:r>
            <a:br>
              <a:rPr lang="en" sz="1400">
                <a:solidFill>
                  <a:schemeClr val="dk1"/>
                </a:solidFill>
              </a:rPr>
            </a:br>
            <a:r>
              <a:rPr lang="en" sz="1400">
                <a:solidFill>
                  <a:schemeClr val="dk1"/>
                </a:solidFill>
              </a:rPr>
              <a:t>Works similarly to </a:t>
            </a:r>
            <a:r>
              <a:rPr b="1" lang="en" sz="1400">
                <a:solidFill>
                  <a:schemeClr val="dk1"/>
                </a:solidFill>
              </a:rPr>
              <a:t>TestFlight</a:t>
            </a:r>
            <a:r>
              <a:rPr lang="en" sz="1400">
                <a:solidFill>
                  <a:schemeClr val="dk1"/>
                </a:solidFill>
              </a:rPr>
              <a:t> on iOS.</a:t>
            </a:r>
            <a:endParaRPr sz="17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Internal, Closed, &amp; Open Testing?</a:t>
            </a:r>
            <a:endParaRPr/>
          </a:p>
        </p:txBody>
      </p:sp>
      <p:sp>
        <p:nvSpPr>
          <p:cNvPr id="67" name="Google Shape;67;p15"/>
          <p:cNvSpPr txBox="1"/>
          <p:nvPr>
            <p:ph idx="1" type="body"/>
          </p:nvPr>
        </p:nvSpPr>
        <p:spPr>
          <a:xfrm>
            <a:off x="311700" y="1152475"/>
            <a:ext cx="8520600" cy="38106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Internal Testing:</a:t>
            </a:r>
            <a:br>
              <a:rPr b="1" lang="en" sz="1300">
                <a:solidFill>
                  <a:schemeClr val="dk1"/>
                </a:solidFill>
              </a:rPr>
            </a:br>
            <a:r>
              <a:rPr lang="en" sz="1300">
                <a:solidFill>
                  <a:schemeClr val="dk1"/>
                </a:solidFill>
              </a:rPr>
              <a:t>✅ Limited to </a:t>
            </a:r>
            <a:r>
              <a:rPr b="1" lang="en" sz="1300">
                <a:solidFill>
                  <a:schemeClr val="dk1"/>
                </a:solidFill>
              </a:rPr>
              <a:t>100 testers</a:t>
            </a:r>
            <a:r>
              <a:rPr lang="en" sz="1300">
                <a:solidFill>
                  <a:schemeClr val="dk1"/>
                </a:solidFill>
              </a:rPr>
              <a:t>.</a:t>
            </a:r>
            <a:br>
              <a:rPr lang="en" sz="1300">
                <a:solidFill>
                  <a:schemeClr val="dk1"/>
                </a:solidFill>
              </a:rPr>
            </a:br>
            <a:r>
              <a:rPr lang="en" sz="1300">
                <a:solidFill>
                  <a:schemeClr val="dk1"/>
                </a:solidFill>
              </a:rPr>
              <a:t>✅ Requires </a:t>
            </a:r>
            <a:r>
              <a:rPr b="1" lang="en" sz="1300">
                <a:solidFill>
                  <a:schemeClr val="dk1"/>
                </a:solidFill>
              </a:rPr>
              <a:t>Google Play review</a:t>
            </a:r>
            <a:r>
              <a:rPr lang="en" sz="1300">
                <a:solidFill>
                  <a:schemeClr val="dk1"/>
                </a:solidFill>
              </a:rPr>
              <a:t>.</a:t>
            </a:r>
            <a:br>
              <a:rPr lang="en" sz="1300">
                <a:solidFill>
                  <a:schemeClr val="dk1"/>
                </a:solidFill>
              </a:rPr>
            </a:br>
            <a:r>
              <a:rPr lang="en" sz="1300">
                <a:solidFill>
                  <a:schemeClr val="dk1"/>
                </a:solidFill>
              </a:rPr>
              <a:t>✅ </a:t>
            </a:r>
            <a:r>
              <a:rPr b="1" lang="en" sz="1300">
                <a:solidFill>
                  <a:schemeClr val="dk1"/>
                </a:solidFill>
              </a:rPr>
              <a:t>One active version at a time</a:t>
            </a:r>
            <a:r>
              <a:rPr lang="en" sz="1300">
                <a:solidFill>
                  <a:schemeClr val="dk1"/>
                </a:solidFill>
              </a:rPr>
              <a:t>.</a:t>
            </a:r>
            <a:endParaRPr sz="1300">
              <a:solidFill>
                <a:schemeClr val="dk1"/>
              </a:solidFill>
            </a:endParaRPr>
          </a:p>
          <a:p>
            <a:pPr indent="0" lvl="0" marL="0" rtl="0" algn="l">
              <a:lnSpc>
                <a:spcPct val="105000"/>
              </a:lnSpc>
              <a:spcBef>
                <a:spcPts val="1200"/>
              </a:spcBef>
              <a:spcAft>
                <a:spcPts val="0"/>
              </a:spcAft>
              <a:buClr>
                <a:schemeClr val="dk1"/>
              </a:buClr>
              <a:buSzPts val="1100"/>
              <a:buFont typeface="Arial"/>
              <a:buNone/>
            </a:pPr>
            <a:r>
              <a:rPr b="1" lang="en" sz="1300">
                <a:solidFill>
                  <a:schemeClr val="dk1"/>
                </a:solidFill>
              </a:rPr>
              <a:t>Closed Testing:</a:t>
            </a:r>
            <a:br>
              <a:rPr b="1" lang="en" sz="1300">
                <a:solidFill>
                  <a:schemeClr val="dk1"/>
                </a:solidFill>
              </a:rPr>
            </a:br>
            <a:r>
              <a:rPr lang="en" sz="1300">
                <a:solidFill>
                  <a:schemeClr val="dk1"/>
                </a:solidFill>
              </a:rPr>
              <a:t>✅ For </a:t>
            </a:r>
            <a:r>
              <a:rPr b="1" lang="en" sz="1300">
                <a:solidFill>
                  <a:schemeClr val="dk1"/>
                </a:solidFill>
              </a:rPr>
              <a:t>selected users</a:t>
            </a:r>
            <a:r>
              <a:rPr lang="en" sz="1300">
                <a:solidFill>
                  <a:schemeClr val="dk1"/>
                </a:solidFill>
              </a:rPr>
              <a:t>.</a:t>
            </a:r>
            <a:br>
              <a:rPr lang="en" sz="1300">
                <a:solidFill>
                  <a:schemeClr val="dk1"/>
                </a:solidFill>
              </a:rPr>
            </a:br>
            <a:r>
              <a:rPr lang="en" sz="1300">
                <a:solidFill>
                  <a:schemeClr val="dk1"/>
                </a:solidFill>
              </a:rPr>
              <a:t>✅ Multiple </a:t>
            </a:r>
            <a:r>
              <a:rPr b="1" lang="en" sz="1300">
                <a:solidFill>
                  <a:schemeClr val="dk1"/>
                </a:solidFill>
              </a:rPr>
              <a:t>tracks</a:t>
            </a:r>
            <a:r>
              <a:rPr lang="en" sz="1300">
                <a:solidFill>
                  <a:schemeClr val="dk1"/>
                </a:solidFill>
              </a:rPr>
              <a:t> can be created.</a:t>
            </a:r>
            <a:br>
              <a:rPr lang="en" sz="1300">
                <a:solidFill>
                  <a:schemeClr val="dk1"/>
                </a:solidFill>
              </a:rPr>
            </a:br>
            <a:r>
              <a:rPr lang="en" sz="1300">
                <a:solidFill>
                  <a:schemeClr val="dk1"/>
                </a:solidFill>
              </a:rPr>
              <a:t>✅ Testers must manually </a:t>
            </a:r>
            <a:r>
              <a:rPr b="1" lang="en" sz="1300">
                <a:solidFill>
                  <a:schemeClr val="dk1"/>
                </a:solidFill>
              </a:rPr>
              <a:t>opt-in &amp; out</a:t>
            </a:r>
            <a:r>
              <a:rPr lang="en" sz="1300">
                <a:solidFill>
                  <a:schemeClr val="dk1"/>
                </a:solidFill>
              </a:rPr>
              <a:t>.</a:t>
            </a:r>
            <a:br>
              <a:rPr lang="en" sz="1300">
                <a:solidFill>
                  <a:schemeClr val="dk1"/>
                </a:solidFill>
              </a:rPr>
            </a:br>
            <a:r>
              <a:rPr lang="en" sz="1300">
                <a:solidFill>
                  <a:schemeClr val="dk1"/>
                </a:solidFill>
              </a:rPr>
              <a:t>✅ </a:t>
            </a:r>
            <a:r>
              <a:rPr b="1" lang="en" sz="1300">
                <a:solidFill>
                  <a:schemeClr val="dk1"/>
                </a:solidFill>
              </a:rPr>
              <a:t>One active version at a time in the tracks</a:t>
            </a:r>
            <a:r>
              <a:rPr lang="en" sz="1300">
                <a:solidFill>
                  <a:schemeClr val="dk1"/>
                </a:solidFill>
              </a:rPr>
              <a:t>.</a:t>
            </a:r>
            <a:endParaRPr sz="1300">
              <a:solidFill>
                <a:schemeClr val="dk1"/>
              </a:solidFill>
            </a:endParaRPr>
          </a:p>
          <a:p>
            <a:pPr indent="0" lvl="0" marL="0" rtl="0" algn="l">
              <a:lnSpc>
                <a:spcPct val="105000"/>
              </a:lnSpc>
              <a:spcBef>
                <a:spcPts val="1200"/>
              </a:spcBef>
              <a:spcAft>
                <a:spcPts val="1200"/>
              </a:spcAft>
              <a:buNone/>
            </a:pPr>
            <a:r>
              <a:rPr b="1" lang="en" sz="1300">
                <a:solidFill>
                  <a:schemeClr val="dk1"/>
                </a:solidFill>
              </a:rPr>
              <a:t>Open Testing:</a:t>
            </a:r>
            <a:br>
              <a:rPr b="1" lang="en" sz="1300">
                <a:solidFill>
                  <a:schemeClr val="dk1"/>
                </a:solidFill>
              </a:rPr>
            </a:br>
            <a:r>
              <a:rPr lang="en" sz="1300">
                <a:solidFill>
                  <a:schemeClr val="dk1"/>
                </a:solidFill>
              </a:rPr>
              <a:t>✅ Available to </a:t>
            </a:r>
            <a:r>
              <a:rPr b="1" lang="en" sz="1300">
                <a:solidFill>
                  <a:schemeClr val="dk1"/>
                </a:solidFill>
              </a:rPr>
              <a:t>anyone with a link</a:t>
            </a:r>
            <a:r>
              <a:rPr lang="en" sz="1300">
                <a:solidFill>
                  <a:schemeClr val="dk1"/>
                </a:solidFill>
              </a:rPr>
              <a:t>.</a:t>
            </a:r>
            <a:br>
              <a:rPr lang="en" sz="1300">
                <a:solidFill>
                  <a:schemeClr val="dk1"/>
                </a:solidFill>
              </a:rPr>
            </a:br>
            <a:r>
              <a:rPr lang="en" sz="1300">
                <a:solidFill>
                  <a:schemeClr val="dk1"/>
                </a:solidFill>
              </a:rPr>
              <a:t>✅ Useful for </a:t>
            </a:r>
            <a:r>
              <a:rPr b="1" lang="en" sz="1300">
                <a:solidFill>
                  <a:schemeClr val="dk1"/>
                </a:solidFill>
              </a:rPr>
              <a:t>public beta testing</a:t>
            </a:r>
            <a:r>
              <a:rPr lang="en" sz="1300">
                <a:solidFill>
                  <a:schemeClr val="dk1"/>
                </a:solidFill>
              </a:rPr>
              <a:t>.</a:t>
            </a:r>
            <a:br>
              <a:rPr lang="en" sz="1300">
                <a:solidFill>
                  <a:schemeClr val="dk1"/>
                </a:solidFill>
              </a:rPr>
            </a:br>
            <a:r>
              <a:rPr lang="en" sz="1300">
                <a:solidFill>
                  <a:schemeClr val="dk1"/>
                </a:solidFill>
              </a:rPr>
              <a:t>✅ </a:t>
            </a:r>
            <a:r>
              <a:rPr b="1" lang="en" sz="1300">
                <a:solidFill>
                  <a:schemeClr val="dk1"/>
                </a:solidFill>
              </a:rPr>
              <a:t>One version active at a time</a:t>
            </a:r>
            <a:r>
              <a:rPr lang="en" sz="1300">
                <a:solidFill>
                  <a:schemeClr val="dk1"/>
                </a:solidFill>
              </a:rPr>
              <a:t>.</a:t>
            </a:r>
            <a:br>
              <a:rPr lang="en" sz="1300">
                <a:solidFill>
                  <a:schemeClr val="dk1"/>
                </a:solidFill>
              </a:rPr>
            </a:br>
            <a:br>
              <a:rPr lang="en" sz="1300">
                <a:solidFill>
                  <a:schemeClr val="dk1"/>
                </a:solidFill>
              </a:rPr>
            </a:br>
            <a:r>
              <a:rPr lang="en" sz="1200" u="sng">
                <a:solidFill>
                  <a:schemeClr val="hlink"/>
                </a:solidFill>
                <a:hlinkClick r:id="rId3"/>
              </a:rPr>
              <a:t>https://support.google.com/googleplay/android-developer/answer/9844679</a:t>
            </a:r>
            <a:br>
              <a:rPr lang="en" sz="1200" u="sng">
                <a:solidFill>
                  <a:schemeClr val="hlink"/>
                </a:solidFill>
              </a:rPr>
            </a:br>
            <a:r>
              <a:rPr lang="en" sz="1200" u="sng">
                <a:solidFill>
                  <a:schemeClr val="hlink"/>
                </a:solidFill>
              </a:rPr>
              <a:t>https://support.google.com/googleplay/android-developer/answer/9845334</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in Testing Tracks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rPr>
              <a:t>🔹 Internal, </a:t>
            </a:r>
            <a:r>
              <a:rPr b="1" lang="en" sz="1700">
                <a:solidFill>
                  <a:schemeClr val="dk1"/>
                </a:solidFill>
              </a:rPr>
              <a:t>Closed &amp; Open Testing allow only one active version at a time.</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 </a:t>
            </a:r>
            <a:r>
              <a:rPr b="1" lang="en" sz="1700">
                <a:solidFill>
                  <a:schemeClr val="dk1"/>
                </a:solidFill>
              </a:rPr>
              <a:t>Testers must manually opt-in &amp; out</a:t>
            </a:r>
            <a:r>
              <a:rPr lang="en" sz="1700">
                <a:solidFill>
                  <a:schemeClr val="dk1"/>
                </a:solidFill>
              </a:rPr>
              <a:t> of different tracks.</a:t>
            </a:r>
            <a:endParaRPr sz="1700">
              <a:solidFill>
                <a:schemeClr val="dk1"/>
              </a:solidFill>
            </a:endParaRPr>
          </a:p>
          <a:p>
            <a:pPr indent="0" lvl="0" marL="0" rtl="0" algn="l">
              <a:spcBef>
                <a:spcPts val="1200"/>
              </a:spcBef>
              <a:spcAft>
                <a:spcPts val="0"/>
              </a:spcAft>
              <a:buClr>
                <a:schemeClr val="dk1"/>
              </a:buClr>
              <a:buSzPts val="1100"/>
              <a:buFont typeface="Arial"/>
              <a:buNone/>
            </a:pPr>
            <a:r>
              <a:rPr lang="en" sz="1700">
                <a:solidFill>
                  <a:schemeClr val="dk1"/>
                </a:solidFill>
              </a:rPr>
              <a:t>🔹 </a:t>
            </a:r>
            <a:r>
              <a:rPr b="1" lang="en" sz="1700">
                <a:solidFill>
                  <a:schemeClr val="dk1"/>
                </a:solidFill>
              </a:rPr>
              <a:t>Internal App Sharing allows testing all builds</a:t>
            </a:r>
            <a:r>
              <a:rPr lang="en" sz="1700">
                <a:solidFill>
                  <a:schemeClr val="dk1"/>
                </a:solidFill>
              </a:rPr>
              <a:t> without restrictions.</a:t>
            </a:r>
            <a:endParaRPr sz="1700">
              <a:solidFill>
                <a:schemeClr val="dk1"/>
              </a:solidFill>
            </a:endParaRPr>
          </a:p>
          <a:p>
            <a:pPr indent="0" lvl="0" marL="0" rtl="0" algn="l">
              <a:spcBef>
                <a:spcPts val="1200"/>
              </a:spcBef>
              <a:spcAft>
                <a:spcPts val="1200"/>
              </a:spcAft>
              <a:buNone/>
            </a:pPr>
            <a:r>
              <a:rPr lang="en" sz="1700">
                <a:solidFill>
                  <a:schemeClr val="dk1"/>
                </a:solidFill>
              </a:rPr>
              <a:t>🔹 </a:t>
            </a:r>
            <a:r>
              <a:rPr b="1" lang="en" sz="1700">
                <a:solidFill>
                  <a:schemeClr val="dk1"/>
                </a:solidFill>
              </a:rPr>
              <a:t>Best solution:</a:t>
            </a:r>
            <a:r>
              <a:rPr lang="en" sz="1700">
                <a:solidFill>
                  <a:schemeClr val="dk1"/>
                </a:solidFill>
              </a:rPr>
              <a:t> Use Internal App Sharing for quick testing &amp; debugging.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&amp; Key Takeaways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solidFill>
                  <a:schemeClr val="dk1"/>
                </a:solidFill>
              </a:rPr>
              <a:t>✅ </a:t>
            </a:r>
            <a:r>
              <a:rPr b="1" lang="en" sz="1900">
                <a:solidFill>
                  <a:schemeClr val="dk1"/>
                </a:solidFill>
              </a:rPr>
              <a:t>App Bundle Explorer</a:t>
            </a:r>
            <a:r>
              <a:rPr lang="en" sz="1900">
                <a:solidFill>
                  <a:schemeClr val="dk1"/>
                </a:solidFill>
              </a:rPr>
              <a:t> provides </a:t>
            </a:r>
            <a:r>
              <a:rPr b="1" lang="en" sz="1900">
                <a:solidFill>
                  <a:schemeClr val="dk1"/>
                </a:solidFill>
              </a:rPr>
              <a:t>shareable links</a:t>
            </a:r>
            <a:r>
              <a:rPr lang="en" sz="1900">
                <a:solidFill>
                  <a:schemeClr val="dk1"/>
                </a:solidFill>
              </a:rPr>
              <a:t> for every build.</a:t>
            </a:r>
            <a:endParaRPr sz="1900">
              <a:solidFill>
                <a:schemeClr val="dk1"/>
              </a:solidFill>
            </a:endParaRPr>
          </a:p>
          <a:p>
            <a:pPr indent="0" lvl="0" marL="0" rtl="0" algn="l">
              <a:spcBef>
                <a:spcPts val="1200"/>
              </a:spcBef>
              <a:spcAft>
                <a:spcPts val="0"/>
              </a:spcAft>
              <a:buClr>
                <a:schemeClr val="dk1"/>
              </a:buClr>
              <a:buSzPts val="1100"/>
              <a:buFont typeface="Arial"/>
              <a:buNone/>
            </a:pPr>
            <a:r>
              <a:rPr lang="en" sz="1900">
                <a:solidFill>
                  <a:schemeClr val="dk1"/>
                </a:solidFill>
              </a:rPr>
              <a:t>✅ </a:t>
            </a:r>
            <a:r>
              <a:rPr b="1" lang="en" sz="1900">
                <a:solidFill>
                  <a:schemeClr val="dk1"/>
                </a:solidFill>
              </a:rPr>
              <a:t>Unlike Internal, Closed, &amp; Open Testing, Internal App Sharing allows all builds to remain available.</a:t>
            </a:r>
            <a:endParaRPr b="1" sz="1900">
              <a:solidFill>
                <a:schemeClr val="dk1"/>
              </a:solidFill>
            </a:endParaRPr>
          </a:p>
          <a:p>
            <a:pPr indent="0" lvl="0" marL="0" rtl="0" algn="l">
              <a:spcBef>
                <a:spcPts val="1200"/>
              </a:spcBef>
              <a:spcAft>
                <a:spcPts val="1200"/>
              </a:spcAft>
              <a:buNone/>
            </a:pPr>
            <a:r>
              <a:rPr lang="en" sz="1900">
                <a:solidFill>
                  <a:schemeClr val="dk1"/>
                </a:solidFill>
              </a:rPr>
              <a:t>✅ </a:t>
            </a:r>
            <a:r>
              <a:rPr b="1" lang="en" sz="1900">
                <a:solidFill>
                  <a:schemeClr val="dk1"/>
                </a:solidFill>
              </a:rPr>
              <a:t>For faster testing, QA teams should use Internal App Sharing instead of traditional testing tracks.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Shareable Links for All Testing Tracks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 </a:t>
            </a:r>
            <a:r>
              <a:rPr b="1" lang="en" sz="1400">
                <a:solidFill>
                  <a:schemeClr val="dk1"/>
                </a:solidFill>
              </a:rPr>
              <a:t>No matter where a build is uploaded</a:t>
            </a:r>
            <a:r>
              <a:rPr lang="en" sz="1400">
                <a:solidFill>
                  <a:schemeClr val="dk1"/>
                </a:solidFill>
              </a:rPr>
              <a:t> (Internal, Closed, Open) and published, Google Play generates a </a:t>
            </a:r>
            <a:r>
              <a:rPr b="1" lang="en" sz="1400">
                <a:solidFill>
                  <a:schemeClr val="dk1"/>
                </a:solidFill>
              </a:rPr>
              <a:t>shareable link</a:t>
            </a:r>
            <a:r>
              <a:rPr lang="en" sz="1400">
                <a:solidFill>
                  <a:schemeClr val="dk1"/>
                </a:solidFill>
              </a:rPr>
              <a:t>.</a:t>
            </a:r>
            <a:br>
              <a:rPr lang="en" sz="1400">
                <a:solidFill>
                  <a:schemeClr val="dk1"/>
                </a:solidFill>
              </a:rPr>
            </a:br>
            <a:r>
              <a:rPr lang="en" sz="1400">
                <a:solidFill>
                  <a:schemeClr val="dk1"/>
                </a:solidFill>
              </a:rPr>
              <a:t>✅ </a:t>
            </a:r>
            <a:r>
              <a:rPr b="1" lang="en" sz="1400">
                <a:solidFill>
                  <a:schemeClr val="dk1"/>
                </a:solidFill>
              </a:rPr>
              <a:t>Requirement:</a:t>
            </a:r>
            <a:r>
              <a:rPr lang="en" sz="1400">
                <a:solidFill>
                  <a:schemeClr val="dk1"/>
                </a:solidFill>
              </a:rPr>
              <a:t> The </a:t>
            </a:r>
            <a:r>
              <a:rPr b="1" lang="en" sz="1400">
                <a:solidFill>
                  <a:schemeClr val="dk1"/>
                </a:solidFill>
              </a:rPr>
              <a:t>version code must be incremented</a:t>
            </a:r>
            <a:r>
              <a:rPr lang="en" sz="1400">
                <a:solidFill>
                  <a:schemeClr val="dk1"/>
                </a:solidFill>
              </a:rPr>
              <a:t> for testing tracks.</a:t>
            </a:r>
            <a:br>
              <a:rPr lang="en" sz="1400">
                <a:solidFill>
                  <a:schemeClr val="dk1"/>
                </a:solidFill>
              </a:rPr>
            </a:br>
            <a:r>
              <a:rPr lang="en" sz="1400">
                <a:solidFill>
                  <a:schemeClr val="dk1"/>
                </a:solidFill>
              </a:rPr>
              <a:t>✅ </a:t>
            </a:r>
            <a:r>
              <a:rPr b="1" lang="en" sz="1400">
                <a:solidFill>
                  <a:schemeClr val="dk1"/>
                </a:solidFill>
              </a:rPr>
              <a:t>Managed URL Structure for Testing Tracks:</a:t>
            </a:r>
            <a:endParaRPr sz="1400">
              <a:solidFill>
                <a:schemeClr val="dk1"/>
              </a:solidFill>
            </a:endParaRPr>
          </a:p>
          <a:p>
            <a:pPr indent="0" lvl="0" marL="0" rtl="0" algn="l">
              <a:spcBef>
                <a:spcPts val="1200"/>
              </a:spcBef>
              <a:spcAft>
                <a:spcPts val="0"/>
              </a:spcAft>
              <a:buNone/>
            </a:pPr>
            <a:r>
              <a:rPr lang="en" sz="1400">
                <a:solidFill>
                  <a:srgbClr val="188038"/>
                </a:solidFill>
                <a:latin typeface="Roboto Mono"/>
                <a:ea typeface="Roboto Mono"/>
                <a:cs typeface="Roboto Mono"/>
                <a:sym typeface="Roboto Mono"/>
              </a:rPr>
              <a:t>https://play.google.com/apps/test/&lt;package_name&gt;/&lt;version_code&gt;</a:t>
            </a:r>
            <a:endParaRPr sz="1400">
              <a:solidFill>
                <a:srgbClr val="188038"/>
              </a:solidFill>
              <a:latin typeface="Roboto Mono"/>
              <a:ea typeface="Roboto Mono"/>
              <a:cs typeface="Roboto Mono"/>
              <a:sym typeface="Roboto Mono"/>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 </a:t>
            </a:r>
            <a:r>
              <a:rPr b="1" lang="en" sz="1400">
                <a:solidFill>
                  <a:schemeClr val="dk1"/>
                </a:solidFill>
              </a:rPr>
              <a:t>Internal App Sharing URL is Random</a:t>
            </a:r>
            <a:r>
              <a:rPr lang="en" sz="1400">
                <a:solidFill>
                  <a:schemeClr val="dk1"/>
                </a:solidFill>
              </a:rPr>
              <a:t>, while </a:t>
            </a:r>
            <a:r>
              <a:rPr b="1" lang="en" sz="1400">
                <a:solidFill>
                  <a:schemeClr val="dk1"/>
                </a:solidFill>
              </a:rPr>
              <a:t>Testing </a:t>
            </a:r>
            <a:r>
              <a:rPr b="1" lang="en" sz="1400">
                <a:solidFill>
                  <a:schemeClr val="dk1"/>
                </a:solidFill>
              </a:rPr>
              <a:t>classes</a:t>
            </a:r>
            <a:r>
              <a:rPr b="1" lang="en" sz="1400">
                <a:solidFill>
                  <a:schemeClr val="dk1"/>
                </a:solidFill>
              </a:rPr>
              <a:t> URLs follow a structured format</a:t>
            </a:r>
            <a:r>
              <a:rPr lang="en" sz="1400">
                <a:solidFill>
                  <a:schemeClr val="dk1"/>
                </a:solidFill>
              </a:rPr>
              <a:t>.</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Uploading Builds in Internal App Sharing</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600">
                <a:solidFill>
                  <a:schemeClr val="dk1"/>
                </a:solidFill>
              </a:rPr>
              <a:t>✅ Every upload generates a </a:t>
            </a:r>
            <a:r>
              <a:rPr b="1" lang="en" sz="1600">
                <a:solidFill>
                  <a:schemeClr val="dk1"/>
                </a:solidFill>
              </a:rPr>
              <a:t>new, unique installable link</a:t>
            </a:r>
            <a:r>
              <a:rPr lang="en" sz="1600">
                <a:solidFill>
                  <a:schemeClr val="dk1"/>
                </a:solidFill>
              </a:rPr>
              <a:t>.</a:t>
            </a:r>
            <a:endParaRPr sz="1600">
              <a:solidFill>
                <a:schemeClr val="dk1"/>
              </a:solidFill>
            </a:endParaRPr>
          </a:p>
          <a:p>
            <a:pPr indent="0" lvl="0" marL="0" rtl="0" algn="l">
              <a:spcBef>
                <a:spcPts val="1200"/>
              </a:spcBef>
              <a:spcAft>
                <a:spcPts val="1200"/>
              </a:spcAft>
              <a:buNone/>
            </a:pPr>
            <a:r>
              <a:rPr lang="en" sz="1600">
                <a:solidFill>
                  <a:schemeClr val="dk1"/>
                </a:solidFill>
              </a:rPr>
              <a:t>✅ Ideal for </a:t>
            </a:r>
            <a:r>
              <a:rPr b="1" lang="en" sz="1600">
                <a:solidFill>
                  <a:schemeClr val="dk1"/>
                </a:solidFill>
              </a:rPr>
              <a:t>quick testing without Play Store version restrictions</a:t>
            </a:r>
            <a:r>
              <a:rPr lang="en" sz="1600">
                <a:solidFill>
                  <a:schemeClr val="dk1"/>
                </a:solidFill>
              </a:rPr>
              <a:t>.</a:t>
            </a:r>
            <a:br>
              <a:rPr lang="en" sz="1600">
                <a:solidFill>
                  <a:schemeClr val="dk1"/>
                </a:solidFill>
              </a:rPr>
            </a:br>
            <a:br>
              <a:rPr lang="en"/>
            </a:br>
            <a:r>
              <a:rPr lang="en" sz="1700">
                <a:solidFill>
                  <a:schemeClr val="dk1"/>
                </a:solidFill>
              </a:rPr>
              <a:t>https://play.google.com/console/internal-app-sharing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Internal Testing – The Best Quick Review Approach</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 </a:t>
            </a:r>
            <a:r>
              <a:rPr b="1" lang="en">
                <a:solidFill>
                  <a:schemeClr val="dk1"/>
                </a:solidFill>
              </a:rPr>
              <a:t>Internal Testing requires a faster Google Play review</a:t>
            </a:r>
            <a:r>
              <a:rPr lang="en">
                <a:solidFill>
                  <a:schemeClr val="dk1"/>
                </a:solidFill>
              </a:rPr>
              <a:t> compared to Closed/Open Testing.</a:t>
            </a:r>
            <a:br>
              <a:rPr lang="en">
                <a:solidFill>
                  <a:schemeClr val="dk1"/>
                </a:solidFill>
              </a:rPr>
            </a:br>
            <a:r>
              <a:rPr lang="en">
                <a:solidFill>
                  <a:schemeClr val="dk1"/>
                </a:solidFill>
              </a:rPr>
              <a:t>✅ </a:t>
            </a:r>
            <a:r>
              <a:rPr b="1" lang="en">
                <a:solidFill>
                  <a:schemeClr val="dk1"/>
                </a:solidFill>
              </a:rPr>
              <a:t>Best Strategy:</a:t>
            </a:r>
            <a:endParaRPr b="1">
              <a:solidFill>
                <a:schemeClr val="dk1"/>
              </a:solidFill>
            </a:endParaRPr>
          </a:p>
          <a:p>
            <a:pPr indent="-342900" lvl="0" marL="457200" rtl="0" algn="l">
              <a:spcBef>
                <a:spcPts val="1200"/>
              </a:spcBef>
              <a:spcAft>
                <a:spcPts val="0"/>
              </a:spcAft>
              <a:buClr>
                <a:schemeClr val="dk1"/>
              </a:buClr>
              <a:buSzPts val="1800"/>
              <a:buChar char="●"/>
            </a:pPr>
            <a:r>
              <a:rPr b="1" lang="en">
                <a:solidFill>
                  <a:schemeClr val="dk1"/>
                </a:solidFill>
              </a:rPr>
              <a:t>Step 1:</a:t>
            </a:r>
            <a:r>
              <a:rPr lang="en">
                <a:solidFill>
                  <a:schemeClr val="dk1"/>
                </a:solidFill>
              </a:rPr>
              <a:t> Publish the build in </a:t>
            </a:r>
            <a:r>
              <a:rPr b="1" lang="en">
                <a:solidFill>
                  <a:schemeClr val="dk1"/>
                </a:solidFill>
              </a:rPr>
              <a:t>Internal Testing</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Step 2:</a:t>
            </a:r>
            <a:r>
              <a:rPr lang="en">
                <a:solidFill>
                  <a:schemeClr val="dk1"/>
                </a:solidFill>
              </a:rPr>
              <a:t> Get the </a:t>
            </a:r>
            <a:r>
              <a:rPr b="1" lang="en">
                <a:solidFill>
                  <a:schemeClr val="dk1"/>
                </a:solidFill>
              </a:rPr>
              <a:t>Managed Shareable Link</a:t>
            </a:r>
            <a:r>
              <a:rPr lang="en">
                <a:solidFill>
                  <a:schemeClr val="dk1"/>
                </a:solidFill>
              </a:rPr>
              <a:t> from Google Play.</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Step 3:</a:t>
            </a:r>
            <a:r>
              <a:rPr lang="en">
                <a:solidFill>
                  <a:schemeClr val="dk1"/>
                </a:solidFill>
              </a:rPr>
              <a:t> Share with testers for a structured rollout.</a:t>
            </a:r>
            <a:br>
              <a:rPr lang="en">
                <a:solidFill>
                  <a:schemeClr val="dk1"/>
                </a:solidFill>
              </a:rPr>
            </a:br>
            <a:r>
              <a:rPr lang="en">
                <a:solidFill>
                  <a:schemeClr val="dk1"/>
                </a:solidFill>
              </a:rPr>
              <a:t>✅ </a:t>
            </a:r>
            <a:r>
              <a:rPr b="1" lang="en">
                <a:solidFill>
                  <a:schemeClr val="dk1"/>
                </a:solidFill>
              </a:rPr>
              <a:t>A great approach for fast internal testing without delays.</a:t>
            </a:r>
            <a:endParaRPr b="1">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Note About App Bundle Explorer</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1200"/>
              </a:spcBef>
              <a:spcAft>
                <a:spcPts val="0"/>
              </a:spcAft>
              <a:buClr>
                <a:schemeClr val="dk1"/>
              </a:buClr>
              <a:buSzPts val="2300"/>
              <a:buChar char="●"/>
            </a:pPr>
            <a:r>
              <a:rPr lang="en" sz="1600">
                <a:solidFill>
                  <a:schemeClr val="dk1"/>
                </a:solidFill>
              </a:rPr>
              <a:t>Once you upload an </a:t>
            </a:r>
            <a:r>
              <a:rPr b="1" lang="en" sz="1600">
                <a:solidFill>
                  <a:schemeClr val="dk1"/>
                </a:solidFill>
              </a:rPr>
              <a:t>App Bundle (AAB) to any testing channel</a:t>
            </a:r>
            <a:r>
              <a:rPr lang="en" sz="1600">
                <a:solidFill>
                  <a:schemeClr val="dk1"/>
                </a:solidFill>
              </a:rPr>
              <a:t> (Internal, Closed, or Open Testing), </a:t>
            </a:r>
            <a:r>
              <a:rPr b="1" lang="en" sz="1600">
                <a:solidFill>
                  <a:schemeClr val="dk1"/>
                </a:solidFill>
              </a:rPr>
              <a:t>App Bundle Explorer will be enabled</a:t>
            </a:r>
            <a:r>
              <a:rPr lang="en" sz="1600">
                <a:solidFill>
                  <a:schemeClr val="dk1"/>
                </a:solidFill>
              </a:rPr>
              <a:t> for your app.</a:t>
            </a:r>
            <a:endParaRPr sz="1600">
              <a:solidFill>
                <a:schemeClr val="dk1"/>
              </a:solidFill>
            </a:endParaRPr>
          </a:p>
          <a:p>
            <a:pPr indent="-374650" lvl="0" marL="457200" rtl="0" algn="l">
              <a:spcBef>
                <a:spcPts val="0"/>
              </a:spcBef>
              <a:spcAft>
                <a:spcPts val="0"/>
              </a:spcAft>
              <a:buClr>
                <a:schemeClr val="dk1"/>
              </a:buClr>
              <a:buSzPts val="2300"/>
              <a:buChar char="●"/>
            </a:pPr>
            <a:r>
              <a:rPr lang="en" sz="1600">
                <a:solidFill>
                  <a:schemeClr val="dk1"/>
                </a:solidFill>
              </a:rPr>
              <a:t>✅ You can </a:t>
            </a:r>
            <a:r>
              <a:rPr b="1" lang="en" sz="1600">
                <a:solidFill>
                  <a:schemeClr val="dk1"/>
                </a:solidFill>
              </a:rPr>
              <a:t>also upload builds directly in App Bundle Explorer</a:t>
            </a:r>
            <a:r>
              <a:rPr lang="en" sz="1600">
                <a:solidFill>
                  <a:schemeClr val="dk1"/>
                </a:solidFill>
              </a:rPr>
              <a:t>, but the </a:t>
            </a:r>
            <a:r>
              <a:rPr b="1" lang="en" sz="1600">
                <a:solidFill>
                  <a:schemeClr val="dk1"/>
                </a:solidFill>
              </a:rPr>
              <a:t>version code must be incremented</a:t>
            </a:r>
            <a:r>
              <a:rPr lang="en" sz="1600">
                <a:solidFill>
                  <a:schemeClr val="dk1"/>
                </a:solidFill>
              </a:rPr>
              <a:t> for each upload.</a:t>
            </a:r>
            <a:br>
              <a:rPr lang="en" sz="1600">
                <a:solidFill>
                  <a:schemeClr val="dk1"/>
                </a:solidFill>
              </a:rPr>
            </a:br>
            <a:r>
              <a:rPr lang="en" sz="1600">
                <a:solidFill>
                  <a:schemeClr val="dk1"/>
                </a:solidFill>
              </a:rPr>
              <a:t>❌ However, </a:t>
            </a:r>
            <a:r>
              <a:rPr b="1" lang="en" sz="1600">
                <a:solidFill>
                  <a:schemeClr val="dk1"/>
                </a:solidFill>
              </a:rPr>
              <a:t>these builds will remain inactive</a:t>
            </a:r>
            <a:r>
              <a:rPr lang="en" sz="1600">
                <a:solidFill>
                  <a:schemeClr val="dk1"/>
                </a:solidFill>
              </a:rPr>
              <a:t> unless you </a:t>
            </a:r>
            <a:r>
              <a:rPr b="1" lang="en" sz="1600">
                <a:solidFill>
                  <a:schemeClr val="dk1"/>
                </a:solidFill>
              </a:rPr>
              <a:t>assign them to a testing track</a:t>
            </a:r>
            <a:r>
              <a:rPr lang="en" sz="1600">
                <a:solidFill>
                  <a:schemeClr val="dk1"/>
                </a:solidFill>
              </a:rPr>
              <a:t> (Internal, Closed, Open) or Production.</a:t>
            </a:r>
            <a:endParaRPr sz="1600">
              <a:solidFill>
                <a:schemeClr val="dk1"/>
              </a:solidFill>
            </a:endParaRPr>
          </a:p>
          <a:p>
            <a:pPr indent="-374650" lvl="0" marL="457200" rtl="0" algn="l">
              <a:spcBef>
                <a:spcPts val="0"/>
              </a:spcBef>
              <a:spcAft>
                <a:spcPts val="0"/>
              </a:spcAft>
              <a:buClr>
                <a:schemeClr val="dk1"/>
              </a:buClr>
              <a:buSzPts val="2300"/>
              <a:buChar char="●"/>
            </a:pPr>
            <a:r>
              <a:rPr b="1" lang="en">
                <a:solidFill>
                  <a:schemeClr val="dk1"/>
                </a:solidFill>
              </a:rPr>
              <a:t>🚀 Best Practice</a:t>
            </a:r>
            <a:endParaRPr b="1">
              <a:solidFill>
                <a:schemeClr val="dk1"/>
              </a:solidFill>
            </a:endParaRPr>
          </a:p>
          <a:p>
            <a:pPr indent="-374650" lvl="0" marL="457200" rtl="0" algn="l">
              <a:spcBef>
                <a:spcPts val="0"/>
              </a:spcBef>
              <a:spcAft>
                <a:spcPts val="0"/>
              </a:spcAft>
              <a:buClr>
                <a:schemeClr val="dk1"/>
              </a:buClr>
              <a:buSzPts val="2300"/>
              <a:buChar char="●"/>
            </a:pPr>
            <a:r>
              <a:rPr lang="en" sz="1600">
                <a:solidFill>
                  <a:schemeClr val="dk1"/>
                </a:solidFill>
              </a:rPr>
              <a:t>Instead of uploading builds separately in </a:t>
            </a:r>
            <a:r>
              <a:rPr b="1" lang="en" sz="1600">
                <a:solidFill>
                  <a:schemeClr val="dk1"/>
                </a:solidFill>
              </a:rPr>
              <a:t>App Bundle Explorer</a:t>
            </a:r>
            <a:r>
              <a:rPr lang="en" sz="1600">
                <a:solidFill>
                  <a:schemeClr val="dk1"/>
                </a:solidFill>
              </a:rPr>
              <a:t>, it’s </a:t>
            </a:r>
            <a:r>
              <a:rPr b="1" lang="en" sz="1600">
                <a:solidFill>
                  <a:schemeClr val="dk1"/>
                </a:solidFill>
              </a:rPr>
              <a:t>better to directly upload and publish builds in a testing channel</a:t>
            </a:r>
            <a:r>
              <a:rPr lang="en" sz="1600">
                <a:solidFill>
                  <a:schemeClr val="dk1"/>
                </a:solidFill>
              </a:rPr>
              <a:t> to avoid unnecessary inactive versions. 🚀</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