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92" r:id="rId2"/>
  </p:sldMasterIdLst>
  <p:notesMasterIdLst>
    <p:notesMasterId r:id="rId24"/>
  </p:notesMasterIdLst>
  <p:sldIdLst>
    <p:sldId id="535" r:id="rId3"/>
    <p:sldId id="554" r:id="rId4"/>
    <p:sldId id="575" r:id="rId5"/>
    <p:sldId id="627" r:id="rId6"/>
    <p:sldId id="628" r:id="rId7"/>
    <p:sldId id="566" r:id="rId8"/>
    <p:sldId id="569" r:id="rId9"/>
    <p:sldId id="579" r:id="rId10"/>
    <p:sldId id="572" r:id="rId11"/>
    <p:sldId id="580" r:id="rId12"/>
    <p:sldId id="576" r:id="rId13"/>
    <p:sldId id="629" r:id="rId14"/>
    <p:sldId id="314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533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Josefin Sans" pitchFamily="2" charset="77"/>
      <p:regular r:id="rId29"/>
      <p:bold r:id="rId30"/>
      <p:italic r:id="rId31"/>
      <p:boldItalic r:id="rId32"/>
    </p:embeddedFont>
    <p:embeddedFont>
      <p:font typeface="Kanit" pitchFamily="2" charset="-34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3642"/>
    <a:srgbClr val="93A1A1"/>
    <a:srgbClr val="FDCB26"/>
    <a:srgbClr val="58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5" autoAdjust="0"/>
    <p:restoredTop sz="76217" autoAdjust="0"/>
  </p:normalViewPr>
  <p:slideViewPr>
    <p:cSldViewPr snapToGrid="0">
      <p:cViewPr varScale="1">
        <p:scale>
          <a:sx n="80" d="100"/>
          <a:sy n="80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8EEC-8263-439B-8673-DDEFCBAD3A93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4103B-8296-4801-B849-D9F9F8D6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Managers, our third pillar, could always take advantage of our reporting, dashboards, and traceability features. But we knew we could do a lot more to help managers – both senior leaders and those in other roles like 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4103B-8296-4801-B849-D9F9F8D688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Oversee and manage all permits required to initiate and conduct a mining operation.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Identify all safety hazards and ensure that the inherent risks are mitigated.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Manage the social fallout as a result of any grievances or incidents.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Assess all environmental aspects and impacts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4103B-8296-4801-B849-D9F9F8D688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27025" algn="justLow">
              <a:buFont typeface="Wingdings" pitchFamily="2" charset="2"/>
              <a:buChar char="§"/>
              <a:tabLst>
                <a:tab pos="222250" algn="l"/>
              </a:tabLst>
            </a:pPr>
            <a:r>
              <a:rPr lang="en-US" sz="1200" b="0" i="0" dirty="0">
                <a:solidFill>
                  <a:srgbClr val="343A40"/>
                </a:solidFill>
                <a:effectLst/>
                <a:latin typeface="texta-regular"/>
              </a:rPr>
              <a:t>Manage all EHS 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Environmental Health 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&amp; Safety) </a:t>
            </a:r>
            <a:r>
              <a:rPr lang="en-US" sz="1200" b="0" i="0">
                <a:solidFill>
                  <a:srgbClr val="343A40"/>
                </a:solidFill>
                <a:effectLst/>
                <a:latin typeface="texta-regular"/>
              </a:rPr>
              <a:t>risks </a:t>
            </a:r>
            <a:r>
              <a:rPr lang="en-US" sz="1200" b="0" i="0" dirty="0">
                <a:solidFill>
                  <a:srgbClr val="343A40"/>
                </a:solidFill>
                <a:effectLst/>
                <a:latin typeface="texta-regular"/>
              </a:rPr>
              <a:t>and critical controls through an integrated risk process, conduct audits, and inspections, and monitor environmental and social impacts. </a:t>
            </a:r>
          </a:p>
          <a:p>
            <a:pPr marL="342900" indent="-327025" algn="justLow">
              <a:buFont typeface="Wingdings" pitchFamily="2" charset="2"/>
              <a:buChar char="§"/>
              <a:tabLst>
                <a:tab pos="222250" algn="l"/>
              </a:tabLst>
            </a:pPr>
            <a:r>
              <a:rPr lang="en-US" sz="1200" b="0" i="0" dirty="0">
                <a:solidFill>
                  <a:srgbClr val="343A40"/>
                </a:solidFill>
                <a:effectLst/>
                <a:latin typeface="texta-regular"/>
              </a:rPr>
              <a:t>ESG data can be gathered, calculated, analyzed, and reported on. Tailings facility aspects can be tracked to achieve compliance and minimize incidents.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4103B-8296-4801-B849-D9F9F8D688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4103B-8296-4801-B849-D9F9F8D688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Hazard Communication Standard and 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The hierarchy of control is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 system for controlling risks in the workplace. The hierarchy of control is a step-by-step approach to eliminating or reducing </a:t>
            </a:r>
            <a:r>
              <a:rPr lang="en-US" b="0" i="0" dirty="0">
                <a:solidFill>
                  <a:srgbClr val="191919"/>
                </a:solidFill>
                <a:effectLst/>
                <a:latin typeface="VIC"/>
              </a:rPr>
              <a:t>risks and it ranks risk controls from the highest level of protection and reliability through to the lowest and least reliable protection.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4103B-8296-4801-B849-D9F9F8D688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14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1274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40BFE7-216F-4BD5-BAA5-3D72B2900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D1C10-9DF2-48CB-8F0C-A5304B31B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E39AC-8862-450C-A349-E3C9481FE2D9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46936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78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445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968AE6-0857-4224-9EE2-34FF77D78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F748F-DAD7-40DA-BD4D-3784C10E4A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22CC5-A30F-4E65-B9D3-181473A241E1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694259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924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63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D3BA8-4802-4F5B-B889-F5F43175F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C719D-6813-4566-8D6F-2AA2147828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7FB36-AF06-4234-9979-599DDA248025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247944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660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66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989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6301D-6688-4CC7-B5B7-5F33F447C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A25E4-F60B-4C9C-BBDE-32C6763D2E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E89BC-A3C1-4465-A2DF-152EB92895EF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302188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024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39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CF253-9C6A-4026-8868-C8244144D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8655D-E3E0-438C-A34B-8D421B0209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99E9C-9465-434B-A7D7-AE3BDE41EF9F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57320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ECB7-5A5C-448A-BE0D-4C80732C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6C95-BC47-4658-BAB9-FC6E72F8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4361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ECB7-5A5C-448A-BE0D-4C80732C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6C95-BC47-4658-BAB9-FC6E72F8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98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ECB7-5A5C-448A-BE0D-4C80732C1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F6C95-BC47-4658-BAB9-FC6E72F8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6766E-FB35-4606-8CAE-08C6294C3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19EAF-800D-434C-856B-26AE45E447D4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4042321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807-C36E-498A-A9EE-8E9F7ABC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AF32-8FFF-46DD-830A-B04CB2C5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322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807-C36E-498A-A9EE-8E9F7ABC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AF32-8FFF-46DD-830A-B04CB2C5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87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2D81F-5FF3-4EC4-905F-F66AB1235E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CB100-20C9-4AAC-8399-DCAB64D621A4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51237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A807-C36E-498A-A9EE-8E9F7ABC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AF32-8FFF-46DD-830A-B04CB2C53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180E51-002E-4CDA-9FF3-0BC0F5075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707F-D24A-4AAA-BC07-F9404EF8CE70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587377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932"/>
            <a:ext cx="10515600" cy="1325563"/>
          </a:xfrm>
        </p:spPr>
        <p:txBody>
          <a:bodyPr/>
          <a:lstStyle>
            <a:lvl1pPr algn="ctr">
              <a:defRPr>
                <a:latin typeface="Josefi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37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932"/>
            <a:ext cx="10515600" cy="1325563"/>
          </a:xfrm>
        </p:spPr>
        <p:txBody>
          <a:bodyPr/>
          <a:lstStyle>
            <a:lvl1pPr algn="ctr">
              <a:defRPr>
                <a:latin typeface="Josefi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8860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932"/>
            <a:ext cx="10515600" cy="1325563"/>
          </a:xfrm>
        </p:spPr>
        <p:txBody>
          <a:bodyPr/>
          <a:lstStyle>
            <a:lvl1pPr algn="ctr">
              <a:defRPr>
                <a:latin typeface="Josefi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40739-0A60-4A68-AE91-F6957930B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709E5-EE39-489C-86E1-67F953F0E483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62839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420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708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822737-3403-4E4E-97FA-DD67FE6F9B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F1D94-856A-45A0-8C4D-2F603644BFAC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288083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283F6-49A1-41A3-AA01-AF24D564F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13BD6-1DDE-4C11-9D3B-F9325C09CB23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253612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4103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E4ACEC22-9B8E-40A4-A913-797312F141C9}"/>
              </a:ext>
            </a:extLst>
          </p:cNvPr>
          <p:cNvSpPr/>
          <p:nvPr userDrawn="1"/>
        </p:nvSpPr>
        <p:spPr>
          <a:xfrm rot="5400000" flipV="1">
            <a:off x="5168411" y="-165587"/>
            <a:ext cx="6858000" cy="718917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4829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4829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4829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82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B49279-0711-47DD-AB58-D501E30A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46" y="474786"/>
            <a:ext cx="5377962" cy="2338754"/>
          </a:xfr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lvl1pPr algn="l">
              <a:lnSpc>
                <a:spcPct val="100000"/>
              </a:lnSpc>
              <a:defRPr>
                <a:latin typeface="Josefi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7E1AB-38C6-4DEA-9175-F42F4FB4B6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5" y="5763062"/>
            <a:ext cx="2206869" cy="7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0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89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4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283F6-49A1-41A3-AA01-AF24D564F9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213BD6-1DDE-4C11-9D3B-F9325C09CB23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4629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37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33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D2E43-E794-4452-9ED3-665DAB782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6" y="6202536"/>
            <a:ext cx="1689452" cy="573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324876-EC72-4CE9-9481-340E0EFD25D5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3477192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37BA77-6ACA-496F-9308-EA3A00D73AB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5" y="6199716"/>
            <a:ext cx="1689452" cy="573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B5EDC6-E01D-44EB-A03F-BD9BB310D8E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7" y="6202535"/>
            <a:ext cx="1689452" cy="573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09E5E9-118C-4B1E-B3A3-60AF8DE7E815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®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29F9C-7538-46C5-9B3E-2EA73F61640A}"/>
              </a:ext>
            </a:extLst>
          </p:cNvPr>
          <p:cNvSpPr txBox="1"/>
          <p:nvPr userDrawn="1"/>
        </p:nvSpPr>
        <p:spPr>
          <a:xfrm>
            <a:off x="838200" y="6396335"/>
            <a:ext cx="6827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792D4-7F8A-4118-98CD-7F56A285D539}" type="slidenum">
              <a:rPr lang="en-US" sz="1200" smtClean="0">
                <a:solidFill>
                  <a:schemeClr val="tx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solidFill>
                  <a:srgbClr val="93A1A1"/>
                </a:solidFill>
              </a:rPr>
              <a:t>  |  </a:t>
            </a:r>
            <a:fld id="{AEFFB1E4-9BDB-4B08-8D8D-2B25DF1C9305}" type="datetime1">
              <a:rPr lang="en-US" sz="1000" smtClean="0">
                <a:solidFill>
                  <a:schemeClr val="tx1"/>
                </a:solidFill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11/8/22</a:t>
            </a:fld>
            <a:r>
              <a:rPr lang="en-US" sz="1000" dirty="0"/>
              <a:t>  </a:t>
            </a:r>
            <a:r>
              <a:rPr lang="en-US" sz="1000" dirty="0">
                <a:solidFill>
                  <a:srgbClr val="93A1A1"/>
                </a:solidFill>
              </a:rPr>
              <a:t>  © Copyright 2006-2022 Inflectra Corporation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4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5" r:id="rId2"/>
    <p:sldLayoutId id="2147483716" r:id="rId3"/>
    <p:sldLayoutId id="2147483673" r:id="rId4"/>
    <p:sldLayoutId id="2147483660" r:id="rId5"/>
    <p:sldLayoutId id="2147483709" r:id="rId6"/>
    <p:sldLayoutId id="2147483652" r:id="rId7"/>
    <p:sldLayoutId id="2147483674" r:id="rId8"/>
    <p:sldLayoutId id="2147483663" r:id="rId9"/>
    <p:sldLayoutId id="2147483653" r:id="rId10"/>
    <p:sldLayoutId id="2147483675" r:id="rId11"/>
    <p:sldLayoutId id="2147483710" r:id="rId12"/>
    <p:sldLayoutId id="2147483656" r:id="rId13"/>
    <p:sldLayoutId id="2147483676" r:id="rId14"/>
    <p:sldLayoutId id="2147483711" r:id="rId15"/>
    <p:sldLayoutId id="2147483657" r:id="rId16"/>
    <p:sldLayoutId id="2147483677" r:id="rId17"/>
    <p:sldLayoutId id="2147483712" r:id="rId18"/>
    <p:sldLayoutId id="2147483658" r:id="rId19"/>
    <p:sldLayoutId id="2147483678" r:id="rId20"/>
    <p:sldLayoutId id="2147483713" r:id="rId21"/>
    <p:sldLayoutId id="2147483659" r:id="rId22"/>
    <p:sldLayoutId id="2147483679" r:id="rId23"/>
    <p:sldLayoutId id="2147483714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C23B726-209D-4554-B472-76CF768A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498183-2849-4ACD-A774-3B0DF4A2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E97783-AB4C-4ACD-A270-4A4DCB75F5FC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67" y="6202535"/>
            <a:ext cx="1689452" cy="573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2E3DA-8A09-40A3-BBD4-63E8A4249472}"/>
              </a:ext>
            </a:extLst>
          </p:cNvPr>
          <p:cNvSpPr txBox="1"/>
          <p:nvPr userDrawn="1"/>
        </p:nvSpPr>
        <p:spPr>
          <a:xfrm>
            <a:off x="11843463" y="6551335"/>
            <a:ext cx="1662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11344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0" r:id="rId2"/>
    <p:sldLayoutId id="2147483701" r:id="rId3"/>
    <p:sldLayoutId id="2147483695" r:id="rId4"/>
    <p:sldLayoutId id="2147483704" r:id="rId5"/>
    <p:sldLayoutId id="2147483703" r:id="rId6"/>
    <p:sldLayoutId id="2147483654" r:id="rId7"/>
    <p:sldLayoutId id="2147483705" r:id="rId8"/>
    <p:sldLayoutId id="2147483706" r:id="rId9"/>
    <p:sldLayoutId id="2147483699" r:id="rId10"/>
    <p:sldLayoutId id="2147483707" r:id="rId11"/>
    <p:sldLayoutId id="2147483708" r:id="rId12"/>
    <p:sldLayoutId id="2147483717" r:id="rId13"/>
    <p:sldLayoutId id="2147483719" r:id="rId14"/>
    <p:sldLayoutId id="214748372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Josefin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nit" panose="00000500000000000000" pitchFamily="2" charset="-34"/>
          <a:ea typeface="+mn-ea"/>
          <a:cs typeface="Kanit" panose="00000500000000000000" pitchFamily="2" charset="-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nit" panose="00000500000000000000" pitchFamily="2" charset="-34"/>
          <a:ea typeface="+mn-ea"/>
          <a:cs typeface="Kanit" panose="00000500000000000000" pitchFamily="2" charset="-34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nit" panose="00000500000000000000" pitchFamily="2" charset="-34"/>
          <a:ea typeface="+mn-ea"/>
          <a:cs typeface="Kanit" panose="00000500000000000000" pitchFamily="2" charset="-34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nit" panose="00000500000000000000" pitchFamily="2" charset="-34"/>
          <a:ea typeface="+mn-ea"/>
          <a:cs typeface="Kanit" panose="00000500000000000000" pitchFamily="2" charset="-34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anit" panose="00000500000000000000" pitchFamily="2" charset="-34"/>
          <a:ea typeface="+mn-ea"/>
          <a:cs typeface="Kanit" panose="00000500000000000000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52CC-4B7C-4191-B0D7-DC482B82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220" y="1565129"/>
            <a:ext cx="3325089" cy="234632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Risk Assessment 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0AED2-E07B-D914-5A93-E0BFDD10F16C}"/>
              </a:ext>
            </a:extLst>
          </p:cNvPr>
          <p:cNvSpPr/>
          <p:nvPr/>
        </p:nvSpPr>
        <p:spPr>
          <a:xfrm>
            <a:off x="9587345" y="5666509"/>
            <a:ext cx="2604655" cy="1191491"/>
          </a:xfrm>
          <a:prstGeom prst="rect">
            <a:avLst/>
          </a:prstGeom>
          <a:solidFill>
            <a:srgbClr val="083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1EB1CF-DC8C-1F95-8A8D-0FE2244F6E66}"/>
              </a:ext>
            </a:extLst>
          </p:cNvPr>
          <p:cNvSpPr txBox="1">
            <a:spLocks/>
          </p:cNvSpPr>
          <p:nvPr/>
        </p:nvSpPr>
        <p:spPr>
          <a:xfrm>
            <a:off x="6687704" y="3783118"/>
            <a:ext cx="4682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Josefin Sans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2400" b="0" dirty="0" err="1">
                <a:solidFill>
                  <a:schemeClr val="tx2"/>
                </a:solidFill>
              </a:rPr>
              <a:t>Malihe</a:t>
            </a:r>
            <a:r>
              <a:rPr lang="en-US" sz="2400" b="0" dirty="0">
                <a:solidFill>
                  <a:schemeClr val="tx2"/>
                </a:solidFill>
              </a:rPr>
              <a:t> </a:t>
            </a:r>
            <a:r>
              <a:rPr lang="en-US" sz="2400" b="0" dirty="0" err="1">
                <a:solidFill>
                  <a:schemeClr val="tx2"/>
                </a:solidFill>
              </a:rPr>
              <a:t>Goli</a:t>
            </a:r>
            <a:endParaRPr lang="en-US" sz="2400" b="0" dirty="0">
              <a:solidFill>
                <a:schemeClr val="tx2"/>
              </a:solidFill>
            </a:endParaRPr>
          </a:p>
          <a:p>
            <a:pPr algn="r"/>
            <a:r>
              <a:rPr lang="en-US" sz="2400" b="0" dirty="0">
                <a:solidFill>
                  <a:schemeClr val="tx2"/>
                </a:solidFill>
              </a:rPr>
              <a:t>8-11-2022</a:t>
            </a:r>
          </a:p>
        </p:txBody>
      </p:sp>
      <p:pic>
        <p:nvPicPr>
          <p:cNvPr id="2052" name="Picture 4" descr="Risk Assessment Services | SOC, PCI, &amp; HIPAA Risk Analysis |  KirkpatrickPrice">
            <a:extLst>
              <a:ext uri="{FF2B5EF4-FFF2-40B4-BE49-F238E27FC236}">
                <a16:creationId xmlns:a16="http://schemas.microsoft.com/office/drawing/2014/main" id="{A86A1326-C248-88F6-DFDD-CF6D7658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58" y="1495423"/>
            <a:ext cx="4914324" cy="32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7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2"/>
            <a:ext cx="10515600" cy="1325563"/>
          </a:xfrm>
        </p:spPr>
        <p:txBody>
          <a:bodyPr/>
          <a:lstStyle/>
          <a:p>
            <a:r>
              <a:rPr lang="en-US" dirty="0"/>
              <a:t>Document Management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B8446422-DE32-4BC0-B338-AFD4262E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30" y="1465764"/>
            <a:ext cx="10435170" cy="2852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DD9A2A41-A38B-4F23-A7D8-B936CDE5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16" y="2675262"/>
            <a:ext cx="6794481" cy="2066262"/>
          </a:xfrm>
          <a:prstGeom prst="rect">
            <a:avLst/>
          </a:prstGeom>
          <a:noFill/>
          <a:ln w="9525">
            <a:solidFill>
              <a:srgbClr val="93A1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9BBA5267-52B1-4AB3-8850-F79CF01F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904" y="4161205"/>
            <a:ext cx="6496621" cy="13177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9F8A3F-272A-94BA-72D0-CE89E65D1F4B}"/>
              </a:ext>
            </a:extLst>
          </p:cNvPr>
          <p:cNvGrpSpPr/>
          <p:nvPr/>
        </p:nvGrpSpPr>
        <p:grpSpPr>
          <a:xfrm>
            <a:off x="1932709" y="5660486"/>
            <a:ext cx="10259291" cy="1133962"/>
            <a:chOff x="1932709" y="5724038"/>
            <a:chExt cx="10259291" cy="11339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B33776-4B51-F867-9B2F-048A6D5AB08A}"/>
                </a:ext>
              </a:extLst>
            </p:cNvPr>
            <p:cNvSpPr/>
            <p:nvPr/>
          </p:nvSpPr>
          <p:spPr>
            <a:xfrm>
              <a:off x="10099964" y="6026727"/>
              <a:ext cx="2092036" cy="831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7C6F8FD8-F8E1-4124-8FE5-63480A9E2A16}"/>
                </a:ext>
              </a:extLst>
            </p:cNvPr>
            <p:cNvSpPr txBox="1">
              <a:spLocks/>
            </p:cNvSpPr>
            <p:nvPr/>
          </p:nvSpPr>
          <p:spPr>
            <a:xfrm>
              <a:off x="1932709" y="5724038"/>
              <a:ext cx="8989381" cy="967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dirty="0">
                  <a:latin typeface="+mj-lt"/>
                </a:rPr>
                <a:t>Complete integrated document management system with versioning, check-in/out, and approval workflows.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68"/>
            <a:ext cx="10515600" cy="1325563"/>
          </a:xfrm>
        </p:spPr>
        <p:txBody>
          <a:bodyPr/>
          <a:lstStyle/>
          <a:p>
            <a:r>
              <a:rPr lang="en-US" dirty="0"/>
              <a:t>Customizable Reporting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AB882F95-8E4E-45E1-962B-870DB1A1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4548"/>
            <a:ext cx="5904008" cy="3854005"/>
          </a:xfrm>
          <a:prstGeom prst="rect">
            <a:avLst/>
          </a:prstGeom>
          <a:noFill/>
          <a:ln w="9525">
            <a:solidFill>
              <a:srgbClr val="93A1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1">
            <a:extLst>
              <a:ext uri="{FF2B5EF4-FFF2-40B4-BE49-F238E27FC236}">
                <a16:creationId xmlns:a16="http://schemas.microsoft.com/office/drawing/2014/main" id="{77DEF9DC-05BE-4DEE-B79E-3B07A4D0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04" y="1801161"/>
            <a:ext cx="7119877" cy="35207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788F057-DE44-45CB-B694-D012356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98" y="2470573"/>
            <a:ext cx="4695253" cy="3078543"/>
          </a:xfrm>
          <a:prstGeom prst="rect">
            <a:avLst/>
          </a:prstGeom>
          <a:noFill/>
          <a:ln w="9525">
            <a:solidFill>
              <a:srgbClr val="93A1A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83ADF2A-3136-35FB-97DA-59D107312F09}"/>
              </a:ext>
            </a:extLst>
          </p:cNvPr>
          <p:cNvGrpSpPr/>
          <p:nvPr/>
        </p:nvGrpSpPr>
        <p:grpSpPr>
          <a:xfrm>
            <a:off x="1699153" y="5847335"/>
            <a:ext cx="10492847" cy="1010665"/>
            <a:chOff x="1699153" y="5847335"/>
            <a:chExt cx="10492847" cy="101066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1D06B3-90CF-1B6B-1AF8-1888F1D4C8AA}"/>
                </a:ext>
              </a:extLst>
            </p:cNvPr>
            <p:cNvSpPr/>
            <p:nvPr/>
          </p:nvSpPr>
          <p:spPr>
            <a:xfrm>
              <a:off x="10099964" y="6026727"/>
              <a:ext cx="2092036" cy="831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335FC95B-E95E-4D5D-9243-FA40041072CB}"/>
                </a:ext>
              </a:extLst>
            </p:cNvPr>
            <p:cNvSpPr txBox="1">
              <a:spLocks/>
            </p:cNvSpPr>
            <p:nvPr/>
          </p:nvSpPr>
          <p:spPr>
            <a:xfrm>
              <a:off x="1699153" y="5847335"/>
              <a:ext cx="9441873" cy="7340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dirty="0">
                  <a:latin typeface="+mj-lt"/>
                </a:rPr>
                <a:t>Library of standard and custom reports, exported in various formats including Word, PDF, Excel, and PDF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AE0-D407-42F9-A71D-C1BCAD4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ISOMetrix</a:t>
            </a:r>
            <a:r>
              <a:rPr lang="en-US" dirty="0"/>
              <a:t> by Lumina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74C8-BC1B-4073-8245-2815CD2C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Features in </a:t>
            </a:r>
            <a:r>
              <a:rPr lang="en-US" dirty="0" err="1"/>
              <a:t>ISOMetrix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D8F65-F219-B351-5789-86AF0826944D}"/>
              </a:ext>
            </a:extLst>
          </p:cNvPr>
          <p:cNvSpPr/>
          <p:nvPr/>
        </p:nvSpPr>
        <p:spPr>
          <a:xfrm>
            <a:off x="9587345" y="5735782"/>
            <a:ext cx="2604655" cy="1122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1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CF3B2C-9F5F-ECC9-7875-B9C29EDDF36F}"/>
              </a:ext>
            </a:extLst>
          </p:cNvPr>
          <p:cNvSpPr/>
          <p:nvPr/>
        </p:nvSpPr>
        <p:spPr>
          <a:xfrm>
            <a:off x="373910" y="5502442"/>
            <a:ext cx="3021068" cy="12031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B3FFA5-16A5-4793-8562-8311DA0B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10" y="781743"/>
            <a:ext cx="4711438" cy="5322278"/>
          </a:xfrm>
        </p:spPr>
        <p:txBody>
          <a:bodyPr>
            <a:normAutofit fontScale="90000"/>
          </a:bodyPr>
          <a:lstStyle/>
          <a:p>
            <a:r>
              <a:rPr lang="en-US" sz="6000" b="0" dirty="0"/>
              <a:t>Environmental, Social, and Governance (ESG) Management Solution</a:t>
            </a:r>
          </a:p>
        </p:txBody>
      </p:sp>
    </p:spTree>
    <p:extLst>
      <p:ext uri="{BB962C8B-B14F-4D97-AF65-F5344CB8AC3E}">
        <p14:creationId xmlns:p14="http://schemas.microsoft.com/office/powerpoint/2010/main" val="105931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6" y="1878345"/>
            <a:ext cx="3804085" cy="3101309"/>
          </a:xfrm>
        </p:spPr>
        <p:txBody>
          <a:bodyPr>
            <a:normAutofit/>
          </a:bodyPr>
          <a:lstStyle/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Oversee and manage all permits 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Identify all safety hazards 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Mitigate inherent risks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Manage the social fallout</a:t>
            </a:r>
          </a:p>
          <a:p>
            <a:pPr marL="342900" indent="-342900" algn="justLow">
              <a:buFont typeface="Wingdings" pitchFamily="2" charset="2"/>
              <a:buChar char="§"/>
            </a:pPr>
            <a:r>
              <a:rPr lang="en-US" b="0" i="0" dirty="0">
                <a:solidFill>
                  <a:srgbClr val="343A40"/>
                </a:solidFill>
                <a:effectLst/>
                <a:latin typeface="texta-regular"/>
              </a:rPr>
              <a:t>Assess all environmental aspects and impacts.</a:t>
            </a:r>
          </a:p>
          <a:p>
            <a:pPr algn="justLow"/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  <a:p>
            <a:pPr algn="justLow"/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FB75AB-7C10-65C0-11C9-C3A5F5F4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41" y="684628"/>
            <a:ext cx="8005011" cy="537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200A9A-9DA6-6BA2-B752-025C71837B2E}"/>
              </a:ext>
            </a:extLst>
          </p:cNvPr>
          <p:cNvSpPr/>
          <p:nvPr/>
        </p:nvSpPr>
        <p:spPr>
          <a:xfrm>
            <a:off x="9833811" y="6240379"/>
            <a:ext cx="2358189" cy="61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6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13229"/>
            <a:ext cx="3152274" cy="5166729"/>
          </a:xfrm>
        </p:spPr>
        <p:txBody>
          <a:bodyPr>
            <a:normAutofit/>
          </a:bodyPr>
          <a:lstStyle/>
          <a:p>
            <a:pPr marL="342900" indent="-327025" algn="justLow">
              <a:buFont typeface="Wingdings" pitchFamily="2" charset="2"/>
              <a:buChar char="§"/>
              <a:tabLst>
                <a:tab pos="222250" algn="l"/>
              </a:tabLst>
            </a:pPr>
            <a:r>
              <a:rPr lang="en-US" sz="2600" b="0" i="0" dirty="0">
                <a:solidFill>
                  <a:srgbClr val="343A40"/>
                </a:solidFill>
                <a:effectLst/>
                <a:latin typeface="texta-regular"/>
              </a:rPr>
              <a:t>Manage all EHS risks and critical controls </a:t>
            </a:r>
          </a:p>
          <a:p>
            <a:pPr marL="342900" indent="-327025" algn="justLow">
              <a:buFont typeface="Wingdings" pitchFamily="2" charset="2"/>
              <a:buChar char="§"/>
              <a:tabLst>
                <a:tab pos="222250" algn="l"/>
              </a:tabLst>
            </a:pPr>
            <a:r>
              <a:rPr lang="en-US" sz="2600" b="0" i="0" dirty="0">
                <a:solidFill>
                  <a:srgbClr val="343A40"/>
                </a:solidFill>
                <a:effectLst/>
                <a:latin typeface="texta-regular"/>
              </a:rPr>
              <a:t>ESG data can be gathered, calculated, analyzed, and reported on.</a:t>
            </a:r>
          </a:p>
          <a:p>
            <a:pPr marL="342900" indent="-327025" algn="justLow">
              <a:buFont typeface="Wingdings" pitchFamily="2" charset="2"/>
              <a:buChar char="§"/>
              <a:tabLst>
                <a:tab pos="222250" algn="l"/>
              </a:tabLst>
            </a:pPr>
            <a:r>
              <a:rPr lang="en-US" sz="2600" b="0" i="0" dirty="0">
                <a:solidFill>
                  <a:srgbClr val="343A40"/>
                </a:solidFill>
                <a:effectLst/>
                <a:latin typeface="texta-regular"/>
              </a:rPr>
              <a:t>Tailings facility aspects can be tracked</a:t>
            </a:r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A0467D7-15CB-89A8-5A25-4542CE16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32" y="481264"/>
            <a:ext cx="8602578" cy="559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7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358" y="6096000"/>
            <a:ext cx="7892716" cy="561474"/>
          </a:xfrm>
        </p:spPr>
        <p:txBody>
          <a:bodyPr>
            <a:normAutofit/>
          </a:bodyPr>
          <a:lstStyle/>
          <a:p>
            <a:pPr marL="15875">
              <a:tabLst>
                <a:tab pos="222250" algn="l"/>
              </a:tabLst>
            </a:pPr>
            <a:r>
              <a:rPr lang="en-US" sz="2600" b="0" i="0" dirty="0">
                <a:solidFill>
                  <a:srgbClr val="343A40"/>
                </a:solidFill>
                <a:effectLst/>
                <a:latin typeface="texta-regular"/>
              </a:rPr>
              <a:t>Enterprise Risk Management for Transportation</a:t>
            </a:r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6A9841-63BA-8F01-084C-5EC84B2BF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5" y="481263"/>
            <a:ext cx="10291010" cy="546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A80C88-2362-876D-3178-374C9B17F382}"/>
              </a:ext>
            </a:extLst>
          </p:cNvPr>
          <p:cNvSpPr/>
          <p:nvPr/>
        </p:nvSpPr>
        <p:spPr>
          <a:xfrm>
            <a:off x="10074442" y="6079958"/>
            <a:ext cx="2117558" cy="7780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4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AE0-D407-42F9-A71D-C1BCAD4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RMStudio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74C8-BC1B-4073-8245-2815CD2C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Systems-Theoretic Process Analysis (STPA)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D8F65-F219-B351-5789-86AF0826944D}"/>
              </a:ext>
            </a:extLst>
          </p:cNvPr>
          <p:cNvSpPr/>
          <p:nvPr/>
        </p:nvSpPr>
        <p:spPr>
          <a:xfrm>
            <a:off x="9587345" y="5735782"/>
            <a:ext cx="2604655" cy="1122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8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8" y="6076615"/>
            <a:ext cx="7892716" cy="561474"/>
          </a:xfrm>
        </p:spPr>
        <p:txBody>
          <a:bodyPr>
            <a:normAutofit/>
          </a:bodyPr>
          <a:lstStyle/>
          <a:p>
            <a:pPr marL="15875">
              <a:tabLst>
                <a:tab pos="22225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RM Studio STPA module</a:t>
            </a:r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A80C88-2362-876D-3178-374C9B17F382}"/>
              </a:ext>
            </a:extLst>
          </p:cNvPr>
          <p:cNvSpPr/>
          <p:nvPr/>
        </p:nvSpPr>
        <p:spPr>
          <a:xfrm>
            <a:off x="10074442" y="6079958"/>
            <a:ext cx="2117558" cy="7780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FFD9B07-E05F-671A-58BE-D1D7767FA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5" y="500648"/>
            <a:ext cx="10854049" cy="537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8" y="6076615"/>
            <a:ext cx="7892716" cy="561474"/>
          </a:xfrm>
        </p:spPr>
        <p:txBody>
          <a:bodyPr>
            <a:normAutofit/>
          </a:bodyPr>
          <a:lstStyle/>
          <a:p>
            <a:pPr marL="15875">
              <a:tabLst>
                <a:tab pos="22225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Hazard Diagram</a:t>
            </a:r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A80C88-2362-876D-3178-374C9B17F382}"/>
              </a:ext>
            </a:extLst>
          </p:cNvPr>
          <p:cNvSpPr/>
          <p:nvPr/>
        </p:nvSpPr>
        <p:spPr>
          <a:xfrm>
            <a:off x="10074442" y="6079958"/>
            <a:ext cx="2117558" cy="7780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31BA51-DB75-B31F-0C18-628EE6AAD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1" y="219911"/>
            <a:ext cx="9881937" cy="56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8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AE0-D407-42F9-A71D-C1BCAD46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SpiraPlan</a:t>
            </a:r>
            <a:r>
              <a:rPr lang="en-US" dirty="0"/>
              <a:t> by </a:t>
            </a:r>
            <a:r>
              <a:rPr lang="en-US" dirty="0" err="1"/>
              <a:t>inflectra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274C8-BC1B-4073-8245-2815CD2C1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Features in </a:t>
            </a:r>
            <a:r>
              <a:rPr lang="en-US" dirty="0" err="1"/>
              <a:t>SpiraPlan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D8F65-F219-B351-5789-86AF0826944D}"/>
              </a:ext>
            </a:extLst>
          </p:cNvPr>
          <p:cNvSpPr/>
          <p:nvPr/>
        </p:nvSpPr>
        <p:spPr>
          <a:xfrm>
            <a:off x="9587345" y="5735782"/>
            <a:ext cx="2604655" cy="1122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5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6EC6CB-EACA-DB9F-9909-F11C09E6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2148" y="6188242"/>
            <a:ext cx="7892716" cy="561474"/>
          </a:xfrm>
        </p:spPr>
        <p:txBody>
          <a:bodyPr>
            <a:normAutofit/>
          </a:bodyPr>
          <a:lstStyle/>
          <a:p>
            <a:pPr marL="15875">
              <a:tabLst>
                <a:tab pos="222250" algn="l"/>
              </a:tabLs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HCS Diagram</a:t>
            </a:r>
            <a:endParaRPr lang="en-US" b="0" i="0" dirty="0">
              <a:solidFill>
                <a:srgbClr val="343A40"/>
              </a:solidFill>
              <a:effectLst/>
              <a:latin typeface="texta-regula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A80C88-2362-876D-3178-374C9B17F382}"/>
              </a:ext>
            </a:extLst>
          </p:cNvPr>
          <p:cNvSpPr/>
          <p:nvPr/>
        </p:nvSpPr>
        <p:spPr>
          <a:xfrm>
            <a:off x="10074442" y="6079958"/>
            <a:ext cx="2117558" cy="7780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8A8C78-89D4-3DEB-3CA8-565CBA92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19911"/>
            <a:ext cx="9224210" cy="581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6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A40A5-E62E-4853-8267-E0E48384A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61794E-301B-907C-9027-E38CCBCD207C}"/>
              </a:ext>
            </a:extLst>
          </p:cNvPr>
          <p:cNvSpPr/>
          <p:nvPr/>
        </p:nvSpPr>
        <p:spPr>
          <a:xfrm>
            <a:off x="481263" y="5791200"/>
            <a:ext cx="11550316" cy="1066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7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&amp; Project Dashboards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E5594B6-2982-45F9-8FBC-EF2F57203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82" y="1419411"/>
            <a:ext cx="5907163" cy="29040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65E086E-C401-43F6-9B07-409F9A0D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67" y="1775760"/>
            <a:ext cx="7621156" cy="36628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D3E23-208E-0918-7996-BDD6C84B31FA}"/>
              </a:ext>
            </a:extLst>
          </p:cNvPr>
          <p:cNvSpPr/>
          <p:nvPr/>
        </p:nvSpPr>
        <p:spPr>
          <a:xfrm>
            <a:off x="10099964" y="6026727"/>
            <a:ext cx="2092036" cy="831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7F4B8-BA9E-4B31-AA49-77E1CEB9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653" y="5692041"/>
            <a:ext cx="8501109" cy="9535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Customizable reporting dashboards at the program, product, project, release and sprint levels</a:t>
            </a:r>
          </a:p>
        </p:txBody>
      </p:sp>
    </p:spTree>
    <p:extLst>
      <p:ext uri="{BB962C8B-B14F-4D97-AF65-F5344CB8AC3E}">
        <p14:creationId xmlns:p14="http://schemas.microsoft.com/office/powerpoint/2010/main" val="296128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Management &amp; </a:t>
            </a:r>
            <a:r>
              <a:rPr lang="en-US" dirty="0" err="1"/>
              <a:t>Roadmapping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70B179-7218-4CE4-8085-DA875CC2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8192"/>
            <a:ext cx="8501109" cy="585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Project Portfolio Management (PPM) dashboards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D4B1A-21A2-4556-8805-135BB322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56" y="1690687"/>
            <a:ext cx="9289118" cy="4204085"/>
          </a:xfrm>
          <a:prstGeom prst="rect">
            <a:avLst/>
          </a:prstGeom>
          <a:ln>
            <a:solidFill>
              <a:srgbClr val="93A1A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AAE46A-F97F-5DF5-B768-72D6E20A7048}"/>
              </a:ext>
            </a:extLst>
          </p:cNvPr>
          <p:cNvSpPr/>
          <p:nvPr/>
        </p:nvSpPr>
        <p:spPr>
          <a:xfrm>
            <a:off x="10099964" y="6026727"/>
            <a:ext cx="2092036" cy="831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5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90" y="204658"/>
            <a:ext cx="10515600" cy="1325563"/>
          </a:xfrm>
        </p:spPr>
        <p:txBody>
          <a:bodyPr/>
          <a:lstStyle/>
          <a:p>
            <a:r>
              <a:rPr lang="en-US" dirty="0"/>
              <a:t>Program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D7671-24D5-425B-B117-EAB36FBCF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3" y="1411386"/>
            <a:ext cx="7208668" cy="3551162"/>
          </a:xfrm>
          <a:prstGeom prst="rect">
            <a:avLst/>
          </a:prstGeom>
          <a:ln>
            <a:solidFill>
              <a:srgbClr val="93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39318-2222-4B5B-BC0F-E94817F0E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67" y="3102058"/>
            <a:ext cx="9107779" cy="2597404"/>
          </a:xfrm>
          <a:prstGeom prst="rect">
            <a:avLst/>
          </a:prstGeom>
          <a:ln>
            <a:solidFill>
              <a:srgbClr val="93A1A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C70C8D-67B5-CFB9-FF19-684014FA057F}"/>
              </a:ext>
            </a:extLst>
          </p:cNvPr>
          <p:cNvSpPr/>
          <p:nvPr/>
        </p:nvSpPr>
        <p:spPr>
          <a:xfrm>
            <a:off x="10099964" y="6026727"/>
            <a:ext cx="2092036" cy="831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70B179-7218-4CE4-8085-DA875CC2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568" y="5699462"/>
            <a:ext cx="8501109" cy="887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Program planning and program management with integrated dashboards and program roadmaps.</a:t>
            </a:r>
          </a:p>
        </p:txBody>
      </p:sp>
    </p:spTree>
    <p:extLst>
      <p:ext uri="{BB962C8B-B14F-4D97-AF65-F5344CB8AC3E}">
        <p14:creationId xmlns:p14="http://schemas.microsoft.com/office/powerpoint/2010/main" val="200585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031AD157-9F61-43E1-BDE3-179B7A8D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51" y="1559942"/>
            <a:ext cx="5690069" cy="24268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B074A9-2FE2-4F3A-B26A-6E200E5F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90" y="1981444"/>
            <a:ext cx="6264942" cy="3070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B8FDAB3D-D0BE-4A7C-A8F7-2080577C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50" y="3074887"/>
            <a:ext cx="6150960" cy="28797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F399F1-15C0-05CB-900C-29E1300232AB}"/>
              </a:ext>
            </a:extLst>
          </p:cNvPr>
          <p:cNvSpPr/>
          <p:nvPr/>
        </p:nvSpPr>
        <p:spPr>
          <a:xfrm>
            <a:off x="10099964" y="6026727"/>
            <a:ext cx="2092036" cy="831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70B179-7218-4CE4-8085-DA875CC2B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309" y="6143694"/>
            <a:ext cx="9746673" cy="585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Requirements management with end-to-end traceability</a:t>
            </a:r>
          </a:p>
        </p:txBody>
      </p:sp>
    </p:spTree>
    <p:extLst>
      <p:ext uri="{BB962C8B-B14F-4D97-AF65-F5344CB8AC3E}">
        <p14:creationId xmlns:p14="http://schemas.microsoft.com/office/powerpoint/2010/main" val="285960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6CF9B-8C98-49E7-92C7-5E64BE89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" y="1520613"/>
            <a:ext cx="8353887" cy="2992371"/>
          </a:xfrm>
          <a:prstGeom prst="rect">
            <a:avLst/>
          </a:prstGeom>
          <a:ln>
            <a:solidFill>
              <a:srgbClr val="93A1A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Project Planning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2ED8D-AF67-489D-A72A-BB228A1A8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45" y="1964684"/>
            <a:ext cx="5958105" cy="3604335"/>
          </a:xfrm>
          <a:prstGeom prst="rect">
            <a:avLst/>
          </a:prstGeom>
          <a:ln>
            <a:solidFill>
              <a:srgbClr val="93A1A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081904-58B1-BDAF-357C-2DF44B443123}"/>
              </a:ext>
            </a:extLst>
          </p:cNvPr>
          <p:cNvSpPr/>
          <p:nvPr/>
        </p:nvSpPr>
        <p:spPr>
          <a:xfrm>
            <a:off x="10099964" y="6026727"/>
            <a:ext cx="2092036" cy="8312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D19BC31-20DA-4A4A-B034-B65253E4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69" y="5678704"/>
            <a:ext cx="10574113" cy="814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Agile planning boards with test and task traceability that support multiple methodologies including Scrum and Kanban.</a:t>
            </a:r>
          </a:p>
        </p:txBody>
      </p:sp>
    </p:spTree>
    <p:extLst>
      <p:ext uri="{BB962C8B-B14F-4D97-AF65-F5344CB8AC3E}">
        <p14:creationId xmlns:p14="http://schemas.microsoft.com/office/powerpoint/2010/main" val="194045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5875F-6C90-41DA-9376-107DB639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65" y="1380284"/>
            <a:ext cx="6472262" cy="3714041"/>
          </a:xfrm>
          <a:prstGeom prst="rect">
            <a:avLst/>
          </a:prstGeom>
          <a:ln>
            <a:solidFill>
              <a:srgbClr val="93A1A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266" name="Picture 1">
            <a:extLst>
              <a:ext uri="{FF2B5EF4-FFF2-40B4-BE49-F238E27FC236}">
                <a16:creationId xmlns:a16="http://schemas.microsoft.com/office/drawing/2014/main" id="{DC92BE17-D597-44FB-B4D0-D4FD2EB9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434" y="2900881"/>
            <a:ext cx="9424910" cy="27010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0DCF468-D9CC-8FC5-1B36-02034DEA8788}"/>
              </a:ext>
            </a:extLst>
          </p:cNvPr>
          <p:cNvGrpSpPr/>
          <p:nvPr/>
        </p:nvGrpSpPr>
        <p:grpSpPr>
          <a:xfrm>
            <a:off x="727162" y="5780337"/>
            <a:ext cx="11464838" cy="1077663"/>
            <a:chOff x="727162" y="5780337"/>
            <a:chExt cx="11464838" cy="10776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7F5B75-96FE-AD0B-A994-C86B709DE4ED}"/>
                </a:ext>
              </a:extLst>
            </p:cNvPr>
            <p:cNvSpPr/>
            <p:nvPr/>
          </p:nvSpPr>
          <p:spPr>
            <a:xfrm>
              <a:off x="10099964" y="6026727"/>
              <a:ext cx="2092036" cy="831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Content Placeholder 4">
              <a:extLst>
                <a:ext uri="{FF2B5EF4-FFF2-40B4-BE49-F238E27FC236}">
                  <a16:creationId xmlns:a16="http://schemas.microsoft.com/office/drawing/2014/main" id="{B453B7AB-85E0-4C84-AEE6-6AE117B963C6}"/>
                </a:ext>
              </a:extLst>
            </p:cNvPr>
            <p:cNvSpPr txBox="1">
              <a:spLocks/>
            </p:cNvSpPr>
            <p:nvPr/>
          </p:nvSpPr>
          <p:spPr>
            <a:xfrm>
              <a:off x="727162" y="5780337"/>
              <a:ext cx="11222182" cy="85225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Kanit" panose="00000500000000000000" pitchFamily="2" charset="-34"/>
                  <a:ea typeface="+mn-ea"/>
                  <a:cs typeface="Kanit" panose="00000500000000000000" pitchFamily="2" charset="-34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dirty="0">
                  <a:latin typeface="+mj-lt"/>
                </a:rPr>
                <a:t>Manage your product and program risks, and track mitigations and action items. Automated exposure calculations out of the box.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8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BBA41-9B8B-466F-902F-C70FD907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C6F8FD8-F8E1-4124-8FE5-63480A9E2A16}"/>
              </a:ext>
            </a:extLst>
          </p:cNvPr>
          <p:cNvSpPr txBox="1">
            <a:spLocks/>
          </p:cNvSpPr>
          <p:nvPr/>
        </p:nvSpPr>
        <p:spPr>
          <a:xfrm>
            <a:off x="838200" y="5726098"/>
            <a:ext cx="8989381" cy="967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Kanit" panose="00000500000000000000" pitchFamily="2" charset="-34"/>
                <a:ea typeface="+mn-ea"/>
                <a:cs typeface="Kanit" panose="00000500000000000000" pitchFamily="2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Kanit" panose="00000500000000000000" pitchFamily="2" charset="-34"/>
                <a:ea typeface="+mn-ea"/>
                <a:cs typeface="Kanit" panose="00000500000000000000" pitchFamily="2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Kanit" panose="00000500000000000000" pitchFamily="2" charset="-34"/>
                <a:ea typeface="+mn-ea"/>
                <a:cs typeface="Kanit" panose="00000500000000000000" pitchFamily="2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anit" panose="00000500000000000000" pitchFamily="2" charset="-34"/>
                <a:ea typeface="+mn-ea"/>
                <a:cs typeface="Kanit" panose="00000500000000000000" pitchFamily="2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anit" panose="00000500000000000000" pitchFamily="2" charset="-34"/>
                <a:ea typeface="+mn-ea"/>
                <a:cs typeface="Kanit" panose="00000500000000000000" pitchFamily="2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latin typeface="+mj-lt"/>
              </a:rPr>
              <a:t>Manage the people and teams on your projects with centralized timecard submission and resource planning.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121D23C5-C751-431F-8CF6-A6ADB3DC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29" y="2114874"/>
            <a:ext cx="6342772" cy="34050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26AFE07-59B1-432F-A2AB-11715787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41" y="1521257"/>
            <a:ext cx="6577994" cy="241155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076326"/>
      </p:ext>
    </p:extLst>
  </p:cSld>
  <p:clrMapOvr>
    <a:masterClrMapping/>
  </p:clrMapOvr>
</p:sld>
</file>

<file path=ppt/theme/theme1.xml><?xml version="1.0" encoding="utf-8"?>
<a:theme xmlns:a="http://schemas.openxmlformats.org/drawingml/2006/main" name="Inflectra content">
  <a:themeElements>
    <a:clrScheme name="Custom 3">
      <a:dk1>
        <a:srgbClr val="073642"/>
      </a:dk1>
      <a:lt1>
        <a:srgbClr val="FDCB26"/>
      </a:lt1>
      <a:dk2>
        <a:srgbClr val="073642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flectra fonts">
      <a:majorFont>
        <a:latin typeface="Josefin Sans"/>
        <a:ea typeface=""/>
        <a:cs typeface=""/>
      </a:majorFont>
      <a:minorFont>
        <a:latin typeface="Kan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lectra Powerpoint Template-Wide.potx" id="{C60C6943-42C1-4A19-9661-13C4386DFE4D}" vid="{069FC592-E20D-44F7-BA8A-96969F8231E4}"/>
    </a:ext>
  </a:extLst>
</a:theme>
</file>

<file path=ppt/theme/theme2.xml><?xml version="1.0" encoding="utf-8"?>
<a:theme xmlns:a="http://schemas.openxmlformats.org/drawingml/2006/main" name="Inflectra titles">
  <a:themeElements>
    <a:clrScheme name="Inflectra Colors">
      <a:dk1>
        <a:srgbClr val="073642"/>
      </a:dk1>
      <a:lt1>
        <a:srgbClr val="FDCB26"/>
      </a:lt1>
      <a:dk2>
        <a:srgbClr val="586E75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flectra fonts">
      <a:majorFont>
        <a:latin typeface="Josefin Sans"/>
        <a:ea typeface=""/>
        <a:cs typeface=""/>
      </a:majorFont>
      <a:minorFont>
        <a:latin typeface="Kani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lectra Powerpoint Template-Wide.potx" id="{C60C6943-42C1-4A19-9661-13C4386DFE4D}" vid="{EB6E1207-8B08-4C7E-98F5-7D295CC2580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Inflectra Powerpoint Template-Wide</Template>
  <TotalTime>5129</TotalTime>
  <Words>464</Words>
  <Application>Microsoft Macintosh PowerPoint</Application>
  <PresentationFormat>Widescreen</PresentationFormat>
  <Paragraphs>55</Paragraphs>
  <Slides>21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Kanit</vt:lpstr>
      <vt:lpstr>VIC</vt:lpstr>
      <vt:lpstr>Wingdings</vt:lpstr>
      <vt:lpstr>Arial</vt:lpstr>
      <vt:lpstr>Arial</vt:lpstr>
      <vt:lpstr>Josefin Sans</vt:lpstr>
      <vt:lpstr>Open Sans</vt:lpstr>
      <vt:lpstr>texta-regular</vt:lpstr>
      <vt:lpstr>Calibri</vt:lpstr>
      <vt:lpstr>Inflectra content</vt:lpstr>
      <vt:lpstr>Inflectra titles</vt:lpstr>
      <vt:lpstr>Risk Assessment Software</vt:lpstr>
      <vt:lpstr>SpiraPlan by inflectra</vt:lpstr>
      <vt:lpstr>Program &amp; Project Dashboards</vt:lpstr>
      <vt:lpstr>Portfolio Management &amp; Roadmapping</vt:lpstr>
      <vt:lpstr>Program Management</vt:lpstr>
      <vt:lpstr>Requirements Management</vt:lpstr>
      <vt:lpstr>Agile Project Planning</vt:lpstr>
      <vt:lpstr>Risk Management</vt:lpstr>
      <vt:lpstr>Resource Management</vt:lpstr>
      <vt:lpstr>Document Management</vt:lpstr>
      <vt:lpstr>Customizable Reporting</vt:lpstr>
      <vt:lpstr>ISOMetrix by Lumina</vt:lpstr>
      <vt:lpstr>Environmental, Social, and Governance (ESG) Management Solution</vt:lpstr>
      <vt:lpstr>PowerPoint Presentation</vt:lpstr>
      <vt:lpstr>PowerPoint Presentation</vt:lpstr>
      <vt:lpstr>PowerPoint Presentation</vt:lpstr>
      <vt:lpstr>RMStudio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Sandman</dc:creator>
  <cp:lastModifiedBy>Malihe Goli</cp:lastModifiedBy>
  <cp:revision>173</cp:revision>
  <cp:lastPrinted>2017-03-07T16:58:37Z</cp:lastPrinted>
  <dcterms:created xsi:type="dcterms:W3CDTF">2018-04-12T05:30:22Z</dcterms:created>
  <dcterms:modified xsi:type="dcterms:W3CDTF">2022-11-08T16:01:29Z</dcterms:modified>
</cp:coreProperties>
</file>