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81" r:id="rId4"/>
    <p:sldId id="282" r:id="rId5"/>
    <p:sldId id="283" r:id="rId6"/>
    <p:sldId id="284" r:id="rId7"/>
    <p:sldId id="262" r:id="rId8"/>
    <p:sldId id="288" r:id="rId9"/>
    <p:sldId id="287" r:id="rId10"/>
    <p:sldId id="28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779CC93D-E52E-4D84-901B-11D7331DD495}">
          <p14:sldIdLst>
            <p14:sldId id="259"/>
          </p14:sldIdLst>
        </p14:section>
        <p14:section name="概述和目标" id="{ABA716BF-3A5C-4ADB-94C9-CFEF84EBA240}">
          <p14:sldIdLst>
            <p14:sldId id="261"/>
            <p14:sldId id="281"/>
            <p14:sldId id="282"/>
            <p14:sldId id="283"/>
            <p14:sldId id="284"/>
            <p14:sldId id="262"/>
            <p14:sldId id="288"/>
            <p14:sldId id="287"/>
          </p14:sldIdLst>
        </p14:section>
        <p14:section name="主题 1" id="{6D9936A3-3945-4757-BC8B-B5C252D8E036}">
          <p14:sldIdLst/>
        </p14:section>
        <p14:section name="视觉幻灯片示例" id="{BAB3A466-96C9-4230-9978-795378D75699}">
          <p14:sldIdLst/>
        </p14:section>
        <p14:section name="案例研究" id="{8C0305C9-B152-4FBA-A789-FE1976D53990}">
          <p14:sldIdLst/>
        </p14:section>
        <p14:section name="归纳总结" id="{790CEF5B-569A-4C2F-BED5-750B08C0E5AD}">
          <p14:sldIdLst/>
        </p14:section>
        <p14:section name="附录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5" autoAdjust="0"/>
    <p:restoredTop sz="83977" autoAdjust="0"/>
  </p:normalViewPr>
  <p:slideViewPr>
    <p:cSldViewPr>
      <p:cViewPr>
        <p:scale>
          <a:sx n="110" d="100"/>
          <a:sy n="110" d="100"/>
        </p:scale>
        <p:origin x="-240" y="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254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85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在组设置中可使用此模板作为演示培训材料的起始文件。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右键单击幻灯片可添加节。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节可以帮助您组织幻灯片或促进多个作者之间的协作。</a:t>
            </a: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备注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使用“备注”节传递备注或为观众提供更多详细信息。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演示过程中，可在演示文稿视图中查看这些备注。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请记住字体大小（这对于可访问性、可见性、录像和联机制作都非常重要）</a:t>
            </a: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协调的色彩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要特别注意图形、图表和文本框。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请考虑与会者将以黑白或灰色调打印。请运行测试打印，以确保当以纯黑白和灰色调打印时，颜色正常。</a:t>
            </a: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图形、表格和图表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保持简约风格：如果可能，请使用一致的、不分散人注意力的样式和颜色。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标记所有图表和表格。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这是使用过渡的概述幻灯片的另一个选项。</a:t>
            </a: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这是概述幻灯片的另一个选项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。</a:t>
            </a:r>
          </a:p>
          <a:p>
            <a:pPr marL="228600" indent="-228600" algn="l" defTabSz="914400">
              <a:buNone/>
            </a:pPr>
            <a:endParaRPr lang="en-US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这是概述幻灯片的另一个选项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。</a:t>
            </a:r>
          </a:p>
          <a:p>
            <a:pPr marL="228600" indent="-228600" algn="l" defTabSz="914400">
              <a:buNone/>
            </a:pPr>
            <a:endParaRPr lang="en-US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在此培训完成后，观众将能够做些什么？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简要介绍观众将从此演示文稿中获得哪些有关每个目标的好处。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x-none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2000" baseline="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11/22/2018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11/22/2018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kumimoji="0" lang="en-US" smtClean="0"/>
              <a:pPr/>
              <a:t>11/22/2018</a:t>
            </a:fld>
            <a:endParaRPr kumimoji="0"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11/22/2018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180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n-US" dirty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3200">
                <a:latin typeface="+mn-lt"/>
              </a:defRPr>
            </a:lvl1pPr>
            <a:lvl2pPr eaLnBrk="1" latinLnBrk="0" hangingPunct="1">
              <a:defRPr kumimoji="0" sz="2800">
                <a:latin typeface="+mn-lt"/>
              </a:defRPr>
            </a:lvl2pPr>
            <a:lvl3pPr eaLnBrk="1" latinLnBrk="0" hangingPunct="1">
              <a:defRPr kumimoji="0" sz="2400">
                <a:latin typeface="+mn-lt"/>
              </a:defRPr>
            </a:lvl3pPr>
            <a:lvl4pPr eaLnBrk="1" latinLnBrk="0" hangingPunct="1">
              <a:defRPr kumimoji="0" sz="2400">
                <a:latin typeface="+mn-lt"/>
              </a:defRPr>
            </a:lvl4pPr>
            <a:lvl5pPr eaLnBrk="1" latinLnBrk="0" hangingPunct="1">
              <a:defRPr kumimoji="0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</a:p>
          <a:p>
            <a:pPr lvl="1" eaLnBrk="1" latinLnBrk="0" hangingPunct="1"/>
            <a:r>
              <a:rPr lang="zh-CN" altLang="x-none" smtClean="0"/>
              <a:t>二级</a:t>
            </a:r>
          </a:p>
          <a:p>
            <a:pPr lvl="2" eaLnBrk="1" latinLnBrk="0" hangingPunct="1"/>
            <a:r>
              <a:rPr lang="zh-CN" altLang="x-none" smtClean="0"/>
              <a:t>三级</a:t>
            </a:r>
          </a:p>
          <a:p>
            <a:pPr lvl="3" eaLnBrk="1" latinLnBrk="0" hangingPunct="1"/>
            <a:r>
              <a:rPr lang="zh-CN" altLang="x-none" smtClean="0"/>
              <a:t>四级</a:t>
            </a:r>
          </a:p>
          <a:p>
            <a:pPr lvl="4" eaLnBrk="1" latinLnBrk="0" hangingPunct="1"/>
            <a:r>
              <a:rPr lang="zh-CN" altLang="x-none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11/22/2018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</a:p>
          <a:p>
            <a:pPr lvl="1" eaLnBrk="1" latinLnBrk="0" hangingPunct="1"/>
            <a:r>
              <a:rPr lang="zh-CN" altLang="x-none" smtClean="0"/>
              <a:t>二级</a:t>
            </a:r>
          </a:p>
          <a:p>
            <a:pPr lvl="2" eaLnBrk="1" latinLnBrk="0" hangingPunct="1"/>
            <a:r>
              <a:rPr lang="zh-CN" altLang="x-none" smtClean="0"/>
              <a:t>三级</a:t>
            </a:r>
          </a:p>
          <a:p>
            <a:pPr lvl="3" eaLnBrk="1" latinLnBrk="0" hangingPunct="1"/>
            <a:r>
              <a:rPr lang="zh-CN" altLang="x-none" smtClean="0"/>
              <a:t>四级</a:t>
            </a:r>
          </a:p>
          <a:p>
            <a:pPr lvl="4" eaLnBrk="1" latinLnBrk="0" hangingPunct="1"/>
            <a:r>
              <a:rPr lang="zh-CN" altLang="x-none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</a:p>
          <a:p>
            <a:pPr lvl="1" eaLnBrk="1" latinLnBrk="0" hangingPunct="1"/>
            <a:r>
              <a:rPr lang="zh-CN" altLang="x-none" smtClean="0"/>
              <a:t>二级</a:t>
            </a:r>
          </a:p>
          <a:p>
            <a:pPr lvl="2" eaLnBrk="1" latinLnBrk="0" hangingPunct="1"/>
            <a:r>
              <a:rPr lang="zh-CN" altLang="x-none" smtClean="0"/>
              <a:t>三级</a:t>
            </a:r>
          </a:p>
          <a:p>
            <a:pPr lvl="3" eaLnBrk="1" latinLnBrk="0" hangingPunct="1"/>
            <a:r>
              <a:rPr lang="zh-CN" altLang="x-none" smtClean="0"/>
              <a:t>四级</a:t>
            </a:r>
          </a:p>
          <a:p>
            <a:pPr lvl="4" eaLnBrk="1" latinLnBrk="0" hangingPunct="1"/>
            <a:r>
              <a:rPr lang="zh-CN" altLang="x-none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11/22/2018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 eaLnBrk="1" latinLnBrk="0" hangingPunct="1"/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</a:p>
          <a:p>
            <a:pPr lvl="1" eaLnBrk="1" latinLnBrk="0" hangingPunct="1"/>
            <a:r>
              <a:rPr lang="zh-CN" altLang="x-none" smtClean="0"/>
              <a:t>二级</a:t>
            </a:r>
          </a:p>
          <a:p>
            <a:pPr lvl="2" eaLnBrk="1" latinLnBrk="0" hangingPunct="1"/>
            <a:r>
              <a:rPr lang="zh-CN" altLang="x-none" smtClean="0"/>
              <a:t>三级</a:t>
            </a:r>
          </a:p>
          <a:p>
            <a:pPr lvl="3" eaLnBrk="1" latinLnBrk="0" hangingPunct="1"/>
            <a:r>
              <a:rPr lang="zh-CN" altLang="x-none" smtClean="0"/>
              <a:t>四级</a:t>
            </a:r>
          </a:p>
          <a:p>
            <a:pPr lvl="4" eaLnBrk="1" latinLnBrk="0" hangingPunct="1"/>
            <a:r>
              <a:rPr lang="zh-CN" altLang="x-none" smtClean="0"/>
              <a:t>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</a:p>
          <a:p>
            <a:pPr lvl="1" eaLnBrk="1" latinLnBrk="0" hangingPunct="1"/>
            <a:r>
              <a:rPr lang="zh-CN" altLang="x-none" smtClean="0"/>
              <a:t>二级</a:t>
            </a:r>
          </a:p>
          <a:p>
            <a:pPr lvl="2" eaLnBrk="1" latinLnBrk="0" hangingPunct="1"/>
            <a:r>
              <a:rPr lang="zh-CN" altLang="x-none" smtClean="0"/>
              <a:t>三级</a:t>
            </a:r>
          </a:p>
          <a:p>
            <a:pPr lvl="3" eaLnBrk="1" latinLnBrk="0" hangingPunct="1"/>
            <a:r>
              <a:rPr lang="zh-CN" altLang="x-none" smtClean="0"/>
              <a:t>四级</a:t>
            </a:r>
          </a:p>
          <a:p>
            <a:pPr lvl="4" eaLnBrk="1" latinLnBrk="0" hangingPunct="1"/>
            <a:r>
              <a:rPr lang="zh-CN" altLang="x-none" smtClean="0"/>
              <a:t>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11/22/2018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sz="3200"/>
            </a:lvl1pPr>
            <a:lvl2pPr eaLnBrk="1" latinLnBrk="0" hangingPunct="1">
              <a:defRPr kumimoji="0" sz="2800"/>
            </a:lvl2pPr>
            <a:lvl3pPr eaLnBrk="1" latinLnBrk="0" hangingPunct="1">
              <a:defRPr kumimoji="0" sz="2400"/>
            </a:lvl3pPr>
            <a:lvl4pPr eaLnBrk="1" latinLnBrk="0" hangingPunct="1">
              <a:defRPr kumimoji="0" sz="2000"/>
            </a:lvl4pPr>
            <a:lvl5pPr eaLnBrk="1" latinLnBrk="0" hangingPunct="1">
              <a:defRPr kumimoji="0" sz="2000"/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</a:p>
          <a:p>
            <a:pPr lvl="1" eaLnBrk="1" latinLnBrk="0" hangingPunct="1"/>
            <a:r>
              <a:rPr lang="zh-CN" altLang="x-none" smtClean="0"/>
              <a:t>二级</a:t>
            </a:r>
          </a:p>
          <a:p>
            <a:pPr lvl="2" eaLnBrk="1" latinLnBrk="0" hangingPunct="1"/>
            <a:r>
              <a:rPr lang="zh-CN" altLang="x-none" smtClean="0"/>
              <a:t>三级</a:t>
            </a:r>
          </a:p>
          <a:p>
            <a:pPr lvl="3" eaLnBrk="1" latinLnBrk="0" hangingPunct="1"/>
            <a:r>
              <a:rPr lang="zh-CN" altLang="x-none" smtClean="0"/>
              <a:t>四级</a:t>
            </a:r>
          </a:p>
          <a:p>
            <a:pPr lvl="4" eaLnBrk="1" latinLnBrk="0" hangingPunct="1"/>
            <a:r>
              <a:rPr lang="zh-CN" altLang="x-none" smtClean="0"/>
              <a:t>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11/22/2018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11/22/2018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x-none" smtClean="0"/>
              <a:t>单击此处编辑母版文本样式</a:t>
            </a:r>
          </a:p>
          <a:p>
            <a:pPr lvl="1" eaLnBrk="1" latinLnBrk="0" hangingPunct="1"/>
            <a:r>
              <a:rPr lang="zh-CN" altLang="x-none" smtClean="0"/>
              <a:t>二级</a:t>
            </a:r>
          </a:p>
          <a:p>
            <a:pPr lvl="2" eaLnBrk="1" latinLnBrk="0" hangingPunct="1"/>
            <a:r>
              <a:rPr lang="zh-CN" altLang="x-none" smtClean="0"/>
              <a:t>三级</a:t>
            </a:r>
          </a:p>
          <a:p>
            <a:pPr lvl="3" eaLnBrk="1" latinLnBrk="0" hangingPunct="1"/>
            <a:r>
              <a:rPr lang="zh-CN" altLang="x-none" smtClean="0"/>
              <a:t>四级</a:t>
            </a:r>
          </a:p>
          <a:p>
            <a:pPr lvl="4" eaLnBrk="1" latinLnBrk="0" hangingPunct="1"/>
            <a:r>
              <a:rPr lang="zh-CN" altLang="x-none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11/22/2018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x-none" smtClean="0"/>
              <a:t>单击此处编辑母版文本样式</a:t>
            </a:r>
          </a:p>
          <a:p>
            <a:pPr lvl="1" eaLnBrk="1" latinLnBrk="0" hangingPunct="1"/>
            <a:r>
              <a:rPr lang="zh-CN" altLang="x-none" smtClean="0"/>
              <a:t>二级</a:t>
            </a:r>
          </a:p>
          <a:p>
            <a:pPr lvl="2" eaLnBrk="1" latinLnBrk="0" hangingPunct="1"/>
            <a:r>
              <a:rPr lang="zh-CN" altLang="x-none" smtClean="0"/>
              <a:t>三级</a:t>
            </a:r>
          </a:p>
          <a:p>
            <a:pPr lvl="3" eaLnBrk="1" latinLnBrk="0" hangingPunct="1"/>
            <a:r>
              <a:rPr lang="zh-CN" altLang="x-none" smtClean="0"/>
              <a:t>四级</a:t>
            </a:r>
          </a:p>
          <a:p>
            <a:pPr lvl="4" eaLnBrk="1" latinLnBrk="0" hangingPunct="1"/>
            <a:r>
              <a:rPr lang="zh-CN" altLang="x-none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11/22/2018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x-none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x-none" smtClean="0"/>
              <a:t>单击此处编辑母版文本样式</a:t>
            </a:r>
          </a:p>
          <a:p>
            <a:pPr lvl="1" eaLnBrk="1" latinLnBrk="0" hangingPunct="1"/>
            <a:r>
              <a:rPr kumimoji="0" lang="zh-CN" altLang="x-none" smtClean="0"/>
              <a:t>二级</a:t>
            </a:r>
          </a:p>
          <a:p>
            <a:pPr lvl="2" eaLnBrk="1" latinLnBrk="0" hangingPunct="1"/>
            <a:r>
              <a:rPr kumimoji="0" lang="zh-CN" altLang="x-none" smtClean="0"/>
              <a:t>三级</a:t>
            </a:r>
          </a:p>
          <a:p>
            <a:pPr lvl="3" eaLnBrk="1" latinLnBrk="0" hangingPunct="1"/>
            <a:r>
              <a:rPr kumimoji="0" lang="zh-CN" altLang="x-none" smtClean="0"/>
              <a:t>四级</a:t>
            </a:r>
          </a:p>
          <a:p>
            <a:pPr lvl="4" eaLnBrk="1" latinLnBrk="0" hangingPunct="1"/>
            <a:r>
              <a:rPr kumimoji="0" lang="zh-CN" altLang="x-none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kumimoji="0" lang="en-US" smtClean="0"/>
              <a:pPr/>
              <a:t>11/22/2018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r" defTabSz="914400">
              <a:spcBef>
                <a:spcPts val="0"/>
              </a:spcBef>
              <a:buNone/>
            </a:pPr>
            <a:r>
              <a:rPr lang="en-US" dirty="0" err="1" smtClean="0">
                <a:latin typeface="Hei"/>
                <a:ea typeface="Hei"/>
                <a:cs typeface="Hei"/>
              </a:rPr>
              <a:t>Vue</a:t>
            </a:r>
            <a:r>
              <a:rPr lang="en-US" dirty="0" smtClean="0">
                <a:latin typeface="Hei"/>
                <a:ea typeface="Hei"/>
                <a:cs typeface="Hei"/>
              </a:rPr>
              <a:t> </a:t>
            </a:r>
            <a:r>
              <a:rPr lang="en-US" dirty="0" err="1" smtClean="0">
                <a:latin typeface="Hei"/>
                <a:ea typeface="Hei"/>
                <a:cs typeface="Hei"/>
              </a:rPr>
              <a:t>vuex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状态管理浅析及实战</a:t>
            </a:r>
            <a:endParaRPr lang="en-US" sz="44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演示者</a:t>
            </a:r>
            <a:r>
              <a:rPr 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姓名</a:t>
            </a:r>
            <a:r>
              <a:rPr lang="zh-CN" alt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：果乐</a:t>
            </a:r>
            <a:endParaRPr 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0" indent="0" algn="r">
              <a:buNone/>
            </a:pPr>
            <a:r>
              <a:rPr 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演示</a:t>
            </a:r>
            <a:r>
              <a:rPr 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日期</a:t>
            </a:r>
            <a:r>
              <a:rPr lang="zh-CN" alt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：</a:t>
            </a:r>
            <a:r>
              <a:rPr lang="en-US" altLang="zh-CN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20181120</a:t>
            </a:r>
            <a:endParaRPr 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533400"/>
            <a:ext cx="8153400" cy="5592763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第一</a:t>
            </a:r>
            <a:r>
              <a:rPr lang="zh-CN" altLang="en-US" sz="1800" dirty="0" smtClean="0"/>
              <a:t>步：创建</a:t>
            </a:r>
            <a:r>
              <a:rPr lang="en-US" altLang="zh-CN" sz="1800" dirty="0" smtClean="0"/>
              <a:t>store</a:t>
            </a:r>
            <a:r>
              <a:rPr lang="zh-CN" altLang="en-US" sz="1800" dirty="0" smtClean="0"/>
              <a:t>文件，</a:t>
            </a:r>
            <a:r>
              <a:rPr lang="en-US" altLang="zh-CN" sz="1800" dirty="0" err="1" smtClean="0"/>
              <a:t>index.js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state.js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actions.js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mutatons.js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getters.js</a:t>
            </a:r>
            <a:endParaRPr lang="en-US" altLang="zh-CN" sz="1800" dirty="0" smtClean="0"/>
          </a:p>
          <a:p>
            <a:r>
              <a:rPr lang="zh-CN" altLang="en-US" sz="1800" dirty="0" smtClean="0"/>
              <a:t>第二</a:t>
            </a:r>
            <a:r>
              <a:rPr lang="zh-CN" altLang="en-US" sz="1800" dirty="0" smtClean="0"/>
              <a:t>步：配置</a:t>
            </a:r>
            <a:r>
              <a:rPr lang="en-US" altLang="zh-CN" sz="1800" dirty="0" err="1" smtClean="0"/>
              <a:t>state.js</a:t>
            </a:r>
            <a:r>
              <a:rPr lang="zh-CN" altLang="en-US" sz="1800" dirty="0" smtClean="0"/>
              <a:t>：项目中要用到的全局状态属性，（基本的属性信息）。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err="1" smtClean="0"/>
              <a:t>This.$store.state.xxx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…</a:t>
            </a:r>
            <a:r>
              <a:rPr lang="en-US" altLang="zh-CN" sz="1800" dirty="0" err="1" smtClean="0"/>
              <a:t>mapState</a:t>
            </a:r>
            <a:r>
              <a:rPr lang="en-US" altLang="zh-CN" sz="1800" dirty="0" smtClean="0"/>
              <a:t>([“”,””])</a:t>
            </a:r>
          </a:p>
          <a:p>
            <a:pPr>
              <a:buNone/>
            </a:pPr>
            <a:r>
              <a:rPr lang="zh-CN" altLang="en-US" sz="1800" dirty="0" smtClean="0"/>
              <a:t>    第三步：配置</a:t>
            </a:r>
            <a:r>
              <a:rPr lang="en-US" altLang="zh-CN" sz="1800" dirty="0" err="1" smtClean="0"/>
              <a:t>mutations.js</a:t>
            </a:r>
            <a:r>
              <a:rPr lang="zh-CN" altLang="en-US" sz="1800" dirty="0" smtClean="0"/>
              <a:t>：主要作用就是</a:t>
            </a:r>
            <a:r>
              <a:rPr lang="zh-CN" altLang="en-US" sz="1800" dirty="0" smtClean="0">
                <a:solidFill>
                  <a:srgbClr val="FF0000"/>
                </a:solidFill>
              </a:rPr>
              <a:t>直接改变</a:t>
            </a:r>
            <a:r>
              <a:rPr lang="en-US" altLang="zh-CN" sz="1800" dirty="0" err="1" smtClean="0"/>
              <a:t>state.js</a:t>
            </a:r>
            <a:r>
              <a:rPr lang="zh-CN" altLang="en-US" sz="1800" dirty="0" smtClean="0"/>
              <a:t>配置好的状态属性。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第四步：配置</a:t>
            </a:r>
            <a:r>
              <a:rPr lang="en-US" altLang="zh-CN" sz="1800" dirty="0" err="1" smtClean="0"/>
              <a:t>actions.js</a:t>
            </a:r>
            <a:r>
              <a:rPr lang="zh-CN" altLang="en-US" sz="1800" dirty="0" smtClean="0"/>
              <a:t>：直接操作</a:t>
            </a:r>
            <a:r>
              <a:rPr lang="en-US" altLang="zh-CN" sz="1800" dirty="0" err="1" smtClean="0"/>
              <a:t>mutatioins.js</a:t>
            </a:r>
            <a:r>
              <a:rPr lang="zh-CN" altLang="en-US" sz="1800" dirty="0" smtClean="0"/>
              <a:t>定的方法。通过自带的形参</a:t>
            </a:r>
            <a:r>
              <a:rPr lang="en-US" altLang="zh-CN" sz="1800" dirty="0" smtClean="0">
                <a:solidFill>
                  <a:srgbClr val="FF0000"/>
                </a:solidFill>
              </a:rPr>
              <a:t>commit</a:t>
            </a:r>
            <a:r>
              <a:rPr lang="zh-CN" altLang="en-US" sz="1800" dirty="0" smtClean="0">
                <a:solidFill>
                  <a:srgbClr val="FF0000"/>
                </a:solidFill>
              </a:rPr>
              <a:t>触发器</a:t>
            </a:r>
            <a:r>
              <a:rPr lang="zh-CN" altLang="en-US" sz="1800" dirty="0" smtClean="0"/>
              <a:t>去调</a:t>
            </a:r>
            <a:r>
              <a:rPr lang="en-US" altLang="zh-CN" sz="1800" dirty="0" err="1" smtClean="0"/>
              <a:t>mutations.js</a:t>
            </a:r>
            <a:r>
              <a:rPr lang="zh-CN" altLang="en-US" sz="1800" dirty="0" smtClean="0"/>
              <a:t>的方法。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第五步：配置</a:t>
            </a:r>
            <a:r>
              <a:rPr lang="en-US" altLang="zh-CN" sz="1800" dirty="0" err="1" smtClean="0"/>
              <a:t>getters.js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mutation-</a:t>
            </a:r>
            <a:r>
              <a:rPr lang="en-US" altLang="zh-CN" sz="1800" dirty="0" err="1" smtClean="0"/>
              <a:t>types.js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（选择性配置）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第六步：在</a:t>
            </a:r>
            <a:r>
              <a:rPr lang="en-US" altLang="zh-CN" sz="1800" dirty="0" err="1" smtClean="0"/>
              <a:t>vue</a:t>
            </a:r>
            <a:r>
              <a:rPr lang="zh-CN" altLang="en-US" sz="1800" dirty="0" smtClean="0"/>
              <a:t>实例里面去调</a:t>
            </a:r>
            <a:r>
              <a:rPr lang="en-US" altLang="zh-CN" sz="1800" dirty="0" err="1" smtClean="0"/>
              <a:t>actions.js</a:t>
            </a:r>
            <a:r>
              <a:rPr lang="zh-CN" altLang="en-US" sz="1800" dirty="0" smtClean="0"/>
              <a:t>的方法。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err="1" smtClean="0"/>
              <a:t>This.$store.dispatch</a:t>
            </a:r>
            <a:r>
              <a:rPr lang="en-US" altLang="zh-CN" sz="1800" dirty="0" smtClean="0"/>
              <a:t>(“xxx”, </a:t>
            </a:r>
            <a:r>
              <a:rPr lang="en-US" altLang="zh-CN" sz="1800" dirty="0" err="1" smtClean="0"/>
              <a:t>params</a:t>
            </a:r>
            <a:r>
              <a:rPr lang="en-US" altLang="zh-CN" sz="1800" dirty="0" smtClean="0"/>
              <a:t>)    </a:t>
            </a:r>
            <a:r>
              <a:rPr lang="zh-CN" altLang="en-US" sz="1800" dirty="0" smtClean="0"/>
              <a:t>如果需要传参，只能用这种方式。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…</a:t>
            </a:r>
            <a:r>
              <a:rPr lang="en-US" altLang="zh-CN" sz="1800" dirty="0" err="1" smtClean="0"/>
              <a:t>mapActions</a:t>
            </a:r>
            <a:r>
              <a:rPr lang="en-US" altLang="zh-CN" sz="1800" dirty="0" smtClean="0"/>
              <a:t>(“xxx”)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辅助函数：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mapState</a:t>
            </a:r>
            <a:r>
              <a:rPr lang="en-US" altLang="zh-CN" sz="1800" dirty="0" smtClean="0">
                <a:solidFill>
                  <a:srgbClr val="FF0000"/>
                </a:solidFill>
              </a:rPr>
              <a:t>,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mapActions</a:t>
            </a:r>
            <a:r>
              <a:rPr lang="en-US" altLang="zh-CN" sz="1800" dirty="0" smtClean="0">
                <a:solidFill>
                  <a:srgbClr val="FF0000"/>
                </a:solidFill>
              </a:rPr>
              <a:t>  ,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mapGetters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/>
              <a:t>,  </a:t>
            </a:r>
            <a:r>
              <a:rPr lang="en-US" altLang="zh-CN" sz="1800" dirty="0" err="1" smtClean="0"/>
              <a:t>mapMutations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This.$store.state.xxx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This.$store.dispatch</a:t>
            </a:r>
            <a:r>
              <a:rPr lang="en-US" altLang="zh-CN" sz="1800" dirty="0" smtClean="0">
                <a:solidFill>
                  <a:srgbClr val="FF0000"/>
                </a:solidFill>
              </a:rPr>
              <a:t>(“”,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params</a:t>
            </a:r>
            <a:r>
              <a:rPr lang="en-US" altLang="zh-CN" sz="1800" dirty="0" smtClean="0">
                <a:solidFill>
                  <a:srgbClr val="FF0000"/>
                </a:solidFill>
              </a:rPr>
              <a:t>)    </a:t>
            </a:r>
            <a:r>
              <a:rPr lang="zh-CN" altLang="en-US" sz="1800" dirty="0" smtClean="0">
                <a:solidFill>
                  <a:srgbClr val="FF0000"/>
                </a:solidFill>
              </a:rPr>
              <a:t>一定要记住用</a:t>
            </a:r>
            <a:r>
              <a:rPr lang="en-US" altLang="zh-CN" sz="1800" dirty="0" smtClean="0">
                <a:solidFill>
                  <a:srgbClr val="FF0000"/>
                </a:solidFill>
              </a:rPr>
              <a:t>dispatch</a:t>
            </a:r>
            <a:r>
              <a:rPr lang="zh-CN" altLang="en-US" sz="1800" dirty="0" smtClean="0">
                <a:solidFill>
                  <a:srgbClr val="FF0000"/>
                </a:solidFill>
              </a:rPr>
              <a:t>去调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actions.js</a:t>
            </a:r>
            <a:r>
              <a:rPr lang="zh-CN" altLang="en-US" sz="1800" dirty="0" smtClean="0">
                <a:solidFill>
                  <a:srgbClr val="FF0000"/>
                </a:solidFill>
              </a:rPr>
              <a:t>里的方法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This.$store.getters.xxx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latin typeface="Hei"/>
                <a:ea typeface="Hei"/>
                <a:cs typeface="Hei"/>
              </a:rPr>
              <a:t>https://</a:t>
            </a:r>
            <a:r>
              <a:rPr lang="en-US" sz="2000" dirty="0" err="1">
                <a:latin typeface="Hei"/>
                <a:ea typeface="Hei"/>
                <a:cs typeface="Hei"/>
              </a:rPr>
              <a:t>vuex.vuejs.org</a:t>
            </a:r>
            <a:r>
              <a:rPr lang="en-US" sz="2000" dirty="0">
                <a:latin typeface="Hei"/>
                <a:ea typeface="Hei"/>
                <a:cs typeface="Hei"/>
              </a:rPr>
              <a:t>/</a:t>
            </a:r>
            <a:r>
              <a:rPr lang="en-US" sz="2000" dirty="0" err="1">
                <a:latin typeface="Hei"/>
                <a:ea typeface="Hei"/>
                <a:cs typeface="Hei"/>
              </a:rPr>
              <a:t>zh</a:t>
            </a:r>
            <a:r>
              <a:rPr lang="en-US" sz="2000" dirty="0">
                <a:latin typeface="Hei"/>
                <a:ea typeface="Hei"/>
                <a:cs typeface="Hei"/>
              </a:rPr>
              <a:t>/guide/</a:t>
            </a:r>
            <a:endParaRPr lang="en-US" sz="20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71601"/>
            <a:ext cx="8077200" cy="4522176"/>
          </a:xfrm>
        </p:spPr>
        <p:txBody>
          <a:bodyPr>
            <a:normAutofit/>
          </a:bodyPr>
          <a:lstStyle/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24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Vuex</a:t>
            </a:r>
            <a:r>
              <a:rPr lang="en-US" altLang="zh-CN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在原生</a:t>
            </a:r>
            <a:r>
              <a:rPr lang="en-US" altLang="zh-CN" sz="24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Js</a:t>
            </a:r>
            <a:r>
              <a:rPr lang="zh-CN" alt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里相当于什么</a:t>
            </a:r>
            <a:endParaRPr lang="en-US" altLang="zh-CN" sz="2400" b="0" i="0" dirty="0" smtClean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2400" dirty="0" err="1" smtClean="0">
                <a:latin typeface="Hei"/>
                <a:ea typeface="Hei"/>
                <a:cs typeface="Hei"/>
              </a:rPr>
              <a:t>Vuex</a:t>
            </a:r>
            <a:r>
              <a:rPr lang="en-US" altLang="zh-CN" sz="2400" dirty="0" smtClean="0">
                <a:latin typeface="Hei"/>
                <a:ea typeface="Hei"/>
                <a:cs typeface="Hei"/>
              </a:rPr>
              <a:t> </a:t>
            </a:r>
            <a:r>
              <a:rPr lang="zh-CN" altLang="en-US" sz="2400" dirty="0" smtClean="0">
                <a:latin typeface="Hei"/>
                <a:ea typeface="Hei"/>
                <a:cs typeface="Hei"/>
              </a:rPr>
              <a:t>的作用</a:t>
            </a:r>
            <a:endParaRPr lang="en-US" altLang="zh-CN" sz="2400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24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Vuex</a:t>
            </a:r>
            <a:r>
              <a:rPr lang="en-US" altLang="zh-CN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的用法</a:t>
            </a:r>
            <a:endParaRPr lang="en-US" altLang="zh-CN" sz="2400" b="0" i="0" dirty="0" smtClean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sz="2400" dirty="0" err="1" smtClean="0">
                <a:latin typeface="Hei"/>
                <a:ea typeface="Hei"/>
                <a:cs typeface="Hei"/>
              </a:rPr>
              <a:t>Vuex</a:t>
            </a:r>
            <a:r>
              <a:rPr lang="en-US" altLang="zh-CN" sz="2400" dirty="0" smtClean="0">
                <a:latin typeface="Hei"/>
                <a:ea typeface="Hei"/>
                <a:cs typeface="Hei"/>
              </a:rPr>
              <a:t> </a:t>
            </a:r>
            <a:r>
              <a:rPr lang="zh-CN" altLang="en-US" sz="2400" dirty="0" smtClean="0">
                <a:latin typeface="Hei"/>
                <a:ea typeface="Hei"/>
                <a:cs typeface="Hei"/>
              </a:rPr>
              <a:t>的组成</a:t>
            </a:r>
            <a:endParaRPr 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274320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altLang="zh-CN" sz="2000" dirty="0" err="1" smtClean="0">
                <a:latin typeface="Hei"/>
                <a:ea typeface="Hei"/>
                <a:cs typeface="Hei"/>
              </a:rPr>
              <a:t>Vuex</a:t>
            </a:r>
            <a:r>
              <a:rPr lang="en-US" altLang="zh-CN" sz="2000" dirty="0" smtClean="0">
                <a:latin typeface="Hei"/>
                <a:ea typeface="Hei"/>
                <a:cs typeface="Hei"/>
              </a:rPr>
              <a:t> </a:t>
            </a:r>
            <a:r>
              <a:rPr lang="zh-CN" altLang="en-US" sz="2000" dirty="0" smtClean="0">
                <a:latin typeface="Hei"/>
                <a:ea typeface="Hei"/>
                <a:cs typeface="Hei"/>
              </a:rPr>
              <a:t>在以前前端开发时，就相当于当时在项目工程里创建的一个全局大对象</a:t>
            </a:r>
            <a:r>
              <a:rPr lang="en-US" altLang="zh-CN" sz="2000" dirty="0" smtClean="0">
                <a:latin typeface="Hei"/>
                <a:ea typeface="Hei"/>
                <a:cs typeface="Hei"/>
              </a:rPr>
              <a:t>(</a:t>
            </a:r>
            <a:r>
              <a:rPr lang="zh-CN" altLang="en-US" sz="2000" dirty="0" smtClean="0">
                <a:latin typeface="Hei"/>
                <a:ea typeface="Hei"/>
                <a:cs typeface="Hei"/>
              </a:rPr>
              <a:t>常量对象，不可修改</a:t>
            </a:r>
            <a:r>
              <a:rPr lang="en-US" altLang="zh-CN" sz="2000" dirty="0" smtClean="0">
                <a:latin typeface="Hei"/>
                <a:ea typeface="Hei"/>
                <a:cs typeface="Hei"/>
              </a:rPr>
              <a:t>)</a:t>
            </a:r>
            <a:r>
              <a:rPr lang="zh-CN" altLang="en-US" sz="2000" dirty="0" smtClean="0">
                <a:latin typeface="Hei"/>
                <a:ea typeface="Hei"/>
                <a:cs typeface="Hei"/>
              </a:rPr>
              <a:t>，这个对象会在每个</a:t>
            </a:r>
            <a:r>
              <a:rPr lang="en-US" altLang="zh-CN" sz="2000" dirty="0" smtClean="0">
                <a:latin typeface="Hei"/>
                <a:ea typeface="Hei"/>
                <a:cs typeface="Hei"/>
              </a:rPr>
              <a:t>page</a:t>
            </a:r>
            <a:r>
              <a:rPr lang="zh-CN" altLang="en-US" sz="2000" dirty="0" smtClean="0">
                <a:latin typeface="Hei"/>
                <a:ea typeface="Hei"/>
                <a:cs typeface="Hei"/>
              </a:rPr>
              <a:t>的</a:t>
            </a:r>
            <a:r>
              <a:rPr lang="en-US" altLang="zh-CN" sz="2000" dirty="0" smtClean="0">
                <a:latin typeface="Hei"/>
                <a:ea typeface="Hei"/>
                <a:cs typeface="Hei"/>
              </a:rPr>
              <a:t>html </a:t>
            </a:r>
            <a:r>
              <a:rPr lang="zh-CN" altLang="en-US" sz="2000" dirty="0" smtClean="0">
                <a:latin typeface="Hei"/>
                <a:ea typeface="Hei"/>
                <a:cs typeface="Hei"/>
              </a:rPr>
              <a:t>文件里被引用，但是这个对象针对每个</a:t>
            </a:r>
            <a:r>
              <a:rPr lang="en-US" altLang="zh-CN" sz="2000" dirty="0" smtClean="0">
                <a:latin typeface="Hei"/>
                <a:ea typeface="Hei"/>
                <a:cs typeface="Hei"/>
              </a:rPr>
              <a:t>html</a:t>
            </a:r>
            <a:r>
              <a:rPr lang="zh-CN" altLang="en-US" sz="2000" dirty="0" smtClean="0">
                <a:latin typeface="Hei"/>
                <a:ea typeface="Hei"/>
                <a:cs typeface="Hei"/>
              </a:rPr>
              <a:t>文件只是只读。如果某个</a:t>
            </a:r>
            <a:r>
              <a:rPr lang="en-US" altLang="zh-CN" sz="2000" dirty="0" smtClean="0">
                <a:latin typeface="Hei"/>
                <a:ea typeface="Hei"/>
                <a:cs typeface="Hei"/>
              </a:rPr>
              <a:t>html</a:t>
            </a:r>
            <a:r>
              <a:rPr lang="zh-CN" altLang="en-US" sz="2000" dirty="0" smtClean="0">
                <a:latin typeface="Hei"/>
                <a:ea typeface="Hei"/>
                <a:cs typeface="Hei"/>
              </a:rPr>
              <a:t>里对这个大对象进行了某些修改，那么，其他</a:t>
            </a:r>
            <a:r>
              <a:rPr lang="en-US" altLang="zh-CN" sz="2000" dirty="0" smtClean="0">
                <a:latin typeface="Hei"/>
                <a:ea typeface="Hei"/>
                <a:cs typeface="Hei"/>
              </a:rPr>
              <a:t>html</a:t>
            </a:r>
            <a:r>
              <a:rPr lang="zh-CN" altLang="en-US" sz="2000" dirty="0" smtClean="0">
                <a:latin typeface="Hei"/>
                <a:ea typeface="Hei"/>
                <a:cs typeface="Hei"/>
              </a:rPr>
              <a:t>里引入的这个大对象并没有发生相应改变。也就是达不到响应式共用的效果。（缓存）</a:t>
            </a:r>
            <a:endParaRPr lang="en-US" altLang="zh-CN" sz="2000" dirty="0" smtClean="0">
              <a:latin typeface="Hei"/>
              <a:ea typeface="Hei"/>
              <a:cs typeface="Hei"/>
            </a:endParaRPr>
          </a:p>
          <a:p>
            <a:pPr algn="l" defTabSz="914400">
              <a:buNone/>
            </a:pPr>
            <a:r>
              <a:rPr lang="zh-CN" altLang="en-US" sz="2000" b="0" i="0" dirty="0" smtClean="0">
                <a:latin typeface="Hei"/>
                <a:ea typeface="Hei"/>
                <a:cs typeface="Hei"/>
              </a:rPr>
              <a:t>当然，模块化开发的单页应用除外，因为，整个项目工程如果只有一个主</a:t>
            </a:r>
            <a:r>
              <a:rPr lang="en-US" altLang="zh-CN" sz="2000" b="0" i="0" dirty="0" smtClean="0">
                <a:latin typeface="Hei"/>
                <a:ea typeface="Hei"/>
                <a:cs typeface="Hei"/>
              </a:rPr>
              <a:t>html</a:t>
            </a:r>
            <a:r>
              <a:rPr lang="zh-CN" altLang="en-US" sz="2000" b="0" i="0" dirty="0" smtClean="0">
                <a:latin typeface="Hei"/>
                <a:ea typeface="Hei"/>
                <a:cs typeface="Hei"/>
              </a:rPr>
              <a:t>入口，这时，将大对象文件引入该</a:t>
            </a:r>
            <a:r>
              <a:rPr lang="en-US" altLang="zh-CN" sz="2000" b="0" i="0" dirty="0" smtClean="0">
                <a:latin typeface="Hei"/>
                <a:ea typeface="Hei"/>
                <a:cs typeface="Hei"/>
              </a:rPr>
              <a:t>html</a:t>
            </a:r>
            <a:r>
              <a:rPr lang="zh-CN" altLang="en-US" sz="2000" b="0" i="0" dirty="0" smtClean="0">
                <a:latin typeface="Hei"/>
                <a:ea typeface="Hei"/>
                <a:cs typeface="Hei"/>
              </a:rPr>
              <a:t>文件，结果就和</a:t>
            </a:r>
            <a:r>
              <a:rPr lang="en-US" altLang="zh-CN" sz="2000" b="0" i="0" dirty="0" err="1" smtClean="0">
                <a:latin typeface="Hei"/>
                <a:ea typeface="Hei"/>
                <a:cs typeface="Hei"/>
              </a:rPr>
              <a:t>vuex</a:t>
            </a:r>
            <a:r>
              <a:rPr lang="zh-CN" altLang="en-US" sz="2000" b="0" i="0" dirty="0" smtClean="0">
                <a:latin typeface="Hei"/>
                <a:ea typeface="Hei"/>
                <a:cs typeface="Hei"/>
              </a:rPr>
              <a:t>效果差不多了。</a:t>
            </a:r>
            <a:r>
              <a:rPr lang="en-US" altLang="zh-CN" sz="2000" b="0" i="0" dirty="0" smtClean="0">
                <a:latin typeface="Hei"/>
                <a:ea typeface="Hei"/>
                <a:cs typeface="Hei"/>
              </a:rPr>
              <a:t>---</a:t>
            </a:r>
            <a:r>
              <a:rPr lang="en-US" altLang="zh-CN" sz="2000" b="0" i="0" dirty="0" smtClean="0">
                <a:solidFill>
                  <a:srgbClr val="FF0000"/>
                </a:solidFill>
                <a:latin typeface="Hei"/>
                <a:ea typeface="Hei"/>
                <a:cs typeface="Hei"/>
              </a:rPr>
              <a:t>vue-test1</a:t>
            </a:r>
          </a:p>
          <a:p>
            <a:pPr algn="l" defTabSz="914400">
              <a:buNone/>
            </a:pPr>
            <a:r>
              <a:rPr lang="en-US" altLang="zh-CN" sz="2000" dirty="0" err="1" smtClean="0">
                <a:latin typeface="Hei"/>
                <a:ea typeface="Hei"/>
                <a:cs typeface="Hei"/>
              </a:rPr>
              <a:t>Vuex</a:t>
            </a:r>
            <a:r>
              <a:rPr lang="en-US" altLang="zh-CN" sz="2000" dirty="0" smtClean="0">
                <a:latin typeface="Hei"/>
                <a:ea typeface="Hei"/>
                <a:cs typeface="Hei"/>
              </a:rPr>
              <a:t> </a:t>
            </a:r>
            <a:r>
              <a:rPr lang="zh-CN" altLang="en-US" sz="2000" dirty="0" smtClean="0">
                <a:latin typeface="Hei"/>
                <a:ea typeface="Hei"/>
                <a:cs typeface="Hei"/>
              </a:rPr>
              <a:t>并没有缓存的效果，它只是有连续暂存效果，也就</a:t>
            </a:r>
            <a:r>
              <a:rPr lang="zh-CN" altLang="en-US" sz="2000" dirty="0" smtClean="0">
                <a:solidFill>
                  <a:srgbClr val="FF0000"/>
                </a:solidFill>
                <a:latin typeface="Hei"/>
                <a:ea typeface="Hei"/>
                <a:cs typeface="Hei"/>
              </a:rPr>
              <a:t>是在页面不刷新的情况下针对</a:t>
            </a:r>
            <a:r>
              <a:rPr lang="zh-CN" altLang="en-US" sz="2000" dirty="0" smtClean="0">
                <a:latin typeface="Hei"/>
                <a:ea typeface="Hei"/>
                <a:cs typeface="Hei"/>
              </a:rPr>
              <a:t>所有组件来说，</a:t>
            </a:r>
            <a:r>
              <a:rPr lang="en-US" altLang="zh-CN" sz="2000" dirty="0" smtClean="0">
                <a:latin typeface="Hei"/>
                <a:ea typeface="Hei"/>
                <a:cs typeface="Hei"/>
              </a:rPr>
              <a:t>state</a:t>
            </a:r>
            <a:r>
              <a:rPr lang="zh-CN" altLang="en-US" sz="2000" dirty="0" smtClean="0">
                <a:latin typeface="Hei"/>
                <a:ea typeface="Hei"/>
                <a:cs typeface="Hei"/>
              </a:rPr>
              <a:t>里的数据可同步增删改查。</a:t>
            </a:r>
            <a:endParaRPr lang="en-US" sz="2000" b="0" i="0" dirty="0">
              <a:latin typeface="Hei"/>
              <a:ea typeface="Hei"/>
              <a:cs typeface="He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9100" y="1632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相当于全局大对象。</a:t>
            </a:r>
            <a:endParaRPr kumimoji="1"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25915" y="1995816"/>
            <a:ext cx="58307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Vuex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的作用：一句话，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解决不同组件间通信的问题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同源同步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同源：即，</a:t>
            </a:r>
            <a:r>
              <a:rPr kumimoji="1" lang="en-US" altLang="zh-CN" dirty="0" err="1" smtClean="0"/>
              <a:t>vuex</a:t>
            </a:r>
            <a:r>
              <a:rPr kumimoji="1" lang="en-US" altLang="zh-CN" dirty="0" smtClean="0"/>
              <a:t> store </a:t>
            </a:r>
            <a:r>
              <a:rPr kumimoji="1" lang="zh-CN" altLang="en-US" dirty="0" smtClean="0"/>
              <a:t>对象针对所有组件是同源共用的。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同步：即，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组件针对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里的状态属性作出操作，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其他组件在获取该状态时，得到的是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组件改变状态后</a:t>
            </a:r>
            <a:endParaRPr kumimoji="1" lang="en-US" altLang="zh-CN" dirty="0" smtClean="0"/>
          </a:p>
          <a:p>
            <a:r>
              <a:rPr kumimoji="1" lang="zh-CN" altLang="en-US" dirty="0" smtClean="0"/>
              <a:t>的状态。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省去了我们手动传参：父子组件，兄弟组件间参数传递</a:t>
            </a:r>
            <a:endParaRPr kumimoji="1" lang="en-US" altLang="zh-CN" dirty="0" smtClean="0"/>
          </a:p>
          <a:p>
            <a:r>
              <a:rPr kumimoji="1" lang="zh-CN" altLang="en-US" dirty="0" smtClean="0"/>
              <a:t>问题。</a:t>
            </a:r>
            <a:r>
              <a:rPr kumimoji="1" lang="en-US" altLang="zh-CN" dirty="0" smtClean="0"/>
              <a:t>Props</a:t>
            </a: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重点：有利于合作开发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 smtClean="0"/>
              <a:t>我们只需要做的就是针对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进行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30546" y="879276"/>
            <a:ext cx="56641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Vuex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的用法，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vuex</a:t>
            </a:r>
            <a:r>
              <a:rPr kumimoji="1" lang="zh-CN" altLang="en-US" dirty="0" smtClean="0">
                <a:solidFill>
                  <a:srgbClr val="FF0000"/>
                </a:solidFill>
              </a:rPr>
              <a:t>插件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需要安装，引入，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一个实例，以及创建其基础对象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结构。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注意：</a:t>
            </a:r>
            <a:r>
              <a:rPr kumimoji="1" lang="zh-CN" altLang="en-US" dirty="0" smtClean="0">
                <a:solidFill>
                  <a:srgbClr val="FF0000"/>
                </a:solidFill>
              </a:rPr>
              <a:t>要在根文件中引入也就是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main.js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 smtClean="0"/>
              <a:t>过程不赘述了。一会会在实例中再给大家讲解。</a:t>
            </a:r>
            <a:endParaRPr kumimoji="1" lang="zh-CN" altLang="en-US" dirty="0"/>
          </a:p>
        </p:txBody>
      </p:sp>
      <p:pic>
        <p:nvPicPr>
          <p:cNvPr id="3" name="图片 2" descr="vue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6600" y="3505200"/>
            <a:ext cx="4636527" cy="31369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67072" y="1256427"/>
            <a:ext cx="393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Vuex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的组成：直接上官方提供的图。</a:t>
            </a:r>
            <a:endParaRPr kumimoji="1" lang="zh-CN" altLang="en-US" dirty="0"/>
          </a:p>
        </p:txBody>
      </p:sp>
      <p:pic>
        <p:nvPicPr>
          <p:cNvPr id="5" name="图片 4" descr="vuex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400" y="1676400"/>
            <a:ext cx="6324600" cy="497126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1768" y="770068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上图太笼统了，来给大家看一份相对详细</a:t>
            </a:r>
            <a:r>
              <a:rPr kumimoji="1" lang="zh-CN" altLang="en-US" smtClean="0"/>
              <a:t>的图：辅助函数</a:t>
            </a:r>
            <a:endParaRPr kumimoji="1" lang="zh-CN" altLang="en-US" dirty="0"/>
          </a:p>
        </p:txBody>
      </p:sp>
      <p:pic>
        <p:nvPicPr>
          <p:cNvPr id="7" name="图片 6" descr="vuex结构图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676400"/>
            <a:ext cx="7812745" cy="4419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3560" y="640798"/>
            <a:ext cx="79692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上图讲解</a:t>
            </a:r>
            <a:r>
              <a:rPr kumimoji="1" lang="en-US" altLang="zh-CN" dirty="0" err="1" smtClean="0"/>
              <a:t>vuex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包含几大模块分别为：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actions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mutations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getters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这是固定的组合模式，尤其是前三个，必有项。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这个很好理解，也不用费解，多想。就像我们大前端原生三兄弟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css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一样。只要用到就肯定都有。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所以，只要记住，用的时候养成习惯。慢慢磨，就顺溜了。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953717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21396" y="702519"/>
            <a:ext cx="708157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以下是在接下来的实例项目中要给大家介绍到的知识点：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首先，</a:t>
            </a:r>
            <a:r>
              <a:rPr kumimoji="1" lang="en-US" altLang="zh-CN" dirty="0" err="1" smtClean="0"/>
              <a:t>vuex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的运用。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其次，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开发中，针对</a:t>
            </a:r>
            <a:r>
              <a:rPr kumimoji="1" lang="en-US" altLang="zh-CN" dirty="0" smtClean="0"/>
              <a:t>native </a:t>
            </a:r>
            <a:r>
              <a:rPr kumimoji="1" lang="zh-CN" altLang="en-US" dirty="0" smtClean="0"/>
              <a:t>嵌套</a:t>
            </a:r>
            <a:r>
              <a:rPr kumimoji="1" lang="en-US" altLang="zh-CN" dirty="0" smtClean="0"/>
              <a:t>H5</a:t>
            </a:r>
            <a:r>
              <a:rPr kumimoji="1" lang="zh-CN" altLang="en-US" dirty="0" smtClean="0"/>
              <a:t>开发时，即混合开发，使用</a:t>
            </a:r>
            <a:r>
              <a:rPr kumimoji="1" lang="en-US" altLang="zh-CN" dirty="0" err="1" smtClean="0"/>
              <a:t>vue</a:t>
            </a:r>
            <a:endParaRPr kumimoji="1" lang="en-US" altLang="zh-CN" dirty="0"/>
          </a:p>
          <a:p>
            <a:r>
              <a:rPr kumimoji="1" lang="zh-CN" altLang="en-US" dirty="0" smtClean="0"/>
              <a:t>开发，</a:t>
            </a:r>
            <a:r>
              <a:rPr kumimoji="1" lang="en-US" altLang="zh-CN" dirty="0" smtClean="0"/>
              <a:t>native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 h5</a:t>
            </a:r>
            <a:r>
              <a:rPr kumimoji="1" lang="zh-CN" altLang="en-US" dirty="0" smtClean="0"/>
              <a:t>工程之间相互调用问题。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其三，路由刷新（即当前路由不变，多语言切换问题）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其四，组件刷新问题（</a:t>
            </a:r>
            <a:r>
              <a:rPr kumimoji="1" lang="en-US" altLang="zh-CN" dirty="0" smtClean="0"/>
              <a:t>v-if</a:t>
            </a:r>
            <a:r>
              <a:rPr kumimoji="1" lang="zh-CN" altLang="en-US" dirty="0" smtClean="0"/>
              <a:t>）运用。（</a:t>
            </a:r>
            <a:r>
              <a:rPr kumimoji="1" lang="en-US" altLang="zh-CN" dirty="0" smtClean="0"/>
              <a:t>provide/inject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heme/theme1.xml><?xml version="1.0" encoding="utf-8"?>
<a:theme xmlns:a="http://schemas.openxmlformats.org/drawingml/2006/main" name="培训新员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培训新员工.potx</Template>
  <TotalTime>0</TotalTime>
  <Words>1123</Words>
  <Application>Microsoft Office PowerPoint</Application>
  <PresentationFormat>全屏显示(4:3)</PresentationFormat>
  <Paragraphs>100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培训新员工</vt:lpstr>
      <vt:lpstr>Vue vuex状态管理浅析及实战</vt:lpstr>
      <vt:lpstr>https://vuex.vuejs.org/zh/guide/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2018-11-22T09:58:44Z</dcterms:modified>
</cp:coreProperties>
</file>