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11708" y="744573"/>
            <a:ext cx="8520601" cy="2052603"/>
          </a:xfrm>
          <a:prstGeom prst="rect">
            <a:avLst/>
          </a:prstGeom>
        </p:spPr>
        <p:txBody>
          <a:bodyPr anchor="b"/>
          <a:lstStyle>
            <a:lvl1pPr algn="ctr">
              <a:defRPr sz="5200"/>
            </a:lvl1pPr>
          </a:lstStyle>
          <a:p>
            <a:pPr/>
            <a:r>
              <a:t>Title Text</a:t>
            </a:r>
          </a:p>
        </p:txBody>
      </p:sp>
      <p:sp>
        <p:nvSpPr>
          <p:cNvPr id="12" name="Body Level One…"/>
          <p:cNvSpPr txBox="1"/>
          <p:nvPr>
            <p:ph type="body" sz="quarter" idx="1"/>
          </p:nvPr>
        </p:nvSpPr>
        <p:spPr>
          <a:xfrm>
            <a:off x="311698" y="2834125"/>
            <a:ext cx="8520603" cy="792602"/>
          </a:xfrm>
          <a:prstGeom prst="rect">
            <a:avLst/>
          </a:prstGeom>
        </p:spPr>
        <p:txBody>
          <a:bodyPr/>
          <a:lstStyle>
            <a:lvl1pPr marL="228600" indent="-114300" algn="ctr">
              <a:lnSpc>
                <a:spcPct val="100000"/>
              </a:lnSpc>
              <a:buClrTx/>
              <a:buSzTx/>
              <a:buFontTx/>
              <a:buNone/>
              <a:defRPr sz="2800"/>
            </a:lvl1pPr>
            <a:lvl2pPr marL="228600" indent="114300" algn="ctr">
              <a:lnSpc>
                <a:spcPct val="100000"/>
              </a:lnSpc>
              <a:buClrTx/>
              <a:buSzTx/>
              <a:buFontTx/>
              <a:buNone/>
              <a:defRPr sz="2800"/>
            </a:lvl2pPr>
            <a:lvl3pPr marL="228600" indent="114300" algn="ctr">
              <a:lnSpc>
                <a:spcPct val="100000"/>
              </a:lnSpc>
              <a:buClrTx/>
              <a:buSzTx/>
              <a:buFontTx/>
              <a:buNone/>
              <a:defRPr sz="2800"/>
            </a:lvl3pPr>
            <a:lvl4pPr marL="228600" indent="114300" algn="ctr">
              <a:lnSpc>
                <a:spcPct val="100000"/>
              </a:lnSpc>
              <a:buClrTx/>
              <a:buSzTx/>
              <a:buFontTx/>
              <a:buNone/>
              <a:defRPr sz="2800"/>
            </a:lvl4pPr>
            <a:lvl5pPr marL="228600" indent="1143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Title Text"/>
          <p:cNvSpPr txBox="1"/>
          <p:nvPr>
            <p:ph type="title"/>
          </p:nvPr>
        </p:nvSpPr>
        <p:spPr>
          <a:xfrm>
            <a:off x="311698" y="1106125"/>
            <a:ext cx="8520603" cy="1963500"/>
          </a:xfrm>
          <a:prstGeom prst="rect">
            <a:avLst/>
          </a:prstGeom>
        </p:spPr>
        <p:txBody>
          <a:bodyPr anchor="b"/>
          <a:lstStyle>
            <a:lvl1pPr algn="ctr">
              <a:defRPr sz="12000"/>
            </a:lvl1pPr>
          </a:lstStyle>
          <a:p>
            <a:pPr/>
            <a:r>
              <a:t>Title Text</a:t>
            </a:r>
          </a:p>
        </p:txBody>
      </p:sp>
      <p:sp>
        <p:nvSpPr>
          <p:cNvPr id="92" name="Body Level One…"/>
          <p:cNvSpPr txBox="1"/>
          <p:nvPr>
            <p:ph type="body" sz="half" idx="1"/>
          </p:nvPr>
        </p:nvSpPr>
        <p:spPr>
          <a:xfrm>
            <a:off x="311698" y="3152225"/>
            <a:ext cx="8520603"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311698" y="2150848"/>
            <a:ext cx="8520603" cy="841802"/>
          </a:xfrm>
          <a:prstGeom prst="rect">
            <a:avLst/>
          </a:prstGeom>
        </p:spPr>
        <p:txBody>
          <a:bodyPr anchor="ctr"/>
          <a:lstStyle>
            <a:lvl1pPr algn="ctr">
              <a:defRPr sz="3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311698" y="1152475"/>
            <a:ext cx="3999903"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39" name="Shape 23"/>
          <p:cNvSpPr/>
          <p:nvPr>
            <p:ph type="body" sz="half" idx="21"/>
          </p:nvPr>
        </p:nvSpPr>
        <p:spPr>
          <a:xfrm>
            <a:off x="4832398" y="1152475"/>
            <a:ext cx="3999903" cy="3416400"/>
          </a:xfrm>
          <a:prstGeom prst="rect">
            <a:avLst/>
          </a:prstGeom>
        </p:spPr>
        <p:txBody>
          <a:bodyPr/>
          <a:lstStyle/>
          <a:p>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311698" y="555600"/>
            <a:ext cx="2808003" cy="755700"/>
          </a:xfrm>
          <a:prstGeom prst="rect">
            <a:avLst/>
          </a:prstGeom>
        </p:spPr>
        <p:txBody>
          <a:bodyPr anchor="b"/>
          <a:lstStyle>
            <a:lvl1pPr>
              <a:defRPr sz="2400"/>
            </a:lvl1pPr>
          </a:lstStyle>
          <a:p>
            <a:pPr/>
            <a:r>
              <a:t>Title Text</a:t>
            </a:r>
          </a:p>
        </p:txBody>
      </p:sp>
      <p:sp>
        <p:nvSpPr>
          <p:cNvPr id="56" name="Body Level One…"/>
          <p:cNvSpPr txBox="1"/>
          <p:nvPr>
            <p:ph type="body" sz="quarter" idx="1"/>
          </p:nvPr>
        </p:nvSpPr>
        <p:spPr>
          <a:xfrm>
            <a:off x="311698" y="1389598"/>
            <a:ext cx="2808003" cy="3179403"/>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490250" y="450148"/>
            <a:ext cx="6367801" cy="4090803"/>
          </a:xfrm>
          <a:prstGeom prst="rect">
            <a:avLst/>
          </a:prstGeom>
        </p:spPr>
        <p:txBody>
          <a:bodyPr anchor="ctr"/>
          <a:lstStyle>
            <a:lvl1pPr>
              <a:defRPr sz="48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Shape 36"/>
          <p:cNvSpPr/>
          <p:nvPr/>
        </p:nvSpPr>
        <p:spPr>
          <a:xfrm>
            <a:off x="4572000" y="-126"/>
            <a:ext cx="4572000" cy="5143503"/>
          </a:xfrm>
          <a:prstGeom prst="rect">
            <a:avLst/>
          </a:prstGeom>
          <a:solidFill>
            <a:srgbClr val="EEEEEE"/>
          </a:solidFill>
          <a:ln w="12700">
            <a:miter lim="400000"/>
          </a:ln>
        </p:spPr>
        <p:txBody>
          <a:bodyPr lIns="45718" tIns="45718" rIns="45718" bIns="45718" anchor="ctr"/>
          <a:lstStyle/>
          <a:p>
            <a:pPr/>
          </a:p>
        </p:txBody>
      </p:sp>
      <p:sp>
        <p:nvSpPr>
          <p:cNvPr id="73" name="Title Text"/>
          <p:cNvSpPr txBox="1"/>
          <p:nvPr>
            <p:ph type="title"/>
          </p:nvPr>
        </p:nvSpPr>
        <p:spPr>
          <a:xfrm>
            <a:off x="265500" y="1233175"/>
            <a:ext cx="4045200" cy="1482302"/>
          </a:xfrm>
          <a:prstGeom prst="rect">
            <a:avLst/>
          </a:prstGeom>
        </p:spPr>
        <p:txBody>
          <a:bodyPr anchor="b"/>
          <a:lstStyle>
            <a:lvl1pPr algn="ctr">
              <a:defRPr sz="4200"/>
            </a:lvl1pPr>
          </a:lstStyle>
          <a:p>
            <a:pPr/>
            <a:r>
              <a:t>Title Text</a:t>
            </a:r>
          </a:p>
        </p:txBody>
      </p:sp>
      <p:sp>
        <p:nvSpPr>
          <p:cNvPr id="74" name="Body Level One…"/>
          <p:cNvSpPr txBox="1"/>
          <p:nvPr>
            <p:ph type="body" sz="quarter" idx="1"/>
          </p:nvPr>
        </p:nvSpPr>
        <p:spPr>
          <a:xfrm>
            <a:off x="265500" y="2803075"/>
            <a:ext cx="4045200" cy="1235101"/>
          </a:xfrm>
          <a:prstGeom prst="rect">
            <a:avLst/>
          </a:prstGeom>
        </p:spPr>
        <p:txBody>
          <a:bodyPr/>
          <a:lstStyle>
            <a:lvl1pPr marL="228600" indent="-114300" algn="ctr">
              <a:lnSpc>
                <a:spcPct val="100000"/>
              </a:lnSpc>
              <a:buClrTx/>
              <a:buSzTx/>
              <a:buFontTx/>
              <a:buNone/>
              <a:defRPr sz="2100"/>
            </a:lvl1pPr>
            <a:lvl2pPr marL="228600" indent="114300" algn="ctr">
              <a:lnSpc>
                <a:spcPct val="100000"/>
              </a:lnSpc>
              <a:buClrTx/>
              <a:buSzTx/>
              <a:buFontTx/>
              <a:buNone/>
              <a:defRPr sz="2100"/>
            </a:lvl2pPr>
            <a:lvl3pPr marL="228600" indent="114300" algn="ctr">
              <a:lnSpc>
                <a:spcPct val="100000"/>
              </a:lnSpc>
              <a:buClrTx/>
              <a:buSzTx/>
              <a:buFontTx/>
              <a:buNone/>
              <a:defRPr sz="2100"/>
            </a:lvl3pPr>
            <a:lvl4pPr marL="228600" indent="114300" algn="ctr">
              <a:lnSpc>
                <a:spcPct val="100000"/>
              </a:lnSpc>
              <a:buClrTx/>
              <a:buSzTx/>
              <a:buFontTx/>
              <a:buNone/>
              <a:defRPr sz="2100"/>
            </a:lvl4pPr>
            <a:lvl5pPr marL="228600" indent="1143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75" name="Shape 39"/>
          <p:cNvSpPr/>
          <p:nvPr>
            <p:ph type="body" sz="half" idx="21"/>
          </p:nvPr>
        </p:nvSpPr>
        <p:spPr>
          <a:xfrm>
            <a:off x="4939500" y="724074"/>
            <a:ext cx="3837000" cy="36951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311698" y="4230575"/>
            <a:ext cx="5998804" cy="605102"/>
          </a:xfrm>
          <a:prstGeom prst="rect">
            <a:avLst/>
          </a:prstGeom>
        </p:spPr>
        <p:txBody>
          <a:bodyPr anchor="ctr"/>
          <a:lstStyle>
            <a:lvl1pPr marL="0" indent="22860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11698" y="445025"/>
            <a:ext cx="8520603" cy="5727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Title Text</a:t>
            </a:r>
          </a:p>
        </p:txBody>
      </p:sp>
      <p:sp>
        <p:nvSpPr>
          <p:cNvPr id="3" name="Body Level One…"/>
          <p:cNvSpPr txBox="1"/>
          <p:nvPr>
            <p:ph type="body" idx="1"/>
          </p:nvPr>
        </p:nvSpPr>
        <p:spPr>
          <a:xfrm>
            <a:off x="311698" y="1152475"/>
            <a:ext cx="8520603" cy="3416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8" y="4700820"/>
            <a:ext cx="336812" cy="318394"/>
          </a:xfrm>
          <a:prstGeom prst="rect">
            <a:avLst/>
          </a:prstGeom>
          <a:ln w="12700">
            <a:miter lim="400000"/>
          </a:ln>
        </p:spPr>
        <p:txBody>
          <a:bodyPr wrap="none" lIns="91423" tIns="91423" rIns="91423" bIns="91423" anchor="ctr">
            <a:spAutoFit/>
          </a:bodyPr>
          <a:lstStyle>
            <a:lvl1pPr algn="r">
              <a:defRPr sz="1000">
                <a:solidFill>
                  <a:srgbClr val="58585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rgbClr val="585858"/>
        </a:buClr>
        <a:buSzPts val="1800"/>
        <a:buFont typeface="Arial"/>
        <a:buChar char="●"/>
        <a:tabLst/>
        <a:defRPr b="0" baseline="0" cap="none" i="0" spc="0" strike="noStrike" sz="1800" u="none">
          <a:solidFill>
            <a:srgbClr val="585858"/>
          </a:solidFill>
          <a:uFillTx/>
          <a:latin typeface="+mn-lt"/>
          <a:ea typeface="+mn-ea"/>
          <a:cs typeface="+mn-cs"/>
          <a:sym typeface="Arial"/>
        </a:defRPr>
      </a:lvl1pPr>
      <a:lvl2pPr marL="1005114" marR="0" indent="-408213" algn="l" defTabSz="914400" rtl="0" latinLnBrk="0">
        <a:lnSpc>
          <a:spcPct val="115000"/>
        </a:lnSpc>
        <a:spcBef>
          <a:spcPts val="0"/>
        </a:spcBef>
        <a:spcAft>
          <a:spcPts val="0"/>
        </a:spcAft>
        <a:buClr>
          <a:srgbClr val="585858"/>
        </a:buClr>
        <a:buSzPts val="1800"/>
        <a:buFont typeface="Arial"/>
        <a:buChar char="○"/>
        <a:tabLst/>
        <a:defRPr b="0" baseline="0" cap="none" i="0" spc="0" strike="noStrike" sz="1800" u="none">
          <a:solidFill>
            <a:srgbClr val="585858"/>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rgbClr val="585858"/>
        </a:buClr>
        <a:buSzPts val="1800"/>
        <a:buFont typeface="Arial"/>
        <a:buChar char="■"/>
        <a:tabLst/>
        <a:defRPr b="0" baseline="0" cap="none" i="0" spc="0" strike="noStrike" sz="1800" u="none">
          <a:solidFill>
            <a:srgbClr val="585858"/>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rgbClr val="585858"/>
        </a:buClr>
        <a:buSzPts val="1800"/>
        <a:buFont typeface="Arial"/>
        <a:buChar char="●"/>
        <a:tabLst/>
        <a:defRPr b="0" baseline="0" cap="none" i="0" spc="0" strike="noStrike" sz="1800" u="none">
          <a:solidFill>
            <a:srgbClr val="585858"/>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rgbClr val="585858"/>
        </a:buClr>
        <a:buSzPts val="1800"/>
        <a:buFont typeface="Arial"/>
        <a:buChar char="○"/>
        <a:tabLst/>
        <a:defRPr b="0" baseline="0" cap="none" i="0" spc="0" strike="noStrike" sz="1800" u="none">
          <a:solidFill>
            <a:srgbClr val="585858"/>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rgbClr val="585858"/>
        </a:buClr>
        <a:buSzPts val="1800"/>
        <a:buFont typeface="Arial"/>
        <a:buChar char="■"/>
        <a:tabLst/>
        <a:defRPr b="0" baseline="0" cap="none" i="0" spc="0" strike="noStrike" sz="1800" u="none">
          <a:solidFill>
            <a:srgbClr val="585858"/>
          </a:solidFill>
          <a:uFillTx/>
          <a:latin typeface="+mn-lt"/>
          <a:ea typeface="+mn-ea"/>
          <a:cs typeface="+mn-cs"/>
          <a:sym typeface="Arial"/>
        </a:defRPr>
      </a:lvl6pPr>
      <a:lvl7pPr marL="3291113" marR="0" indent="-408214" algn="l" defTabSz="914400" rtl="0" latinLnBrk="0">
        <a:lnSpc>
          <a:spcPct val="115000"/>
        </a:lnSpc>
        <a:spcBef>
          <a:spcPts val="0"/>
        </a:spcBef>
        <a:spcAft>
          <a:spcPts val="0"/>
        </a:spcAft>
        <a:buClr>
          <a:srgbClr val="585858"/>
        </a:buClr>
        <a:buSzPts val="1800"/>
        <a:buFont typeface="Arial"/>
        <a:buChar char="●"/>
        <a:tabLst/>
        <a:defRPr b="0" baseline="0" cap="none" i="0" spc="0" strike="noStrike" sz="1800" u="none">
          <a:solidFill>
            <a:srgbClr val="585858"/>
          </a:solidFill>
          <a:uFillTx/>
          <a:latin typeface="+mn-lt"/>
          <a:ea typeface="+mn-ea"/>
          <a:cs typeface="+mn-cs"/>
          <a:sym typeface="Arial"/>
        </a:defRPr>
      </a:lvl7pPr>
      <a:lvl8pPr marL="3748313" marR="0" indent="-408213" algn="l" defTabSz="914400" rtl="0" latinLnBrk="0">
        <a:lnSpc>
          <a:spcPct val="115000"/>
        </a:lnSpc>
        <a:spcBef>
          <a:spcPts val="0"/>
        </a:spcBef>
        <a:spcAft>
          <a:spcPts val="0"/>
        </a:spcAft>
        <a:buClr>
          <a:srgbClr val="585858"/>
        </a:buClr>
        <a:buSzPts val="1800"/>
        <a:buFont typeface="Arial"/>
        <a:buChar char="○"/>
        <a:tabLst/>
        <a:defRPr b="0" baseline="0" cap="none" i="0" spc="0" strike="noStrike" sz="1800" u="none">
          <a:solidFill>
            <a:srgbClr val="585858"/>
          </a:solidFill>
          <a:uFillTx/>
          <a:latin typeface="+mn-lt"/>
          <a:ea typeface="+mn-ea"/>
          <a:cs typeface="+mn-cs"/>
          <a:sym typeface="Arial"/>
        </a:defRPr>
      </a:lvl8pPr>
      <a:lvl9pPr marL="4205513" marR="0" indent="-408213" algn="l" defTabSz="914400" rtl="0" latinLnBrk="0">
        <a:lnSpc>
          <a:spcPct val="115000"/>
        </a:lnSpc>
        <a:spcBef>
          <a:spcPts val="0"/>
        </a:spcBef>
        <a:spcAft>
          <a:spcPts val="0"/>
        </a:spcAft>
        <a:buClr>
          <a:srgbClr val="585858"/>
        </a:buClr>
        <a:buSzPts val="1800"/>
        <a:buFont typeface="Arial"/>
        <a:buChar char="■"/>
        <a:tabLst/>
        <a:defRPr b="0" baseline="0" cap="none" i="0" spc="0" strike="noStrike" sz="1800" u="none">
          <a:solidFill>
            <a:srgbClr val="585858"/>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 Id="rId3" Type="http://schemas.openxmlformats.org/officeDocument/2006/relationships/image" Target="../media/image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Shape 54"/>
          <p:cNvSpPr/>
          <p:nvPr/>
        </p:nvSpPr>
        <p:spPr>
          <a:xfrm flipH="1" rot="10800000">
            <a:off x="-1" y="0"/>
            <a:ext cx="9163203" cy="514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8" tIns="45718" rIns="45718" bIns="45718" anchor="ctr"/>
          <a:lstStyle/>
          <a:p>
            <a:pPr/>
          </a:p>
        </p:txBody>
      </p:sp>
      <p:pic>
        <p:nvPicPr>
          <p:cNvPr id="110" name="Shape 57" descr="Shape 57"/>
          <p:cNvPicPr>
            <a:picLocks noChangeAspect="1"/>
          </p:cNvPicPr>
          <p:nvPr/>
        </p:nvPicPr>
        <p:blipFill>
          <a:blip r:embed="rId2">
            <a:extLst/>
          </a:blip>
          <a:stretch>
            <a:fillRect/>
          </a:stretch>
        </p:blipFill>
        <p:spPr>
          <a:xfrm>
            <a:off x="614100" y="1275523"/>
            <a:ext cx="1982300" cy="238702"/>
          </a:xfrm>
          <a:prstGeom prst="rect">
            <a:avLst/>
          </a:prstGeom>
          <a:ln w="12700">
            <a:miter lim="400000"/>
          </a:ln>
        </p:spPr>
      </p:pic>
      <p:grpSp>
        <p:nvGrpSpPr>
          <p:cNvPr id="113" name="Note: The data and information in this document is reflective of a hypothetical situation and client. This document is to be used for KPMG Virtual Internship purposes only."/>
          <p:cNvGrpSpPr/>
          <p:nvPr/>
        </p:nvGrpSpPr>
        <p:grpSpPr>
          <a:xfrm>
            <a:off x="-6202" y="-6350"/>
            <a:ext cx="9175603" cy="238699"/>
            <a:chOff x="0" y="0"/>
            <a:chExt cx="9175601" cy="238698"/>
          </a:xfrm>
        </p:grpSpPr>
        <p:sp>
          <p:nvSpPr>
            <p:cNvPr id="111" name="Rectangle"/>
            <p:cNvSpPr/>
            <p:nvPr/>
          </p:nvSpPr>
          <p:spPr>
            <a:xfrm>
              <a:off x="-1" y="0"/>
              <a:ext cx="9175603" cy="238699"/>
            </a:xfrm>
            <a:prstGeom prst="rect">
              <a:avLst/>
            </a:prstGeom>
            <a:solidFill>
              <a:schemeClr val="accent3"/>
            </a:solidFill>
            <a:ln w="12700" cap="flat">
              <a:noFill/>
              <a:miter lim="400000"/>
            </a:ln>
            <a:effectLst/>
          </p:spPr>
          <p:txBody>
            <a:bodyPr wrap="square" lIns="45718" tIns="45718" rIns="45718" bIns="45718" numCol="1" anchor="ctr">
              <a:noAutofit/>
            </a:bodyPr>
            <a:lstStyle/>
            <a:p>
              <a:pPr defTabSz="457200">
                <a:defRPr b="1" sz="500">
                  <a:latin typeface="Calibri"/>
                  <a:ea typeface="Calibri"/>
                  <a:cs typeface="Calibri"/>
                  <a:sym typeface="Calibri"/>
                </a:defRPr>
              </a:pPr>
            </a:p>
          </p:txBody>
        </p:sp>
        <p:sp>
          <p:nvSpPr>
            <p:cNvPr id="112" name="Note: The data and information in this document is reflective of a hypothetical situation and client. This document is to be used for KPMG Virtual Internship purposes only."/>
            <p:cNvSpPr txBox="1"/>
            <p:nvPr/>
          </p:nvSpPr>
          <p:spPr>
            <a:xfrm>
              <a:off x="-1" y="35530"/>
              <a:ext cx="9175603" cy="1676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defTabSz="457200">
                <a:defRPr b="1" sz="500">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8" tIns="45718" rIns="45718" bIns="45718" anchor="ctr"/>
          <a:lstStyle/>
          <a:p>
            <a:pPr/>
          </a:p>
        </p:txBody>
      </p:sp>
      <p:sp>
        <p:nvSpPr>
          <p:cNvPr id="116" name="Shape 64"/>
          <p:cNvSpPr txBox="1"/>
          <p:nvPr/>
        </p:nvSpPr>
        <p:spPr>
          <a:xfrm>
            <a:off x="205025" y="263974"/>
            <a:ext cx="8565600" cy="46663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b="1" sz="2000">
                <a:solidFill>
                  <a:srgbClr val="FFFFFF"/>
                </a:solidFill>
              </a:defRPr>
            </a:lvl1pPr>
          </a:lstStyle>
          <a:p>
            <a:pPr/>
            <a:r>
              <a:t>Agenda</a:t>
            </a:r>
          </a:p>
        </p:txBody>
      </p:sp>
      <p:grpSp>
        <p:nvGrpSpPr>
          <p:cNvPr id="119" name="Note: The data and information in this document is reflective of a hypothetical situation and client. This document is to be used for KPMG Virtual Internship purposes only."/>
          <p:cNvGrpSpPr/>
          <p:nvPr/>
        </p:nvGrpSpPr>
        <p:grpSpPr>
          <a:xfrm>
            <a:off x="-6202" y="-6350"/>
            <a:ext cx="9175603" cy="238699"/>
            <a:chOff x="0" y="0"/>
            <a:chExt cx="9175601" cy="238698"/>
          </a:xfrm>
        </p:grpSpPr>
        <p:sp>
          <p:nvSpPr>
            <p:cNvPr id="117" name="Rectangle"/>
            <p:cNvSpPr/>
            <p:nvPr/>
          </p:nvSpPr>
          <p:spPr>
            <a:xfrm>
              <a:off x="-1" y="0"/>
              <a:ext cx="9175603" cy="238699"/>
            </a:xfrm>
            <a:prstGeom prst="rect">
              <a:avLst/>
            </a:prstGeom>
            <a:solidFill>
              <a:schemeClr val="accent3"/>
            </a:solidFill>
            <a:ln w="12700" cap="flat">
              <a:noFill/>
              <a:miter lim="400000"/>
            </a:ln>
            <a:effectLst/>
          </p:spPr>
          <p:txBody>
            <a:bodyPr wrap="square" lIns="45718" tIns="45718" rIns="45718" bIns="45718" numCol="1" anchor="ctr">
              <a:noAutofit/>
            </a:bodyPr>
            <a:lstStyle/>
            <a:p>
              <a:pPr defTabSz="457200">
                <a:defRPr b="1" sz="500">
                  <a:latin typeface="Calibri"/>
                  <a:ea typeface="Calibri"/>
                  <a:cs typeface="Calibri"/>
                  <a:sym typeface="Calibri"/>
                </a:defRPr>
              </a:pPr>
            </a:p>
          </p:txBody>
        </p:sp>
        <p:sp>
          <p:nvSpPr>
            <p:cNvPr id="118" name="Note: The data and information in this document is reflective of a hypothetical situation and client. This document is to be used for KPMG Virtual Internship purposes only."/>
            <p:cNvSpPr txBox="1"/>
            <p:nvPr/>
          </p:nvSpPr>
          <p:spPr>
            <a:xfrm>
              <a:off x="-1" y="35530"/>
              <a:ext cx="9175603" cy="1676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defTabSz="457200">
                <a:defRPr b="1" sz="500">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pSp>
      <p:sp>
        <p:nvSpPr>
          <p:cNvPr id="120" name="1. To find the significant data patterns in existing customer data…"/>
          <p:cNvSpPr txBox="1"/>
          <p:nvPr/>
        </p:nvSpPr>
        <p:spPr>
          <a:xfrm>
            <a:off x="595232" y="1326144"/>
            <a:ext cx="7607669" cy="49202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1. To find the significant data patterns in existing customer data</a:t>
            </a:r>
          </a:p>
          <a:p>
            <a:pPr/>
            <a:r>
              <a:t>2. To find the new customers that fits in the patterns seen in 1 to boost the sales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8" tIns="45718" rIns="45718" bIns="45718" anchor="ctr"/>
          <a:lstStyle/>
          <a:p>
            <a:pPr/>
          </a:p>
        </p:txBody>
      </p:sp>
      <p:sp>
        <p:nvSpPr>
          <p:cNvPr id="123" name="Shape 71"/>
          <p:cNvSpPr txBox="1"/>
          <p:nvPr/>
        </p:nvSpPr>
        <p:spPr>
          <a:xfrm>
            <a:off x="205025" y="263974"/>
            <a:ext cx="8565600" cy="46663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b="1" sz="2000">
                <a:solidFill>
                  <a:srgbClr val="FFFFFF"/>
                </a:solidFill>
              </a:defRPr>
            </a:lvl1pPr>
          </a:lstStyle>
          <a:p>
            <a:pPr/>
            <a:r>
              <a:t>Introduction</a:t>
            </a:r>
          </a:p>
        </p:txBody>
      </p:sp>
      <p:grpSp>
        <p:nvGrpSpPr>
          <p:cNvPr id="126" name="Shape 74"/>
          <p:cNvGrpSpPr/>
          <p:nvPr/>
        </p:nvGrpSpPr>
        <p:grpSpPr>
          <a:xfrm>
            <a:off x="4969973" y="2164723"/>
            <a:ext cx="3800705" cy="2649305"/>
            <a:chOff x="0" y="0"/>
            <a:chExt cx="3800704" cy="2649303"/>
          </a:xfrm>
        </p:grpSpPr>
        <p:sp>
          <p:nvSpPr>
            <p:cNvPr id="124" name="Rectangle"/>
            <p:cNvSpPr/>
            <p:nvPr/>
          </p:nvSpPr>
          <p:spPr>
            <a:xfrm>
              <a:off x="-1" y="-1"/>
              <a:ext cx="3800705" cy="2649305"/>
            </a:xfrm>
            <a:prstGeom prst="rect">
              <a:avLst/>
            </a:prstGeom>
            <a:solidFill>
              <a:srgbClr val="EEEEEE"/>
            </a:solidFill>
            <a:ln w="12700" cap="flat">
              <a:noFill/>
              <a:miter lim="400000"/>
            </a:ln>
            <a:effectLst/>
          </p:spPr>
          <p:txBody>
            <a:bodyPr wrap="square" lIns="45718" tIns="45718" rIns="45718" bIns="45718" numCol="1" anchor="ctr">
              <a:noAutofit/>
            </a:bodyPr>
            <a:lstStyle/>
            <a:p>
              <a:pPr algn="ctr">
                <a:defRPr>
                  <a:solidFill>
                    <a:srgbClr val="666666"/>
                  </a:solidFill>
                </a:defRPr>
              </a:pPr>
            </a:p>
          </p:txBody>
        </p:sp>
        <p:sp>
          <p:nvSpPr>
            <p:cNvPr id="125" name="Place any supporting images, graphs, data or extra text here."/>
            <p:cNvSpPr txBox="1"/>
            <p:nvPr/>
          </p:nvSpPr>
          <p:spPr>
            <a:xfrm>
              <a:off x="-1" y="1032933"/>
              <a:ext cx="3800705" cy="5834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3" tIns="91423" rIns="91423" bIns="91423" numCol="1" anchor="ctr">
              <a:spAutoFit/>
            </a:bodyPr>
            <a:lstStyle>
              <a:lvl1pPr algn="ctr">
                <a:defRPr>
                  <a:solidFill>
                    <a:srgbClr val="666666"/>
                  </a:solidFill>
                </a:defRPr>
              </a:lvl1pPr>
            </a:lstStyle>
            <a:p>
              <a:pPr/>
              <a:r>
                <a:t>Place any supporting images, graphs, data or extra text here.</a:t>
              </a:r>
            </a:p>
          </p:txBody>
        </p:sp>
      </p:grpSp>
      <p:grpSp>
        <p:nvGrpSpPr>
          <p:cNvPr id="129" name="Note: The data and information in this document is reflective of a hypothetical situation and client. This document is to be used for KPMG Virtual Internship purposes only."/>
          <p:cNvGrpSpPr/>
          <p:nvPr/>
        </p:nvGrpSpPr>
        <p:grpSpPr>
          <a:xfrm>
            <a:off x="-6202" y="-6350"/>
            <a:ext cx="9175603" cy="238699"/>
            <a:chOff x="0" y="0"/>
            <a:chExt cx="9175601" cy="238698"/>
          </a:xfrm>
        </p:grpSpPr>
        <p:sp>
          <p:nvSpPr>
            <p:cNvPr id="127" name="Rectangle"/>
            <p:cNvSpPr/>
            <p:nvPr/>
          </p:nvSpPr>
          <p:spPr>
            <a:xfrm>
              <a:off x="-1" y="0"/>
              <a:ext cx="9175603" cy="238699"/>
            </a:xfrm>
            <a:prstGeom prst="rect">
              <a:avLst/>
            </a:prstGeom>
            <a:solidFill>
              <a:schemeClr val="accent3"/>
            </a:solidFill>
            <a:ln w="12700" cap="flat">
              <a:noFill/>
              <a:miter lim="400000"/>
            </a:ln>
            <a:effectLst/>
          </p:spPr>
          <p:txBody>
            <a:bodyPr wrap="square" lIns="45718" tIns="45718" rIns="45718" bIns="45718" numCol="1" anchor="ctr">
              <a:noAutofit/>
            </a:bodyPr>
            <a:lstStyle/>
            <a:p>
              <a:pPr defTabSz="457200">
                <a:defRPr b="1" sz="500">
                  <a:latin typeface="Calibri"/>
                  <a:ea typeface="Calibri"/>
                  <a:cs typeface="Calibri"/>
                  <a:sym typeface="Calibri"/>
                </a:defRPr>
              </a:pPr>
            </a:p>
          </p:txBody>
        </p:sp>
        <p:sp>
          <p:nvSpPr>
            <p:cNvPr id="128" name="Note: The data and information in this document is reflective of a hypothetical situation and client. This document is to be used for KPMG Virtual Internship purposes only."/>
            <p:cNvSpPr txBox="1"/>
            <p:nvPr/>
          </p:nvSpPr>
          <p:spPr>
            <a:xfrm>
              <a:off x="-1" y="35530"/>
              <a:ext cx="9175603" cy="1676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defTabSz="457200">
                <a:defRPr b="1" sz="500">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pSp>
      <p:pic>
        <p:nvPicPr>
          <p:cNvPr id="130" name="Image" descr="Image"/>
          <p:cNvPicPr>
            <a:picLocks noChangeAspect="1"/>
          </p:cNvPicPr>
          <p:nvPr/>
        </p:nvPicPr>
        <p:blipFill>
          <a:blip r:embed="rId2">
            <a:extLst/>
          </a:blip>
          <a:stretch>
            <a:fillRect/>
          </a:stretch>
        </p:blipFill>
        <p:spPr>
          <a:xfrm>
            <a:off x="6516995" y="2150457"/>
            <a:ext cx="2267995" cy="1349998"/>
          </a:xfrm>
          <a:prstGeom prst="rect">
            <a:avLst/>
          </a:prstGeom>
          <a:ln w="12700">
            <a:miter lim="400000"/>
          </a:ln>
        </p:spPr>
      </p:pic>
      <p:sp>
        <p:nvSpPr>
          <p:cNvPr id="131" name="Existing Customer data distribution based on Gender factor."/>
          <p:cNvSpPr txBox="1"/>
          <p:nvPr/>
        </p:nvSpPr>
        <p:spPr>
          <a:xfrm>
            <a:off x="277039" y="1348213"/>
            <a:ext cx="4808546" cy="2888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Existing Customer data distribution based on Gender factor.</a:t>
            </a:r>
          </a:p>
        </p:txBody>
      </p:sp>
      <p:sp>
        <p:nvSpPr>
          <p:cNvPr id="132" name="As per first bar plot, almost all genders have equal percentage in purchasing the products.…"/>
          <p:cNvSpPr txBox="1"/>
          <p:nvPr/>
        </p:nvSpPr>
        <p:spPr>
          <a:xfrm>
            <a:off x="3750618" y="2354381"/>
            <a:ext cx="2716902" cy="1340579"/>
          </a:xfrm>
          <a:prstGeom prst="rect">
            <a:avLst/>
          </a:prstGeom>
          <a:gradFill>
            <a:gsLst>
              <a:gs pos="0">
                <a:schemeClr val="accent5"/>
              </a:gs>
              <a:gs pos="100000">
                <a:srgbClr val="94EBFE"/>
              </a:gs>
            </a:gsLst>
            <a:lin ang="16200000"/>
          </a:gradFill>
          <a:ln>
            <a:solidFill>
              <a:srgbClr val="0094A3"/>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8" tIns="45718" rIns="45718" bIns="45718">
            <a:spAutoFit/>
          </a:bodyPr>
          <a:lstStyle/>
          <a:p>
            <a:pPr>
              <a:defRPr sz="1200">
                <a:solidFill>
                  <a:srgbClr val="FFFFFF"/>
                </a:solidFill>
              </a:defRPr>
            </a:pPr>
            <a:r>
              <a:t>As per first bar plot, almost all genders have equal percentage in purchasing the products.</a:t>
            </a:r>
          </a:p>
          <a:p>
            <a:pPr>
              <a:defRPr sz="1200">
                <a:solidFill>
                  <a:srgbClr val="FFFFFF"/>
                </a:solidFill>
              </a:defRPr>
            </a:pPr>
            <a:r>
              <a:t>Though, the Female and Unknown genders customers are slightly more than Male customers. It is marginally more only.</a:t>
            </a:r>
          </a:p>
        </p:txBody>
      </p:sp>
      <p:pic>
        <p:nvPicPr>
          <p:cNvPr id="133" name="Image" descr="Image"/>
          <p:cNvPicPr>
            <a:picLocks noChangeAspect="1"/>
          </p:cNvPicPr>
          <p:nvPr/>
        </p:nvPicPr>
        <p:blipFill>
          <a:blip r:embed="rId3">
            <a:extLst/>
          </a:blip>
          <a:stretch>
            <a:fillRect/>
          </a:stretch>
        </p:blipFill>
        <p:spPr>
          <a:xfrm>
            <a:off x="6506953" y="3490283"/>
            <a:ext cx="2288226" cy="1350103"/>
          </a:xfrm>
          <a:prstGeom prst="rect">
            <a:avLst/>
          </a:prstGeom>
          <a:ln w="12700">
            <a:miter lim="400000"/>
          </a:ln>
        </p:spPr>
      </p:pic>
      <p:sp>
        <p:nvSpPr>
          <p:cNvPr id="134" name="From new customer dataset, we have Female and unknown customers more and both should be focused to get new customers."/>
          <p:cNvSpPr txBox="1"/>
          <p:nvPr/>
        </p:nvSpPr>
        <p:spPr>
          <a:xfrm>
            <a:off x="4263604" y="3832195"/>
            <a:ext cx="2258616" cy="984978"/>
          </a:xfrm>
          <a:prstGeom prst="rect">
            <a:avLst/>
          </a:prstGeom>
          <a:gradFill>
            <a:gsLst>
              <a:gs pos="0">
                <a:schemeClr val="accent4">
                  <a:hueOff val="-571699"/>
                  <a:satOff val="-4875"/>
                  <a:lumOff val="42433"/>
                </a:schemeClr>
              </a:gs>
              <a:gs pos="35000">
                <a:srgbClr val="ECD2C1"/>
              </a:gs>
              <a:gs pos="100000">
                <a:schemeClr val="accent4">
                  <a:hueOff val="-616017"/>
                  <a:satOff val="-3020"/>
                  <a:lumOff val="58860"/>
                </a:schemeClr>
              </a:gs>
            </a:gsLst>
            <a:lin ang="16200000"/>
          </a:gradFill>
          <a:ln>
            <a:solidFill>
              <a:srgbClr val="8E5E2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8" tIns="45718" rIns="45718" bIns="45718">
            <a:spAutoFit/>
          </a:bodyPr>
          <a:lstStyle>
            <a:lvl1pPr>
              <a:defRPr sz="1200"/>
            </a:lvl1pPr>
          </a:lstStyle>
          <a:p>
            <a:pPr/>
            <a:r>
              <a:t>From new customer dataset, we have Female and unknown customers more and both should be focused to get new customers.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8" tIns="45718" rIns="45718" bIns="45718" anchor="ctr"/>
          <a:lstStyle/>
          <a:p>
            <a:pPr/>
          </a:p>
        </p:txBody>
      </p:sp>
      <p:sp>
        <p:nvSpPr>
          <p:cNvPr id="137" name="Shape 80"/>
          <p:cNvSpPr txBox="1"/>
          <p:nvPr/>
        </p:nvSpPr>
        <p:spPr>
          <a:xfrm>
            <a:off x="205025" y="263974"/>
            <a:ext cx="8565600" cy="46663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b="1" sz="2000">
                <a:solidFill>
                  <a:srgbClr val="FFFFFF"/>
                </a:solidFill>
              </a:defRPr>
            </a:lvl1pPr>
          </a:lstStyle>
          <a:p>
            <a:pPr/>
            <a:r>
              <a:t>Data Exploration</a:t>
            </a:r>
          </a:p>
        </p:txBody>
      </p:sp>
      <p:grpSp>
        <p:nvGrpSpPr>
          <p:cNvPr id="140" name="Shape 83"/>
          <p:cNvGrpSpPr/>
          <p:nvPr/>
        </p:nvGrpSpPr>
        <p:grpSpPr>
          <a:xfrm>
            <a:off x="4969973" y="2164723"/>
            <a:ext cx="3800705" cy="2649305"/>
            <a:chOff x="0" y="0"/>
            <a:chExt cx="3800704" cy="2649303"/>
          </a:xfrm>
        </p:grpSpPr>
        <p:sp>
          <p:nvSpPr>
            <p:cNvPr id="138" name="Rectangle"/>
            <p:cNvSpPr/>
            <p:nvPr/>
          </p:nvSpPr>
          <p:spPr>
            <a:xfrm>
              <a:off x="-1" y="-1"/>
              <a:ext cx="3800705" cy="2649305"/>
            </a:xfrm>
            <a:prstGeom prst="rect">
              <a:avLst/>
            </a:prstGeom>
            <a:solidFill>
              <a:srgbClr val="EEEEEE"/>
            </a:solidFill>
            <a:ln w="12700" cap="flat">
              <a:noFill/>
              <a:miter lim="400000"/>
            </a:ln>
            <a:effectLst/>
          </p:spPr>
          <p:txBody>
            <a:bodyPr wrap="square" lIns="45718" tIns="45718" rIns="45718" bIns="45718" numCol="1" anchor="ctr">
              <a:noAutofit/>
            </a:bodyPr>
            <a:lstStyle/>
            <a:p>
              <a:pPr algn="ctr">
                <a:defRPr>
                  <a:solidFill>
                    <a:srgbClr val="666666"/>
                  </a:solidFill>
                </a:defRPr>
              </a:pPr>
            </a:p>
          </p:txBody>
        </p:sp>
        <p:sp>
          <p:nvSpPr>
            <p:cNvPr id="139" name="Place any supporting images, graphs, data or extra text here."/>
            <p:cNvSpPr txBox="1"/>
            <p:nvPr/>
          </p:nvSpPr>
          <p:spPr>
            <a:xfrm>
              <a:off x="-1" y="1032933"/>
              <a:ext cx="3800705" cy="5834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3" tIns="91423" rIns="91423" bIns="91423" numCol="1" anchor="ctr">
              <a:spAutoFit/>
            </a:bodyPr>
            <a:lstStyle>
              <a:lvl1pPr algn="ctr">
                <a:defRPr>
                  <a:solidFill>
                    <a:srgbClr val="666666"/>
                  </a:solidFill>
                </a:defRPr>
              </a:lvl1pPr>
            </a:lstStyle>
            <a:p>
              <a:pPr/>
              <a:r>
                <a:t>Place any supporting images, graphs, data or extra text here.</a:t>
              </a:r>
            </a:p>
          </p:txBody>
        </p:sp>
      </p:grpSp>
      <p:grpSp>
        <p:nvGrpSpPr>
          <p:cNvPr id="143" name="Note: The data and information in this document is reflective of a hypothetical situation and client. This document is to be used for KPMG Virtual Internship purposes only."/>
          <p:cNvGrpSpPr/>
          <p:nvPr/>
        </p:nvGrpSpPr>
        <p:grpSpPr>
          <a:xfrm>
            <a:off x="-6202" y="-6350"/>
            <a:ext cx="9175603" cy="238699"/>
            <a:chOff x="0" y="0"/>
            <a:chExt cx="9175601" cy="238698"/>
          </a:xfrm>
        </p:grpSpPr>
        <p:sp>
          <p:nvSpPr>
            <p:cNvPr id="141" name="Rectangle"/>
            <p:cNvSpPr/>
            <p:nvPr/>
          </p:nvSpPr>
          <p:spPr>
            <a:xfrm>
              <a:off x="-1" y="0"/>
              <a:ext cx="9175603" cy="238699"/>
            </a:xfrm>
            <a:prstGeom prst="rect">
              <a:avLst/>
            </a:prstGeom>
            <a:solidFill>
              <a:schemeClr val="accent3"/>
            </a:solidFill>
            <a:ln w="12700" cap="flat">
              <a:noFill/>
              <a:miter lim="400000"/>
            </a:ln>
            <a:effectLst/>
          </p:spPr>
          <p:txBody>
            <a:bodyPr wrap="square" lIns="45718" tIns="45718" rIns="45718" bIns="45718" numCol="1" anchor="ctr">
              <a:noAutofit/>
            </a:bodyPr>
            <a:lstStyle/>
            <a:p>
              <a:pPr defTabSz="457200">
                <a:defRPr b="1" sz="500">
                  <a:latin typeface="Calibri"/>
                  <a:ea typeface="Calibri"/>
                  <a:cs typeface="Calibri"/>
                  <a:sym typeface="Calibri"/>
                </a:defRPr>
              </a:pPr>
            </a:p>
          </p:txBody>
        </p:sp>
        <p:sp>
          <p:nvSpPr>
            <p:cNvPr id="142" name="Note: The data and information in this document is reflective of a hypothetical situation and client. This document is to be used for KPMG Virtual Internship purposes only."/>
            <p:cNvSpPr txBox="1"/>
            <p:nvPr/>
          </p:nvSpPr>
          <p:spPr>
            <a:xfrm>
              <a:off x="-1" y="35530"/>
              <a:ext cx="9175603" cy="1676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defTabSz="457200">
                <a:defRPr b="1" sz="500">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pSp>
      <p:sp>
        <p:nvSpPr>
          <p:cNvPr id="144" name="customer distribution based on industry"/>
          <p:cNvSpPr txBox="1"/>
          <p:nvPr/>
        </p:nvSpPr>
        <p:spPr>
          <a:xfrm>
            <a:off x="305569" y="929492"/>
            <a:ext cx="3197495" cy="2888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customer distribution based on industry</a:t>
            </a:r>
          </a:p>
        </p:txBody>
      </p:sp>
      <p:pic>
        <p:nvPicPr>
          <p:cNvPr id="145" name="Image" descr="Image"/>
          <p:cNvPicPr>
            <a:picLocks noChangeAspect="1"/>
          </p:cNvPicPr>
          <p:nvPr/>
        </p:nvPicPr>
        <p:blipFill>
          <a:blip r:embed="rId2">
            <a:extLst/>
          </a:blip>
          <a:stretch>
            <a:fillRect/>
          </a:stretch>
        </p:blipFill>
        <p:spPr>
          <a:xfrm>
            <a:off x="6444497" y="2165198"/>
            <a:ext cx="2346729" cy="1359900"/>
          </a:xfrm>
          <a:prstGeom prst="rect">
            <a:avLst/>
          </a:prstGeom>
          <a:ln w="12700">
            <a:miter lim="400000"/>
          </a:ln>
        </p:spPr>
      </p:pic>
      <p:pic>
        <p:nvPicPr>
          <p:cNvPr id="146" name="Image" descr="Image"/>
          <p:cNvPicPr>
            <a:picLocks noChangeAspect="1"/>
          </p:cNvPicPr>
          <p:nvPr/>
        </p:nvPicPr>
        <p:blipFill>
          <a:blip r:embed="rId3">
            <a:extLst/>
          </a:blip>
          <a:stretch>
            <a:fillRect/>
          </a:stretch>
        </p:blipFill>
        <p:spPr>
          <a:xfrm>
            <a:off x="6444497" y="3479983"/>
            <a:ext cx="2346729" cy="1450012"/>
          </a:xfrm>
          <a:prstGeom prst="rect">
            <a:avLst/>
          </a:prstGeom>
          <a:ln w="12700">
            <a:miter lim="400000"/>
          </a:ln>
        </p:spPr>
      </p:pic>
      <p:sp>
        <p:nvSpPr>
          <p:cNvPr id="147" name="Old Customer data presents that customers mostly belong from manufacture, financial, health, retail and property industries."/>
          <p:cNvSpPr txBox="1"/>
          <p:nvPr/>
        </p:nvSpPr>
        <p:spPr>
          <a:xfrm>
            <a:off x="4757936" y="2655582"/>
            <a:ext cx="1713912" cy="1010794"/>
          </a:xfrm>
          <a:prstGeom prst="rect">
            <a:avLst/>
          </a:prstGeom>
          <a:gradFill>
            <a:gsLst>
              <a:gs pos="0">
                <a:schemeClr val="accent5"/>
              </a:gs>
              <a:gs pos="100000">
                <a:srgbClr val="94EBFE"/>
              </a:gs>
            </a:gsLst>
            <a:lin ang="16200000"/>
          </a:gradFill>
          <a:ln>
            <a:solidFill>
              <a:srgbClr val="0094A3"/>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8" tIns="45718" rIns="45718" bIns="45718">
            <a:spAutoFit/>
          </a:bodyPr>
          <a:lstStyle>
            <a:lvl1pPr>
              <a:defRPr sz="1100">
                <a:solidFill>
                  <a:srgbClr val="FFFFFF"/>
                </a:solidFill>
              </a:defRPr>
            </a:lvl1pPr>
          </a:lstStyle>
          <a:p>
            <a:pPr/>
            <a:r>
              <a:t>Old Customer data presents that customers mostly belong from manufacture, financial, health, retail and property industries.</a:t>
            </a:r>
          </a:p>
        </p:txBody>
      </p:sp>
      <p:sp>
        <p:nvSpPr>
          <p:cNvPr id="148" name="In new customer dataset, we have many potential customers belonging to these industries and that’s where we should focus to increase sale."/>
          <p:cNvSpPr txBox="1"/>
          <p:nvPr/>
        </p:nvSpPr>
        <p:spPr>
          <a:xfrm>
            <a:off x="4242768" y="4198503"/>
            <a:ext cx="2259231" cy="655609"/>
          </a:xfrm>
          <a:prstGeom prst="rect">
            <a:avLst/>
          </a:prstGeom>
          <a:gradFill>
            <a:gsLst>
              <a:gs pos="0">
                <a:schemeClr val="accent4">
                  <a:hueOff val="-571699"/>
                  <a:satOff val="-4875"/>
                  <a:lumOff val="42433"/>
                </a:schemeClr>
              </a:gs>
              <a:gs pos="35000">
                <a:srgbClr val="ECD2C1"/>
              </a:gs>
              <a:gs pos="100000">
                <a:schemeClr val="accent4">
                  <a:hueOff val="-616017"/>
                  <a:satOff val="-3020"/>
                  <a:lumOff val="58860"/>
                </a:schemeClr>
              </a:gs>
            </a:gsLst>
            <a:lin ang="16200000"/>
          </a:gradFill>
          <a:ln>
            <a:solidFill>
              <a:srgbClr val="8E5E2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8" tIns="45718" rIns="45718" bIns="45718">
            <a:spAutoFit/>
          </a:bodyPr>
          <a:lstStyle>
            <a:lvl1pPr>
              <a:defRPr sz="1000"/>
            </a:lvl1pPr>
          </a:lstStyle>
          <a:p>
            <a:pPr/>
            <a:r>
              <a:t>In new customer dataset, we have many potential customers belonging to these industries and that’s where we should focus to increase sale.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8" tIns="45718" rIns="45718" bIns="45718" anchor="ctr"/>
          <a:lstStyle/>
          <a:p>
            <a:pPr/>
          </a:p>
        </p:txBody>
      </p:sp>
      <p:sp>
        <p:nvSpPr>
          <p:cNvPr id="151" name="Shape 89"/>
          <p:cNvSpPr txBox="1"/>
          <p:nvPr/>
        </p:nvSpPr>
        <p:spPr>
          <a:xfrm>
            <a:off x="205025" y="263974"/>
            <a:ext cx="8565600" cy="46663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b="1" sz="2000">
                <a:solidFill>
                  <a:srgbClr val="FFFFFF"/>
                </a:solidFill>
              </a:defRPr>
            </a:lvl1pPr>
          </a:lstStyle>
          <a:p>
            <a:pPr/>
            <a:r>
              <a:t>Model Development</a:t>
            </a:r>
          </a:p>
        </p:txBody>
      </p:sp>
      <p:grpSp>
        <p:nvGrpSpPr>
          <p:cNvPr id="154" name="Shape 92"/>
          <p:cNvGrpSpPr/>
          <p:nvPr/>
        </p:nvGrpSpPr>
        <p:grpSpPr>
          <a:xfrm>
            <a:off x="4969973" y="2143325"/>
            <a:ext cx="3800705" cy="2649305"/>
            <a:chOff x="0" y="0"/>
            <a:chExt cx="3800704" cy="2649303"/>
          </a:xfrm>
        </p:grpSpPr>
        <p:sp>
          <p:nvSpPr>
            <p:cNvPr id="152" name="Rectangle"/>
            <p:cNvSpPr/>
            <p:nvPr/>
          </p:nvSpPr>
          <p:spPr>
            <a:xfrm>
              <a:off x="-1" y="-1"/>
              <a:ext cx="3800705" cy="2649305"/>
            </a:xfrm>
            <a:prstGeom prst="rect">
              <a:avLst/>
            </a:prstGeom>
            <a:solidFill>
              <a:srgbClr val="EEEEEE"/>
            </a:solidFill>
            <a:ln w="12700" cap="flat">
              <a:noFill/>
              <a:miter lim="400000"/>
            </a:ln>
            <a:effectLst/>
          </p:spPr>
          <p:txBody>
            <a:bodyPr wrap="square" lIns="45718" tIns="45718" rIns="45718" bIns="45718" numCol="1" anchor="ctr">
              <a:noAutofit/>
            </a:bodyPr>
            <a:lstStyle/>
            <a:p>
              <a:pPr algn="ctr">
                <a:defRPr>
                  <a:solidFill>
                    <a:srgbClr val="666666"/>
                  </a:solidFill>
                </a:defRPr>
              </a:pPr>
            </a:p>
          </p:txBody>
        </p:sp>
        <p:sp>
          <p:nvSpPr>
            <p:cNvPr id="153" name="Place any supporting images, graphs, data or extra text here."/>
            <p:cNvSpPr txBox="1"/>
            <p:nvPr/>
          </p:nvSpPr>
          <p:spPr>
            <a:xfrm>
              <a:off x="-1" y="1032933"/>
              <a:ext cx="3800705" cy="5834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3" tIns="91423" rIns="91423" bIns="91423" numCol="1" anchor="ctr">
              <a:spAutoFit/>
            </a:bodyPr>
            <a:lstStyle>
              <a:lvl1pPr algn="ctr">
                <a:defRPr>
                  <a:solidFill>
                    <a:srgbClr val="666666"/>
                  </a:solidFill>
                </a:defRPr>
              </a:lvl1pPr>
            </a:lstStyle>
            <a:p>
              <a:pPr/>
              <a:r>
                <a:t>Place any supporting images, graphs, data or extra text here.</a:t>
              </a:r>
            </a:p>
          </p:txBody>
        </p:sp>
      </p:grpSp>
      <p:grpSp>
        <p:nvGrpSpPr>
          <p:cNvPr id="157" name="Note: The data and information in this document is reflective of a hypothetical situation and client. This document is to be used for KPMG Virtual Internship purposes only."/>
          <p:cNvGrpSpPr/>
          <p:nvPr/>
        </p:nvGrpSpPr>
        <p:grpSpPr>
          <a:xfrm>
            <a:off x="-6202" y="-6350"/>
            <a:ext cx="9175603" cy="238699"/>
            <a:chOff x="0" y="0"/>
            <a:chExt cx="9175601" cy="238698"/>
          </a:xfrm>
        </p:grpSpPr>
        <p:sp>
          <p:nvSpPr>
            <p:cNvPr id="155" name="Rectangle"/>
            <p:cNvSpPr/>
            <p:nvPr/>
          </p:nvSpPr>
          <p:spPr>
            <a:xfrm>
              <a:off x="-1" y="0"/>
              <a:ext cx="9175603" cy="238699"/>
            </a:xfrm>
            <a:prstGeom prst="rect">
              <a:avLst/>
            </a:prstGeom>
            <a:solidFill>
              <a:schemeClr val="accent3"/>
            </a:solidFill>
            <a:ln w="12700" cap="flat">
              <a:noFill/>
              <a:miter lim="400000"/>
            </a:ln>
            <a:effectLst/>
          </p:spPr>
          <p:txBody>
            <a:bodyPr wrap="square" lIns="45718" tIns="45718" rIns="45718" bIns="45718" numCol="1" anchor="ctr">
              <a:noAutofit/>
            </a:bodyPr>
            <a:lstStyle/>
            <a:p>
              <a:pPr defTabSz="457200">
                <a:defRPr b="1" sz="500">
                  <a:latin typeface="Calibri"/>
                  <a:ea typeface="Calibri"/>
                  <a:cs typeface="Calibri"/>
                  <a:sym typeface="Calibri"/>
                </a:defRPr>
              </a:pPr>
            </a:p>
          </p:txBody>
        </p:sp>
        <p:sp>
          <p:nvSpPr>
            <p:cNvPr id="156" name="Note: The data and information in this document is reflective of a hypothetical situation and client. This document is to be used for KPMG Virtual Internship purposes only."/>
            <p:cNvSpPr txBox="1"/>
            <p:nvPr/>
          </p:nvSpPr>
          <p:spPr>
            <a:xfrm>
              <a:off x="-1" y="35530"/>
              <a:ext cx="9175603" cy="1676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defTabSz="457200">
                <a:defRPr b="1" sz="500">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pSp>
      <p:pic>
        <p:nvPicPr>
          <p:cNvPr id="158" name="Image" descr="Image"/>
          <p:cNvPicPr>
            <a:picLocks noChangeAspect="1"/>
          </p:cNvPicPr>
          <p:nvPr/>
        </p:nvPicPr>
        <p:blipFill>
          <a:blip r:embed="rId2">
            <a:extLst/>
          </a:blip>
          <a:stretch>
            <a:fillRect/>
          </a:stretch>
        </p:blipFill>
        <p:spPr>
          <a:xfrm>
            <a:off x="4964536" y="2080343"/>
            <a:ext cx="1906463" cy="1866579"/>
          </a:xfrm>
          <a:prstGeom prst="rect">
            <a:avLst/>
          </a:prstGeom>
          <a:ln w="12700">
            <a:miter lim="400000"/>
          </a:ln>
        </p:spPr>
      </p:pic>
      <p:pic>
        <p:nvPicPr>
          <p:cNvPr id="159" name="Image" descr="Image"/>
          <p:cNvPicPr>
            <a:picLocks noChangeAspect="1"/>
          </p:cNvPicPr>
          <p:nvPr/>
        </p:nvPicPr>
        <p:blipFill>
          <a:blip r:embed="rId3">
            <a:extLst/>
          </a:blip>
          <a:stretch>
            <a:fillRect/>
          </a:stretch>
        </p:blipFill>
        <p:spPr>
          <a:xfrm>
            <a:off x="6840808" y="3169925"/>
            <a:ext cx="1906464" cy="1799701"/>
          </a:xfrm>
          <a:prstGeom prst="rect">
            <a:avLst/>
          </a:prstGeom>
          <a:ln w="12700">
            <a:miter lim="400000"/>
          </a:ln>
        </p:spPr>
      </p:pic>
      <p:sp>
        <p:nvSpPr>
          <p:cNvPr id="160" name="Old customer Data"/>
          <p:cNvSpPr txBox="1"/>
          <p:nvPr/>
        </p:nvSpPr>
        <p:spPr>
          <a:xfrm>
            <a:off x="6653588" y="2256156"/>
            <a:ext cx="1595880" cy="298348"/>
          </a:xfrm>
          <a:prstGeom prst="rect">
            <a:avLst/>
          </a:prstGeom>
          <a:gradFill>
            <a:gsLst>
              <a:gs pos="0">
                <a:schemeClr val="accent5"/>
              </a:gs>
              <a:gs pos="100000">
                <a:srgbClr val="94EBFE"/>
              </a:gs>
            </a:gsLst>
            <a:lin ang="16200000"/>
          </a:gradFill>
          <a:ln>
            <a:solidFill>
              <a:srgbClr val="0094A3"/>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FFFFFF"/>
                </a:solidFill>
              </a:defRPr>
            </a:lvl1pPr>
          </a:lstStyle>
          <a:p>
            <a:pPr/>
            <a:r>
              <a:t>Old customer Data</a:t>
            </a:r>
          </a:p>
        </p:txBody>
      </p:sp>
      <p:sp>
        <p:nvSpPr>
          <p:cNvPr id="161" name="New Customer data"/>
          <p:cNvSpPr txBox="1"/>
          <p:nvPr/>
        </p:nvSpPr>
        <p:spPr>
          <a:xfrm>
            <a:off x="5294074" y="4460132"/>
            <a:ext cx="1684868" cy="298347"/>
          </a:xfrm>
          <a:prstGeom prst="rect">
            <a:avLst/>
          </a:prstGeom>
          <a:gradFill>
            <a:gsLst>
              <a:gs pos="0">
                <a:schemeClr val="accent4">
                  <a:hueOff val="-571699"/>
                  <a:satOff val="-4875"/>
                  <a:lumOff val="42433"/>
                </a:schemeClr>
              </a:gs>
              <a:gs pos="35000">
                <a:srgbClr val="ECD2C1"/>
              </a:gs>
              <a:gs pos="100000">
                <a:schemeClr val="accent4">
                  <a:hueOff val="-616017"/>
                  <a:satOff val="-3020"/>
                  <a:lumOff val="58860"/>
                </a:schemeClr>
              </a:gs>
            </a:gsLst>
            <a:lin ang="16200000"/>
          </a:gradFill>
          <a:ln>
            <a:solidFill>
              <a:srgbClr val="8E5E2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wrap="none" lIns="45718" tIns="45718" rIns="45718" bIns="45718">
            <a:spAutoFit/>
          </a:bodyPr>
          <a:lstStyle/>
          <a:p>
            <a:pPr/>
            <a:r>
              <a:t>New Customer data</a:t>
            </a:r>
          </a:p>
        </p:txBody>
      </p:sp>
      <p:sp>
        <p:nvSpPr>
          <p:cNvPr id="162" name="The client should focus more on NSW customers to increase sales"/>
          <p:cNvSpPr txBox="1"/>
          <p:nvPr/>
        </p:nvSpPr>
        <p:spPr>
          <a:xfrm>
            <a:off x="776321" y="1464437"/>
            <a:ext cx="5341600" cy="288822"/>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The client should focus more on NSW customers to increase sales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8" tIns="45718" rIns="45718" bIns="45718" anchor="ctr"/>
          <a:lstStyle/>
          <a:p>
            <a:pPr/>
          </a:p>
        </p:txBody>
      </p:sp>
      <p:sp>
        <p:nvSpPr>
          <p:cNvPr id="165" name="Shape 98"/>
          <p:cNvSpPr txBox="1"/>
          <p:nvPr/>
        </p:nvSpPr>
        <p:spPr>
          <a:xfrm>
            <a:off x="205025" y="263974"/>
            <a:ext cx="8565600" cy="46663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b="1" sz="2000">
                <a:solidFill>
                  <a:srgbClr val="FFFFFF"/>
                </a:solidFill>
              </a:defRPr>
            </a:lvl1pPr>
          </a:lstStyle>
          <a:p>
            <a:pPr/>
            <a:r>
              <a:t>Interpretation</a:t>
            </a:r>
          </a:p>
        </p:txBody>
      </p:sp>
      <p:grpSp>
        <p:nvGrpSpPr>
          <p:cNvPr id="168" name="Shape 101"/>
          <p:cNvGrpSpPr/>
          <p:nvPr/>
        </p:nvGrpSpPr>
        <p:grpSpPr>
          <a:xfrm>
            <a:off x="4969973" y="2164723"/>
            <a:ext cx="3800705" cy="2649305"/>
            <a:chOff x="0" y="0"/>
            <a:chExt cx="3800704" cy="2649303"/>
          </a:xfrm>
        </p:grpSpPr>
        <p:sp>
          <p:nvSpPr>
            <p:cNvPr id="166" name="Rectangle"/>
            <p:cNvSpPr/>
            <p:nvPr/>
          </p:nvSpPr>
          <p:spPr>
            <a:xfrm>
              <a:off x="-1" y="-1"/>
              <a:ext cx="3800705" cy="2649305"/>
            </a:xfrm>
            <a:prstGeom prst="rect">
              <a:avLst/>
            </a:prstGeom>
            <a:solidFill>
              <a:srgbClr val="EEEEEE"/>
            </a:solidFill>
            <a:ln w="12700" cap="flat">
              <a:noFill/>
              <a:miter lim="400000"/>
            </a:ln>
            <a:effectLst/>
          </p:spPr>
          <p:txBody>
            <a:bodyPr wrap="square" lIns="45718" tIns="45718" rIns="45718" bIns="45718" numCol="1" anchor="ctr">
              <a:noAutofit/>
            </a:bodyPr>
            <a:lstStyle/>
            <a:p>
              <a:pPr algn="ctr">
                <a:defRPr>
                  <a:solidFill>
                    <a:srgbClr val="666666"/>
                  </a:solidFill>
                </a:defRPr>
              </a:pPr>
            </a:p>
          </p:txBody>
        </p:sp>
        <p:sp>
          <p:nvSpPr>
            <p:cNvPr id="167" name="Place any supporting images, graphs, data or extra text here."/>
            <p:cNvSpPr txBox="1"/>
            <p:nvPr/>
          </p:nvSpPr>
          <p:spPr>
            <a:xfrm>
              <a:off x="-1" y="1032933"/>
              <a:ext cx="3800705" cy="5834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3" tIns="91423" rIns="91423" bIns="91423" numCol="1" anchor="ctr">
              <a:spAutoFit/>
            </a:bodyPr>
            <a:lstStyle>
              <a:lvl1pPr algn="ctr">
                <a:defRPr>
                  <a:solidFill>
                    <a:srgbClr val="666666"/>
                  </a:solidFill>
                </a:defRPr>
              </a:lvl1pPr>
            </a:lstStyle>
            <a:p>
              <a:pPr/>
              <a:r>
                <a:t>Place any supporting images, graphs, data or extra text here.</a:t>
              </a:r>
            </a:p>
          </p:txBody>
        </p:sp>
      </p:grpSp>
      <p:grpSp>
        <p:nvGrpSpPr>
          <p:cNvPr id="171" name="Note: The data and information in this document is reflective of a hypothetical situation and client. This document is to be used for KPMG Virtual Internship purposes only."/>
          <p:cNvGrpSpPr/>
          <p:nvPr/>
        </p:nvGrpSpPr>
        <p:grpSpPr>
          <a:xfrm>
            <a:off x="-6202" y="-6350"/>
            <a:ext cx="9175603" cy="238699"/>
            <a:chOff x="0" y="0"/>
            <a:chExt cx="9175601" cy="238698"/>
          </a:xfrm>
        </p:grpSpPr>
        <p:sp>
          <p:nvSpPr>
            <p:cNvPr id="169" name="Rectangle"/>
            <p:cNvSpPr/>
            <p:nvPr/>
          </p:nvSpPr>
          <p:spPr>
            <a:xfrm>
              <a:off x="-1" y="0"/>
              <a:ext cx="9175603" cy="238699"/>
            </a:xfrm>
            <a:prstGeom prst="rect">
              <a:avLst/>
            </a:prstGeom>
            <a:solidFill>
              <a:schemeClr val="accent3"/>
            </a:solidFill>
            <a:ln w="12700" cap="flat">
              <a:noFill/>
              <a:miter lim="400000"/>
            </a:ln>
            <a:effectLst/>
          </p:spPr>
          <p:txBody>
            <a:bodyPr wrap="square" lIns="45718" tIns="45718" rIns="45718" bIns="45718" numCol="1" anchor="ctr">
              <a:noAutofit/>
            </a:bodyPr>
            <a:lstStyle/>
            <a:p>
              <a:pPr defTabSz="457200">
                <a:defRPr b="1" sz="500">
                  <a:latin typeface="Calibri"/>
                  <a:ea typeface="Calibri"/>
                  <a:cs typeface="Calibri"/>
                  <a:sym typeface="Calibri"/>
                </a:defRPr>
              </a:pPr>
            </a:p>
          </p:txBody>
        </p:sp>
        <p:sp>
          <p:nvSpPr>
            <p:cNvPr id="170" name="Note: The data and information in this document is reflective of a hypothetical situation and client. This document is to be used for KPMG Virtual Internship purposes only."/>
            <p:cNvSpPr txBox="1"/>
            <p:nvPr/>
          </p:nvSpPr>
          <p:spPr>
            <a:xfrm>
              <a:off x="-1" y="35530"/>
              <a:ext cx="9175603" cy="1676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defTabSz="457200">
                <a:defRPr b="1" sz="500">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pSp>
      <p:sp>
        <p:nvSpPr>
          <p:cNvPr id="172" name="Customers should be selected  based on the location they live (NSW), gender(Mostly females and unknown customer), and the field they work in like from manufacture, financial, health, retail and property industries."/>
          <p:cNvSpPr txBox="1"/>
          <p:nvPr/>
        </p:nvSpPr>
        <p:spPr>
          <a:xfrm>
            <a:off x="4974735" y="2933801"/>
            <a:ext cx="3791180" cy="1111148"/>
          </a:xfrm>
          <a:prstGeom prst="rect">
            <a:avLst/>
          </a:prstGeom>
          <a:gradFill>
            <a:gsLst>
              <a:gs pos="0">
                <a:schemeClr val="accent4">
                  <a:hueOff val="-571699"/>
                  <a:satOff val="-4875"/>
                  <a:lumOff val="42433"/>
                </a:schemeClr>
              </a:gs>
              <a:gs pos="35000">
                <a:srgbClr val="ECD2C1"/>
              </a:gs>
              <a:gs pos="100000">
                <a:schemeClr val="accent4">
                  <a:hueOff val="-616017"/>
                  <a:satOff val="-3020"/>
                  <a:lumOff val="58860"/>
                </a:schemeClr>
              </a:gs>
            </a:gsLst>
            <a:lin ang="16200000"/>
          </a:gradFill>
          <a:ln>
            <a:solidFill>
              <a:srgbClr val="8E5E2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8" tIns="45718" rIns="45718" bIns="45718">
            <a:spAutoFit/>
          </a:bodyPr>
          <a:lstStyle/>
          <a:p>
            <a:pPr/>
            <a:r>
              <a:t>Customers should be selected  based on the location they live (NSW), gender(Mostly females and unknown customer), and the field they work in like from manufacture, financial, health, retail and property industries.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Shape 106"/>
          <p:cNvSpPr/>
          <p:nvPr/>
        </p:nvSpPr>
        <p:spPr>
          <a:xfrm flipH="1" rot="10800000">
            <a:off x="-1" y="0"/>
            <a:ext cx="9163203" cy="514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8" tIns="45718" rIns="45718" bIns="45718" anchor="ctr"/>
          <a:lstStyle/>
          <a:p>
            <a:pPr/>
          </a:p>
        </p:txBody>
      </p:sp>
      <p:grpSp>
        <p:nvGrpSpPr>
          <p:cNvPr id="177" name="Note: The data and information in this document is reflective of a hypothetical situation and client. This document is to be used for KPMG Virtual Internship purposes only."/>
          <p:cNvGrpSpPr/>
          <p:nvPr/>
        </p:nvGrpSpPr>
        <p:grpSpPr>
          <a:xfrm>
            <a:off x="-6202" y="-6350"/>
            <a:ext cx="9175603" cy="238699"/>
            <a:chOff x="0" y="0"/>
            <a:chExt cx="9175601" cy="238698"/>
          </a:xfrm>
        </p:grpSpPr>
        <p:sp>
          <p:nvSpPr>
            <p:cNvPr id="175" name="Rectangle"/>
            <p:cNvSpPr/>
            <p:nvPr/>
          </p:nvSpPr>
          <p:spPr>
            <a:xfrm>
              <a:off x="-1" y="0"/>
              <a:ext cx="9175603" cy="238699"/>
            </a:xfrm>
            <a:prstGeom prst="rect">
              <a:avLst/>
            </a:prstGeom>
            <a:solidFill>
              <a:schemeClr val="accent3"/>
            </a:solidFill>
            <a:ln w="12700" cap="flat">
              <a:noFill/>
              <a:miter lim="400000"/>
            </a:ln>
            <a:effectLst/>
          </p:spPr>
          <p:txBody>
            <a:bodyPr wrap="square" lIns="45718" tIns="45718" rIns="45718" bIns="45718" numCol="1" anchor="ctr">
              <a:noAutofit/>
            </a:bodyPr>
            <a:lstStyle/>
            <a:p>
              <a:pPr defTabSz="457200">
                <a:defRPr b="1" sz="500">
                  <a:latin typeface="Calibri"/>
                  <a:ea typeface="Calibri"/>
                  <a:cs typeface="Calibri"/>
                  <a:sym typeface="Calibri"/>
                </a:defRPr>
              </a:pPr>
            </a:p>
          </p:txBody>
        </p:sp>
        <p:sp>
          <p:nvSpPr>
            <p:cNvPr id="176" name="Note: The data and information in this document is reflective of a hypothetical situation and client. This document is to be used for KPMG Virtual Internship purposes only."/>
            <p:cNvSpPr txBox="1"/>
            <p:nvPr/>
          </p:nvSpPr>
          <p:spPr>
            <a:xfrm>
              <a:off x="-1" y="35530"/>
              <a:ext cx="9175603" cy="1676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defTabSz="457200">
                <a:defRPr b="1" sz="500">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8" tIns="45718" rIns="45718" bIns="45718" anchor="ctr"/>
          <a:lstStyle/>
          <a:p>
            <a:pPr/>
          </a:p>
        </p:txBody>
      </p:sp>
      <p:sp>
        <p:nvSpPr>
          <p:cNvPr id="180" name="Shape 114"/>
          <p:cNvSpPr txBox="1"/>
          <p:nvPr/>
        </p:nvSpPr>
        <p:spPr>
          <a:xfrm>
            <a:off x="205025" y="263974"/>
            <a:ext cx="8565600" cy="46663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b="1" sz="2000">
                <a:solidFill>
                  <a:srgbClr val="FFFFFF"/>
                </a:solidFill>
              </a:defRPr>
            </a:lvl1pPr>
          </a:lstStyle>
          <a:p>
            <a:pPr/>
            <a:r>
              <a:t>Appendix</a:t>
            </a:r>
          </a:p>
        </p:txBody>
      </p:sp>
      <p:grpSp>
        <p:nvGrpSpPr>
          <p:cNvPr id="183" name="Note: The data and information in this document is reflective of a hypothetical situation and client. This document is to be used for KPMG Virtual Internship purposes only."/>
          <p:cNvGrpSpPr/>
          <p:nvPr/>
        </p:nvGrpSpPr>
        <p:grpSpPr>
          <a:xfrm>
            <a:off x="-6202" y="-6350"/>
            <a:ext cx="9175603" cy="238699"/>
            <a:chOff x="0" y="0"/>
            <a:chExt cx="9175601" cy="238698"/>
          </a:xfrm>
        </p:grpSpPr>
        <p:sp>
          <p:nvSpPr>
            <p:cNvPr id="181" name="Rectangle"/>
            <p:cNvSpPr/>
            <p:nvPr/>
          </p:nvSpPr>
          <p:spPr>
            <a:xfrm>
              <a:off x="-1" y="0"/>
              <a:ext cx="9175603" cy="238699"/>
            </a:xfrm>
            <a:prstGeom prst="rect">
              <a:avLst/>
            </a:prstGeom>
            <a:solidFill>
              <a:schemeClr val="accent3"/>
            </a:solidFill>
            <a:ln w="12700" cap="flat">
              <a:noFill/>
              <a:miter lim="400000"/>
            </a:ln>
            <a:effectLst/>
          </p:spPr>
          <p:txBody>
            <a:bodyPr wrap="square" lIns="45718" tIns="45718" rIns="45718" bIns="45718" numCol="1" anchor="ctr">
              <a:noAutofit/>
            </a:bodyPr>
            <a:lstStyle/>
            <a:p>
              <a:pPr defTabSz="457200">
                <a:defRPr b="1" sz="500">
                  <a:latin typeface="Calibri"/>
                  <a:ea typeface="Calibri"/>
                  <a:cs typeface="Calibri"/>
                  <a:sym typeface="Calibri"/>
                </a:defRPr>
              </a:pPr>
            </a:p>
          </p:txBody>
        </p:sp>
        <p:sp>
          <p:nvSpPr>
            <p:cNvPr id="182" name="Note: The data and information in this document is reflective of a hypothetical situation and client. This document is to be used for KPMG Virtual Internship purposes only."/>
            <p:cNvSpPr txBox="1"/>
            <p:nvPr/>
          </p:nvSpPr>
          <p:spPr>
            <a:xfrm>
              <a:off x="-1" y="35530"/>
              <a:ext cx="9175603" cy="1676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defTabSz="457200">
                <a:defRPr b="1" sz="500">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