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356" r:id="rId3"/>
    <p:sldId id="357" r:id="rId4"/>
    <p:sldId id="358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99BD91"/>
    <a:srgbClr val="B4C7E7"/>
    <a:srgbClr val="203864"/>
    <a:srgbClr val="BCB9B9"/>
    <a:srgbClr val="F2F2F2"/>
    <a:srgbClr val="C6D4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466" autoAdjust="0"/>
  </p:normalViewPr>
  <p:slideViewPr>
    <p:cSldViewPr snapToGrid="0">
      <p:cViewPr>
        <p:scale>
          <a:sx n="50" d="100"/>
          <a:sy n="50" d="100"/>
        </p:scale>
        <p:origin x="-136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hammad%20Abdullah\Desktop\Tor\FasTOR\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hammad%20Abdullah\Desktop\Tor\FasTOR\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hammad%20Abdullah\Desktop\Tor\FasTOR\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Sheet1!$B$3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1.675</c:v>
                </c:pt>
                <c:pt idx="1">
                  <c:v>4.4744000000000002</c:v>
                </c:pt>
                <c:pt idx="2">
                  <c:v>2.1189999999999998</c:v>
                </c:pt>
                <c:pt idx="3">
                  <c:v>5.4122500000000002</c:v>
                </c:pt>
                <c:pt idx="4">
                  <c:v>3.2862499999999999</c:v>
                </c:pt>
                <c:pt idx="5">
                  <c:v>3.3742000000000005</c:v>
                </c:pt>
                <c:pt idx="6">
                  <c:v>2.4018000000000002</c:v>
                </c:pt>
                <c:pt idx="7">
                  <c:v>2.9276</c:v>
                </c:pt>
                <c:pt idx="8">
                  <c:v>2.5249999999999999</c:v>
                </c:pt>
                <c:pt idx="9">
                  <c:v>2.7319999999999998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Tor Test 1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3.3370000000000006</c:v>
                </c:pt>
                <c:pt idx="1">
                  <c:v>8.5371399999999991</c:v>
                </c:pt>
                <c:pt idx="2">
                  <c:v>4.423</c:v>
                </c:pt>
                <c:pt idx="3">
                  <c:v>5.2994000000000003</c:v>
                </c:pt>
                <c:pt idx="4">
                  <c:v>4.8764000000000003</c:v>
                </c:pt>
                <c:pt idx="5">
                  <c:v>3.9909999999999997</c:v>
                </c:pt>
                <c:pt idx="6">
                  <c:v>4.0481999999999996</c:v>
                </c:pt>
                <c:pt idx="7">
                  <c:v>5.3446000000000007</c:v>
                </c:pt>
                <c:pt idx="8">
                  <c:v>4.5584000000000007</c:v>
                </c:pt>
                <c:pt idx="9">
                  <c:v>4.2770000000000001</c:v>
                </c:pt>
              </c:numCache>
            </c:numRef>
          </c:val>
        </c:ser>
        <c:marker val="1"/>
        <c:axId val="140548352"/>
        <c:axId val="140561024"/>
      </c:lineChart>
      <c:catAx>
        <c:axId val="140548352"/>
        <c:scaling>
          <c:orientation val="minMax"/>
        </c:scaling>
        <c:axPos val="b"/>
        <c:tickLblPos val="nextTo"/>
        <c:crossAx val="140561024"/>
        <c:crosses val="autoZero"/>
        <c:auto val="1"/>
        <c:lblAlgn val="ctr"/>
        <c:lblOffset val="100"/>
      </c:catAx>
      <c:valAx>
        <c:axId val="140561024"/>
        <c:scaling>
          <c:orientation val="minMax"/>
        </c:scaling>
        <c:axPos val="l"/>
        <c:majorGridlines/>
        <c:numFmt formatCode="General" sourceLinked="1"/>
        <c:tickLblPos val="nextTo"/>
        <c:crossAx val="140548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Sheet1!$B$3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1.675</c:v>
                </c:pt>
                <c:pt idx="1">
                  <c:v>4.4744000000000002</c:v>
                </c:pt>
                <c:pt idx="2">
                  <c:v>2.1189999999999998</c:v>
                </c:pt>
                <c:pt idx="3">
                  <c:v>5.4122500000000002</c:v>
                </c:pt>
                <c:pt idx="4">
                  <c:v>3.2862499999999999</c:v>
                </c:pt>
                <c:pt idx="5">
                  <c:v>3.3742000000000005</c:v>
                </c:pt>
                <c:pt idx="6">
                  <c:v>2.4018000000000002</c:v>
                </c:pt>
                <c:pt idx="7">
                  <c:v>2.9276</c:v>
                </c:pt>
                <c:pt idx="8">
                  <c:v>2.5249999999999999</c:v>
                </c:pt>
                <c:pt idx="9">
                  <c:v>2.7319999999999998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Tor Test 1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3.3370000000000006</c:v>
                </c:pt>
                <c:pt idx="1">
                  <c:v>8.5371399999999991</c:v>
                </c:pt>
                <c:pt idx="2">
                  <c:v>4.423</c:v>
                </c:pt>
                <c:pt idx="3">
                  <c:v>5.2994000000000003</c:v>
                </c:pt>
                <c:pt idx="4">
                  <c:v>4.8764000000000003</c:v>
                </c:pt>
                <c:pt idx="5">
                  <c:v>3.9909999999999997</c:v>
                </c:pt>
                <c:pt idx="6">
                  <c:v>4.0481999999999996</c:v>
                </c:pt>
                <c:pt idx="7">
                  <c:v>5.3446000000000007</c:v>
                </c:pt>
                <c:pt idx="8">
                  <c:v>4.5584000000000007</c:v>
                </c:pt>
                <c:pt idx="9">
                  <c:v>4.2770000000000001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Tor Test 2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3.2340000000000004</c:v>
                </c:pt>
                <c:pt idx="1">
                  <c:v>8.7507999999999999</c:v>
                </c:pt>
                <c:pt idx="2">
                  <c:v>4.1340000000000003</c:v>
                </c:pt>
                <c:pt idx="3">
                  <c:v>5.7219999999999995</c:v>
                </c:pt>
                <c:pt idx="4">
                  <c:v>5.1808000000000005</c:v>
                </c:pt>
                <c:pt idx="5">
                  <c:v>4.7331999999999992</c:v>
                </c:pt>
                <c:pt idx="6">
                  <c:v>4.3778000000000006</c:v>
                </c:pt>
                <c:pt idx="7">
                  <c:v>6.8162000000000003</c:v>
                </c:pt>
                <c:pt idx="8">
                  <c:v>4.6265999999999989</c:v>
                </c:pt>
                <c:pt idx="9">
                  <c:v>4.4481999999999999</c:v>
                </c:pt>
              </c:numCache>
            </c:numRef>
          </c:val>
        </c:ser>
        <c:marker val="1"/>
        <c:axId val="147475072"/>
        <c:axId val="147587840"/>
      </c:lineChart>
      <c:catAx>
        <c:axId val="147475072"/>
        <c:scaling>
          <c:orientation val="minMax"/>
        </c:scaling>
        <c:axPos val="b"/>
        <c:tickLblPos val="nextTo"/>
        <c:crossAx val="147587840"/>
        <c:crosses val="autoZero"/>
        <c:auto val="1"/>
        <c:lblAlgn val="ctr"/>
        <c:lblOffset val="100"/>
      </c:catAx>
      <c:valAx>
        <c:axId val="147587840"/>
        <c:scaling>
          <c:orientation val="minMax"/>
        </c:scaling>
        <c:axPos val="l"/>
        <c:majorGridlines/>
        <c:numFmt formatCode="General" sourceLinked="1"/>
        <c:tickLblPos val="nextTo"/>
        <c:crossAx val="147475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Sheet1!$B$3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1.675</c:v>
                </c:pt>
                <c:pt idx="1">
                  <c:v>4.4744000000000002</c:v>
                </c:pt>
                <c:pt idx="2">
                  <c:v>2.1189999999999998</c:v>
                </c:pt>
                <c:pt idx="3">
                  <c:v>5.4122500000000002</c:v>
                </c:pt>
                <c:pt idx="4">
                  <c:v>3.2862499999999999</c:v>
                </c:pt>
                <c:pt idx="5">
                  <c:v>3.3742000000000005</c:v>
                </c:pt>
                <c:pt idx="6">
                  <c:v>2.4018000000000002</c:v>
                </c:pt>
                <c:pt idx="7">
                  <c:v>2.9276</c:v>
                </c:pt>
                <c:pt idx="8">
                  <c:v>2.5249999999999999</c:v>
                </c:pt>
                <c:pt idx="9">
                  <c:v>2.7319999999999998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Tor Test 1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3.3370000000000006</c:v>
                </c:pt>
                <c:pt idx="1">
                  <c:v>8.5371399999999991</c:v>
                </c:pt>
                <c:pt idx="2">
                  <c:v>4.423</c:v>
                </c:pt>
                <c:pt idx="3">
                  <c:v>5.2994000000000003</c:v>
                </c:pt>
                <c:pt idx="4">
                  <c:v>4.8764000000000003</c:v>
                </c:pt>
                <c:pt idx="5">
                  <c:v>3.9909999999999997</c:v>
                </c:pt>
                <c:pt idx="6">
                  <c:v>4.0481999999999996</c:v>
                </c:pt>
                <c:pt idx="7">
                  <c:v>5.3446000000000007</c:v>
                </c:pt>
                <c:pt idx="8">
                  <c:v>4.5584000000000007</c:v>
                </c:pt>
                <c:pt idx="9">
                  <c:v>4.2770000000000001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Tor Test 2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3.2340000000000004</c:v>
                </c:pt>
                <c:pt idx="1">
                  <c:v>8.7507999999999999</c:v>
                </c:pt>
                <c:pt idx="2">
                  <c:v>4.1340000000000003</c:v>
                </c:pt>
                <c:pt idx="3">
                  <c:v>5.7219999999999995</c:v>
                </c:pt>
                <c:pt idx="4">
                  <c:v>5.1808000000000005</c:v>
                </c:pt>
                <c:pt idx="5">
                  <c:v>4.7331999999999992</c:v>
                </c:pt>
                <c:pt idx="6">
                  <c:v>4.3778000000000006</c:v>
                </c:pt>
                <c:pt idx="7">
                  <c:v>6.8162000000000003</c:v>
                </c:pt>
                <c:pt idx="8">
                  <c:v>4.6265999999999989</c:v>
                </c:pt>
                <c:pt idx="9">
                  <c:v>4.4481999999999999</c:v>
                </c:pt>
              </c:numCache>
            </c:numRef>
          </c:val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Tor Test 3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Google</c:v>
                </c:pt>
                <c:pt idx="1">
                  <c:v>Youtube</c:v>
                </c:pt>
                <c:pt idx="2">
                  <c:v>Apple</c:v>
                </c:pt>
                <c:pt idx="3">
                  <c:v>Yahoo</c:v>
                </c:pt>
                <c:pt idx="4">
                  <c:v>LinkedIn</c:v>
                </c:pt>
                <c:pt idx="5">
                  <c:v>Wikipedia</c:v>
                </c:pt>
                <c:pt idx="6">
                  <c:v>Amazon</c:v>
                </c:pt>
                <c:pt idx="7">
                  <c:v>Twitter</c:v>
                </c:pt>
                <c:pt idx="8">
                  <c:v>Pinterest</c:v>
                </c:pt>
                <c:pt idx="9">
                  <c:v>Quora</c:v>
                </c:pt>
              </c:strCache>
            </c:str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3.4364000000000003</c:v>
                </c:pt>
                <c:pt idx="1">
                  <c:v>9.9974000000000007</c:v>
                </c:pt>
                <c:pt idx="2">
                  <c:v>5.5038</c:v>
                </c:pt>
                <c:pt idx="3">
                  <c:v>6.6433999999999997</c:v>
                </c:pt>
                <c:pt idx="4">
                  <c:v>5.2249999999999996</c:v>
                </c:pt>
                <c:pt idx="5">
                  <c:v>4.8361999999999998</c:v>
                </c:pt>
                <c:pt idx="6">
                  <c:v>6.0476000000000001</c:v>
                </c:pt>
                <c:pt idx="7">
                  <c:v>4.6961999999999993</c:v>
                </c:pt>
                <c:pt idx="8">
                  <c:v>5.719199999999999</c:v>
                </c:pt>
                <c:pt idx="9">
                  <c:v>4.8834</c:v>
                </c:pt>
              </c:numCache>
            </c:numRef>
          </c:val>
        </c:ser>
        <c:marker val="1"/>
        <c:axId val="148380672"/>
        <c:axId val="148389248"/>
      </c:lineChart>
      <c:catAx>
        <c:axId val="148380672"/>
        <c:scaling>
          <c:orientation val="minMax"/>
        </c:scaling>
        <c:axPos val="b"/>
        <c:tickLblPos val="nextTo"/>
        <c:crossAx val="148389248"/>
        <c:crosses val="autoZero"/>
        <c:auto val="1"/>
        <c:lblAlgn val="ctr"/>
        <c:lblOffset val="100"/>
      </c:catAx>
      <c:valAx>
        <c:axId val="148389248"/>
        <c:scaling>
          <c:orientation val="minMax"/>
        </c:scaling>
        <c:axPos val="l"/>
        <c:majorGridlines/>
        <c:numFmt formatCode="General" sourceLinked="1"/>
        <c:tickLblPos val="nextTo"/>
        <c:crossAx val="148380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90B0-A0FA-475D-981C-9EB1922E007F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023-C1B4-42EA-B02D-24697E8FC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05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023-C1B4-42EA-B02D-24697E8FCB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023-C1B4-42EA-B02D-24697E8FCB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023-C1B4-42EA-B02D-24697E8FCB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023-C1B4-42EA-B02D-24697E8FCB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ACC8-B371-4A29-8D0C-17F15F159FA5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561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161"/>
            <a:ext cx="10515600" cy="6807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CB11-BD85-4A5C-9D04-4369DE4199A3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72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41E-30B6-4C85-8E5B-F17AE83EE00D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3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0640" y="30480"/>
            <a:ext cx="1211072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440F-C376-49B5-8222-037DEE8224DF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0CB1-4EA6-4FC3-9775-5DC7220AA2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154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756-AAF7-4575-8873-AA9FBD285E4A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6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161"/>
            <a:ext cx="10515600" cy="6807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6876-4F58-4C40-AA86-A141A592ACD9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55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DD65-4AFE-4ED4-8882-92D8C3652BBA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3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161"/>
            <a:ext cx="10515600" cy="6807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CDB4-A148-4511-9F68-9933EC49F94A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686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FC8-8E9B-4405-A86A-5F64C99441E3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69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F24A-4F41-4842-A72E-4A605B395627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522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8F5D-F41A-4094-AECE-EA7C609C87CB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EC0-52D8-4CB1-9B80-FB543EA75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43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0640" y="30480"/>
            <a:ext cx="1211072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5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5F7A-272A-4BEF-9F97-8438E361DC0C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0CB1-4EA6-4FC3-9775-5DC7220AA2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84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147310"/>
            <a:ext cx="9144000" cy="1005840"/>
          </a:xfrm>
        </p:spPr>
        <p:txBody>
          <a:bodyPr/>
          <a:lstStyle/>
          <a:p>
            <a:r>
              <a:rPr lang="en-US" b="1" dirty="0" smtClean="0"/>
              <a:t>Muhammad Abdullah </a:t>
            </a:r>
            <a:r>
              <a:rPr lang="en-US" b="1" dirty="0" err="1" smtClean="0"/>
              <a:t>Malik</a:t>
            </a:r>
            <a:r>
              <a:rPr lang="en-US" b="1" dirty="0" smtClean="0"/>
              <a:t>  &amp;  </a:t>
            </a:r>
            <a:r>
              <a:rPr lang="en-US" b="1" dirty="0" err="1" smtClean="0"/>
              <a:t>Zain</a:t>
            </a:r>
            <a:r>
              <a:rPr lang="en-US" b="1" dirty="0" smtClean="0"/>
              <a:t> </a:t>
            </a:r>
            <a:r>
              <a:rPr lang="en-US" b="1" dirty="0" err="1" smtClean="0"/>
              <a:t>Imran</a:t>
            </a:r>
            <a:endParaRPr lang="en-US" b="1" dirty="0"/>
          </a:p>
        </p:txBody>
      </p:sp>
      <p:pic>
        <p:nvPicPr>
          <p:cNvPr id="1026" name="Picture 2" descr="C:\Users\Muhammad Abdullah\Desktop\Tor\FasTOR\fa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3150" y="762000"/>
            <a:ext cx="7429500" cy="269319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43050" y="1770063"/>
            <a:ext cx="9144000" cy="2387600"/>
          </a:xfrm>
        </p:spPr>
        <p:txBody>
          <a:bodyPr/>
          <a:lstStyle/>
          <a:p>
            <a:r>
              <a:rPr lang="en-US" sz="5400" dirty="0" smtClean="0">
                <a:solidFill>
                  <a:srgbClr val="7030A0"/>
                </a:solidFill>
              </a:rPr>
              <a:t>A low latency Tor client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76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11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Introduction and Overview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16" y="2059376"/>
            <a:ext cx="10515600" cy="4805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Problem Statement</a:t>
            </a:r>
          </a:p>
          <a:p>
            <a:r>
              <a:rPr lang="en-US" dirty="0" smtClean="0"/>
              <a:t>Our Implementation</a:t>
            </a:r>
          </a:p>
          <a:p>
            <a:pPr lvl="1"/>
            <a:r>
              <a:rPr lang="en-US" dirty="0" smtClean="0"/>
              <a:t>Initial Tests on Stem</a:t>
            </a:r>
          </a:p>
          <a:p>
            <a:pPr lvl="1"/>
            <a:r>
              <a:rPr lang="en-US" dirty="0" smtClean="0"/>
              <a:t>Scripting Phase</a:t>
            </a:r>
          </a:p>
          <a:p>
            <a:pPr lvl="1"/>
            <a:r>
              <a:rPr lang="en-US" dirty="0" smtClean="0"/>
              <a:t>Testing Phase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Muhammad Abdullah\Desktop\Tor\FasTOR\maps\samplePa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1676400"/>
            <a:ext cx="6312374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11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Evaluation &amp; Results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0" y="1485900"/>
          <a:ext cx="3981450" cy="23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3981450" y="1524000"/>
          <a:ext cx="41148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8058150" y="1543050"/>
          <a:ext cx="387350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074" name="Picture 2" descr="C:\Users\Muhammad Abdullah\Desktop\Tor\FasTOR\tabl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4324" y="4086225"/>
            <a:ext cx="3800475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11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Discussion</a:t>
            </a:r>
            <a:r>
              <a:rPr lang="en-US" dirty="0" smtClean="0">
                <a:solidFill>
                  <a:srgbClr val="7030A0"/>
                </a:solidFill>
              </a:rPr>
              <a:t> and Future Work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2052637"/>
            <a:ext cx="10515600" cy="4805363"/>
          </a:xfrm>
        </p:spPr>
        <p:txBody>
          <a:bodyPr/>
          <a:lstStyle/>
          <a:p>
            <a:r>
              <a:rPr lang="en-US" dirty="0" smtClean="0"/>
              <a:t>Key Takeaways </a:t>
            </a: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867025"/>
            <a:ext cx="10515600" cy="752475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030A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7027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48</Words>
  <Application>Microsoft Office PowerPoint</Application>
  <PresentationFormat>Custom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low latency Tor client</vt:lpstr>
      <vt:lpstr>Introduction and Overview</vt:lpstr>
      <vt:lpstr>Evaluation &amp; Results</vt:lpstr>
      <vt:lpstr>Discussion and Future Work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Cell Tower Coverage through Drones</dc:title>
  <dc:creator>ashudhekne</dc:creator>
  <cp:lastModifiedBy>Muhammad Abdullah</cp:lastModifiedBy>
  <cp:revision>101</cp:revision>
  <dcterms:created xsi:type="dcterms:W3CDTF">2017-02-05T20:45:21Z</dcterms:created>
  <dcterms:modified xsi:type="dcterms:W3CDTF">2017-05-19T22:59:08Z</dcterms:modified>
</cp:coreProperties>
</file>