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40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9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Development Life Cycle (SDLC)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Comparison of Different SDLC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1. Requirement Analysis</a:t>
            </a:r>
            <a:br/>
            <a:r>
              <a:t>2. Planning</a:t>
            </a:r>
            <a:br/>
            <a:r>
              <a:t>3. System Design</a:t>
            </a:r>
            <a:br/>
            <a:r>
              <a:t>4. Implementation</a:t>
            </a:r>
            <a:br/>
            <a:r>
              <a:t>5. Testing</a:t>
            </a:r>
            <a:br/>
            <a:r>
              <a:t>6. Deployment</a:t>
            </a:r>
            <a:br/>
            <a:r>
              <a:t>7. 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Description:</a:t>
            </a:r>
            <a:br/>
            <a:r>
              <a:t>Linear sequential model with distinct goals for each phase.</a:t>
            </a:r>
            <a:br/>
            <a:br/>
            <a:r>
              <a:t>Pros:</a:t>
            </a:r>
            <a:br/>
            <a:r>
              <a:t>- Simple and easy to understand</a:t>
            </a:r>
            <a:br/>
            <a:r>
              <a:t>- Easy to manage due to rigidity</a:t>
            </a:r>
            <a:br/>
            <a:br/>
            <a:r>
              <a:t>Cons:</a:t>
            </a:r>
            <a:br/>
            <a:r>
              <a:t>- Inflexible to changes</a:t>
            </a:r>
            <a:br/>
            <a:r>
              <a:t>- Not suitable for complex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Description:</a:t>
            </a:r>
            <a:br/>
            <a:r>
              <a:t>Iterative model emphasizing collaboration and customer feedback.</a:t>
            </a:r>
            <a:br/>
            <a:br/>
            <a:r>
              <a:t>Pros:</a:t>
            </a:r>
            <a:br/>
            <a:r>
              <a:t>- Flexible and adaptable to changes</a:t>
            </a:r>
            <a:br/>
            <a:r>
              <a:t>- Continuous delivery of valuable software</a:t>
            </a:r>
            <a:br/>
            <a:br/>
            <a:r>
              <a:t>Cons:</a:t>
            </a:r>
            <a:br/>
            <a:r>
              <a:t>- Requires constant interaction with stakeholders</a:t>
            </a:r>
            <a:br/>
            <a:r>
              <a:t>- Can be challenging to predict effort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V-Model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Description:</a:t>
            </a:r>
            <a:br/>
            <a:r>
              <a:t>Extension of Waterfall with emphasis on validation and verification.</a:t>
            </a:r>
            <a:br/>
            <a:br/>
            <a:r>
              <a:t>Pros:</a:t>
            </a:r>
            <a:br/>
            <a:r>
              <a:t>- Each phase has specific deliverables</a:t>
            </a:r>
            <a:br/>
            <a:r>
              <a:t>- High level of documentation</a:t>
            </a:r>
            <a:br/>
            <a:br/>
            <a:r>
              <a:t>Cons:</a:t>
            </a:r>
            <a:br/>
            <a:r>
              <a:t>- Similar to Waterfall, inflexible</a:t>
            </a:r>
            <a:br/>
            <a:r>
              <a:t>- High risk and uncertainty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Spiral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Description:</a:t>
            </a:r>
            <a:br/>
            <a:r>
              <a:t>Combines iterative nature of Agile with risk management.</a:t>
            </a:r>
            <a:br/>
            <a:br/>
            <a:r>
              <a:t>Pros:</a:t>
            </a:r>
            <a:br/>
            <a:r>
              <a:t>- Risk management</a:t>
            </a:r>
            <a:br/>
            <a:r>
              <a:t>- Iterative release of product</a:t>
            </a:r>
            <a:br/>
            <a:br/>
            <a:r>
              <a:t>Cons:</a:t>
            </a:r>
            <a:br/>
            <a:r>
              <a:t>- Complex and requires expertise</a:t>
            </a:r>
            <a:br/>
            <a:r>
              <a:t>- Can be costly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5A9F8D-8253-C095-E29E-6C66FC92E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008583"/>
              </p:ext>
            </p:extLst>
          </p:nvPr>
        </p:nvGraphicFramePr>
        <p:xfrm>
          <a:off x="838986" y="546756"/>
          <a:ext cx="7607430" cy="5165756"/>
        </p:xfrm>
        <a:graphic>
          <a:graphicData uri="http://schemas.openxmlformats.org/drawingml/2006/table">
            <a:tbl>
              <a:tblPr/>
              <a:tblGrid>
                <a:gridCol w="1521486">
                  <a:extLst>
                    <a:ext uri="{9D8B030D-6E8A-4147-A177-3AD203B41FA5}">
                      <a16:colId xmlns:a16="http://schemas.microsoft.com/office/drawing/2014/main" val="520230248"/>
                    </a:ext>
                  </a:extLst>
                </a:gridCol>
                <a:gridCol w="1521486">
                  <a:extLst>
                    <a:ext uri="{9D8B030D-6E8A-4147-A177-3AD203B41FA5}">
                      <a16:colId xmlns:a16="http://schemas.microsoft.com/office/drawing/2014/main" val="4133564311"/>
                    </a:ext>
                  </a:extLst>
                </a:gridCol>
                <a:gridCol w="1521486">
                  <a:extLst>
                    <a:ext uri="{9D8B030D-6E8A-4147-A177-3AD203B41FA5}">
                      <a16:colId xmlns:a16="http://schemas.microsoft.com/office/drawing/2014/main" val="275553286"/>
                    </a:ext>
                  </a:extLst>
                </a:gridCol>
                <a:gridCol w="1521486">
                  <a:extLst>
                    <a:ext uri="{9D8B030D-6E8A-4147-A177-3AD203B41FA5}">
                      <a16:colId xmlns:a16="http://schemas.microsoft.com/office/drawing/2014/main" val="3798990929"/>
                    </a:ext>
                  </a:extLst>
                </a:gridCol>
                <a:gridCol w="1521486">
                  <a:extLst>
                    <a:ext uri="{9D8B030D-6E8A-4147-A177-3AD203B41FA5}">
                      <a16:colId xmlns:a16="http://schemas.microsoft.com/office/drawing/2014/main" val="1012292985"/>
                    </a:ext>
                  </a:extLst>
                </a:gridCol>
              </a:tblGrid>
              <a:tr h="249448">
                <a:tc>
                  <a:txBody>
                    <a:bodyPr/>
                    <a:lstStyle/>
                    <a:p>
                      <a:r>
                        <a:rPr lang="en-IN" sz="1000"/>
                        <a:t>Aspect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Waterfall Model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V-Model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Spiral Model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Agile Model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580966"/>
                  </a:ext>
                </a:extLst>
              </a:tr>
              <a:tr h="570164">
                <a:tc>
                  <a:txBody>
                    <a:bodyPr/>
                    <a:lstStyle/>
                    <a:p>
                      <a:r>
                        <a:rPr lang="en-IN" sz="1000" b="1"/>
                        <a:t>Development Process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Linear and sequential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Sequential with verification at each step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Iterative with risk analysis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Iterative and incremental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91274"/>
                  </a:ext>
                </a:extLst>
              </a:tr>
              <a:tr h="570164">
                <a:tc>
                  <a:txBody>
                    <a:bodyPr/>
                    <a:lstStyle/>
                    <a:p>
                      <a:r>
                        <a:rPr lang="en-IN" sz="1000" b="1"/>
                        <a:t>Phases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Requirements, Design, Implementation,</a:t>
                      </a:r>
                    </a:p>
                    <a:p>
                      <a:r>
                        <a:rPr lang="en-IN" sz="1000" dirty="0"/>
                        <a:t>Verification, Maintenance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Requirements, System Design,</a:t>
                      </a:r>
                    </a:p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Architectural Design, Module Design,</a:t>
                      </a:r>
                    </a:p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Implementation, Verification, Maintenance</a:t>
                      </a:r>
                    </a:p>
                    <a:p>
                      <a:endParaRPr lang="en-IN" sz="1000" dirty="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Planning, Risk Analysis,</a:t>
                      </a:r>
                    </a:p>
                    <a:p>
                      <a:r>
                        <a:rPr lang="en-IN" sz="1000" dirty="0"/>
                        <a:t>Engineering, Customer Evaluation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Requirements, Design, Coding,</a:t>
                      </a:r>
                    </a:p>
                    <a:p>
                      <a:r>
                        <a:rPr lang="en-IN" sz="1000" dirty="0"/>
                        <a:t>Testing, Deployment, Feedback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710898"/>
                  </a:ext>
                </a:extLst>
              </a:tr>
              <a:tr h="142541">
                <a:tc>
                  <a:txBody>
                    <a:bodyPr/>
                    <a:lstStyle/>
                    <a:p>
                      <a:r>
                        <a:rPr lang="en-IN" sz="1000" b="1"/>
                        <a:t>Flexibility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Low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Low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High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Very High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759178"/>
                  </a:ext>
                </a:extLst>
              </a:tr>
              <a:tr h="249448">
                <a:tc>
                  <a:txBody>
                    <a:bodyPr/>
                    <a:lstStyle/>
                    <a:p>
                      <a:r>
                        <a:rPr lang="en-IN" sz="1000" b="1"/>
                        <a:t>Risk Handling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Poor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Poor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Excellent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Good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132096"/>
                  </a:ext>
                </a:extLst>
              </a:tr>
              <a:tr h="356353">
                <a:tc>
                  <a:txBody>
                    <a:bodyPr/>
                    <a:lstStyle/>
                    <a:p>
                      <a:r>
                        <a:rPr lang="en-IN" sz="1000" b="1"/>
                        <a:t>Customer Involvement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Low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Low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High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Very High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33825"/>
                  </a:ext>
                </a:extLst>
              </a:tr>
              <a:tr h="249448">
                <a:tc>
                  <a:txBody>
                    <a:bodyPr/>
                    <a:lstStyle/>
                    <a:p>
                      <a:r>
                        <a:rPr lang="en-IN" sz="1000" b="1"/>
                        <a:t>Documentation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High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High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Intermediate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Low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33939"/>
                  </a:ext>
                </a:extLst>
              </a:tr>
              <a:tr h="356353">
                <a:tc>
                  <a:txBody>
                    <a:bodyPr/>
                    <a:lstStyle/>
                    <a:p>
                      <a:r>
                        <a:rPr lang="en-IN" sz="1000" b="1"/>
                        <a:t>Change Management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Difficult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Difficult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Easy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Easy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64622"/>
                  </a:ext>
                </a:extLst>
              </a:tr>
              <a:tr h="463259">
                <a:tc>
                  <a:txBody>
                    <a:bodyPr/>
                    <a:lstStyle/>
                    <a:p>
                      <a:r>
                        <a:rPr lang="en-IN" sz="1000" b="1"/>
                        <a:t>Testing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Post-development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Parallel with development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Throughout the development cycle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Continuous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48155"/>
                  </a:ext>
                </a:extLst>
              </a:tr>
              <a:tr h="570164">
                <a:tc>
                  <a:txBody>
                    <a:bodyPr/>
                    <a:lstStyle/>
                    <a:p>
                      <a:r>
                        <a:rPr lang="en-IN" sz="1000" b="1"/>
                        <a:t>Project Size Suitability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Small to medium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Small to medium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Large, complex, and high-risk projects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Small to large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693912"/>
                  </a:ext>
                </a:extLst>
              </a:tr>
              <a:tr h="677071">
                <a:tc>
                  <a:txBody>
                    <a:bodyPr/>
                    <a:lstStyle/>
                    <a:p>
                      <a:r>
                        <a:rPr lang="en-IN" sz="1000" b="1"/>
                        <a:t>Examples of Use Cases</a:t>
                      </a:r>
                      <a:endParaRPr lang="en-IN" sz="1000"/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Simple, well-defined projects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Safety-critical systems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Large, complex projects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Projects requiring rapid delivery and flexibility</a:t>
                      </a:r>
                    </a:p>
                  </a:txBody>
                  <a:tcPr marL="26224" marR="26224" marT="13112" marB="1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41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87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E0A9-DFC3-72F3-B7BD-7F8DA5F8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516" y="391999"/>
            <a:ext cx="6620968" cy="33295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92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389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Software Development Life Cycle (SDLC)</vt:lpstr>
      <vt:lpstr>SDLC Phases</vt:lpstr>
      <vt:lpstr>Waterfall Model</vt:lpstr>
      <vt:lpstr>Agile Model</vt:lpstr>
      <vt:lpstr>V-Model</vt:lpstr>
      <vt:lpstr>Spiral Model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subject/>
  <dc:creator/>
  <cp:keywords/>
  <dc:description>generated using python-pptx</dc:description>
  <cp:lastModifiedBy>Vishwas Malik</cp:lastModifiedBy>
  <cp:revision>3</cp:revision>
  <dcterms:created xsi:type="dcterms:W3CDTF">2013-01-27T09:14:16Z</dcterms:created>
  <dcterms:modified xsi:type="dcterms:W3CDTF">2024-06-16T07:41:55Z</dcterms:modified>
  <cp:category/>
</cp:coreProperties>
</file>