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17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EAB8135-70F3-48E3-B284-9A9BBE4BE8C0}" type="datetimeFigureOut">
              <a:rPr lang="en-US" smtClean="0"/>
              <a:t>12/6/2021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32776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B8135-70F3-48E3-B284-9A9BBE4BE8C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274548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AB8135-70F3-48E3-B284-9A9BBE4BE8C0}" type="datetimeFigureOut">
              <a:rPr lang="en-US" smtClean="0"/>
              <a:t>12/6/2021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2183762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AB8135-70F3-48E3-B284-9A9BBE4BE8C0}" type="datetimeFigureOut">
              <a:rPr lang="en-US" smtClean="0"/>
              <a:t>12/6/2021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40A560F-E58B-42C7-9717-694FF560FF0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708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EAB8135-70F3-48E3-B284-9A9BBE4BE8C0}" type="datetimeFigureOut">
              <a:rPr lang="en-US" smtClean="0"/>
              <a:t>12/6/2021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758869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AB8135-70F3-48E3-B284-9A9BBE4BE8C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3595542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AB8135-70F3-48E3-B284-9A9BBE4BE8C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379400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B8135-70F3-48E3-B284-9A9BBE4BE8C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2130538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EAB8135-70F3-48E3-B284-9A9BBE4BE8C0}" type="datetimeFigureOut">
              <a:rPr lang="en-US" smtClean="0"/>
              <a:t>12/6/2021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201103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B8135-70F3-48E3-B284-9A9BBE4BE8C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30785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AB8135-70F3-48E3-B284-9A9BBE4BE8C0}" type="datetimeFigureOut">
              <a:rPr lang="en-US" smtClean="0"/>
              <a:t>12/6/2021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38545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AB8135-70F3-48E3-B284-9A9BBE4BE8C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142093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AB8135-70F3-48E3-B284-9A9BBE4BE8C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122876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AB8135-70F3-48E3-B284-9A9BBE4BE8C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204621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B8135-70F3-48E3-B284-9A9BBE4BE8C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409417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B8135-70F3-48E3-B284-9A9BBE4BE8C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12657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B8135-70F3-48E3-B284-9A9BBE4BE8C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A560F-E58B-42C7-9717-694FF560FF05}" type="slidenum">
              <a:rPr lang="en-US" smtClean="0"/>
              <a:t>‹#›</a:t>
            </a:fld>
            <a:endParaRPr lang="en-US"/>
          </a:p>
        </p:txBody>
      </p:sp>
    </p:spTree>
    <p:extLst>
      <p:ext uri="{BB962C8B-B14F-4D97-AF65-F5344CB8AC3E}">
        <p14:creationId xmlns:p14="http://schemas.microsoft.com/office/powerpoint/2010/main" val="2724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AB8135-70F3-48E3-B284-9A9BBE4BE8C0}" type="datetimeFigureOut">
              <a:rPr lang="en-US" smtClean="0"/>
              <a:t>12/6/2021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0A560F-E58B-42C7-9717-694FF560FF05}" type="slidenum">
              <a:rPr lang="en-US" smtClean="0"/>
              <a:t>‹#›</a:t>
            </a:fld>
            <a:endParaRPr lang="en-US"/>
          </a:p>
        </p:txBody>
      </p:sp>
    </p:spTree>
    <p:extLst>
      <p:ext uri="{BB962C8B-B14F-4D97-AF65-F5344CB8AC3E}">
        <p14:creationId xmlns:p14="http://schemas.microsoft.com/office/powerpoint/2010/main" val="1110883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51BE500-3477-4031-8B30-0D91BC14F1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83" t="9091" r="1378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98C257-5208-4ED4-92BB-D1DBB3B4A422}"/>
              </a:ext>
            </a:extLst>
          </p:cNvPr>
          <p:cNvSpPr>
            <a:spLocks noGrp="1"/>
          </p:cNvSpPr>
          <p:nvPr>
            <p:ph type="ctrTitle"/>
          </p:nvPr>
        </p:nvSpPr>
        <p:spPr>
          <a:xfrm>
            <a:off x="477981" y="1469834"/>
            <a:ext cx="4023360" cy="2985287"/>
          </a:xfrm>
        </p:spPr>
        <p:txBody>
          <a:bodyPr anchor="b">
            <a:normAutofit/>
          </a:bodyPr>
          <a:lstStyle/>
          <a:p>
            <a:pPr algn="l"/>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IMAGE SCRAPING AND CLASSIFICATION PROJECT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800" dirty="0"/>
          </a:p>
        </p:txBody>
      </p:sp>
      <p:sp>
        <p:nvSpPr>
          <p:cNvPr id="3" name="Subtitle 2">
            <a:extLst>
              <a:ext uri="{FF2B5EF4-FFF2-40B4-BE49-F238E27FC236}">
                <a16:creationId xmlns:a16="http://schemas.microsoft.com/office/drawing/2014/main" id="{AD9B6C41-5237-40D7-920C-510682978706}"/>
              </a:ext>
            </a:extLst>
          </p:cNvPr>
          <p:cNvSpPr>
            <a:spLocks noGrp="1"/>
          </p:cNvSpPr>
          <p:nvPr>
            <p:ph type="subTitle" idx="1"/>
          </p:nvPr>
        </p:nvSpPr>
        <p:spPr>
          <a:xfrm>
            <a:off x="477980" y="5690318"/>
            <a:ext cx="4023359" cy="390745"/>
          </a:xfrm>
        </p:spPr>
        <p:txBody>
          <a:bodyPr>
            <a:normAutofit/>
          </a:bodyPr>
          <a:lstStyle/>
          <a:p>
            <a:pPr algn="l"/>
            <a:r>
              <a:rPr lang="en-US" sz="2000" b="1" dirty="0">
                <a:solidFill>
                  <a:schemeClr val="tx1">
                    <a:lumMod val="50000"/>
                    <a:lumOff val="50000"/>
                  </a:schemeClr>
                </a:solidFill>
              </a:rPr>
              <a:t>By-SHUBHAM MALIK</a:t>
            </a:r>
          </a:p>
          <a:p>
            <a:pPr algn="l"/>
            <a:endParaRPr lang="en-US" sz="2000" dirty="0"/>
          </a:p>
        </p:txBody>
      </p:sp>
      <p:pic>
        <p:nvPicPr>
          <p:cNvPr id="9" name="Picture 8">
            <a:extLst>
              <a:ext uri="{FF2B5EF4-FFF2-40B4-BE49-F238E27FC236}">
                <a16:creationId xmlns:a16="http://schemas.microsoft.com/office/drawing/2014/main" id="{E1BFA3A8-4EA1-47BF-A209-095B4E01E80C}"/>
              </a:ext>
            </a:extLst>
          </p:cNvPr>
          <p:cNvPicPr>
            <a:picLocks noChangeAspect="1"/>
          </p:cNvPicPr>
          <p:nvPr/>
        </p:nvPicPr>
        <p:blipFill>
          <a:blip r:embed="rId3"/>
          <a:stretch>
            <a:fillRect/>
          </a:stretch>
        </p:blipFill>
        <p:spPr>
          <a:xfrm>
            <a:off x="717979" y="902162"/>
            <a:ext cx="3272648" cy="2142530"/>
          </a:xfrm>
          <a:prstGeom prst="rect">
            <a:avLst/>
          </a:prstGeom>
        </p:spPr>
      </p:pic>
    </p:spTree>
    <p:extLst>
      <p:ext uri="{BB962C8B-B14F-4D97-AF65-F5344CB8AC3E}">
        <p14:creationId xmlns:p14="http://schemas.microsoft.com/office/powerpoint/2010/main" val="6874033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B708-3AD8-415E-8B4E-76BC909F268D}"/>
              </a:ext>
            </a:extLst>
          </p:cNvPr>
          <p:cNvSpPr>
            <a:spLocks noGrp="1"/>
          </p:cNvSpPr>
          <p:nvPr>
            <p:ph type="ctrTitle"/>
          </p:nvPr>
        </p:nvSpPr>
        <p:spPr>
          <a:xfrm>
            <a:off x="48126" y="233756"/>
            <a:ext cx="10772274" cy="962527"/>
          </a:xfrm>
        </p:spPr>
        <p:txBody>
          <a:bodyPr/>
          <a:lstStyle/>
          <a:p>
            <a:r>
              <a:rPr lang="en-US" b="1" dirty="0"/>
              <a:t>KEY FINDINGS</a:t>
            </a:r>
            <a:endParaRPr lang="en-US" dirty="0"/>
          </a:p>
        </p:txBody>
      </p:sp>
      <p:sp>
        <p:nvSpPr>
          <p:cNvPr id="3" name="Subtitle 2">
            <a:extLst>
              <a:ext uri="{FF2B5EF4-FFF2-40B4-BE49-F238E27FC236}">
                <a16:creationId xmlns:a16="http://schemas.microsoft.com/office/drawing/2014/main" id="{99D23BA2-C093-40A0-9257-B6CCE732DDF3}"/>
              </a:ext>
            </a:extLst>
          </p:cNvPr>
          <p:cNvSpPr>
            <a:spLocks noGrp="1"/>
          </p:cNvSpPr>
          <p:nvPr>
            <p:ph type="subTitle" idx="1"/>
          </p:nvPr>
        </p:nvSpPr>
        <p:spPr>
          <a:xfrm>
            <a:off x="48125" y="1196283"/>
            <a:ext cx="11969703" cy="5582652"/>
          </a:xfrm>
        </p:spPr>
        <p:txBody>
          <a:bodyPr/>
          <a:lstStyle/>
          <a:p>
            <a:pPr marL="342900" indent="-342900">
              <a:buFont typeface="Wingdings" panose="05000000000000000000" pitchFamily="2" charset="2"/>
              <a:buChar char="Ø"/>
            </a:pPr>
            <a:r>
              <a:rPr lang="en-US" dirty="0"/>
              <a:t>Our model was successfully to classify the images with an accuracy of 85 Percent on a validation set of around 70 images </a:t>
            </a:r>
          </a:p>
          <a:p>
            <a:pPr marL="342900" indent="-342900">
              <a:buFont typeface="Wingdings" panose="05000000000000000000" pitchFamily="2" charset="2"/>
              <a:buChar char="Ø"/>
            </a:pPr>
            <a:r>
              <a:rPr lang="en-US" dirty="0"/>
              <a:t>The larger the data the better the model could predict. </a:t>
            </a:r>
          </a:p>
          <a:p>
            <a:pPr marL="342900" indent="-342900">
              <a:buFont typeface="Wingdings" panose="05000000000000000000" pitchFamily="2" charset="2"/>
              <a:buChar char="Ø"/>
            </a:pPr>
            <a:r>
              <a:rPr lang="en-US" dirty="0"/>
              <a:t>Multi class prediction are somewhat relatively harder to train in comparison to a Binary class prediction. </a:t>
            </a:r>
          </a:p>
          <a:p>
            <a:pPr marL="342900" indent="-342900">
              <a:buFont typeface="Wingdings" panose="05000000000000000000" pitchFamily="2" charset="2"/>
              <a:buChar char="Ø"/>
            </a:pPr>
            <a:r>
              <a:rPr lang="en-US" dirty="0"/>
              <a:t>Data Augmentation is necessary where we have small datasets of images. </a:t>
            </a:r>
          </a:p>
          <a:p>
            <a:r>
              <a:rPr lang="en-US" dirty="0"/>
              <a:t>One could always provide more data for training the model in order to get better results. </a:t>
            </a:r>
          </a:p>
          <a:p>
            <a:endParaRPr lang="en-US" dirty="0"/>
          </a:p>
        </p:txBody>
      </p:sp>
    </p:spTree>
    <p:extLst>
      <p:ext uri="{BB962C8B-B14F-4D97-AF65-F5344CB8AC3E}">
        <p14:creationId xmlns:p14="http://schemas.microsoft.com/office/powerpoint/2010/main" val="111598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00E6-3C7E-4B12-90DA-FAAD7AE4D82B}"/>
              </a:ext>
            </a:extLst>
          </p:cNvPr>
          <p:cNvSpPr>
            <a:spLocks noGrp="1"/>
          </p:cNvSpPr>
          <p:nvPr>
            <p:ph type="ctrTitle"/>
          </p:nvPr>
        </p:nvSpPr>
        <p:spPr>
          <a:xfrm>
            <a:off x="96253" y="165005"/>
            <a:ext cx="10724147" cy="935025"/>
          </a:xfrm>
        </p:spPr>
        <p:txBody>
          <a:bodyPr>
            <a:normAutofit/>
          </a:bodyPr>
          <a:lstStyle/>
          <a:p>
            <a:r>
              <a:rPr lang="en-US" dirty="0"/>
              <a:t>conclusion</a:t>
            </a:r>
          </a:p>
        </p:txBody>
      </p:sp>
      <p:sp>
        <p:nvSpPr>
          <p:cNvPr id="3" name="Subtitle 2">
            <a:extLst>
              <a:ext uri="{FF2B5EF4-FFF2-40B4-BE49-F238E27FC236}">
                <a16:creationId xmlns:a16="http://schemas.microsoft.com/office/drawing/2014/main" id="{A61C08FD-5333-41BF-80EF-5DD500F4A8A2}"/>
              </a:ext>
            </a:extLst>
          </p:cNvPr>
          <p:cNvSpPr>
            <a:spLocks noGrp="1"/>
          </p:cNvSpPr>
          <p:nvPr>
            <p:ph type="subTitle" idx="1"/>
          </p:nvPr>
        </p:nvSpPr>
        <p:spPr>
          <a:xfrm>
            <a:off x="-1" y="1100030"/>
            <a:ext cx="12045329" cy="5520776"/>
          </a:xfrm>
        </p:spPr>
        <p:txBody>
          <a:bodyPr/>
          <a:lstStyle/>
          <a:p>
            <a:pPr marL="342900" indent="-34290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model was successfully to classify the images with an accuracy of 86.36 Percent on a validation set of around 50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larger the data the better the model could predict. Multi class prediction are somewhat relatively harder to train in comparison to a Binary class prediction. Data Augmentation is necessary where we have small datasets of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One could always provide more data for training the model to get better results. </a:t>
            </a:r>
            <a:r>
              <a:rPr lang="en-US" sz="1800">
                <a:effectLst/>
                <a:latin typeface="Times New Roman" panose="02020603050405020304" pitchFamily="18" charset="0"/>
                <a:ea typeface="Calibri" panose="020F0502020204030204" pitchFamily="34" charset="0"/>
              </a:rPr>
              <a:t>We could use to model for apparel segmentation at Supermarkets and shopping stores</a:t>
            </a:r>
            <a:endParaRPr lang="en-US" dirty="0"/>
          </a:p>
        </p:txBody>
      </p:sp>
    </p:spTree>
    <p:extLst>
      <p:ext uri="{BB962C8B-B14F-4D97-AF65-F5344CB8AC3E}">
        <p14:creationId xmlns:p14="http://schemas.microsoft.com/office/powerpoint/2010/main" val="63885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63E7A4-A272-4644-BE74-78D761FC5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3C5846-EA59-4F5C-87F1-D783CEF81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10EC9341-0F0E-4576-8E72-2A90C9422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3459450" y="2187575"/>
            <a:ext cx="6857999" cy="2482850"/>
          </a:xfrm>
          <a:prstGeom prst="rect">
            <a:avLst/>
          </a:prstGeom>
        </p:spPr>
      </p:pic>
      <p:sp>
        <p:nvSpPr>
          <p:cNvPr id="2" name="Title 1">
            <a:extLst>
              <a:ext uri="{FF2B5EF4-FFF2-40B4-BE49-F238E27FC236}">
                <a16:creationId xmlns:a16="http://schemas.microsoft.com/office/drawing/2014/main" id="{A4FD419C-90C6-4060-9C6A-0B969318765C}"/>
              </a:ext>
            </a:extLst>
          </p:cNvPr>
          <p:cNvSpPr>
            <a:spLocks noGrp="1"/>
          </p:cNvSpPr>
          <p:nvPr>
            <p:ph type="ctrTitle"/>
          </p:nvPr>
        </p:nvSpPr>
        <p:spPr>
          <a:xfrm>
            <a:off x="792483" y="821265"/>
            <a:ext cx="6326774" cy="5222117"/>
          </a:xfrm>
        </p:spPr>
        <p:txBody>
          <a:bodyPr anchor="ctr">
            <a:normAutofit/>
          </a:bodyPr>
          <a:lstStyle/>
          <a:p>
            <a:pPr algn="r"/>
            <a:r>
              <a:rPr lang="en-US" sz="5400" b="1">
                <a:solidFill>
                  <a:srgbClr val="FFFFFF"/>
                </a:solidFill>
              </a:rPr>
              <a:t>INTRODUCTION </a:t>
            </a:r>
            <a:endParaRPr lang="en-US" sz="5400">
              <a:solidFill>
                <a:srgbClr val="FFFFFF"/>
              </a:solidFill>
            </a:endParaRPr>
          </a:p>
        </p:txBody>
      </p:sp>
      <p:sp>
        <p:nvSpPr>
          <p:cNvPr id="3" name="Subtitle 2">
            <a:extLst>
              <a:ext uri="{FF2B5EF4-FFF2-40B4-BE49-F238E27FC236}">
                <a16:creationId xmlns:a16="http://schemas.microsoft.com/office/drawing/2014/main" id="{E80D2868-D54E-4997-AB30-B321D943D4C4}"/>
              </a:ext>
            </a:extLst>
          </p:cNvPr>
          <p:cNvSpPr>
            <a:spLocks noGrp="1"/>
          </p:cNvSpPr>
          <p:nvPr>
            <p:ph type="subTitle" idx="1"/>
          </p:nvPr>
        </p:nvSpPr>
        <p:spPr>
          <a:xfrm>
            <a:off x="8392885" y="821265"/>
            <a:ext cx="3243944" cy="5222117"/>
          </a:xfrm>
        </p:spPr>
        <p:txBody>
          <a:bodyPr anchor="ctr">
            <a:normAutofit/>
          </a:bodyPr>
          <a:lstStyle/>
          <a:p>
            <a:pPr marL="342900" indent="-342900" algn="just">
              <a:buFont typeface="Wingdings" panose="05000000000000000000" pitchFamily="2" charset="2"/>
              <a:buChar char="Ø"/>
            </a:pPr>
            <a:r>
              <a:rPr lang="en-US" sz="1400" dirty="0"/>
              <a:t>Classification is a systematic arrangement in groups and categories based on its features. Image classification came into existence for decreasing the gap between the computer vision and human vision by training the computer with the data. The image classification is achieved by differentiating the image into the prescribed category based on the content of the vision. We use Deep Learning to accomplish the task of image Classification. </a:t>
            </a:r>
          </a:p>
          <a:p>
            <a:pPr marL="342900" indent="-342900" algn="just">
              <a:buFont typeface="Wingdings" panose="05000000000000000000" pitchFamily="2" charset="2"/>
              <a:buChar char="Ø"/>
            </a:pPr>
            <a:r>
              <a:rPr lang="en-US" sz="1400" dirty="0"/>
              <a:t>In this project we have to classify whether is image is of a jeans , a trouser or a saree. We could we such model either for automatic segmentation of items using IOT and techniques for Industry 4.0 </a:t>
            </a:r>
          </a:p>
          <a:p>
            <a:endParaRPr lang="en-US" sz="1400" dirty="0"/>
          </a:p>
        </p:txBody>
      </p:sp>
    </p:spTree>
    <p:extLst>
      <p:ext uri="{BB962C8B-B14F-4D97-AF65-F5344CB8AC3E}">
        <p14:creationId xmlns:p14="http://schemas.microsoft.com/office/powerpoint/2010/main" val="293027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BB5E-B3EF-469F-89DC-A07621CB0F2A}"/>
              </a:ext>
            </a:extLst>
          </p:cNvPr>
          <p:cNvSpPr>
            <a:spLocks noGrp="1"/>
          </p:cNvSpPr>
          <p:nvPr>
            <p:ph type="ctrTitle"/>
          </p:nvPr>
        </p:nvSpPr>
        <p:spPr>
          <a:xfrm>
            <a:off x="1371600" y="130629"/>
            <a:ext cx="9448800" cy="983151"/>
          </a:xfrm>
        </p:spPr>
        <p:txBody>
          <a:bodyPr>
            <a:normAutofit/>
          </a:bodyPr>
          <a:lstStyle/>
          <a:p>
            <a:r>
              <a:rPr lang="en-US" sz="2800" dirty="0"/>
              <a:t>Conceptual Background of the Domain Problem </a:t>
            </a:r>
          </a:p>
        </p:txBody>
      </p:sp>
      <p:sp>
        <p:nvSpPr>
          <p:cNvPr id="3" name="Subtitle 2">
            <a:extLst>
              <a:ext uri="{FF2B5EF4-FFF2-40B4-BE49-F238E27FC236}">
                <a16:creationId xmlns:a16="http://schemas.microsoft.com/office/drawing/2014/main" id="{C8D3C5FF-8B02-447E-B09B-FED38E2F24E3}"/>
              </a:ext>
            </a:extLst>
          </p:cNvPr>
          <p:cNvSpPr>
            <a:spLocks noGrp="1"/>
          </p:cNvSpPr>
          <p:nvPr>
            <p:ph type="subTitle" idx="1"/>
          </p:nvPr>
        </p:nvSpPr>
        <p:spPr>
          <a:xfrm>
            <a:off x="171880" y="1113780"/>
            <a:ext cx="11137804" cy="5362647"/>
          </a:xfrm>
        </p:spPr>
        <p:txBody>
          <a:bodyPr/>
          <a:lstStyle/>
          <a:p>
            <a:pPr marL="342900" indent="-342900">
              <a:buFont typeface="Wingdings" panose="05000000000000000000" pitchFamily="2" charset="2"/>
              <a:buChar char="Ø"/>
            </a:pPr>
            <a:r>
              <a:rPr lang="en-US" dirty="0"/>
              <a:t>Deep learning (DL) is a sub field to the machine learning, capable of learning through its own method of computing. A deep learning model is introduced to persistently break down information with a homogeneous structure like how a human would make determinations. To accomplish this, deep learning utilizes a layered structure of several algorithms expressed as an artificial neural system (ANN). The architecture of an ANN is simulated with the help of the biological neural network of the human brain. This makes the deep learning most capable than the standard machine learning models. </a:t>
            </a:r>
          </a:p>
          <a:p>
            <a:pPr marL="342900" indent="-342900">
              <a:buFont typeface="Wingdings" panose="05000000000000000000" pitchFamily="2" charset="2"/>
              <a:buChar char="Ø"/>
            </a:pPr>
            <a:r>
              <a:rPr lang="en-US" dirty="0"/>
              <a:t>In deep neural networks every node decides its basic inputs by itself and sends it to the next tier on behalf of the previous tier. We train the data in the networks by giving an input image and conveying the network about its output. Neural networks are expressed in </a:t>
            </a:r>
          </a:p>
          <a:p>
            <a:pPr marL="342900" indent="-342900">
              <a:buFont typeface="Wingdings" panose="05000000000000000000" pitchFamily="2" charset="2"/>
              <a:buChar char="Ø"/>
            </a:pPr>
            <a:r>
              <a:rPr lang="en-US" dirty="0"/>
              <a:t>terms of number of layers involved for producing the inputs and outputs and the depth of the neural network. </a:t>
            </a:r>
          </a:p>
          <a:p>
            <a:endParaRPr lang="en-US" dirty="0"/>
          </a:p>
        </p:txBody>
      </p:sp>
    </p:spTree>
    <p:extLst>
      <p:ext uri="{BB962C8B-B14F-4D97-AF65-F5344CB8AC3E}">
        <p14:creationId xmlns:p14="http://schemas.microsoft.com/office/powerpoint/2010/main" val="352640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2FE0-6FE5-45C0-83F5-A6E4B689D908}"/>
              </a:ext>
            </a:extLst>
          </p:cNvPr>
          <p:cNvSpPr>
            <a:spLocks noGrp="1"/>
          </p:cNvSpPr>
          <p:nvPr>
            <p:ph type="ctrTitle"/>
          </p:nvPr>
        </p:nvSpPr>
        <p:spPr>
          <a:xfrm>
            <a:off x="1371600" y="1"/>
            <a:ext cx="9448800" cy="685800"/>
          </a:xfrm>
        </p:spPr>
        <p:txBody>
          <a:bodyPr>
            <a:normAutofit/>
          </a:bodyPr>
          <a:lstStyle/>
          <a:p>
            <a:r>
              <a:rPr lang="en-US" sz="3200" b="1" dirty="0"/>
              <a:t>Analytical Problem Framing </a:t>
            </a:r>
            <a:endParaRPr lang="en-US" sz="3200" dirty="0"/>
          </a:p>
        </p:txBody>
      </p:sp>
      <p:sp>
        <p:nvSpPr>
          <p:cNvPr id="3" name="Subtitle 2">
            <a:extLst>
              <a:ext uri="{FF2B5EF4-FFF2-40B4-BE49-F238E27FC236}">
                <a16:creationId xmlns:a16="http://schemas.microsoft.com/office/drawing/2014/main" id="{D70E302B-898C-42D7-9716-D4D5F093DFB3}"/>
              </a:ext>
            </a:extLst>
          </p:cNvPr>
          <p:cNvSpPr>
            <a:spLocks noGrp="1"/>
          </p:cNvSpPr>
          <p:nvPr>
            <p:ph type="subTitle" idx="1"/>
          </p:nvPr>
        </p:nvSpPr>
        <p:spPr>
          <a:xfrm>
            <a:off x="61877" y="735645"/>
            <a:ext cx="11894075" cy="6122354"/>
          </a:xfrm>
        </p:spPr>
        <p:txBody>
          <a:bodyPr/>
          <a:lstStyle/>
          <a:p>
            <a:r>
              <a:rPr lang="en-US" dirty="0"/>
              <a:t>We have scraped images of all 3 classes that is men jeans, men shirt and saree from the amazon website and we have built our model by training it on this data. </a:t>
            </a:r>
          </a:p>
          <a:p>
            <a:r>
              <a:rPr lang="en-US" dirty="0"/>
              <a:t>We have used transfer learning to get state of the art results for our model. </a:t>
            </a:r>
          </a:p>
          <a:p>
            <a:r>
              <a:rPr lang="en-US" dirty="0"/>
              <a:t>Data has been scraped from amazon.com using a python script which with selenium. All the data is in the .jpg image format. </a:t>
            </a:r>
          </a:p>
          <a:p>
            <a:r>
              <a:rPr lang="en-US" dirty="0"/>
              <a:t>We have over 200 images per class. </a:t>
            </a:r>
          </a:p>
          <a:p>
            <a:endParaRPr lang="en-US" dirty="0"/>
          </a:p>
        </p:txBody>
      </p:sp>
    </p:spTree>
    <p:extLst>
      <p:ext uri="{BB962C8B-B14F-4D97-AF65-F5344CB8AC3E}">
        <p14:creationId xmlns:p14="http://schemas.microsoft.com/office/powerpoint/2010/main" val="53929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5752-F657-40FF-B057-E20889F3357A}"/>
              </a:ext>
            </a:extLst>
          </p:cNvPr>
          <p:cNvSpPr>
            <a:spLocks noGrp="1"/>
          </p:cNvSpPr>
          <p:nvPr>
            <p:ph type="ctrTitle"/>
          </p:nvPr>
        </p:nvSpPr>
        <p:spPr>
          <a:xfrm>
            <a:off x="0" y="110003"/>
            <a:ext cx="10820400" cy="1024403"/>
          </a:xfrm>
        </p:spPr>
        <p:txBody>
          <a:bodyPr/>
          <a:lstStyle/>
          <a:p>
            <a:r>
              <a:rPr lang="en-US" dirty="0"/>
              <a:t>MODEL SUMMARY</a:t>
            </a:r>
          </a:p>
        </p:txBody>
      </p:sp>
      <p:sp>
        <p:nvSpPr>
          <p:cNvPr id="3" name="Subtitle 2">
            <a:extLst>
              <a:ext uri="{FF2B5EF4-FFF2-40B4-BE49-F238E27FC236}">
                <a16:creationId xmlns:a16="http://schemas.microsoft.com/office/drawing/2014/main" id="{E5D2F01B-B3A8-480F-AE73-15D1DBBD6AE8}"/>
              </a:ext>
            </a:extLst>
          </p:cNvPr>
          <p:cNvSpPr>
            <a:spLocks noGrp="1"/>
          </p:cNvSpPr>
          <p:nvPr>
            <p:ph type="subTitle" idx="1"/>
          </p:nvPr>
        </p:nvSpPr>
        <p:spPr>
          <a:xfrm>
            <a:off x="-1" y="1134406"/>
            <a:ext cx="11777197" cy="5672030"/>
          </a:xfrm>
        </p:spPr>
        <p:txBody>
          <a:bodyPr/>
          <a:lstStyle/>
          <a:p>
            <a:endParaRPr lang="en-US" dirty="0"/>
          </a:p>
        </p:txBody>
      </p:sp>
      <p:pic>
        <p:nvPicPr>
          <p:cNvPr id="4" name="Picture 3" descr="Text&#10;&#10;Description automatically generated with medium confidence">
            <a:extLst>
              <a:ext uri="{FF2B5EF4-FFF2-40B4-BE49-F238E27FC236}">
                <a16:creationId xmlns:a16="http://schemas.microsoft.com/office/drawing/2014/main" id="{172B1E3E-7A7D-404A-8963-B0DD31661AC9}"/>
              </a:ext>
            </a:extLst>
          </p:cNvPr>
          <p:cNvPicPr>
            <a:picLocks noChangeAspect="1"/>
          </p:cNvPicPr>
          <p:nvPr/>
        </p:nvPicPr>
        <p:blipFill>
          <a:blip r:embed="rId2"/>
          <a:stretch>
            <a:fillRect/>
          </a:stretch>
        </p:blipFill>
        <p:spPr>
          <a:xfrm>
            <a:off x="152399" y="1822661"/>
            <a:ext cx="10955867" cy="3824605"/>
          </a:xfrm>
          <a:prstGeom prst="rect">
            <a:avLst/>
          </a:prstGeom>
        </p:spPr>
      </p:pic>
    </p:spTree>
    <p:extLst>
      <p:ext uri="{BB962C8B-B14F-4D97-AF65-F5344CB8AC3E}">
        <p14:creationId xmlns:p14="http://schemas.microsoft.com/office/powerpoint/2010/main" val="339893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DF84-0153-4E7A-B38D-6529DBEE4B75}"/>
              </a:ext>
            </a:extLst>
          </p:cNvPr>
          <p:cNvSpPr>
            <a:spLocks noGrp="1"/>
          </p:cNvSpPr>
          <p:nvPr>
            <p:ph type="ctrTitle"/>
          </p:nvPr>
        </p:nvSpPr>
        <p:spPr>
          <a:xfrm>
            <a:off x="82502" y="192505"/>
            <a:ext cx="10737898" cy="1271910"/>
          </a:xfrm>
        </p:spPr>
        <p:txBody>
          <a:bodyPr/>
          <a:lstStyle/>
          <a:p>
            <a:r>
              <a:rPr lang="en-US" dirty="0"/>
              <a:t>COMPILE DETAILS</a:t>
            </a:r>
          </a:p>
        </p:txBody>
      </p:sp>
      <p:sp>
        <p:nvSpPr>
          <p:cNvPr id="3" name="Subtitle 2">
            <a:extLst>
              <a:ext uri="{FF2B5EF4-FFF2-40B4-BE49-F238E27FC236}">
                <a16:creationId xmlns:a16="http://schemas.microsoft.com/office/drawing/2014/main" id="{370C4219-C001-49B5-9A92-800FCE30B2A9}"/>
              </a:ext>
            </a:extLst>
          </p:cNvPr>
          <p:cNvSpPr>
            <a:spLocks noGrp="1"/>
          </p:cNvSpPr>
          <p:nvPr>
            <p:ph type="subTitle" idx="1"/>
          </p:nvPr>
        </p:nvSpPr>
        <p:spPr>
          <a:xfrm>
            <a:off x="-55002" y="1320036"/>
            <a:ext cx="12079706" cy="5345459"/>
          </a:xfrm>
        </p:spPr>
        <p:txBody>
          <a:bodyPr/>
          <a:lstStyle/>
          <a:p>
            <a:endParaRPr lang="en-US" dirty="0"/>
          </a:p>
        </p:txBody>
      </p:sp>
      <p:pic>
        <p:nvPicPr>
          <p:cNvPr id="4" name="Picture 3" descr="A picture containing graphical user interface&#10;&#10;Description automatically generated">
            <a:extLst>
              <a:ext uri="{FF2B5EF4-FFF2-40B4-BE49-F238E27FC236}">
                <a16:creationId xmlns:a16="http://schemas.microsoft.com/office/drawing/2014/main" id="{F7536C18-4781-408A-A92C-3ADF888668F4}"/>
              </a:ext>
            </a:extLst>
          </p:cNvPr>
          <p:cNvPicPr>
            <a:picLocks noChangeAspect="1"/>
          </p:cNvPicPr>
          <p:nvPr/>
        </p:nvPicPr>
        <p:blipFill>
          <a:blip r:embed="rId2"/>
          <a:stretch>
            <a:fillRect/>
          </a:stretch>
        </p:blipFill>
        <p:spPr>
          <a:xfrm>
            <a:off x="516467" y="2990707"/>
            <a:ext cx="10303933" cy="2825893"/>
          </a:xfrm>
          <a:prstGeom prst="rect">
            <a:avLst/>
          </a:prstGeom>
        </p:spPr>
      </p:pic>
    </p:spTree>
    <p:extLst>
      <p:ext uri="{BB962C8B-B14F-4D97-AF65-F5344CB8AC3E}">
        <p14:creationId xmlns:p14="http://schemas.microsoft.com/office/powerpoint/2010/main" val="48089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A448CE5-425D-47DA-9FF9-2DA29D60FA28}"/>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4800"/>
              <a:t>RAW DATA TESTING</a:t>
            </a:r>
          </a:p>
        </p:txBody>
      </p:sp>
      <p:sp>
        <p:nvSpPr>
          <p:cNvPr id="3" name="Subtitle 2">
            <a:extLst>
              <a:ext uri="{FF2B5EF4-FFF2-40B4-BE49-F238E27FC236}">
                <a16:creationId xmlns:a16="http://schemas.microsoft.com/office/drawing/2014/main" id="{8309B484-83E5-4DEF-AA69-394764E1C96B}"/>
              </a:ext>
            </a:extLst>
          </p:cNvPr>
          <p:cNvSpPr>
            <a:spLocks noGrp="1"/>
          </p:cNvSpPr>
          <p:nvPr>
            <p:ph type="subTitle" idx="1"/>
          </p:nvPr>
        </p:nvSpPr>
        <p:spPr>
          <a:xfrm>
            <a:off x="636695" y="3923151"/>
            <a:ext cx="3761965" cy="2293885"/>
          </a:xfrm>
          <a:noFill/>
          <a:ln w="19050">
            <a:noFill/>
            <a:prstDash val="dash"/>
          </a:ln>
        </p:spPr>
        <p:txBody>
          <a:bodyPr>
            <a:normAutofit/>
          </a:bodyPr>
          <a:lstStyle/>
          <a:p>
            <a:pPr algn="r"/>
            <a:r>
              <a:rPr lang="en-US"/>
              <a:t>A Random image from</a:t>
            </a:r>
          </a:p>
          <a:p>
            <a:pPr algn="r"/>
            <a:r>
              <a:rPr lang="en-US"/>
              <a:t> the training set: </a:t>
            </a:r>
          </a:p>
          <a:p>
            <a:pPr algn="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7512A8F5-3356-43B7-A698-E63A593B7F52}"/>
              </a:ext>
            </a:extLst>
          </p:cNvPr>
          <p:cNvPicPr>
            <a:picLocks noChangeAspect="1"/>
          </p:cNvPicPr>
          <p:nvPr/>
        </p:nvPicPr>
        <p:blipFill>
          <a:blip r:embed="rId3"/>
          <a:stretch>
            <a:fillRect/>
          </a:stretch>
        </p:blipFill>
        <p:spPr>
          <a:xfrm>
            <a:off x="5046653" y="2023664"/>
            <a:ext cx="6177937" cy="2949964"/>
          </a:xfrm>
          <a:prstGeom prst="rect">
            <a:avLst/>
          </a:prstGeom>
        </p:spPr>
      </p:pic>
    </p:spTree>
    <p:extLst>
      <p:ext uri="{BB962C8B-B14F-4D97-AF65-F5344CB8AC3E}">
        <p14:creationId xmlns:p14="http://schemas.microsoft.com/office/powerpoint/2010/main" val="35711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2F3CCE4-E15B-48DE-973A-E028DA143DE3}"/>
              </a:ext>
            </a:extLst>
          </p:cNvPr>
          <p:cNvSpPr>
            <a:spLocks noGrp="1"/>
          </p:cNvSpPr>
          <p:nvPr>
            <p:ph type="title"/>
          </p:nvPr>
        </p:nvSpPr>
        <p:spPr>
          <a:xfrm>
            <a:off x="685800" y="764373"/>
            <a:ext cx="3306744" cy="1293028"/>
          </a:xfrm>
        </p:spPr>
        <p:txBody>
          <a:bodyPr>
            <a:normAutofit/>
          </a:bodyPr>
          <a:lstStyle/>
          <a:p>
            <a:r>
              <a:rPr lang="en-US" sz="2700">
                <a:solidFill>
                  <a:schemeClr val="bg1"/>
                </a:solidFill>
              </a:rPr>
              <a:t>MODEL EVLATION METRICS PER EPOCH</a:t>
            </a:r>
          </a:p>
        </p:txBody>
      </p:sp>
      <p:sp>
        <p:nvSpPr>
          <p:cNvPr id="8" name="Content Placeholder 7">
            <a:extLst>
              <a:ext uri="{FF2B5EF4-FFF2-40B4-BE49-F238E27FC236}">
                <a16:creationId xmlns:a16="http://schemas.microsoft.com/office/drawing/2014/main" id="{2B570F0A-DE13-4050-BA9E-C70BA8AAA081}"/>
              </a:ext>
            </a:extLst>
          </p:cNvPr>
          <p:cNvSpPr>
            <a:spLocks noGrp="1"/>
          </p:cNvSpPr>
          <p:nvPr>
            <p:ph idx="1"/>
          </p:nvPr>
        </p:nvSpPr>
        <p:spPr>
          <a:xfrm>
            <a:off x="685801" y="2194560"/>
            <a:ext cx="3306742" cy="4024125"/>
          </a:xfrm>
        </p:spPr>
        <p:txBody>
          <a:bodyPr>
            <a:normAutofit/>
          </a:bodyPr>
          <a:lstStyle/>
          <a:p>
            <a:endParaRPr lang="en-US" sz="1600">
              <a:solidFill>
                <a:schemeClr val="bg1"/>
              </a:solidFill>
            </a:endParaRPr>
          </a:p>
        </p:txBody>
      </p:sp>
      <p:sp useBgFill="1">
        <p:nvSpPr>
          <p:cNvPr id="15"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able&#10;&#10;Description automatically generated">
            <a:extLst>
              <a:ext uri="{FF2B5EF4-FFF2-40B4-BE49-F238E27FC236}">
                <a16:creationId xmlns:a16="http://schemas.microsoft.com/office/drawing/2014/main" id="{38E15788-B53F-45ED-B0FC-4D75A3C8FB32}"/>
              </a:ext>
            </a:extLst>
          </p:cNvPr>
          <p:cNvPicPr>
            <a:picLocks noChangeAspect="1"/>
          </p:cNvPicPr>
          <p:nvPr/>
        </p:nvPicPr>
        <p:blipFill>
          <a:blip r:embed="rId3"/>
          <a:stretch>
            <a:fillRect/>
          </a:stretch>
        </p:blipFill>
        <p:spPr>
          <a:xfrm>
            <a:off x="4955339" y="1947686"/>
            <a:ext cx="6127287" cy="3385326"/>
          </a:xfrm>
          <a:prstGeom prst="rect">
            <a:avLst/>
          </a:prstGeom>
        </p:spPr>
      </p:pic>
    </p:spTree>
    <p:extLst>
      <p:ext uri="{BB962C8B-B14F-4D97-AF65-F5344CB8AC3E}">
        <p14:creationId xmlns:p14="http://schemas.microsoft.com/office/powerpoint/2010/main" val="311468834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51D9-B8F1-4601-B288-E5D900E7463D}"/>
              </a:ext>
            </a:extLst>
          </p:cNvPr>
          <p:cNvSpPr>
            <a:spLocks noGrp="1"/>
          </p:cNvSpPr>
          <p:nvPr>
            <p:ph type="ctrTitle"/>
          </p:nvPr>
        </p:nvSpPr>
        <p:spPr>
          <a:xfrm>
            <a:off x="8266820" y="673240"/>
            <a:ext cx="3300981" cy="3446373"/>
          </a:xfrm>
          <a:noFill/>
          <a:ln w="19050">
            <a:noFill/>
            <a:prstDash val="dash"/>
          </a:ln>
        </p:spPr>
        <p:txBody>
          <a:bodyPr>
            <a:normAutofit/>
          </a:bodyPr>
          <a:lstStyle/>
          <a:p>
            <a:r>
              <a:rPr lang="en-US" sz="3000"/>
              <a:t>RESULT INTERPERATION</a:t>
            </a:r>
          </a:p>
        </p:txBody>
      </p:sp>
      <p:sp>
        <p:nvSpPr>
          <p:cNvPr id="3" name="Subtitle 2">
            <a:extLst>
              <a:ext uri="{FF2B5EF4-FFF2-40B4-BE49-F238E27FC236}">
                <a16:creationId xmlns:a16="http://schemas.microsoft.com/office/drawing/2014/main" id="{E35A2179-BA9F-4E9F-BE71-8BD88B6211C8}"/>
              </a:ext>
            </a:extLst>
          </p:cNvPr>
          <p:cNvSpPr>
            <a:spLocks noGrp="1"/>
          </p:cNvSpPr>
          <p:nvPr>
            <p:ph type="subTitle" idx="1"/>
          </p:nvPr>
        </p:nvSpPr>
        <p:spPr>
          <a:xfrm>
            <a:off x="8266820" y="4119613"/>
            <a:ext cx="3300980" cy="2058765"/>
          </a:xfrm>
          <a:noFill/>
          <a:ln w="19050">
            <a:noFill/>
            <a:prstDash val="dash"/>
          </a:ln>
        </p:spPr>
        <p:txBody>
          <a:bodyPr>
            <a:normAutofit/>
          </a:bodyPr>
          <a:lstStyle/>
          <a:p>
            <a:endParaRPr lang="en-US" dirty="0"/>
          </a:p>
        </p:txBody>
      </p:sp>
      <p:sp>
        <p:nvSpPr>
          <p:cNvPr id="9" name="Rectangle 8">
            <a:extLst>
              <a:ext uri="{FF2B5EF4-FFF2-40B4-BE49-F238E27FC236}">
                <a16:creationId xmlns:a16="http://schemas.microsoft.com/office/drawing/2014/main" id="{11432301-4726-4BC7-A053-C83570C6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F533E5-9750-4E88-96EA-897A0D703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1">
            <a:extLst>
              <a:ext uri="{FF2B5EF4-FFF2-40B4-BE49-F238E27FC236}">
                <a16:creationId xmlns:a16="http://schemas.microsoft.com/office/drawing/2014/main" id="{F41BBC71-7D18-4156-8DE4-06F1CB298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DFBDF3A6-1949-49B3-B6CA-E0D04C907097}"/>
              </a:ext>
            </a:extLst>
          </p:cNvPr>
          <p:cNvPicPr>
            <a:picLocks noChangeAspect="1"/>
          </p:cNvPicPr>
          <p:nvPr/>
        </p:nvPicPr>
        <p:blipFill rotWithShape="1">
          <a:blip r:embed="rId2"/>
          <a:srcRect r="17743" b="1"/>
          <a:stretch/>
        </p:blipFill>
        <p:spPr>
          <a:xfrm>
            <a:off x="1293000" y="1286928"/>
            <a:ext cx="5339490" cy="4284145"/>
          </a:xfrm>
          <a:prstGeom prst="rect">
            <a:avLst/>
          </a:prstGeom>
        </p:spPr>
      </p:pic>
    </p:spTree>
    <p:extLst>
      <p:ext uri="{BB962C8B-B14F-4D97-AF65-F5344CB8AC3E}">
        <p14:creationId xmlns:p14="http://schemas.microsoft.com/office/powerpoint/2010/main" val="400358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33</TotalTime>
  <Words>583</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vt:lpstr>
      <vt:lpstr>Vapor Trail</vt:lpstr>
      <vt:lpstr>IMAGE SCRAPING AND CLASSIFICATION PROJECT </vt:lpstr>
      <vt:lpstr>INTRODUCTION </vt:lpstr>
      <vt:lpstr>Conceptual Background of the Domain Problem </vt:lpstr>
      <vt:lpstr>Analytical Problem Framing </vt:lpstr>
      <vt:lpstr>MODEL SUMMARY</vt:lpstr>
      <vt:lpstr>COMPILE DETAILS</vt:lpstr>
      <vt:lpstr>RAW DATA TESTING</vt:lpstr>
      <vt:lpstr>MODEL EVLATION METRICS PER EPOCH</vt:lpstr>
      <vt:lpstr>RESULT INTERPERATION</vt:lpstr>
      <vt:lpstr>KEY 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 </dc:title>
  <dc:creator>shubham malik</dc:creator>
  <cp:lastModifiedBy>shubham malik</cp:lastModifiedBy>
  <cp:revision>1</cp:revision>
  <dcterms:created xsi:type="dcterms:W3CDTF">2021-12-05T19:03:20Z</dcterms:created>
  <dcterms:modified xsi:type="dcterms:W3CDTF">2021-12-05T19:37:05Z</dcterms:modified>
</cp:coreProperties>
</file>