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7B2DE-D738-4D1A-A7FB-08DC95CDC056}"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1396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7B2DE-D738-4D1A-A7FB-08DC95CDC056}"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392487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7B2DE-D738-4D1A-A7FB-08DC95CDC056}"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4036228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7B2DE-D738-4D1A-A7FB-08DC95CDC056}"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0C1B3-02C3-4A82-8B57-279B0F6BC38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3701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7B2DE-D738-4D1A-A7FB-08DC95CDC056}"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3394563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47B2DE-D738-4D1A-A7FB-08DC95CDC056}"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171998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A47B2DE-D738-4D1A-A7FB-08DC95CDC056}"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2936024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7B2DE-D738-4D1A-A7FB-08DC95CDC056}"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1221349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7B2DE-D738-4D1A-A7FB-08DC95CDC056}"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145925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7B2DE-D738-4D1A-A7FB-08DC95CDC056}"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260201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7B2DE-D738-4D1A-A7FB-08DC95CDC056}" type="datetimeFigureOut">
              <a:rPr lang="en-US" smtClean="0"/>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352000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7B2DE-D738-4D1A-A7FB-08DC95CDC056}"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2730798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7B2DE-D738-4D1A-A7FB-08DC95CDC056}" type="datetimeFigureOut">
              <a:rPr lang="en-US" smtClean="0"/>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228446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7B2DE-D738-4D1A-A7FB-08DC95CDC056}" type="datetimeFigureOut">
              <a:rPr lang="en-US" smtClean="0"/>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2343432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A47B2DE-D738-4D1A-A7FB-08DC95CDC056}" type="datetimeFigureOut">
              <a:rPr lang="en-US" smtClean="0"/>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379055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7B2DE-D738-4D1A-A7FB-08DC95CDC056}"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173969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47B2DE-D738-4D1A-A7FB-08DC95CDC056}" type="datetimeFigureOut">
              <a:rPr lang="en-US" smtClean="0"/>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80C1B3-02C3-4A82-8B57-279B0F6BC38C}" type="slidenum">
              <a:rPr lang="en-US" smtClean="0"/>
              <a:t>‹#›</a:t>
            </a:fld>
            <a:endParaRPr lang="en-US"/>
          </a:p>
        </p:txBody>
      </p:sp>
    </p:spTree>
    <p:extLst>
      <p:ext uri="{BB962C8B-B14F-4D97-AF65-F5344CB8AC3E}">
        <p14:creationId xmlns:p14="http://schemas.microsoft.com/office/powerpoint/2010/main" val="269738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A47B2DE-D738-4D1A-A7FB-08DC95CDC056}" type="datetimeFigureOut">
              <a:rPr lang="en-US" smtClean="0"/>
              <a:t>10/21/2021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C80C1B3-02C3-4A82-8B57-279B0F6BC38C}" type="slidenum">
              <a:rPr lang="en-US" smtClean="0"/>
              <a:t>‹#›</a:t>
            </a:fld>
            <a:endParaRPr lang="en-US"/>
          </a:p>
        </p:txBody>
      </p:sp>
    </p:spTree>
    <p:extLst>
      <p:ext uri="{BB962C8B-B14F-4D97-AF65-F5344CB8AC3E}">
        <p14:creationId xmlns:p14="http://schemas.microsoft.com/office/powerpoint/2010/main" val="2176554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90BBD2-7F03-4D1A-BF6F-3662C62F3702}"/>
              </a:ext>
            </a:extLst>
          </p:cNvPr>
          <p:cNvSpPr>
            <a:spLocks noGrp="1"/>
          </p:cNvSpPr>
          <p:nvPr>
            <p:ph type="ctrTitle"/>
          </p:nvPr>
        </p:nvSpPr>
        <p:spPr>
          <a:xfrm>
            <a:off x="1126762" y="1227279"/>
            <a:ext cx="4328819" cy="2509213"/>
          </a:xfrm>
        </p:spPr>
        <p:txBody>
          <a:bodyPr>
            <a:normAutofit/>
          </a:bodyPr>
          <a:lstStyle/>
          <a:p>
            <a:r>
              <a:rPr lang="en-US"/>
              <a:t>MALIGNANT COMMENTS CLASSIFICATION</a:t>
            </a:r>
          </a:p>
        </p:txBody>
      </p:sp>
      <p:sp>
        <p:nvSpPr>
          <p:cNvPr id="3" name="Subtitle 2">
            <a:extLst>
              <a:ext uri="{FF2B5EF4-FFF2-40B4-BE49-F238E27FC236}">
                <a16:creationId xmlns:a16="http://schemas.microsoft.com/office/drawing/2014/main" id="{958FF277-3085-4AFE-B274-464915AC775A}"/>
              </a:ext>
            </a:extLst>
          </p:cNvPr>
          <p:cNvSpPr>
            <a:spLocks noGrp="1"/>
          </p:cNvSpPr>
          <p:nvPr>
            <p:ph type="subTitle" idx="1"/>
          </p:nvPr>
        </p:nvSpPr>
        <p:spPr>
          <a:xfrm>
            <a:off x="1126762" y="3812694"/>
            <a:ext cx="4328819" cy="1371599"/>
          </a:xfrm>
        </p:spPr>
        <p:txBody>
          <a:bodyPr>
            <a:normAutofit/>
          </a:bodyPr>
          <a:lstStyle/>
          <a:p>
            <a:r>
              <a:rPr lang="en-US" b="1">
                <a:solidFill>
                  <a:schemeClr val="tx1">
                    <a:lumMod val="50000"/>
                    <a:lumOff val="50000"/>
                  </a:schemeClr>
                </a:solidFill>
              </a:rPr>
              <a:t>By-SHUBHAM MALIK</a:t>
            </a:r>
          </a:p>
          <a:p>
            <a:endParaRPr lang="en-US">
              <a:solidFill>
                <a:schemeClr val="tx1">
                  <a:lumMod val="50000"/>
                  <a:lumOff val="50000"/>
                </a:schemeClr>
              </a:solidFill>
            </a:endParaRPr>
          </a:p>
        </p:txBody>
      </p:sp>
      <p:pic>
        <p:nvPicPr>
          <p:cNvPr id="7" name="Picture 10">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8" name="Picture 12">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4" name="Picture 3" descr="Icon&#10;&#10;Description automatically generated">
            <a:extLst>
              <a:ext uri="{FF2B5EF4-FFF2-40B4-BE49-F238E27FC236}">
                <a16:creationId xmlns:a16="http://schemas.microsoft.com/office/drawing/2014/main" id="{95BFCE49-26B5-4BD9-AB36-2C16B33ABDF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290459" y="948266"/>
            <a:ext cx="4743406" cy="4743406"/>
          </a:xfrm>
          <a:prstGeom prst="rect">
            <a:avLst/>
          </a:prstGeom>
          <a:noFill/>
        </p:spPr>
      </p:pic>
      <p:pic>
        <p:nvPicPr>
          <p:cNvPr id="10" name="Picture 14">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415474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8" name="Rectangle 17">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CD8B1A-2777-4082-8134-FC214EF7A099}"/>
              </a:ext>
            </a:extLst>
          </p:cNvPr>
          <p:cNvSpPr>
            <a:spLocks noGrp="1"/>
          </p:cNvSpPr>
          <p:nvPr>
            <p:ph type="ctrTitle"/>
          </p:nvPr>
        </p:nvSpPr>
        <p:spPr>
          <a:xfrm>
            <a:off x="8196408" y="640831"/>
            <a:ext cx="3352128" cy="1573863"/>
          </a:xfrm>
        </p:spPr>
        <p:txBody>
          <a:bodyPr vert="horz" lIns="91440" tIns="45720" rIns="91440" bIns="45720" rtlCol="0" anchor="ctr">
            <a:normAutofit/>
          </a:bodyPr>
          <a:lstStyle/>
          <a:p>
            <a:pPr algn="l"/>
            <a:r>
              <a:rPr lang="en-US" sz="3100"/>
              <a:t>Key Metrics for success in solving problem </a:t>
            </a:r>
          </a:p>
        </p:txBody>
      </p:sp>
      <p:pic>
        <p:nvPicPr>
          <p:cNvPr id="9" name="Content Placeholder 3" descr="Chart&#10;&#10;Description automatically generated">
            <a:extLst>
              <a:ext uri="{FF2B5EF4-FFF2-40B4-BE49-F238E27FC236}">
                <a16:creationId xmlns:a16="http://schemas.microsoft.com/office/drawing/2014/main" id="{CAABC582-73B2-4CE1-A2E1-1A1AF1532A9F}"/>
              </a:ext>
            </a:extLst>
          </p:cNvPr>
          <p:cNvPicPr>
            <a:picLocks/>
          </p:cNvPicPr>
          <p:nvPr/>
        </p:nvPicPr>
        <p:blipFill>
          <a:blip r:embed="rId4">
            <a:extLst>
              <a:ext uri="{28A0092B-C50C-407E-A947-70E740481C1C}">
                <a14:useLocalDpi xmlns:a14="http://schemas.microsoft.com/office/drawing/2010/main" val="0"/>
              </a:ext>
            </a:extLst>
          </a:blip>
          <a:stretch>
            <a:fillRect/>
          </a:stretch>
        </p:blipFill>
        <p:spPr bwMode="auto">
          <a:xfrm>
            <a:off x="1045405" y="877077"/>
            <a:ext cx="6285654" cy="5050972"/>
          </a:xfrm>
          <a:prstGeom prst="rect">
            <a:avLst/>
          </a:prstGeom>
          <a:noFill/>
        </p:spPr>
      </p:pic>
      <p:sp>
        <p:nvSpPr>
          <p:cNvPr id="8" name="Subtitle 7">
            <a:extLst>
              <a:ext uri="{FF2B5EF4-FFF2-40B4-BE49-F238E27FC236}">
                <a16:creationId xmlns:a16="http://schemas.microsoft.com/office/drawing/2014/main" id="{FA655089-CE8D-4DBD-88E3-AEFC1426CF78}"/>
              </a:ext>
            </a:extLst>
          </p:cNvPr>
          <p:cNvSpPr>
            <a:spLocks noGrp="1"/>
          </p:cNvSpPr>
          <p:nvPr>
            <p:ph type="subTitle" idx="1"/>
          </p:nvPr>
        </p:nvSpPr>
        <p:spPr>
          <a:xfrm>
            <a:off x="8196408" y="2367092"/>
            <a:ext cx="3352128" cy="3881309"/>
          </a:xfrm>
        </p:spPr>
        <p:txBody>
          <a:bodyPr vert="horz" lIns="91440" tIns="45720" rIns="91440" bIns="45720" rtlCol="0">
            <a:normAutofit/>
          </a:bodyPr>
          <a:lstStyle/>
          <a:p>
            <a:pPr marL="0" marR="0" indent="-228600" algn="l">
              <a:lnSpc>
                <a:spcPct val="110000"/>
              </a:lnSpc>
              <a:spcBef>
                <a:spcPts val="2400"/>
              </a:spcBef>
              <a:spcAft>
                <a:spcPts val="0"/>
              </a:spcAft>
              <a:buFont typeface="Arial" panose="020B0604020202020204" pitchFamily="34" charset="0"/>
              <a:buChar char="•"/>
            </a:pPr>
            <a:r>
              <a:rPr lang="en-US" sz="1500" b="1" spc="-5">
                <a:solidFill>
                  <a:schemeClr val="tx1"/>
                </a:solidFill>
              </a:rPr>
              <a:t>TN/True Negative: </a:t>
            </a:r>
            <a:r>
              <a:rPr lang="en-US" sz="1500" spc="-5">
                <a:solidFill>
                  <a:schemeClr val="tx1"/>
                </a:solidFill>
              </a:rPr>
              <a:t>the cases were negative and predicted negative.</a:t>
            </a:r>
            <a:endParaRPr lang="en-US" sz="1500">
              <a:solidFill>
                <a:schemeClr val="tx1"/>
              </a:solidFill>
            </a:endParaRPr>
          </a:p>
          <a:p>
            <a:pPr marL="0" marR="0" indent="-228600" algn="l">
              <a:lnSpc>
                <a:spcPct val="110000"/>
              </a:lnSpc>
              <a:spcBef>
                <a:spcPts val="2400"/>
              </a:spcBef>
              <a:spcAft>
                <a:spcPts val="0"/>
              </a:spcAft>
              <a:buFont typeface="Arial" panose="020B0604020202020204" pitchFamily="34" charset="0"/>
              <a:buChar char="•"/>
            </a:pPr>
            <a:r>
              <a:rPr lang="en-US" sz="1500" b="1" spc="-5">
                <a:solidFill>
                  <a:schemeClr val="tx1"/>
                </a:solidFill>
              </a:rPr>
              <a:t>TP/True Positive:</a:t>
            </a:r>
            <a:r>
              <a:rPr lang="en-US" sz="1500" spc="-5">
                <a:solidFill>
                  <a:schemeClr val="tx1"/>
                </a:solidFill>
              </a:rPr>
              <a:t> the cases were positive and predicted positive.</a:t>
            </a:r>
            <a:endParaRPr lang="en-US" sz="1500">
              <a:solidFill>
                <a:schemeClr val="tx1"/>
              </a:solidFill>
            </a:endParaRPr>
          </a:p>
          <a:p>
            <a:pPr marL="0" marR="0" indent="-228600" algn="l">
              <a:lnSpc>
                <a:spcPct val="110000"/>
              </a:lnSpc>
              <a:spcBef>
                <a:spcPts val="2400"/>
              </a:spcBef>
              <a:spcAft>
                <a:spcPts val="0"/>
              </a:spcAft>
              <a:buFont typeface="Arial" panose="020B0604020202020204" pitchFamily="34" charset="0"/>
              <a:buChar char="•"/>
            </a:pPr>
            <a:r>
              <a:rPr lang="en-US" sz="1500" b="1" spc="-5">
                <a:solidFill>
                  <a:schemeClr val="tx1"/>
                </a:solidFill>
              </a:rPr>
              <a:t>FN/False Negative:</a:t>
            </a:r>
            <a:r>
              <a:rPr lang="en-US" sz="1500" spc="-5">
                <a:solidFill>
                  <a:schemeClr val="tx1"/>
                </a:solidFill>
              </a:rPr>
              <a:t> the cases were positive but predicted negative.</a:t>
            </a:r>
            <a:endParaRPr lang="en-US" sz="1500">
              <a:solidFill>
                <a:schemeClr val="tx1"/>
              </a:solidFill>
            </a:endParaRPr>
          </a:p>
          <a:p>
            <a:pPr indent="-228600" algn="l">
              <a:lnSpc>
                <a:spcPct val="110000"/>
              </a:lnSpc>
              <a:buFont typeface="Arial" panose="020B0604020202020204" pitchFamily="34" charset="0"/>
              <a:buChar char="•"/>
            </a:pPr>
            <a:r>
              <a:rPr lang="en-US" sz="1500" b="1" spc="-5">
                <a:solidFill>
                  <a:schemeClr val="tx1"/>
                </a:solidFill>
              </a:rPr>
              <a:t>TN/True Negative: </a:t>
            </a:r>
            <a:r>
              <a:rPr lang="en-US" sz="1500" spc="-5">
                <a:solidFill>
                  <a:schemeClr val="tx1"/>
                </a:solidFill>
              </a:rPr>
              <a:t>the cases were negative but predicted positive</a:t>
            </a:r>
            <a:endParaRPr lang="en-US" sz="1500">
              <a:solidFill>
                <a:schemeClr val="tx1"/>
              </a:solidFill>
            </a:endParaRPr>
          </a:p>
        </p:txBody>
      </p:sp>
    </p:spTree>
    <p:extLst>
      <p:ext uri="{BB962C8B-B14F-4D97-AF65-F5344CB8AC3E}">
        <p14:creationId xmlns:p14="http://schemas.microsoft.com/office/powerpoint/2010/main" val="342465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EAA5-BC83-4458-947A-DF73040B4DCA}"/>
              </a:ext>
            </a:extLst>
          </p:cNvPr>
          <p:cNvSpPr>
            <a:spLocks noGrp="1"/>
          </p:cNvSpPr>
          <p:nvPr>
            <p:ph type="ctrTitle"/>
          </p:nvPr>
        </p:nvSpPr>
        <p:spPr>
          <a:xfrm>
            <a:off x="1751012" y="419387"/>
            <a:ext cx="8689976" cy="790646"/>
          </a:xfrm>
        </p:spPr>
        <p:txBody>
          <a:bodyPr>
            <a:normAutofit/>
          </a:bodyPr>
          <a:lstStyle/>
          <a:p>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p>
        </p:txBody>
      </p:sp>
      <p:sp>
        <p:nvSpPr>
          <p:cNvPr id="3" name="Subtitle 2">
            <a:extLst>
              <a:ext uri="{FF2B5EF4-FFF2-40B4-BE49-F238E27FC236}">
                <a16:creationId xmlns:a16="http://schemas.microsoft.com/office/drawing/2014/main" id="{8C14D0E4-F062-4C4F-8613-788C223CD18F}"/>
              </a:ext>
            </a:extLst>
          </p:cNvPr>
          <p:cNvSpPr>
            <a:spLocks noGrp="1"/>
          </p:cNvSpPr>
          <p:nvPr>
            <p:ph type="subTitle" idx="1"/>
          </p:nvPr>
        </p:nvSpPr>
        <p:spPr>
          <a:xfrm>
            <a:off x="1751012" y="1381914"/>
            <a:ext cx="8689976" cy="4785130"/>
          </a:xfrm>
        </p:spPr>
        <p:txBody>
          <a:bodyPr/>
          <a:lstStyle/>
          <a:p>
            <a:pPr algn="l"/>
            <a:r>
              <a:rPr lang="en-US" dirty="0"/>
              <a:t>After applying the machine learning algorithms, we concluded that it provides the accuracy of the model is 95% without losing any data.</a:t>
            </a:r>
          </a:p>
          <a:p>
            <a:pPr algn="l"/>
            <a:r>
              <a:rPr lang="en-US" dirty="0"/>
              <a:t>The best accuracy is given by the logistic regression algorithm in this algorithm</a:t>
            </a:r>
          </a:p>
          <a:p>
            <a:pPr algn="l"/>
            <a:r>
              <a:rPr lang="en-US" dirty="0"/>
              <a:t>Here our model predicts 42932 true positive cases out of 43004positive cases and 2353true negative cases out of 4868 cases. It predicts 72 false positive cases out of 43004positive cases and 2515 false negative cases out of 4868cases.</a:t>
            </a:r>
          </a:p>
          <a:p>
            <a:pPr algn="l"/>
            <a:r>
              <a:rPr lang="en-US" dirty="0"/>
              <a:t>It gives the f1 score of 95%.</a:t>
            </a:r>
          </a:p>
        </p:txBody>
      </p:sp>
    </p:spTree>
    <p:extLst>
      <p:ext uri="{BB962C8B-B14F-4D97-AF65-F5344CB8AC3E}">
        <p14:creationId xmlns:p14="http://schemas.microsoft.com/office/powerpoint/2010/main" val="47328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B619-2050-464A-BCB3-C00A3DBA85AD}"/>
              </a:ext>
            </a:extLst>
          </p:cNvPr>
          <p:cNvSpPr>
            <a:spLocks noGrp="1"/>
          </p:cNvSpPr>
          <p:nvPr>
            <p:ph type="ctrTitle"/>
          </p:nvPr>
        </p:nvSpPr>
        <p:spPr>
          <a:xfrm>
            <a:off x="1751012" y="1300786"/>
            <a:ext cx="8689976" cy="617392"/>
          </a:xfrm>
        </p:spPr>
        <p:txBody>
          <a:bodyPr>
            <a:normAutofit fontScale="90000"/>
          </a:bodyPr>
          <a:lstStyle/>
          <a:p>
            <a:r>
              <a:rPr lang="en-US" sz="4800" b="1"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Subtitle 2">
            <a:extLst>
              <a:ext uri="{FF2B5EF4-FFF2-40B4-BE49-F238E27FC236}">
                <a16:creationId xmlns:a16="http://schemas.microsoft.com/office/drawing/2014/main" id="{F86B3405-50E3-4320-BEA5-5E31FB4F3011}"/>
              </a:ext>
            </a:extLst>
          </p:cNvPr>
          <p:cNvSpPr>
            <a:spLocks noGrp="1"/>
          </p:cNvSpPr>
          <p:nvPr>
            <p:ph type="subTitle" idx="1"/>
          </p:nvPr>
        </p:nvSpPr>
        <p:spPr>
          <a:xfrm>
            <a:off x="1751012" y="1856302"/>
            <a:ext cx="8689976" cy="4592624"/>
          </a:xfrm>
        </p:spPr>
        <p:txBody>
          <a:bodyPr>
            <a:normAutofit fontScale="55000" lnSpcReduction="20000"/>
          </a:bodyPr>
          <a:lstStyle/>
          <a:p>
            <a:pPr algn="just"/>
            <a:r>
              <a:rPr lang="en-US" b="1" dirty="0">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r>
              <a:rPr lang="en-US" b="1" dirty="0">
                <a:latin typeface="Times New Roman" panose="02020603050405020304" pitchFamily="18"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behavior.</a:t>
            </a:r>
          </a:p>
          <a:p>
            <a:pPr algn="just"/>
            <a:r>
              <a:rPr lang="en-US" b="1" dirty="0">
                <a:latin typeface="Times New Roman" panose="02020603050405020304" pitchFamily="18" charset="0"/>
                <a:cs typeface="Times New Roman" panose="02020603050405020304" pitchFamily="18" charset="0"/>
              </a:rPr>
              <a:t> •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r>
              <a:rPr lang="en-US" b="1" dirty="0">
                <a:latin typeface="Times New Roman" panose="02020603050405020304" pitchFamily="18" charset="0"/>
                <a:cs typeface="Times New Roman" panose="02020603050405020304" pitchFamily="18" charset="0"/>
              </a:rPr>
              <a:t>•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r>
              <a:rPr lang="en-US" b="1" dirty="0">
                <a:latin typeface="Times New Roman" panose="02020603050405020304" pitchFamily="18" charset="0"/>
                <a:cs typeface="Times New Roman" panose="02020603050405020304" pitchFamily="18" charset="0"/>
              </a:rPr>
              <a:t>. • 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76773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086FD-F420-4B50-89FA-696C583FEAE7}"/>
              </a:ext>
            </a:extLst>
          </p:cNvPr>
          <p:cNvSpPr>
            <a:spLocks noGrp="1"/>
          </p:cNvSpPr>
          <p:nvPr>
            <p:ph type="ctrTitle"/>
          </p:nvPr>
        </p:nvSpPr>
        <p:spPr>
          <a:xfrm>
            <a:off x="1751012" y="1300786"/>
            <a:ext cx="8689976" cy="658644"/>
          </a:xfrm>
        </p:spPr>
        <p:txBody>
          <a:bodyPr>
            <a:normAutofit fontScale="90000"/>
          </a:bodyPr>
          <a:lstStyle/>
          <a:p>
            <a:r>
              <a:rPr lang="en-US" sz="4800" dirty="0">
                <a:effectLst/>
                <a:latin typeface="Times New Roman" panose="02020603050405020304" pitchFamily="18" charset="0"/>
                <a:ea typeface="Calibri" panose="020F0502020204030204" pitchFamily="34" charset="0"/>
                <a:cs typeface="Times New Roman" panose="02020603050405020304" pitchFamily="18" charset="0"/>
              </a:rPr>
              <a:t>Background of the Problem </a:t>
            </a:r>
            <a:endParaRPr lang="en-US" b="1" dirty="0"/>
          </a:p>
        </p:txBody>
      </p:sp>
      <p:sp>
        <p:nvSpPr>
          <p:cNvPr id="3" name="Subtitle 2">
            <a:extLst>
              <a:ext uri="{FF2B5EF4-FFF2-40B4-BE49-F238E27FC236}">
                <a16:creationId xmlns:a16="http://schemas.microsoft.com/office/drawing/2014/main" id="{09440115-C804-455B-A2BB-B53CFC5B60C4}"/>
              </a:ext>
            </a:extLst>
          </p:cNvPr>
          <p:cNvSpPr>
            <a:spLocks noGrp="1"/>
          </p:cNvSpPr>
          <p:nvPr>
            <p:ph type="subTitle" idx="1"/>
          </p:nvPr>
        </p:nvSpPr>
        <p:spPr>
          <a:xfrm>
            <a:off x="1751012" y="1959430"/>
            <a:ext cx="8689976" cy="4565123"/>
          </a:xfrm>
        </p:spPr>
        <p:txBody>
          <a:bodyPr>
            <a:normAutofit lnSpcReduction="10000"/>
          </a:bodyPr>
          <a:lstStyle/>
          <a:p>
            <a:pPr algn="just"/>
            <a:r>
              <a:rPr lang="en-US" sz="1800" dirty="0"/>
              <a:t>• In social media the people spreading or involved in such kind of activities uses filthy languages, aggression, images etc. to offend and gravely hurt the person on the other side. This is one of the major concerns now. </a:t>
            </a:r>
          </a:p>
          <a:p>
            <a:pPr algn="just"/>
            <a:r>
              <a:rPr lang="en-US" sz="1800" dirty="0"/>
              <a:t>• The result of such activities can be dangerous. It gives mental trauma to the victims making their lives miserable. People who are not aware of mental health online hate or cyber bullying become life threatening for them. Such cases are also at rise. It is also taking its toll on religions. Each day we can see an incident of fighting between people of different communities or religions due to offensive social media posts. </a:t>
            </a:r>
          </a:p>
          <a:p>
            <a:pPr algn="just"/>
            <a:r>
              <a:rPr lang="en-US" sz="1800" dirty="0"/>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r>
              <a:rPr lang="en-US" dirty="0"/>
              <a:t>.</a:t>
            </a:r>
          </a:p>
        </p:txBody>
      </p:sp>
    </p:spTree>
    <p:extLst>
      <p:ext uri="{BB962C8B-B14F-4D97-AF65-F5344CB8AC3E}">
        <p14:creationId xmlns:p14="http://schemas.microsoft.com/office/powerpoint/2010/main" val="362597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8CCF-0585-4968-916D-CC28EDBFFFDD}"/>
              </a:ext>
            </a:extLst>
          </p:cNvPr>
          <p:cNvSpPr>
            <a:spLocks noGrp="1"/>
          </p:cNvSpPr>
          <p:nvPr>
            <p:ph type="ctrTitle"/>
          </p:nvPr>
        </p:nvSpPr>
        <p:spPr>
          <a:xfrm>
            <a:off x="1751012" y="1300785"/>
            <a:ext cx="8689976" cy="988653"/>
          </a:xfrm>
        </p:spPr>
        <p:txBody>
          <a:bodyPr>
            <a:normAutofit fontScale="90000"/>
          </a:bodyPr>
          <a:lstStyle/>
          <a:p>
            <a:r>
              <a:rPr lang="en-US" sz="4800" dirty="0">
                <a:effectLst/>
                <a:latin typeface="Times New Roman" panose="02020603050405020304" pitchFamily="18" charset="0"/>
                <a:ea typeface="Calibri" panose="020F0502020204030204" pitchFamily="34" charset="0"/>
                <a:cs typeface="Times New Roman" panose="02020603050405020304" pitchFamily="18" charset="0"/>
              </a:rPr>
              <a:t>Motivation for the Problem </a:t>
            </a:r>
            <a:endParaRPr lang="en-US" dirty="0"/>
          </a:p>
        </p:txBody>
      </p:sp>
      <p:sp>
        <p:nvSpPr>
          <p:cNvPr id="3" name="Subtitle 2">
            <a:extLst>
              <a:ext uri="{FF2B5EF4-FFF2-40B4-BE49-F238E27FC236}">
                <a16:creationId xmlns:a16="http://schemas.microsoft.com/office/drawing/2014/main" id="{DC54EF26-65FE-4A99-8232-B92E083AFDBA}"/>
              </a:ext>
            </a:extLst>
          </p:cNvPr>
          <p:cNvSpPr>
            <a:spLocks noGrp="1"/>
          </p:cNvSpPr>
          <p:nvPr>
            <p:ph type="subTitle" idx="1"/>
          </p:nvPr>
        </p:nvSpPr>
        <p:spPr>
          <a:xfrm>
            <a:off x="1751012" y="2241311"/>
            <a:ext cx="8689976" cy="4049485"/>
          </a:xfrm>
        </p:spPr>
        <p:txBody>
          <a:bodyPr>
            <a:normAutofit lnSpcReduction="10000"/>
          </a:bodyPr>
          <a:lstStyle/>
          <a:p>
            <a:r>
              <a:rPr lang="en-US" dirty="0"/>
              <a:t>This project was provided by </a:t>
            </a:r>
            <a:r>
              <a:rPr lang="en-US" dirty="0" err="1"/>
              <a:t>FlipRobo</a:t>
            </a:r>
            <a:r>
              <a:rPr lang="en-US" dirty="0"/>
              <a:t> as a part of my internship program the main objective behind solving this real time problem is to put forward my skill to solve these problem. However, the motivation for taking this project was that it is relatively a new field of research. Here we have many options but less concrete solutions. The main motivation is to build a prototype of online hate and abuse comment classifier which can used to classify hate and offensive comments so that it can be controlled and restricted from spreading hatred and cyberbullying</a:t>
            </a:r>
          </a:p>
        </p:txBody>
      </p:sp>
    </p:spTree>
    <p:extLst>
      <p:ext uri="{BB962C8B-B14F-4D97-AF65-F5344CB8AC3E}">
        <p14:creationId xmlns:p14="http://schemas.microsoft.com/office/powerpoint/2010/main" val="149427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8CF0-6313-438B-9500-4272B283D189}"/>
              </a:ext>
            </a:extLst>
          </p:cNvPr>
          <p:cNvSpPr>
            <a:spLocks noGrp="1"/>
          </p:cNvSpPr>
          <p:nvPr>
            <p:ph type="ctrTitle"/>
          </p:nvPr>
        </p:nvSpPr>
        <p:spPr>
          <a:xfrm>
            <a:off x="1751012" y="1300785"/>
            <a:ext cx="8689976" cy="583017"/>
          </a:xfrm>
        </p:spPr>
        <p:txBody>
          <a:bodyPr>
            <a:normAutofit fontScale="90000"/>
          </a:bodyPr>
          <a:lstStyle/>
          <a:p>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Problem Framing</a:t>
            </a:r>
            <a:endParaRPr lang="en-US" dirty="0"/>
          </a:p>
        </p:txBody>
      </p:sp>
      <p:sp>
        <p:nvSpPr>
          <p:cNvPr id="3" name="Subtitle 2">
            <a:extLst>
              <a:ext uri="{FF2B5EF4-FFF2-40B4-BE49-F238E27FC236}">
                <a16:creationId xmlns:a16="http://schemas.microsoft.com/office/drawing/2014/main" id="{75E39324-1CBC-4A70-A84C-81F8032AF3D4}"/>
              </a:ext>
            </a:extLst>
          </p:cNvPr>
          <p:cNvSpPr>
            <a:spLocks noGrp="1"/>
          </p:cNvSpPr>
          <p:nvPr>
            <p:ph type="subTitle" idx="1"/>
          </p:nvPr>
        </p:nvSpPr>
        <p:spPr>
          <a:xfrm>
            <a:off x="1751012" y="1883802"/>
            <a:ext cx="8689976" cy="4613251"/>
          </a:xfrm>
        </p:spPr>
        <p:txBody>
          <a:bodyPr>
            <a:normAutofit fontScale="85000" lnSpcReduction="10000"/>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describe function applies basic statistical computations on the dataset like extreme values, count of data points standard deviation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etc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Some of the factors which can affect the data are :</a:t>
            </a:r>
          </a:p>
          <a:p>
            <a:pPr marL="171450" marR="0" indent="0" algn="just">
              <a:lnSpc>
                <a:spcPct val="107000"/>
              </a:lnSpc>
              <a:spcBef>
                <a:spcPts val="0"/>
              </a:spcBef>
              <a:spcAft>
                <a:spcPts val="0"/>
              </a:spcAft>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Incomplete </a:t>
            </a:r>
          </a:p>
          <a:p>
            <a:pPr marL="171450" marR="0" indent="0" algn="just">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ii. Noisy </a:t>
            </a:r>
          </a:p>
          <a:p>
            <a:pPr marL="171450" marR="0" indent="0" algn="just">
              <a:lnSpc>
                <a:spcPct val="107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iii. Inconsistent data etc.</a:t>
            </a:r>
          </a:p>
          <a:p>
            <a:pPr marL="45720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are many stages involved in data preprocessing: </a:t>
            </a:r>
          </a:p>
          <a:p>
            <a:pPr marL="171450" marR="0" indent="0" algn="just">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Data cleaning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171450" marR="0" indent="0" algn="just">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Data integration </a:t>
            </a:r>
          </a:p>
          <a:p>
            <a:pPr marL="171450" marR="0" indent="0" algn="just">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 Data transformation </a:t>
            </a:r>
          </a:p>
          <a:p>
            <a:pPr marL="171450" marR="0" indent="0" algn="just">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 Data reduction etc.</a:t>
            </a:r>
          </a:p>
          <a:p>
            <a:pPr marL="171450" marR="0" indent="0" algn="just">
              <a:lnSpc>
                <a:spcPct val="107000"/>
              </a:lnSpc>
              <a:spcBef>
                <a:spcPts val="0"/>
              </a:spcBef>
              <a:spcAft>
                <a:spcPts val="0"/>
              </a:spcAft>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 Inputs- Logic- Output Relationships</a:t>
            </a:r>
          </a:p>
          <a:p>
            <a:endParaRPr lang="en-US" dirty="0"/>
          </a:p>
        </p:txBody>
      </p:sp>
    </p:spTree>
    <p:extLst>
      <p:ext uri="{BB962C8B-B14F-4D97-AF65-F5344CB8AC3E}">
        <p14:creationId xmlns:p14="http://schemas.microsoft.com/office/powerpoint/2010/main" val="298565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791A-BF59-47C6-9512-6C9C9F24D411}"/>
              </a:ext>
            </a:extLst>
          </p:cNvPr>
          <p:cNvSpPr>
            <a:spLocks noGrp="1"/>
          </p:cNvSpPr>
          <p:nvPr>
            <p:ph type="ctrTitle"/>
          </p:nvPr>
        </p:nvSpPr>
        <p:spPr>
          <a:xfrm>
            <a:off x="728770" y="1300786"/>
            <a:ext cx="9712218" cy="768646"/>
          </a:xfrm>
        </p:spPr>
        <p:txBody>
          <a:bodyPr>
            <a:normAutofit fontScale="90000"/>
          </a:bodyPr>
          <a:lstStyle/>
          <a:p>
            <a:r>
              <a:rPr lang="en-US" sz="4800" dirty="0">
                <a:effectLst/>
                <a:latin typeface="Times New Roman" panose="02020603050405020304" pitchFamily="18" charset="0"/>
                <a:ea typeface="Calibri" panose="020F0502020204030204" pitchFamily="34" charset="0"/>
                <a:cs typeface="Times New Roman" panose="02020603050405020304" pitchFamily="18" charset="0"/>
              </a:rPr>
              <a:t>Preprocessing Done using EDA</a:t>
            </a:r>
            <a:endParaRPr lang="en-US" dirty="0"/>
          </a:p>
        </p:txBody>
      </p:sp>
      <p:sp>
        <p:nvSpPr>
          <p:cNvPr id="3" name="Subtitle 2">
            <a:extLst>
              <a:ext uri="{FF2B5EF4-FFF2-40B4-BE49-F238E27FC236}">
                <a16:creationId xmlns:a16="http://schemas.microsoft.com/office/drawing/2014/main" id="{AD01D999-B5DB-40BC-8208-58C7EF63C51E}"/>
              </a:ext>
            </a:extLst>
          </p:cNvPr>
          <p:cNvSpPr>
            <a:spLocks noGrp="1"/>
          </p:cNvSpPr>
          <p:nvPr>
            <p:ph type="subTitle" idx="1"/>
          </p:nvPr>
        </p:nvSpPr>
        <p:spPr>
          <a:xfrm>
            <a:off x="1045029" y="2124434"/>
            <a:ext cx="9395959" cy="3119616"/>
          </a:xfrm>
        </p:spPr>
        <p:txBody>
          <a:bodyPr>
            <a:normAutofit fontScale="62500" lnSpcReduction="20000"/>
          </a:bodyPr>
          <a:lstStyle/>
          <a:p>
            <a:pPr marL="457200" indent="-457200" algn="l">
              <a:buFont typeface="+mj-lt"/>
              <a:buAutoNum type="arabicPeriod"/>
            </a:pPr>
            <a:r>
              <a:rPr lang="en-US" b="1" i="0" dirty="0">
                <a:solidFill>
                  <a:srgbClr val="292929"/>
                </a:solidFill>
                <a:effectLst/>
                <a:latin typeface="Times New Roman" panose="02020603050405020304" pitchFamily="18" charset="0"/>
                <a:cs typeface="Times New Roman" panose="02020603050405020304" pitchFamily="18" charset="0"/>
              </a:rPr>
              <a:t>Importing the required libraries</a:t>
            </a:r>
          </a:p>
          <a:p>
            <a:pPr marL="457200" indent="-457200" algn="l">
              <a:buFont typeface="+mj-lt"/>
              <a:buAutoNum type="arabicPeriod"/>
            </a:pPr>
            <a:r>
              <a:rPr lang="en-US" b="1" i="0" dirty="0">
                <a:solidFill>
                  <a:srgbClr val="292929"/>
                </a:solidFill>
                <a:effectLst/>
                <a:latin typeface="Times New Roman" panose="02020603050405020304" pitchFamily="18" charset="0"/>
                <a:cs typeface="Times New Roman" panose="02020603050405020304" pitchFamily="18" charset="0"/>
              </a:rPr>
              <a:t> Loading the data into the data frame</a:t>
            </a:r>
            <a:endParaRPr lang="en-US" b="1" dirty="0">
              <a:solidFill>
                <a:srgbClr val="292929"/>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b="1" i="0" dirty="0">
                <a:solidFill>
                  <a:srgbClr val="292929"/>
                </a:solidFill>
                <a:effectLst/>
                <a:latin typeface="Times New Roman" panose="02020603050405020304" pitchFamily="18" charset="0"/>
                <a:cs typeface="Times New Roman" panose="02020603050405020304" pitchFamily="18" charset="0"/>
              </a:rPr>
              <a:t>Checking the types of data</a:t>
            </a:r>
          </a:p>
          <a:p>
            <a:pPr marL="457200" indent="-457200" algn="l">
              <a:buFont typeface="+mj-lt"/>
              <a:buAutoNum type="arabicPeriod"/>
            </a:pPr>
            <a:r>
              <a:rPr lang="en-US" b="1" i="0" dirty="0">
                <a:solidFill>
                  <a:srgbClr val="292929"/>
                </a:solidFill>
                <a:effectLst/>
                <a:latin typeface="Times New Roman" panose="02020603050405020304" pitchFamily="18" charset="0"/>
                <a:cs typeface="Times New Roman" panose="02020603050405020304" pitchFamily="18" charset="0"/>
              </a:rPr>
              <a:t> Dropping the duplicate rows</a:t>
            </a:r>
          </a:p>
          <a:p>
            <a:pPr marL="457200" indent="-457200" algn="l">
              <a:buFont typeface="+mj-lt"/>
              <a:buAutoNum type="arabicPeriod"/>
            </a:pPr>
            <a:r>
              <a:rPr lang="en-US" b="1" i="0" dirty="0">
                <a:solidFill>
                  <a:srgbClr val="292929"/>
                </a:solidFill>
                <a:effectLst/>
                <a:latin typeface="Times New Roman" panose="02020603050405020304" pitchFamily="18" charset="0"/>
                <a:cs typeface="Times New Roman" panose="02020603050405020304" pitchFamily="18" charset="0"/>
              </a:rPr>
              <a:t> To analysis the outlier</a:t>
            </a:r>
          </a:p>
          <a:p>
            <a:pPr marL="457200" indent="-457200" algn="l">
              <a:buFont typeface="+mj-lt"/>
              <a:buAutoNum type="arabicPeriod"/>
            </a:pPr>
            <a:r>
              <a:rPr lang="en-US" b="1" i="0" dirty="0">
                <a:solidFill>
                  <a:srgbClr val="292929"/>
                </a:solidFill>
                <a:effectLst/>
                <a:latin typeface="charter"/>
              </a:rPr>
              <a:t>Another useful function provided by pandas is describe()</a:t>
            </a:r>
          </a:p>
          <a:p>
            <a:pPr marL="457200" indent="-457200" algn="l">
              <a:buFont typeface="+mj-lt"/>
              <a:buAutoNum type="arabicPeriod"/>
            </a:pPr>
            <a:r>
              <a:rPr lang="en-US" b="1" i="0" dirty="0">
                <a:solidFill>
                  <a:srgbClr val="292929"/>
                </a:solidFill>
                <a:effectLst/>
                <a:latin typeface="charter"/>
              </a:rPr>
              <a:t>To check Missing Values</a:t>
            </a:r>
            <a:endParaRPr lang="en-US" b="1" dirty="0">
              <a:solidFill>
                <a:srgbClr val="292929"/>
              </a:solidFill>
              <a:latin typeface="charter"/>
            </a:endParaRPr>
          </a:p>
          <a:p>
            <a:pPr marL="457200" indent="-457200" algn="l">
              <a:buFont typeface="+mj-lt"/>
              <a:buAutoNum type="arabicPeriod"/>
            </a:pPr>
            <a:r>
              <a:rPr lang="en-US" b="1" i="0" dirty="0">
                <a:solidFill>
                  <a:srgbClr val="292929"/>
                </a:solidFill>
                <a:effectLst/>
                <a:latin typeface="charter"/>
              </a:rPr>
              <a:t>We can analyze 2 and more columns in a figure</a:t>
            </a:r>
          </a:p>
          <a:p>
            <a:pPr marL="457200" indent="-457200" algn="l">
              <a:buFont typeface="+mj-lt"/>
              <a:buAutoNum type="arabicPeriod"/>
            </a:pPr>
            <a:r>
              <a:rPr lang="en-US" b="1" i="0" dirty="0">
                <a:solidFill>
                  <a:srgbClr val="292929"/>
                </a:solidFill>
                <a:effectLst/>
                <a:latin typeface="charter"/>
              </a:rPr>
              <a:t>Categorical variable analysis</a:t>
            </a:r>
            <a:endParaRPr lang="en-US" b="1" i="0" dirty="0">
              <a:solidFill>
                <a:srgbClr val="292929"/>
              </a:solidFill>
              <a:effectLst/>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2804184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B8C3-1C9B-4006-BDEC-2A20BC96AC4B}"/>
              </a:ext>
            </a:extLst>
          </p:cNvPr>
          <p:cNvSpPr>
            <a:spLocks noGrp="1"/>
          </p:cNvSpPr>
          <p:nvPr>
            <p:ph type="ctrTitle"/>
          </p:nvPr>
        </p:nvSpPr>
        <p:spPr>
          <a:xfrm>
            <a:off x="1751012" y="1300786"/>
            <a:ext cx="8689976" cy="672394"/>
          </a:xfrm>
        </p:spPr>
        <p:txBody>
          <a:bodyPr>
            <a:normAutofit fontScale="90000"/>
          </a:bodyPr>
          <a:lstStyle/>
          <a:p>
            <a:r>
              <a:rPr lang="en-US" sz="4800" dirty="0">
                <a:effectLst/>
                <a:latin typeface="Times New Roman" panose="02020603050405020304" pitchFamily="18" charset="0"/>
                <a:ea typeface="Calibri" panose="020F0502020204030204" pitchFamily="34" charset="0"/>
                <a:cs typeface="Times New Roman" panose="02020603050405020304" pitchFamily="18" charset="0"/>
              </a:rPr>
              <a:t>Visualizations</a:t>
            </a:r>
            <a:endParaRPr lang="en-US" dirty="0"/>
          </a:p>
        </p:txBody>
      </p:sp>
      <p:sp>
        <p:nvSpPr>
          <p:cNvPr id="3" name="Subtitle 2">
            <a:extLst>
              <a:ext uri="{FF2B5EF4-FFF2-40B4-BE49-F238E27FC236}">
                <a16:creationId xmlns:a16="http://schemas.microsoft.com/office/drawing/2014/main" id="{DBEAF0E5-B148-4076-83E8-2BAFEB79E937}"/>
              </a:ext>
            </a:extLst>
          </p:cNvPr>
          <p:cNvSpPr>
            <a:spLocks noGrp="1"/>
          </p:cNvSpPr>
          <p:nvPr>
            <p:ph type="subTitle" idx="1"/>
          </p:nvPr>
        </p:nvSpPr>
        <p:spPr>
          <a:xfrm>
            <a:off x="1751012" y="1973180"/>
            <a:ext cx="8689976" cy="4207614"/>
          </a:xfrm>
        </p:spPr>
        <p:txBody>
          <a:bodyPr/>
          <a:lstStyle/>
          <a:p>
            <a:pPr marL="342900" indent="-342900" algn="l">
              <a:buFont typeface="Wingdings" panose="05000000000000000000" pitchFamily="2" charset="2"/>
              <a:buChar char="q"/>
            </a:pPr>
            <a:r>
              <a:rPr lang="en-US" b="1" i="0" dirty="0">
                <a:solidFill>
                  <a:srgbClr val="292929"/>
                </a:solidFill>
                <a:effectLst/>
                <a:latin typeface="charter"/>
              </a:rPr>
              <a:t>Matplotlib</a:t>
            </a:r>
          </a:p>
          <a:p>
            <a:pPr marL="342900" indent="-342900" algn="l">
              <a:buFont typeface="Wingdings" panose="05000000000000000000" pitchFamily="2" charset="2"/>
              <a:buChar char="q"/>
            </a:pPr>
            <a:r>
              <a:rPr lang="en-US" b="1" i="0" dirty="0">
                <a:solidFill>
                  <a:srgbClr val="292929"/>
                </a:solidFill>
                <a:effectLst/>
                <a:latin typeface="charter"/>
              </a:rPr>
              <a:t>Seaborn</a:t>
            </a:r>
            <a:endParaRPr lang="en-US" b="1" dirty="0">
              <a:solidFill>
                <a:srgbClr val="292929"/>
              </a:solidFill>
              <a:latin typeface="charter"/>
            </a:endParaRPr>
          </a:p>
          <a:p>
            <a:pPr marL="342900" indent="-342900" algn="l">
              <a:buFont typeface="Wingdings" panose="05000000000000000000" pitchFamily="2" charset="2"/>
              <a:buChar char="q"/>
            </a:pPr>
            <a:r>
              <a:rPr lang="en-US" b="1" i="0" dirty="0">
                <a:solidFill>
                  <a:srgbClr val="292929"/>
                </a:solidFill>
                <a:effectLst/>
                <a:latin typeface="charter"/>
              </a:rPr>
              <a:t>Histogram</a:t>
            </a:r>
          </a:p>
          <a:p>
            <a:pPr marL="342900" indent="-342900" algn="l">
              <a:buFont typeface="Wingdings" panose="05000000000000000000" pitchFamily="2" charset="2"/>
              <a:buChar char="q"/>
            </a:pPr>
            <a:r>
              <a:rPr lang="en-US" b="1" dirty="0">
                <a:solidFill>
                  <a:srgbClr val="292929"/>
                </a:solidFill>
                <a:latin typeface="charter"/>
              </a:rPr>
              <a:t>Heatmap</a:t>
            </a:r>
          </a:p>
          <a:p>
            <a:pPr marL="342900" indent="-342900" algn="l">
              <a:buFont typeface="Wingdings" panose="05000000000000000000" pitchFamily="2" charset="2"/>
              <a:buChar char="q"/>
            </a:pPr>
            <a:r>
              <a:rPr lang="en-US" b="1" dirty="0"/>
              <a:t>Subplot</a:t>
            </a:r>
          </a:p>
          <a:p>
            <a:pPr marL="342900" indent="-342900" algn="l">
              <a:buFont typeface="Wingdings" panose="05000000000000000000" pitchFamily="2" charset="2"/>
              <a:buChar char="q"/>
            </a:pPr>
            <a:r>
              <a:rPr lang="en-US" b="1" dirty="0"/>
              <a:t>Boxplot</a:t>
            </a:r>
          </a:p>
          <a:p>
            <a:pPr marL="342900" indent="-342900" algn="l">
              <a:buFont typeface="Wingdings" panose="05000000000000000000" pitchFamily="2" charset="2"/>
              <a:buChar char="q"/>
            </a:pPr>
            <a:r>
              <a:rPr lang="en-US" b="1" dirty="0"/>
              <a:t>scikitplot</a:t>
            </a:r>
          </a:p>
          <a:p>
            <a:endParaRPr lang="en-US" dirty="0"/>
          </a:p>
        </p:txBody>
      </p:sp>
    </p:spTree>
    <p:extLst>
      <p:ext uri="{BB962C8B-B14F-4D97-AF65-F5344CB8AC3E}">
        <p14:creationId xmlns:p14="http://schemas.microsoft.com/office/powerpoint/2010/main" val="338266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52EB-F11A-419F-863B-0D7149F55BC3}"/>
              </a:ext>
            </a:extLst>
          </p:cNvPr>
          <p:cNvSpPr>
            <a:spLocks noGrp="1"/>
          </p:cNvSpPr>
          <p:nvPr>
            <p:ph type="ctrTitle"/>
          </p:nvPr>
        </p:nvSpPr>
        <p:spPr>
          <a:xfrm>
            <a:off x="1751012" y="1300786"/>
            <a:ext cx="8689976" cy="651768"/>
          </a:xfrm>
        </p:spPr>
        <p:txBody>
          <a:bodyPr>
            <a:normAutofit fontScale="90000"/>
          </a:bodyPr>
          <a:lstStyle/>
          <a:p>
            <a:r>
              <a:rPr lang="en-US" sz="4800" dirty="0"/>
              <a:t>MODEL BUILDING </a:t>
            </a:r>
            <a:endParaRPr lang="en-US" dirty="0"/>
          </a:p>
        </p:txBody>
      </p:sp>
      <p:sp>
        <p:nvSpPr>
          <p:cNvPr id="3" name="Subtitle 2">
            <a:extLst>
              <a:ext uri="{FF2B5EF4-FFF2-40B4-BE49-F238E27FC236}">
                <a16:creationId xmlns:a16="http://schemas.microsoft.com/office/drawing/2014/main" id="{AFF156CF-C4C4-46D3-9441-F373CBC3399A}"/>
              </a:ext>
            </a:extLst>
          </p:cNvPr>
          <p:cNvSpPr>
            <a:spLocks noGrp="1"/>
          </p:cNvSpPr>
          <p:nvPr>
            <p:ph type="subTitle" idx="1"/>
          </p:nvPr>
        </p:nvSpPr>
        <p:spPr>
          <a:xfrm>
            <a:off x="1751012" y="1952554"/>
            <a:ext cx="8689976" cy="4413870"/>
          </a:xfrm>
        </p:spPr>
        <p:txBody>
          <a:bodyPr/>
          <a:lstStyle/>
          <a:p>
            <a:pPr algn="l"/>
            <a:r>
              <a:rPr lang="en-US" dirty="0"/>
              <a:t>Here we have built 4 models:</a:t>
            </a:r>
          </a:p>
          <a:p>
            <a:pPr marL="457200" indent="-457200" algn="l">
              <a:buFont typeface="+mj-lt"/>
              <a:buAutoNum type="arabicPeriod"/>
            </a:pPr>
            <a:r>
              <a:rPr lang="en-US" dirty="0"/>
              <a:t>Logistic Regression</a:t>
            </a:r>
          </a:p>
          <a:p>
            <a:pPr marL="457200" indent="-457200" algn="l">
              <a:buFont typeface="+mj-lt"/>
              <a:buAutoNum type="arabicPeriod"/>
            </a:pPr>
            <a:r>
              <a:rPr lang="en-US" dirty="0"/>
              <a:t> Decision Tree Classifier</a:t>
            </a:r>
          </a:p>
          <a:p>
            <a:pPr marL="457200" indent="-457200" algn="l">
              <a:buFont typeface="+mj-lt"/>
              <a:buAutoNum type="arabicPeriod"/>
            </a:pPr>
            <a:r>
              <a:rPr lang="en-US" dirty="0"/>
              <a:t>Random Forest Classifier</a:t>
            </a:r>
          </a:p>
          <a:p>
            <a:pPr marL="457200" indent="-457200" algn="l">
              <a:buFont typeface="+mj-lt"/>
              <a:buAutoNum type="arabicPeriod"/>
            </a:pPr>
            <a:r>
              <a:rPr lang="en-US" dirty="0"/>
              <a:t>K neighbors Classifier</a:t>
            </a:r>
          </a:p>
          <a:p>
            <a:endParaRPr lang="en-US" dirty="0"/>
          </a:p>
        </p:txBody>
      </p:sp>
    </p:spTree>
    <p:extLst>
      <p:ext uri="{BB962C8B-B14F-4D97-AF65-F5344CB8AC3E}">
        <p14:creationId xmlns:p14="http://schemas.microsoft.com/office/powerpoint/2010/main" val="102452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BAA1-C17F-470A-824E-03F1453D6AF6}"/>
              </a:ext>
            </a:extLst>
          </p:cNvPr>
          <p:cNvSpPr>
            <a:spLocks noGrp="1"/>
          </p:cNvSpPr>
          <p:nvPr>
            <p:ph type="ctrTitle"/>
          </p:nvPr>
        </p:nvSpPr>
        <p:spPr>
          <a:xfrm>
            <a:off x="1751012" y="1300785"/>
            <a:ext cx="8689976" cy="954277"/>
          </a:xfrm>
        </p:spPr>
        <p:txBody>
          <a:bodyPr>
            <a:normAutofit fontScale="90000"/>
          </a:bodyPr>
          <a:lstStyle/>
          <a:p>
            <a:r>
              <a:rPr lang="en-US" sz="4800" dirty="0">
                <a:effectLst/>
                <a:latin typeface="Times New Roman" panose="02020603050405020304" pitchFamily="18" charset="0"/>
                <a:ea typeface="Calibri" panose="020F0502020204030204" pitchFamily="34" charset="0"/>
                <a:cs typeface="Times New Roman" panose="02020603050405020304" pitchFamily="18" charset="0"/>
              </a:rPr>
              <a:t>Hardware and Software Requirements and Tools Used</a:t>
            </a:r>
            <a:endParaRPr lang="en-US" dirty="0"/>
          </a:p>
        </p:txBody>
      </p:sp>
      <p:sp>
        <p:nvSpPr>
          <p:cNvPr id="3" name="Subtitle 2">
            <a:extLst>
              <a:ext uri="{FF2B5EF4-FFF2-40B4-BE49-F238E27FC236}">
                <a16:creationId xmlns:a16="http://schemas.microsoft.com/office/drawing/2014/main" id="{16CD6C49-9DA7-4005-9BDA-2819B6E24A2D}"/>
              </a:ext>
            </a:extLst>
          </p:cNvPr>
          <p:cNvSpPr>
            <a:spLocks noGrp="1"/>
          </p:cNvSpPr>
          <p:nvPr>
            <p:ph type="subTitle" idx="1"/>
          </p:nvPr>
        </p:nvSpPr>
        <p:spPr>
          <a:xfrm>
            <a:off x="1751012" y="2117558"/>
            <a:ext cx="8689976" cy="4640752"/>
          </a:xfrm>
        </p:spPr>
        <p:txBody>
          <a:bodyPr>
            <a:normAutofit fontScale="62500" lnSpcReduction="20000"/>
          </a:bodyPr>
          <a:lstStyle/>
          <a:p>
            <a:pPr marL="171450" marR="0" indent="0" algn="l">
              <a:lnSpc>
                <a:spcPct val="106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l">
              <a:lnSpc>
                <a:spcPct val="106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Here software used is Jupiter notebook in which we build the model in python. This is a built-in platform we must start by importing some of the library which are used in the model building. Some are as follows:</a:t>
            </a:r>
          </a:p>
          <a:p>
            <a:pPr marL="171450" marR="0" indent="0" algn="l">
              <a:lnSpc>
                <a:spcPct val="106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Importing NumPy-this is a numerical python in which numeric calculation are done.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0" algn="l">
              <a:lnSpc>
                <a:spcPct val="106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Importing pandas- pandas are used to perform different operation from uploading or retrieving the file to make changes in file.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0" algn="l">
              <a:lnSpc>
                <a:spcPct val="107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628650" marR="0" indent="0" algn="l">
              <a:lnSpc>
                <a:spcPct val="106000"/>
              </a:lnSpc>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Matplotlib- these are used for the visualization technique to plot the histogram, boxplot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6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Seaborn – these are used for the visualization technique by the help of which we plot heat map.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algn="l">
              <a:lnSpc>
                <a:spcPct val="106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are more libraries like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6000"/>
              </a:lnSpc>
              <a:spcBef>
                <a:spcPts val="0"/>
              </a:spcBef>
              <a:spcAft>
                <a:spcPts val="0"/>
              </a:spcAft>
              <a:buFont typeface="+mj-lt"/>
              <a:buAutoNum type="roman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Classification report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6000"/>
              </a:lnSpc>
              <a:spcBef>
                <a:spcPts val="0"/>
              </a:spcBef>
              <a:spcAft>
                <a:spcPts val="0"/>
              </a:spcAft>
              <a:buFont typeface="+mj-lt"/>
              <a:buAutoNum type="roman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Confusion matrix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6000"/>
              </a:lnSpc>
              <a:spcBef>
                <a:spcPts val="0"/>
              </a:spcBef>
              <a:spcAft>
                <a:spcPts val="0"/>
              </a:spcAft>
              <a:buFont typeface="+mj-lt"/>
              <a:buAutoNum type="roman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Standard scalar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6000"/>
              </a:lnSpc>
              <a:spcBef>
                <a:spcPts val="0"/>
              </a:spcBef>
              <a:spcAft>
                <a:spcPts val="0"/>
              </a:spcAft>
              <a:buFont typeface="+mj-lt"/>
              <a:buAutoNum type="romanL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Accuracy score</a:t>
            </a:r>
            <a:endParaRPr lang="en-US" dirty="0"/>
          </a:p>
        </p:txBody>
      </p:sp>
    </p:spTree>
    <p:extLst>
      <p:ext uri="{BB962C8B-B14F-4D97-AF65-F5344CB8AC3E}">
        <p14:creationId xmlns:p14="http://schemas.microsoft.com/office/powerpoint/2010/main" val="270686603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25</TotalTime>
  <Words>1019</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charter</vt:lpstr>
      <vt:lpstr>Times New Roman</vt:lpstr>
      <vt:lpstr>Tw Cen MT</vt:lpstr>
      <vt:lpstr>Wingdings</vt:lpstr>
      <vt:lpstr>Droplet</vt:lpstr>
      <vt:lpstr>MALIGNANT COMMENTS CLASSIFICATION</vt:lpstr>
      <vt:lpstr>INTRODUCTION</vt:lpstr>
      <vt:lpstr>Background of the Problem </vt:lpstr>
      <vt:lpstr>Motivation for the Problem </vt:lpstr>
      <vt:lpstr>Problem Framing</vt:lpstr>
      <vt:lpstr>Preprocessing Done using EDA</vt:lpstr>
      <vt:lpstr>Visualizations</vt:lpstr>
      <vt:lpstr>MODEL BUILDING </vt:lpstr>
      <vt:lpstr>Hardware and Software Requirements and Tools Used</vt:lpstr>
      <vt:lpstr>Key Metrics for success in solving problem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shubham malik</dc:creator>
  <cp:lastModifiedBy>shubham malik</cp:lastModifiedBy>
  <cp:revision>1</cp:revision>
  <dcterms:created xsi:type="dcterms:W3CDTF">2021-10-20T18:43:54Z</dcterms:created>
  <dcterms:modified xsi:type="dcterms:W3CDTF">2021-10-20T19:09:07Z</dcterms:modified>
</cp:coreProperties>
</file>