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27AF-1C4F-4051-900C-584F230FC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AD19A1-D2B2-469D-91A0-74DCEB6C8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AA74D-EC07-4BAC-9A54-847C90E84C88}"/>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5" name="Footer Placeholder 4">
            <a:extLst>
              <a:ext uri="{FF2B5EF4-FFF2-40B4-BE49-F238E27FC236}">
                <a16:creationId xmlns:a16="http://schemas.microsoft.com/office/drawing/2014/main" id="{E6A75E93-8AA4-47B7-B474-805E787C2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D3C79-8530-4C09-A5DA-E75E1F55E758}"/>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338423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151B-EA14-403E-8849-1262194D0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F1D3DB-61F8-4B78-81E8-A08A7CD387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770B0-660D-4504-88F6-7703E5CA84AD}"/>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5" name="Footer Placeholder 4">
            <a:extLst>
              <a:ext uri="{FF2B5EF4-FFF2-40B4-BE49-F238E27FC236}">
                <a16:creationId xmlns:a16="http://schemas.microsoft.com/office/drawing/2014/main" id="{3D917993-D448-456A-9C4D-1DB76497F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274B7-623D-4DE1-AA0F-FEB3A8B56EA6}"/>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48443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005A0-F849-4BCF-891B-26BDD2FF8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5F730-7315-4D3C-8E71-5F6C8B27D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3CA9D-4083-4AFE-BB1F-297D4D1D003D}"/>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5" name="Footer Placeholder 4">
            <a:extLst>
              <a:ext uri="{FF2B5EF4-FFF2-40B4-BE49-F238E27FC236}">
                <a16:creationId xmlns:a16="http://schemas.microsoft.com/office/drawing/2014/main" id="{88A7FF79-F9E9-4FB1-8647-5C464F865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81577-4298-4B5C-ADF5-422749C602AF}"/>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60127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627F-4F59-4965-8733-E22398948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7111A-A21F-43ED-88A1-DCDB85217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18B49-68FB-4DBC-AA30-3439763EE553}"/>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5" name="Footer Placeholder 4">
            <a:extLst>
              <a:ext uri="{FF2B5EF4-FFF2-40B4-BE49-F238E27FC236}">
                <a16:creationId xmlns:a16="http://schemas.microsoft.com/office/drawing/2014/main" id="{F4CD3C6B-445B-45B0-A46C-2FA5AA35F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072EC-C09B-449C-9042-26B4F4BE65BA}"/>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272736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A28-1F8C-43B1-AE90-285A61F52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75A17-E3B1-49F1-8907-A9AAA8570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5A9C14-4D02-4CCB-AEBE-071440018BA3}"/>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5" name="Footer Placeholder 4">
            <a:extLst>
              <a:ext uri="{FF2B5EF4-FFF2-40B4-BE49-F238E27FC236}">
                <a16:creationId xmlns:a16="http://schemas.microsoft.com/office/drawing/2014/main" id="{BFA640D5-BFDD-4317-9F5D-463832EE4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1984E-DA2B-4D04-989E-96C3D04D635C}"/>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201257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62E3-E377-4DC0-857B-1FAFA00FD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13E19-4D26-47C7-9682-A8D4EC2D2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4DDA-E514-4355-8A24-914C87642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8782AD-8118-4D72-A8F8-C0E40F41EB21}"/>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6" name="Footer Placeholder 5">
            <a:extLst>
              <a:ext uri="{FF2B5EF4-FFF2-40B4-BE49-F238E27FC236}">
                <a16:creationId xmlns:a16="http://schemas.microsoft.com/office/drawing/2014/main" id="{2DCCE52F-F035-4C6A-929F-9FBC6A987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F1DD0-66BF-46C9-8E0B-D3ED508F0C81}"/>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255642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D775-3EEE-4D46-AC9A-07760A297F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D5E40E-9BC0-4E41-ABAF-6C8D98624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39E35-0E47-4076-8F1D-B07B3B38C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175261-E996-429E-A347-7AB6F223D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77021-3711-4CE6-9F4A-00120FA40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B1868-7817-40A3-8A13-CBB5AD6CA962}"/>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8" name="Footer Placeholder 7">
            <a:extLst>
              <a:ext uri="{FF2B5EF4-FFF2-40B4-BE49-F238E27FC236}">
                <a16:creationId xmlns:a16="http://schemas.microsoft.com/office/drawing/2014/main" id="{111C01F5-EDBA-473B-9D8B-8BFA2AE75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04D3E-2838-4E37-A736-B9E760F29F09}"/>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158589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56CB-05A4-4D9E-A3B8-FBB5381CEC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A85DD0-7A60-488B-B80B-D5868445982F}"/>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4" name="Footer Placeholder 3">
            <a:extLst>
              <a:ext uri="{FF2B5EF4-FFF2-40B4-BE49-F238E27FC236}">
                <a16:creationId xmlns:a16="http://schemas.microsoft.com/office/drawing/2014/main" id="{2B8BCEF6-61B4-4C9D-ABDA-0537838D61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9996B-9FB3-4F91-AE3E-FC4E8941E87E}"/>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218410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DDC9D-1F82-48BE-93FC-0D5628147DD1}"/>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3" name="Footer Placeholder 2">
            <a:extLst>
              <a:ext uri="{FF2B5EF4-FFF2-40B4-BE49-F238E27FC236}">
                <a16:creationId xmlns:a16="http://schemas.microsoft.com/office/drawing/2014/main" id="{4282E556-C372-4548-9DA2-6A09E01BE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E3D761-E6B5-4307-84EF-46F7377001B4}"/>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174063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FA9C-42E6-4D0C-9E5F-D407B2E19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29C26E-BDEB-41F9-A367-D02CC15DE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89F7D-7B56-42BC-B1D7-370F4BF93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222333-EF9B-4EE4-AF6B-BB19B3A71885}"/>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6" name="Footer Placeholder 5">
            <a:extLst>
              <a:ext uri="{FF2B5EF4-FFF2-40B4-BE49-F238E27FC236}">
                <a16:creationId xmlns:a16="http://schemas.microsoft.com/office/drawing/2014/main" id="{EF93919F-C161-4494-9E29-50F25AFF7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F5443-5853-41D0-838D-AD4FF66AF79F}"/>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326993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5396-D862-47D4-9D2B-D8D5A0454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B56221-77D1-4468-95A8-930AEAC1B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761481-D5E0-4E62-9E05-48E0C0FB7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F0959-A6BA-40FC-B603-942FB8301535}"/>
              </a:ext>
            </a:extLst>
          </p:cNvPr>
          <p:cNvSpPr>
            <a:spLocks noGrp="1"/>
          </p:cNvSpPr>
          <p:nvPr>
            <p:ph type="dt" sz="half" idx="10"/>
          </p:nvPr>
        </p:nvSpPr>
        <p:spPr/>
        <p:txBody>
          <a:bodyPr/>
          <a:lstStyle/>
          <a:p>
            <a:fld id="{FD18C591-DAD7-4000-8840-8F6D0921D764}" type="datetimeFigureOut">
              <a:rPr lang="en-US" smtClean="0"/>
              <a:t>11/8/2021</a:t>
            </a:fld>
            <a:endParaRPr lang="en-US"/>
          </a:p>
        </p:txBody>
      </p:sp>
      <p:sp>
        <p:nvSpPr>
          <p:cNvPr id="6" name="Footer Placeholder 5">
            <a:extLst>
              <a:ext uri="{FF2B5EF4-FFF2-40B4-BE49-F238E27FC236}">
                <a16:creationId xmlns:a16="http://schemas.microsoft.com/office/drawing/2014/main" id="{268F03EF-A3FD-42A2-8572-AFC049A4C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3520B-0E5F-4A89-9B12-9AF1D70D42DD}"/>
              </a:ext>
            </a:extLst>
          </p:cNvPr>
          <p:cNvSpPr>
            <a:spLocks noGrp="1"/>
          </p:cNvSpPr>
          <p:nvPr>
            <p:ph type="sldNum" sz="quarter" idx="12"/>
          </p:nvPr>
        </p:nvSpPr>
        <p:spPr/>
        <p:txBody>
          <a:bodyPr/>
          <a:lstStyle/>
          <a:p>
            <a:fld id="{8CC18893-A3DA-4D59-B52F-574A6083137C}" type="slidenum">
              <a:rPr lang="en-US" smtClean="0"/>
              <a:t>‹#›</a:t>
            </a:fld>
            <a:endParaRPr lang="en-US"/>
          </a:p>
        </p:txBody>
      </p:sp>
    </p:spTree>
    <p:extLst>
      <p:ext uri="{BB962C8B-B14F-4D97-AF65-F5344CB8AC3E}">
        <p14:creationId xmlns:p14="http://schemas.microsoft.com/office/powerpoint/2010/main" val="362174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40014-1081-4D55-8DCA-396A164C0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B1753B-5412-4069-8667-13D6DB170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57994-A588-4FEF-A352-38CBEED5FD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8C591-DAD7-4000-8840-8F6D0921D764}" type="datetimeFigureOut">
              <a:rPr lang="en-US" smtClean="0"/>
              <a:t>11/8/2021</a:t>
            </a:fld>
            <a:endParaRPr lang="en-US"/>
          </a:p>
        </p:txBody>
      </p:sp>
      <p:sp>
        <p:nvSpPr>
          <p:cNvPr id="5" name="Footer Placeholder 4">
            <a:extLst>
              <a:ext uri="{FF2B5EF4-FFF2-40B4-BE49-F238E27FC236}">
                <a16:creationId xmlns:a16="http://schemas.microsoft.com/office/drawing/2014/main" id="{C7BD79B5-7EDA-4575-9D94-C3A5B1A47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C2AF7-3E5C-4FD5-BD17-23E713323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18893-A3DA-4D59-B52F-574A6083137C}" type="slidenum">
              <a:rPr lang="en-US" smtClean="0"/>
              <a:t>‹#›</a:t>
            </a:fld>
            <a:endParaRPr lang="en-US"/>
          </a:p>
        </p:txBody>
      </p:sp>
    </p:spTree>
    <p:extLst>
      <p:ext uri="{BB962C8B-B14F-4D97-AF65-F5344CB8AC3E}">
        <p14:creationId xmlns:p14="http://schemas.microsoft.com/office/powerpoint/2010/main" val="724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304D6-95C6-44F0-923F-1FDF11BD386E}"/>
              </a:ext>
            </a:extLst>
          </p:cNvPr>
          <p:cNvSpPr>
            <a:spLocks noGrp="1"/>
          </p:cNvSpPr>
          <p:nvPr>
            <p:ph type="ctrTitle"/>
          </p:nvPr>
        </p:nvSpPr>
        <p:spPr>
          <a:xfrm>
            <a:off x="1094095" y="851517"/>
            <a:ext cx="5238466" cy="2991416"/>
          </a:xfrm>
        </p:spPr>
        <p:txBody>
          <a:bodyPr anchor="b">
            <a:normAutofit/>
          </a:bodyPr>
          <a:lstStyle/>
          <a:p>
            <a:pPr algn="l"/>
            <a:r>
              <a:rPr lang="en-US" dirty="0"/>
              <a:t>FLIGHT PRICE PREDICTION</a:t>
            </a:r>
            <a:endParaRPr lang="en-US"/>
          </a:p>
        </p:txBody>
      </p:sp>
      <p:sp>
        <p:nvSpPr>
          <p:cNvPr id="3" name="Subtitle 2">
            <a:extLst>
              <a:ext uri="{FF2B5EF4-FFF2-40B4-BE49-F238E27FC236}">
                <a16:creationId xmlns:a16="http://schemas.microsoft.com/office/drawing/2014/main" id="{E45EB339-8349-4DB3-82DE-E53991319832}"/>
              </a:ext>
            </a:extLst>
          </p:cNvPr>
          <p:cNvSpPr>
            <a:spLocks noGrp="1"/>
          </p:cNvSpPr>
          <p:nvPr>
            <p:ph type="subTitle" idx="1"/>
          </p:nvPr>
        </p:nvSpPr>
        <p:spPr>
          <a:xfrm>
            <a:off x="1094096" y="5472650"/>
            <a:ext cx="4167115" cy="533833"/>
          </a:xfrm>
        </p:spPr>
        <p:txBody>
          <a:bodyPr anchor="t">
            <a:normAutofit/>
          </a:bodyPr>
          <a:lstStyle/>
          <a:p>
            <a:pPr algn="l"/>
            <a:r>
              <a:rPr lang="en-US" b="1" dirty="0">
                <a:solidFill>
                  <a:schemeClr val="tx1">
                    <a:lumMod val="50000"/>
                    <a:lumOff val="50000"/>
                  </a:schemeClr>
                </a:solidFill>
              </a:rPr>
              <a:t>By-SHUBHAM MALIK</a:t>
            </a:r>
          </a:p>
          <a:p>
            <a:pPr algn="l"/>
            <a:endParaRPr lang="en-US" dirty="0"/>
          </a:p>
        </p:txBody>
      </p:sp>
      <p:sp>
        <p:nvSpPr>
          <p:cNvPr id="11" name="Freeform: Shape 1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Icon&#10;&#10;Description automatically generated">
            <a:extLst>
              <a:ext uri="{FF2B5EF4-FFF2-40B4-BE49-F238E27FC236}">
                <a16:creationId xmlns:a16="http://schemas.microsoft.com/office/drawing/2014/main" id="{7D27183A-8206-40C4-9DBE-2BEBB399D62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531503" y="2129307"/>
            <a:ext cx="3217333" cy="3217333"/>
          </a:xfrm>
          <a:prstGeom prst="rect">
            <a:avLst/>
          </a:prstGeom>
          <a:noFill/>
        </p:spPr>
      </p:pic>
    </p:spTree>
    <p:extLst>
      <p:ext uri="{BB962C8B-B14F-4D97-AF65-F5344CB8AC3E}">
        <p14:creationId xmlns:p14="http://schemas.microsoft.com/office/powerpoint/2010/main" val="287044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8B26-48A1-4253-B1A6-B799DDDE8363}"/>
              </a:ext>
            </a:extLst>
          </p:cNvPr>
          <p:cNvSpPr>
            <a:spLocks noGrp="1"/>
          </p:cNvSpPr>
          <p:nvPr>
            <p:ph type="title"/>
          </p:nvPr>
        </p:nvSpPr>
        <p:spPr>
          <a:xfrm>
            <a:off x="838200" y="365125"/>
            <a:ext cx="10515600" cy="755531"/>
          </a:xfrm>
        </p:spPr>
        <p:txBody>
          <a:bodyPr/>
          <a:lstStyle/>
          <a:p>
            <a:pPr algn="ct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86013403-E136-4D3B-8DCE-C46D6810390F}"/>
              </a:ext>
            </a:extLst>
          </p:cNvPr>
          <p:cNvSpPr>
            <a:spLocks noGrp="1"/>
          </p:cNvSpPr>
          <p:nvPr>
            <p:ph idx="1"/>
          </p:nvPr>
        </p:nvSpPr>
        <p:spPr>
          <a:xfrm>
            <a:off x="838200" y="1038153"/>
            <a:ext cx="10515600" cy="5138810"/>
          </a:xfrm>
        </p:spPr>
        <p:txBody>
          <a:bodyPr>
            <a:normAutofit lnSpcReduction="10000"/>
          </a:bodyPr>
          <a:lstStyle/>
          <a:p>
            <a:r>
              <a:rPr lang="en-US" dirty="0"/>
              <a:t>After applying the machine learning algorithms, we concluded that it provides the accuracy of the model is 80% without losing any data.</a:t>
            </a:r>
          </a:p>
          <a:p>
            <a:r>
              <a:rPr lang="en-US" dirty="0"/>
              <a:t>The best accuracy is given by the random forest regressor algorithm in this algorithm it identifies the random forest contain n number of trees according to it check for each iteration and provide the best result to us. The main aim of this project was to predict the price of the flight.</a:t>
            </a:r>
          </a:p>
          <a:p>
            <a:r>
              <a:rPr lang="en-US" dirty="0"/>
              <a:t>As the demand of airline is increasing day by day because every person want to save its time because in any means of medium it take very long time to reach our destination and in some of the area flight plays a very important role in our daily life but there are some features which help us to make choose our flight easily before date and in low cost and we can identify which airline is giving low price. </a:t>
            </a:r>
            <a:r>
              <a:rPr lang="en-US"/>
              <a:t>So that why one of our client want prediction about the flight price.</a:t>
            </a:r>
            <a:endParaRPr lang="en-US" dirty="0"/>
          </a:p>
        </p:txBody>
      </p:sp>
    </p:spTree>
    <p:extLst>
      <p:ext uri="{BB962C8B-B14F-4D97-AF65-F5344CB8AC3E}">
        <p14:creationId xmlns:p14="http://schemas.microsoft.com/office/powerpoint/2010/main" val="40751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0E63-4814-4906-8616-3E42810CC878}"/>
              </a:ext>
            </a:extLst>
          </p:cNvPr>
          <p:cNvSpPr>
            <a:spLocks noGrp="1"/>
          </p:cNvSpPr>
          <p:nvPr>
            <p:ph type="ctrTitle"/>
          </p:nvPr>
        </p:nvSpPr>
        <p:spPr>
          <a:xfrm>
            <a:off x="1524000" y="1122363"/>
            <a:ext cx="9144000" cy="761439"/>
          </a:xfrm>
        </p:spPr>
        <p:txBody>
          <a:bodyPr>
            <a:normAutofit fontScale="90000"/>
          </a:bodyPr>
          <a:lstStyle/>
          <a:p>
            <a:r>
              <a:rPr lang="en-US" sz="6000"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Subtitle 2">
            <a:extLst>
              <a:ext uri="{FF2B5EF4-FFF2-40B4-BE49-F238E27FC236}">
                <a16:creationId xmlns:a16="http://schemas.microsoft.com/office/drawing/2014/main" id="{267CF9F4-E370-4587-9AC7-5530077F2C9F}"/>
              </a:ext>
            </a:extLst>
          </p:cNvPr>
          <p:cNvSpPr>
            <a:spLocks noGrp="1"/>
          </p:cNvSpPr>
          <p:nvPr>
            <p:ph type="subTitle" idx="1"/>
          </p:nvPr>
        </p:nvSpPr>
        <p:spPr>
          <a:xfrm>
            <a:off x="1524000" y="1883801"/>
            <a:ext cx="9144000" cy="4743879"/>
          </a:xfrm>
        </p:spPr>
        <p:txBody>
          <a:bodyPr>
            <a:normAutofit/>
          </a:bodyPr>
          <a:lstStyle/>
          <a:p>
            <a:pPr algn="just"/>
            <a:r>
              <a:rPr lang="en-US" sz="2000" dirty="0"/>
              <a:t>As the demand of airline is increasing day by day because every person want to save its time because in any means of medium it take very long time to reach our destination and in some of the area flight plays a very important role in our daily life but there are some features which help us to make choose our flight easily before date and in low cost and we can identify which airline is giving low price Anyone who has booked a flight ticket knows how unexpectedly the prices vary. The cheapest available ticket on a given flight gets more and less expensive over time. This usually happens as an attempt to maximize revenue based on – </a:t>
            </a:r>
          </a:p>
          <a:p>
            <a:pPr marL="457200" indent="-457200" algn="just">
              <a:buAutoNum type="arabicPeriod"/>
            </a:pPr>
            <a:r>
              <a:rPr lang="en-US" sz="2000" dirty="0"/>
              <a:t>Time of purchase patterns (making sure last-minute purchases are expensive)</a:t>
            </a:r>
          </a:p>
          <a:p>
            <a:pPr marL="457200" indent="-457200" algn="just">
              <a:buAutoNum type="arabicPeriod"/>
            </a:pPr>
            <a:r>
              <a:rPr lang="en-US" sz="2000" dirty="0"/>
              <a:t> 2. Keeping the flight as full as they want it (raising prices on a flight which is filling up to reduce sales and hold back inventory for those expensive last-minute expensive purchases) So, you must work on a project where you collect data of flight fares with other features and work to make a model to predict fares of flights</a:t>
            </a:r>
            <a:r>
              <a:rPr lang="en-US" dirty="0"/>
              <a:t>.</a:t>
            </a:r>
          </a:p>
        </p:txBody>
      </p:sp>
    </p:spTree>
    <p:extLst>
      <p:ext uri="{BB962C8B-B14F-4D97-AF65-F5344CB8AC3E}">
        <p14:creationId xmlns:p14="http://schemas.microsoft.com/office/powerpoint/2010/main" val="277830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7D96-8CE7-40E7-BE46-F709830C0586}"/>
              </a:ext>
            </a:extLst>
          </p:cNvPr>
          <p:cNvSpPr>
            <a:spLocks noGrp="1"/>
          </p:cNvSpPr>
          <p:nvPr>
            <p:ph type="ctrTitle"/>
          </p:nvPr>
        </p:nvSpPr>
        <p:spPr>
          <a:xfrm>
            <a:off x="1524000" y="378135"/>
            <a:ext cx="9144000" cy="687519"/>
          </a:xfrm>
        </p:spPr>
        <p:txBody>
          <a:bodyPr>
            <a:normAutofit fontScale="90000"/>
          </a:bodyPr>
          <a:lstStyle/>
          <a:p>
            <a:r>
              <a:rPr lang="en-US" sz="6000" dirty="0">
                <a:effectLst/>
                <a:latin typeface="Times New Roman" panose="02020603050405020304" pitchFamily="18" charset="0"/>
                <a:ea typeface="Calibri" panose="020F0502020204030204" pitchFamily="34" charset="0"/>
                <a:cs typeface="Times New Roman" panose="02020603050405020304" pitchFamily="18" charset="0"/>
              </a:rPr>
              <a:t>Background of the Problem </a:t>
            </a:r>
            <a:endParaRPr lang="en-US" dirty="0"/>
          </a:p>
        </p:txBody>
      </p:sp>
      <p:sp>
        <p:nvSpPr>
          <p:cNvPr id="3" name="Subtitle 2">
            <a:extLst>
              <a:ext uri="{FF2B5EF4-FFF2-40B4-BE49-F238E27FC236}">
                <a16:creationId xmlns:a16="http://schemas.microsoft.com/office/drawing/2014/main" id="{F93E8B8F-F8D1-43FE-A744-C3A38D3E02CA}"/>
              </a:ext>
            </a:extLst>
          </p:cNvPr>
          <p:cNvSpPr>
            <a:spLocks noGrp="1"/>
          </p:cNvSpPr>
          <p:nvPr>
            <p:ph type="subTitle" idx="1"/>
          </p:nvPr>
        </p:nvSpPr>
        <p:spPr>
          <a:xfrm>
            <a:off x="1524000" y="1141281"/>
            <a:ext cx="9144000" cy="5060139"/>
          </a:xfrm>
        </p:spPr>
        <p:txBody>
          <a:bodyPr/>
          <a:lstStyle/>
          <a:p>
            <a:pPr algn="just"/>
            <a:r>
              <a:rPr lang="en-US" dirty="0"/>
              <a:t>In the past few years its seen that the demand related to flight have increased exponentially. Because due to covid all people want safety and train for every where is still not started and people are moving towards flight so one of our customer want to do business in this field so that we can identify how the price got increase as the date of flight come near and what is the difference between the charges of different airlines which among them is expensive. </a:t>
            </a:r>
          </a:p>
          <a:p>
            <a:pPr algn="just"/>
            <a:r>
              <a:rPr lang="en-US" dirty="0"/>
              <a:t>Anyone who has booked a flight ticket knows how unexpectedly the prices vary. The cheapest available ticket on a given flight gets more and less expensive over time. This usually happens as an attempt to maximize revenue based on </a:t>
            </a:r>
          </a:p>
        </p:txBody>
      </p:sp>
    </p:spTree>
    <p:extLst>
      <p:ext uri="{BB962C8B-B14F-4D97-AF65-F5344CB8AC3E}">
        <p14:creationId xmlns:p14="http://schemas.microsoft.com/office/powerpoint/2010/main" val="144668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70BD-B167-44C2-981B-48410C2E77CC}"/>
              </a:ext>
            </a:extLst>
          </p:cNvPr>
          <p:cNvSpPr>
            <a:spLocks noGrp="1"/>
          </p:cNvSpPr>
          <p:nvPr>
            <p:ph type="ctrTitle"/>
          </p:nvPr>
        </p:nvSpPr>
        <p:spPr>
          <a:xfrm>
            <a:off x="1524000" y="639393"/>
            <a:ext cx="9144000" cy="735646"/>
          </a:xfrm>
        </p:spPr>
        <p:txBody>
          <a:bodyPr>
            <a:normAutofit fontScale="90000"/>
          </a:bodyPr>
          <a:lstStyle/>
          <a:p>
            <a:r>
              <a:rPr lang="en-US" sz="6000" dirty="0">
                <a:effectLst/>
                <a:latin typeface="Times New Roman" panose="02020603050405020304" pitchFamily="18" charset="0"/>
                <a:ea typeface="Calibri" panose="020F0502020204030204" pitchFamily="34" charset="0"/>
                <a:cs typeface="Times New Roman" panose="02020603050405020304" pitchFamily="18" charset="0"/>
              </a:rPr>
              <a:t>Motivation for the Problem </a:t>
            </a:r>
            <a:endParaRPr lang="en-US" dirty="0"/>
          </a:p>
        </p:txBody>
      </p:sp>
      <p:sp>
        <p:nvSpPr>
          <p:cNvPr id="3" name="Subtitle 2">
            <a:extLst>
              <a:ext uri="{FF2B5EF4-FFF2-40B4-BE49-F238E27FC236}">
                <a16:creationId xmlns:a16="http://schemas.microsoft.com/office/drawing/2014/main" id="{C5D9DE43-34EB-45CD-930D-E6C1E01B01A3}"/>
              </a:ext>
            </a:extLst>
          </p:cNvPr>
          <p:cNvSpPr>
            <a:spLocks noGrp="1"/>
          </p:cNvSpPr>
          <p:nvPr>
            <p:ph type="subTitle" idx="1"/>
          </p:nvPr>
        </p:nvSpPr>
        <p:spPr>
          <a:xfrm>
            <a:off x="1524000" y="1375039"/>
            <a:ext cx="9144000" cy="4317617"/>
          </a:xfrm>
        </p:spPr>
        <p:txBody>
          <a:bodyPr/>
          <a:lstStyle/>
          <a:p>
            <a:pPr algn="just"/>
            <a:r>
              <a:rPr lang="en-US" dirty="0"/>
              <a:t>This project was provided by </a:t>
            </a:r>
            <a:r>
              <a:rPr lang="en-US" dirty="0" err="1"/>
              <a:t>FlipRobo</a:t>
            </a:r>
            <a:r>
              <a:rPr lang="en-US" dirty="0"/>
              <a:t> as a part of my internship program the main objective behind solving this real time problem is to put forward my skill to solve these problem. However, the motivation for taking this project was that it is relatively a new field of research. Here we have many options but less concrete solutions. The main motivation is to build a prototype of flight price prediction model so that we can identify which airline is giving low price tickets and how it changes according to time</a:t>
            </a:r>
          </a:p>
        </p:txBody>
      </p:sp>
    </p:spTree>
    <p:extLst>
      <p:ext uri="{BB962C8B-B14F-4D97-AF65-F5344CB8AC3E}">
        <p14:creationId xmlns:p14="http://schemas.microsoft.com/office/powerpoint/2010/main" val="345789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279C-6A60-4F98-9D34-491B61E0905D}"/>
              </a:ext>
            </a:extLst>
          </p:cNvPr>
          <p:cNvSpPr>
            <a:spLocks noGrp="1"/>
          </p:cNvSpPr>
          <p:nvPr>
            <p:ph type="ctrTitle"/>
          </p:nvPr>
        </p:nvSpPr>
        <p:spPr>
          <a:xfrm>
            <a:off x="1524000" y="1122363"/>
            <a:ext cx="9144000" cy="912693"/>
          </a:xfrm>
        </p:spPr>
        <p:txBody>
          <a:bodyPr>
            <a:normAutofit fontScale="90000"/>
          </a:bodyPr>
          <a:lstStyle/>
          <a:p>
            <a:r>
              <a:rPr lang="en-US" sz="6000" dirty="0">
                <a:effectLst/>
                <a:latin typeface="Times New Roman" panose="02020603050405020304" pitchFamily="18" charset="0"/>
                <a:ea typeface="Calibri" panose="020F0502020204030204" pitchFamily="34" charset="0"/>
                <a:cs typeface="Times New Roman" panose="02020603050405020304" pitchFamily="18" charset="0"/>
              </a:rPr>
              <a:t>Problem Framing</a:t>
            </a:r>
            <a:endParaRPr lang="en-US" dirty="0"/>
          </a:p>
        </p:txBody>
      </p:sp>
      <p:sp>
        <p:nvSpPr>
          <p:cNvPr id="3" name="Subtitle 2">
            <a:extLst>
              <a:ext uri="{FF2B5EF4-FFF2-40B4-BE49-F238E27FC236}">
                <a16:creationId xmlns:a16="http://schemas.microsoft.com/office/drawing/2014/main" id="{C64EF867-3684-42FD-874C-B371CFF3B590}"/>
              </a:ext>
            </a:extLst>
          </p:cNvPr>
          <p:cNvSpPr>
            <a:spLocks noGrp="1"/>
          </p:cNvSpPr>
          <p:nvPr>
            <p:ph type="subTitle" idx="1"/>
          </p:nvPr>
        </p:nvSpPr>
        <p:spPr>
          <a:xfrm>
            <a:off x="1524000" y="1973179"/>
            <a:ext cx="9144000" cy="4884821"/>
          </a:xfrm>
        </p:spPr>
        <p:txBody>
          <a:bodyPr>
            <a:normAutofit lnSpcReduction="10000"/>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describe function applies basic statistical computations on the dataset like extreme values, count of data points standard deviation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etc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Some of the factors which can affect the data are :</a:t>
            </a:r>
          </a:p>
          <a:p>
            <a:pPr marL="171450" marR="0" indent="0" algn="just">
              <a:lnSpc>
                <a:spcPct val="107000"/>
              </a:lnSpc>
              <a:spcBef>
                <a:spcPts val="0"/>
              </a:spcBef>
              <a:spcAft>
                <a:spcPts val="0"/>
              </a:spcAft>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Incomplete </a:t>
            </a: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ii. Noisy </a:t>
            </a:r>
          </a:p>
          <a:p>
            <a:pPr marL="171450" marR="0" indent="0" algn="just">
              <a:lnSpc>
                <a:spcPct val="107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iii. Inconsistent data etc.</a:t>
            </a:r>
          </a:p>
          <a:p>
            <a:pPr marL="45720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are many stages involved in data preprocessing: </a:t>
            </a: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Data cleaning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Data integration </a:t>
            </a: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 Data transformation </a:t>
            </a: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Data reduction etc.</a:t>
            </a:r>
          </a:p>
          <a:p>
            <a:pPr marL="171450" marR="0" indent="0" algn="just">
              <a:lnSpc>
                <a:spcPct val="107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Inputs- Logic- Output Relationships</a:t>
            </a:r>
          </a:p>
          <a:p>
            <a:endParaRPr lang="en-US" dirty="0"/>
          </a:p>
        </p:txBody>
      </p:sp>
    </p:spTree>
    <p:extLst>
      <p:ext uri="{BB962C8B-B14F-4D97-AF65-F5344CB8AC3E}">
        <p14:creationId xmlns:p14="http://schemas.microsoft.com/office/powerpoint/2010/main" val="138386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3E85-246B-4BD3-A9FB-4FF318D1C1DC}"/>
              </a:ext>
            </a:extLst>
          </p:cNvPr>
          <p:cNvSpPr>
            <a:spLocks noGrp="1"/>
          </p:cNvSpPr>
          <p:nvPr>
            <p:ph type="ctrTitle"/>
          </p:nvPr>
        </p:nvSpPr>
        <p:spPr>
          <a:xfrm>
            <a:off x="1524000" y="1122364"/>
            <a:ext cx="9144000" cy="830190"/>
          </a:xfrm>
        </p:spPr>
        <p:txBody>
          <a:bodyPr>
            <a:normAutofit fontScale="90000"/>
          </a:bodyPr>
          <a:lstStyle/>
          <a:p>
            <a:r>
              <a:rPr lang="en-US" sz="6000" dirty="0">
                <a:effectLst/>
                <a:latin typeface="Times New Roman" panose="02020603050405020304" pitchFamily="18" charset="0"/>
                <a:ea typeface="Calibri" panose="020F0502020204030204" pitchFamily="34" charset="0"/>
                <a:cs typeface="Times New Roman" panose="02020603050405020304" pitchFamily="18" charset="0"/>
              </a:rPr>
              <a:t>Preprocessing Done using EDA</a:t>
            </a:r>
            <a:endParaRPr lang="en-US" dirty="0"/>
          </a:p>
        </p:txBody>
      </p:sp>
      <p:sp>
        <p:nvSpPr>
          <p:cNvPr id="3" name="Subtitle 2">
            <a:extLst>
              <a:ext uri="{FF2B5EF4-FFF2-40B4-BE49-F238E27FC236}">
                <a16:creationId xmlns:a16="http://schemas.microsoft.com/office/drawing/2014/main" id="{B36FA7CE-B9F6-419F-8E63-A75887A28D65}"/>
              </a:ext>
            </a:extLst>
          </p:cNvPr>
          <p:cNvSpPr>
            <a:spLocks noGrp="1"/>
          </p:cNvSpPr>
          <p:nvPr>
            <p:ph type="subTitle" idx="1"/>
          </p:nvPr>
        </p:nvSpPr>
        <p:spPr>
          <a:xfrm>
            <a:off x="1524000" y="1842550"/>
            <a:ext cx="9144000" cy="4613252"/>
          </a:xfrm>
        </p:spPr>
        <p:txBody>
          <a:bodyPr/>
          <a:lstStyle/>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Importing the required libraries</a:t>
            </a:r>
          </a:p>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 Loading the data into the data frame</a:t>
            </a:r>
            <a:endParaRPr lang="en-US" b="1" dirty="0">
              <a:solidFill>
                <a:srgbClr val="292929"/>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Checking the types of data</a:t>
            </a:r>
          </a:p>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 Dropping the duplicate rows</a:t>
            </a:r>
          </a:p>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 To analysis the outlier</a:t>
            </a:r>
          </a:p>
          <a:p>
            <a:pPr marL="457200" indent="-457200" algn="l">
              <a:buFont typeface="+mj-lt"/>
              <a:buAutoNum type="arabicPeriod"/>
            </a:pPr>
            <a:r>
              <a:rPr lang="en-US" b="1" i="0" dirty="0">
                <a:solidFill>
                  <a:srgbClr val="292929"/>
                </a:solidFill>
                <a:effectLst/>
                <a:latin typeface="charter"/>
              </a:rPr>
              <a:t>Another useful function provided by pandas is describe()</a:t>
            </a:r>
          </a:p>
          <a:p>
            <a:pPr marL="457200" indent="-457200" algn="l">
              <a:buFont typeface="+mj-lt"/>
              <a:buAutoNum type="arabicPeriod"/>
            </a:pPr>
            <a:r>
              <a:rPr lang="en-US" b="1" i="0" dirty="0">
                <a:solidFill>
                  <a:srgbClr val="292929"/>
                </a:solidFill>
                <a:effectLst/>
                <a:latin typeface="charter"/>
              </a:rPr>
              <a:t>To check Missing Values</a:t>
            </a:r>
            <a:endParaRPr lang="en-US" b="1" dirty="0">
              <a:solidFill>
                <a:srgbClr val="292929"/>
              </a:solidFill>
              <a:latin typeface="charter"/>
            </a:endParaRPr>
          </a:p>
          <a:p>
            <a:pPr marL="457200" indent="-457200" algn="l">
              <a:buFont typeface="+mj-lt"/>
              <a:buAutoNum type="arabicPeriod"/>
            </a:pPr>
            <a:r>
              <a:rPr lang="en-US" b="1" i="0" dirty="0">
                <a:solidFill>
                  <a:srgbClr val="292929"/>
                </a:solidFill>
                <a:effectLst/>
                <a:latin typeface="charter"/>
              </a:rPr>
              <a:t>We can analyze 2 and more columns in a figure</a:t>
            </a:r>
          </a:p>
          <a:p>
            <a:pPr marL="457200" indent="-457200" algn="l">
              <a:buFont typeface="+mj-lt"/>
              <a:buAutoNum type="arabicPeriod"/>
            </a:pPr>
            <a:r>
              <a:rPr lang="en-US" b="1" i="0" dirty="0">
                <a:solidFill>
                  <a:srgbClr val="292929"/>
                </a:solidFill>
                <a:effectLst/>
                <a:latin typeface="charter"/>
              </a:rPr>
              <a:t>Categorical variable analysis</a:t>
            </a:r>
          </a:p>
          <a:p>
            <a:pPr marL="457200" indent="-457200" algn="l">
              <a:buFont typeface="+mj-lt"/>
              <a:buAutoNum type="arabicPeriod"/>
            </a:pPr>
            <a:r>
              <a:rPr lang="en-US" b="1" dirty="0">
                <a:solidFill>
                  <a:srgbClr val="292929"/>
                </a:solidFill>
                <a:latin typeface="charter"/>
                <a:cs typeface="Times New Roman" panose="02020603050405020304" pitchFamily="18" charset="0"/>
              </a:rPr>
              <a:t>Creating dummies of data like time and source etc.</a:t>
            </a:r>
            <a:endParaRPr lang="en-US" b="1" i="0" dirty="0">
              <a:solidFill>
                <a:srgbClr val="292929"/>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038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FAEC-8A5C-4EE9-9F7D-AF7DF50F0AC0}"/>
              </a:ext>
            </a:extLst>
          </p:cNvPr>
          <p:cNvSpPr>
            <a:spLocks noGrp="1"/>
          </p:cNvSpPr>
          <p:nvPr>
            <p:ph type="ctrTitle"/>
          </p:nvPr>
        </p:nvSpPr>
        <p:spPr>
          <a:xfrm>
            <a:off x="1524000" y="1122363"/>
            <a:ext cx="9144000" cy="857691"/>
          </a:xfrm>
        </p:spPr>
        <p:txBody>
          <a:bodyPr>
            <a:normAutofit fontScale="90000"/>
          </a:bodyPr>
          <a:lstStyle/>
          <a:p>
            <a:r>
              <a:rPr lang="en-US" sz="6000" dirty="0">
                <a:effectLst/>
                <a:latin typeface="Times New Roman" panose="02020603050405020304" pitchFamily="18" charset="0"/>
                <a:ea typeface="Calibri" panose="020F0502020204030204" pitchFamily="34" charset="0"/>
                <a:cs typeface="Times New Roman" panose="02020603050405020304" pitchFamily="18" charset="0"/>
              </a:rPr>
              <a:t>Visualizations</a:t>
            </a:r>
            <a:endParaRPr lang="en-US" dirty="0"/>
          </a:p>
        </p:txBody>
      </p:sp>
      <p:sp>
        <p:nvSpPr>
          <p:cNvPr id="3" name="Subtitle 2">
            <a:extLst>
              <a:ext uri="{FF2B5EF4-FFF2-40B4-BE49-F238E27FC236}">
                <a16:creationId xmlns:a16="http://schemas.microsoft.com/office/drawing/2014/main" id="{AD25752D-5ADF-4405-B2AE-7DF1007E6350}"/>
              </a:ext>
            </a:extLst>
          </p:cNvPr>
          <p:cNvSpPr>
            <a:spLocks noGrp="1"/>
          </p:cNvSpPr>
          <p:nvPr>
            <p:ph type="subTitle" idx="1"/>
          </p:nvPr>
        </p:nvSpPr>
        <p:spPr>
          <a:xfrm>
            <a:off x="1524000" y="1815050"/>
            <a:ext cx="9144000" cy="4647626"/>
          </a:xfrm>
        </p:spPr>
        <p:txBody>
          <a:bodyPr/>
          <a:lstStyle/>
          <a:p>
            <a:pPr marL="342900" indent="-342900" algn="l">
              <a:buFont typeface="Wingdings" panose="05000000000000000000" pitchFamily="2" charset="2"/>
              <a:buChar char="q"/>
            </a:pPr>
            <a:r>
              <a:rPr lang="en-US" b="1" i="0" dirty="0">
                <a:solidFill>
                  <a:srgbClr val="292929"/>
                </a:solidFill>
                <a:effectLst/>
                <a:latin typeface="charter"/>
              </a:rPr>
              <a:t>Matplotlib</a:t>
            </a:r>
            <a:endParaRPr lang="en-US" sz="2400" b="1" i="0" dirty="0">
              <a:solidFill>
                <a:srgbClr val="292929"/>
              </a:solidFill>
              <a:effectLst/>
              <a:latin typeface="charter"/>
            </a:endParaRPr>
          </a:p>
          <a:p>
            <a:pPr marL="342900" indent="-342900" algn="l">
              <a:buFont typeface="Wingdings" panose="05000000000000000000" pitchFamily="2" charset="2"/>
              <a:buChar char="q"/>
            </a:pPr>
            <a:r>
              <a:rPr lang="en-US" sz="2400" b="1" i="0" dirty="0">
                <a:solidFill>
                  <a:srgbClr val="292929"/>
                </a:solidFill>
                <a:effectLst/>
                <a:latin typeface="charter"/>
              </a:rPr>
              <a:t>Seaborn</a:t>
            </a:r>
            <a:endParaRPr lang="en-US" sz="2400" b="1" dirty="0">
              <a:solidFill>
                <a:srgbClr val="292929"/>
              </a:solidFill>
              <a:latin typeface="charter"/>
            </a:endParaRPr>
          </a:p>
          <a:p>
            <a:pPr marL="342900" indent="-342900" algn="l">
              <a:buFont typeface="Wingdings" panose="05000000000000000000" pitchFamily="2" charset="2"/>
              <a:buChar char="q"/>
            </a:pPr>
            <a:r>
              <a:rPr lang="en-US" sz="2400" b="1" i="0" dirty="0">
                <a:solidFill>
                  <a:srgbClr val="292929"/>
                </a:solidFill>
                <a:effectLst/>
                <a:latin typeface="charter"/>
              </a:rPr>
              <a:t>Histogram</a:t>
            </a:r>
          </a:p>
          <a:p>
            <a:pPr marL="342900" indent="-342900" algn="l">
              <a:buFont typeface="Wingdings" panose="05000000000000000000" pitchFamily="2" charset="2"/>
              <a:buChar char="q"/>
            </a:pPr>
            <a:r>
              <a:rPr lang="en-US" sz="2400" b="1" dirty="0">
                <a:solidFill>
                  <a:srgbClr val="292929"/>
                </a:solidFill>
                <a:latin typeface="charter"/>
              </a:rPr>
              <a:t>Heatmap</a:t>
            </a:r>
          </a:p>
          <a:p>
            <a:pPr marL="342900" indent="-342900" algn="l">
              <a:buFont typeface="Wingdings" panose="05000000000000000000" pitchFamily="2" charset="2"/>
              <a:buChar char="q"/>
            </a:pPr>
            <a:r>
              <a:rPr lang="en-US" sz="2400" b="1" dirty="0"/>
              <a:t>Subplot</a:t>
            </a:r>
          </a:p>
          <a:p>
            <a:pPr marL="342900" indent="-342900" algn="l">
              <a:buFont typeface="Wingdings" panose="05000000000000000000" pitchFamily="2" charset="2"/>
              <a:buChar char="q"/>
            </a:pPr>
            <a:r>
              <a:rPr lang="en-US" sz="2400" b="1" dirty="0"/>
              <a:t>Boxplot</a:t>
            </a:r>
          </a:p>
          <a:p>
            <a:pPr marL="342900" indent="-342900" algn="l">
              <a:buFont typeface="Wingdings" panose="05000000000000000000" pitchFamily="2" charset="2"/>
              <a:buChar char="q"/>
            </a:pPr>
            <a:r>
              <a:rPr lang="en-US" sz="2400" b="1" dirty="0" err="1"/>
              <a:t>scikitplot</a:t>
            </a:r>
            <a:endParaRPr lang="en-US" sz="2400" b="1" dirty="0"/>
          </a:p>
          <a:p>
            <a:endParaRPr lang="en-US" dirty="0"/>
          </a:p>
        </p:txBody>
      </p:sp>
    </p:spTree>
    <p:extLst>
      <p:ext uri="{BB962C8B-B14F-4D97-AF65-F5344CB8AC3E}">
        <p14:creationId xmlns:p14="http://schemas.microsoft.com/office/powerpoint/2010/main" val="183721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A6EE-FE52-4DBF-A443-E55ACFD7F6C3}"/>
              </a:ext>
            </a:extLst>
          </p:cNvPr>
          <p:cNvSpPr>
            <a:spLocks noGrp="1"/>
          </p:cNvSpPr>
          <p:nvPr>
            <p:ph type="ctrTitle"/>
          </p:nvPr>
        </p:nvSpPr>
        <p:spPr>
          <a:xfrm>
            <a:off x="1524000" y="1122363"/>
            <a:ext cx="9144000" cy="857691"/>
          </a:xfrm>
        </p:spPr>
        <p:txBody>
          <a:bodyPr>
            <a:normAutofit fontScale="90000"/>
          </a:bodyPr>
          <a:lstStyle/>
          <a:p>
            <a:r>
              <a:rPr lang="en-US" sz="6000" dirty="0"/>
              <a:t>MODEL BUILDING </a:t>
            </a:r>
            <a:endParaRPr lang="en-US" dirty="0"/>
          </a:p>
        </p:txBody>
      </p:sp>
      <p:sp>
        <p:nvSpPr>
          <p:cNvPr id="3" name="Subtitle 2">
            <a:extLst>
              <a:ext uri="{FF2B5EF4-FFF2-40B4-BE49-F238E27FC236}">
                <a16:creationId xmlns:a16="http://schemas.microsoft.com/office/drawing/2014/main" id="{A5D9441F-6353-4FC8-818D-59593915D7A2}"/>
              </a:ext>
            </a:extLst>
          </p:cNvPr>
          <p:cNvSpPr>
            <a:spLocks noGrp="1"/>
          </p:cNvSpPr>
          <p:nvPr>
            <p:ph type="subTitle" idx="1"/>
          </p:nvPr>
        </p:nvSpPr>
        <p:spPr>
          <a:xfrm>
            <a:off x="1524000" y="1980054"/>
            <a:ext cx="9144000" cy="4723254"/>
          </a:xfrm>
        </p:spPr>
        <p:txBody>
          <a:bodyPr/>
          <a:lstStyle/>
          <a:p>
            <a:pPr algn="l"/>
            <a:r>
              <a:rPr lang="en-US" dirty="0"/>
              <a:t>Here we have built 3models:</a:t>
            </a:r>
          </a:p>
          <a:p>
            <a:pPr marL="457200" indent="-457200" algn="l">
              <a:buFont typeface="+mj-lt"/>
              <a:buAutoNum type="arabicPeriod"/>
            </a:pPr>
            <a:r>
              <a:rPr lang="en-US" dirty="0"/>
              <a:t>Linear Regression</a:t>
            </a:r>
          </a:p>
          <a:p>
            <a:pPr marL="457200" indent="-457200" algn="l">
              <a:buFont typeface="+mj-lt"/>
              <a:buAutoNum type="arabicPeriod"/>
            </a:pPr>
            <a:r>
              <a:rPr lang="en-US" dirty="0"/>
              <a:t> Decision Tree Regressor</a:t>
            </a:r>
          </a:p>
          <a:p>
            <a:pPr marL="457200" indent="-457200" algn="l">
              <a:buFont typeface="+mj-lt"/>
              <a:buAutoNum type="arabicPeriod"/>
            </a:pPr>
            <a:r>
              <a:rPr lang="en-US" dirty="0"/>
              <a:t>Random Forest Regressor</a:t>
            </a:r>
          </a:p>
          <a:p>
            <a:endParaRPr lang="en-US" dirty="0"/>
          </a:p>
        </p:txBody>
      </p:sp>
    </p:spTree>
    <p:extLst>
      <p:ext uri="{BB962C8B-B14F-4D97-AF65-F5344CB8AC3E}">
        <p14:creationId xmlns:p14="http://schemas.microsoft.com/office/powerpoint/2010/main" val="157478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F53D-B60F-46CD-88E7-B172E9389909}"/>
              </a:ext>
            </a:extLst>
          </p:cNvPr>
          <p:cNvSpPr>
            <a:spLocks noGrp="1"/>
          </p:cNvSpPr>
          <p:nvPr>
            <p:ph type="ctrTitle"/>
          </p:nvPr>
        </p:nvSpPr>
        <p:spPr>
          <a:xfrm>
            <a:off x="1524000" y="192506"/>
            <a:ext cx="9144000" cy="1285660"/>
          </a:xfrm>
        </p:spPr>
        <p:txBody>
          <a:bodyPr>
            <a:normAutofit fontScale="90000"/>
          </a:bodyPr>
          <a:lstStyle/>
          <a:p>
            <a:r>
              <a:rPr lang="en-US" sz="6000" dirty="0">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endParaRPr lang="en-US" dirty="0"/>
          </a:p>
        </p:txBody>
      </p:sp>
      <p:sp>
        <p:nvSpPr>
          <p:cNvPr id="3" name="Subtitle 2">
            <a:extLst>
              <a:ext uri="{FF2B5EF4-FFF2-40B4-BE49-F238E27FC236}">
                <a16:creationId xmlns:a16="http://schemas.microsoft.com/office/drawing/2014/main" id="{9ACA27B7-8BE7-406E-8274-5847BD3D5C12}"/>
              </a:ext>
            </a:extLst>
          </p:cNvPr>
          <p:cNvSpPr>
            <a:spLocks noGrp="1"/>
          </p:cNvSpPr>
          <p:nvPr>
            <p:ph type="subTitle" idx="1"/>
          </p:nvPr>
        </p:nvSpPr>
        <p:spPr>
          <a:xfrm>
            <a:off x="1524000" y="1375038"/>
            <a:ext cx="9144000" cy="5290456"/>
          </a:xfrm>
        </p:spPr>
        <p:txBody>
          <a:bodyPr>
            <a:normAutofit fontScale="85000" lnSpcReduction="20000"/>
          </a:bodyPr>
          <a:lstStyle/>
          <a:p>
            <a:pPr marL="457200" marR="0" algn="l">
              <a:lnSpc>
                <a:spcPct val="106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Here software used is Jupiter notebook in which we build the model in python. This is a built-in platform we must start by importing some of the library which are used in the model building. Some are as follows:</a:t>
            </a:r>
          </a:p>
          <a:p>
            <a:pPr marL="171450" marR="0" indent="0" algn="l">
              <a:lnSpc>
                <a:spcPct val="106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Importing NumPy-this is a numerical python in which numeric calculation are done.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0" algn="l">
              <a:lnSpc>
                <a:spcPct val="106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Importing pandas- pandas are used to perform different operation from uploading or retrieving the file to make changes in file.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l">
              <a:lnSpc>
                <a:spcPct val="107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0" algn="l">
              <a:lnSpc>
                <a:spcPct val="106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Matplotlib- these are used for the visualization technique to plot the histogram, boxplot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Seaborn – these are used for the visualization technique by the help of which we plot heat map.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06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are more libraries like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l">
              <a:lnSpc>
                <a:spcPct val="106000"/>
              </a:lnSpc>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6000"/>
              </a:lnSpc>
              <a:spcBef>
                <a:spcPts val="0"/>
              </a:spcBef>
              <a:spcAft>
                <a:spcPts val="0"/>
              </a:spcAft>
              <a:buFont typeface="+mj-lt"/>
              <a:buAutoNum type="romanLcPeriod"/>
            </a:pPr>
            <a:r>
              <a:rPr lang="en-US" dirty="0">
                <a:latin typeface="Times New Roman" panose="02020603050405020304" pitchFamily="18" charset="0"/>
                <a:ea typeface="Calibri" panose="020F0502020204030204" pitchFamily="34" charset="0"/>
                <a:cs typeface="Times New Roman" panose="02020603050405020304" pitchFamily="18" charset="0"/>
              </a:rPr>
              <a:t>Mean absolute error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6000"/>
              </a:lnSpc>
              <a:spcBef>
                <a:spcPts val="0"/>
              </a:spcBef>
              <a:spcAft>
                <a:spcPts val="0"/>
              </a:spcAft>
              <a:buFont typeface="+mj-lt"/>
              <a:buAutoNum type="romanLcPeriod"/>
            </a:pPr>
            <a:r>
              <a:rPr lang="en-US" dirty="0">
                <a:latin typeface="Times New Roman" panose="02020603050405020304" pitchFamily="18" charset="0"/>
                <a:ea typeface="Calibri" panose="020F0502020204030204" pitchFamily="34" charset="0"/>
                <a:cs typeface="Times New Roman" panose="02020603050405020304" pitchFamily="18" charset="0"/>
              </a:rPr>
              <a:t>Mean squared error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071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907</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charter</vt:lpstr>
      <vt:lpstr>Times New Roman</vt:lpstr>
      <vt:lpstr>Wingdings</vt:lpstr>
      <vt:lpstr>Office Theme</vt:lpstr>
      <vt:lpstr>FLIGHT PRICE PREDICTION</vt:lpstr>
      <vt:lpstr>INTRODUCTION</vt:lpstr>
      <vt:lpstr>Background of the Problem </vt:lpstr>
      <vt:lpstr>Motivation for the Problem </vt:lpstr>
      <vt:lpstr>Problem Framing</vt:lpstr>
      <vt:lpstr>Preprocessing Done using EDA</vt:lpstr>
      <vt:lpstr>Visualizations</vt:lpstr>
      <vt:lpstr>MODEL BUILDING </vt:lpstr>
      <vt:lpstr>Hardware and Software Requirements and Tools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shubham malik</dc:creator>
  <cp:lastModifiedBy>shubham malik</cp:lastModifiedBy>
  <cp:revision>1</cp:revision>
  <dcterms:created xsi:type="dcterms:W3CDTF">2021-11-07T19:43:59Z</dcterms:created>
  <dcterms:modified xsi:type="dcterms:W3CDTF">2021-11-07T20:04:38Z</dcterms:modified>
</cp:coreProperties>
</file>