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256" r:id="rId3"/>
    <p:sldId id="258" r:id="rId4"/>
    <p:sldId id="276" r:id="rId5"/>
    <p:sldId id="260" r:id="rId6"/>
    <p:sldId id="277" r:id="rId7"/>
    <p:sldId id="278" r:id="rId8"/>
    <p:sldId id="279" r:id="rId9"/>
    <p:sldId id="285" r:id="rId10"/>
    <p:sldId id="291" r:id="rId11"/>
    <p:sldId id="297" r:id="rId12"/>
    <p:sldId id="280" r:id="rId13"/>
    <p:sldId id="290" r:id="rId14"/>
    <p:sldId id="292" r:id="rId15"/>
    <p:sldId id="298" r:id="rId16"/>
    <p:sldId id="281" r:id="rId17"/>
    <p:sldId id="286" r:id="rId18"/>
    <p:sldId id="293" r:id="rId19"/>
    <p:sldId id="299" r:id="rId20"/>
    <p:sldId id="282" r:id="rId21"/>
    <p:sldId id="287" r:id="rId22"/>
    <p:sldId id="294" r:id="rId23"/>
    <p:sldId id="300" r:id="rId24"/>
    <p:sldId id="283" r:id="rId25"/>
    <p:sldId id="288" r:id="rId26"/>
    <p:sldId id="295" r:id="rId27"/>
    <p:sldId id="301" r:id="rId28"/>
    <p:sldId id="284" r:id="rId29"/>
    <p:sldId id="289" r:id="rId30"/>
    <p:sldId id="296" r:id="rId31"/>
    <p:sldId id="302" r:id="rId32"/>
    <p:sldId id="267"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a:p>
        </p:txBody>
      </p:sp>
      <p:sp>
        <p:nvSpPr>
          <p:cNvPr id="3" name="Subtitle 2"/>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a:p>
        </p:txBody>
      </p:sp>
      <p:sp>
        <p:nvSpPr>
          <p:cNvPr id="13" name="Content Placeholder 2"/>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2"/>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5" name="Content Placeholder 2"/>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reeform 3"/>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p:cNvGrpSpPr/>
          <p:nvPr userDrawn="1"/>
        </p:nvGrpSpPr>
        <p:grpSpPr>
          <a:xfrm>
            <a:off x="2587417"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3" name="Content Placeholder 2"/>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Content Placeholder 2"/>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5" name="Content Placeholder 2"/>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Content Placeholder 2"/>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7" name="Content Placeholder 2"/>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a:p>
        </p:txBody>
      </p:sp>
      <p:sp>
        <p:nvSpPr>
          <p:cNvPr id="3" name="Subtitle 2"/>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userDrawn="1"/>
        </p:nvGrpSpPr>
        <p:grpSpPr>
          <a:xfrm>
            <a:off x="8264427" y="3685939"/>
            <a:ext cx="3927573" cy="3178856"/>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Text Placeholder 2"/>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fld>
            <a:endParaRPr lang="en-US"/>
          </a:p>
        </p:txBody>
      </p:sp>
      <p:sp>
        <p:nvSpPr>
          <p:cNvPr id="5" name="Footer Placeholder 4"/>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endParaRPr lang="en-US"/>
          </a:p>
        </p:txBody>
      </p:sp>
      <p:sp>
        <p:nvSpPr>
          <p:cNvPr id="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a:p>
        </p:txBody>
      </p:sp>
      <p:sp>
        <p:nvSpPr>
          <p:cNvPr id="3" name="Subtitle 2"/>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grpSp>
        <p:nvGrpSpPr>
          <p:cNvPr id="6" name="Group 5"/>
          <p:cNvGrpSpPr/>
          <p:nvPr userDrawn="1"/>
        </p:nvGrpSpPr>
        <p:grpSpPr>
          <a:xfrm rot="16200000">
            <a:off x="8286528" y="2207195"/>
            <a:ext cx="3032351" cy="2443610"/>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a:p>
        </p:txBody>
      </p:sp>
      <p:sp>
        <p:nvSpPr>
          <p:cNvPr id="3" name="Content Placeholder 2"/>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fld>
            <a:endParaRPr lang="en-US"/>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endParaRPr lang="en-US"/>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a:p>
        </p:txBody>
      </p:sp>
      <p:sp>
        <p:nvSpPr>
          <p:cNvPr id="8" name="Text Placeholder 7"/>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endParaRPr lang="en-US"/>
          </a:p>
        </p:txBody>
      </p:sp>
      <p:sp>
        <p:nvSpPr>
          <p:cNvPr id="10" name="Text Placeholder 9"/>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endParaRPr lang="en-US"/>
          </a:p>
        </p:txBody>
      </p:sp>
      <p:sp>
        <p:nvSpPr>
          <p:cNvPr id="9" name="Text Placeholder 7"/>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endParaRPr lang="en-US"/>
          </a:p>
        </p:txBody>
      </p:sp>
      <p:sp>
        <p:nvSpPr>
          <p:cNvPr id="3" name="Date Placeholder 2"/>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fld>
            <a:endParaRPr lang="en-US"/>
          </a:p>
        </p:txBody>
      </p:sp>
      <p:sp>
        <p:nvSpPr>
          <p:cNvPr id="4" name="Footer Placeholder 3"/>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endParaRPr lang="en-US"/>
          </a:p>
        </p:txBody>
      </p:sp>
      <p:sp>
        <p:nvSpPr>
          <p:cNvPr id="5" name="Slide Number Placeholder 4"/>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a:p>
        </p:txBody>
      </p:sp>
      <p:sp>
        <p:nvSpPr>
          <p:cNvPr id="6" name="Picture Placeholder 23"/>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0" name="Text Placeholder 28"/>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11" name="Text Placeholder 28"/>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7" name="Picture Placeholder 23"/>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a:p>
        </p:txBody>
      </p:sp>
      <p:sp>
        <p:nvSpPr>
          <p:cNvPr id="12" name="Text Placeholder 28"/>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13" name="Text Placeholder 28"/>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8" name="Picture Placeholder 23"/>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4" name="Text Placeholder 28"/>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15" name="Text Placeholder 28"/>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9" name="Picture Placeholder 23"/>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a:p>
        </p:txBody>
      </p:sp>
      <p:sp>
        <p:nvSpPr>
          <p:cNvPr id="16" name="Text Placeholder 28"/>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17" name="Text Placeholder 28"/>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3" name="Date Placeholder 2"/>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fld>
            <a:endParaRPr lang="en-US"/>
          </a:p>
        </p:txBody>
      </p:sp>
      <p:sp>
        <p:nvSpPr>
          <p:cNvPr id="4" name="Footer Placeholder 3"/>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endParaRPr lang="en-US"/>
          </a:p>
        </p:txBody>
      </p:sp>
      <p:sp>
        <p:nvSpPr>
          <p:cNvPr id="5" name="Slide Number Placeholder 4"/>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fld>
            <a:endParaRPr lang="en-US"/>
          </a:p>
        </p:txBody>
      </p:sp>
      <p:sp>
        <p:nvSpPr>
          <p:cNvPr id="19" name="Freeform 18"/>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a:p>
        </p:txBody>
      </p:sp>
      <p:sp>
        <p:nvSpPr>
          <p:cNvPr id="6" name="Picture Placeholder 23"/>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a:p>
        </p:txBody>
      </p:sp>
      <p:sp>
        <p:nvSpPr>
          <p:cNvPr id="31" name="Text Placeholder 28"/>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32" name="Text Placeholder 28"/>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33" name="Picture Placeholder 23"/>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a:p>
        </p:txBody>
      </p:sp>
      <p:sp>
        <p:nvSpPr>
          <p:cNvPr id="34" name="Text Placeholder 28"/>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35" name="Text Placeholder 28"/>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36" name="Picture Placeholder 23"/>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a:p>
        </p:txBody>
      </p:sp>
      <p:sp>
        <p:nvSpPr>
          <p:cNvPr id="37" name="Text Placeholder 28"/>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38" name="Text Placeholder 28"/>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39" name="Picture Placeholder 23"/>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a:p>
        </p:txBody>
      </p:sp>
      <p:sp>
        <p:nvSpPr>
          <p:cNvPr id="40" name="Text Placeholder 28"/>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41" name="Text Placeholder 28"/>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42" name="Picture Placeholder 23"/>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a:p>
        </p:txBody>
      </p:sp>
      <p:sp>
        <p:nvSpPr>
          <p:cNvPr id="43" name="Text Placeholder 28"/>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44" name="Text Placeholder 28"/>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45" name="Picture Placeholder 23"/>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a:p>
        </p:txBody>
      </p:sp>
      <p:sp>
        <p:nvSpPr>
          <p:cNvPr id="46" name="Text Placeholder 28"/>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47" name="Text Placeholder 28"/>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48" name="Picture Placeholder 23"/>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a:p>
        </p:txBody>
      </p:sp>
      <p:sp>
        <p:nvSpPr>
          <p:cNvPr id="49" name="Text Placeholder 28"/>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50" name="Text Placeholder 28"/>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51" name="Picture Placeholder 23"/>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a:p>
        </p:txBody>
      </p:sp>
      <p:sp>
        <p:nvSpPr>
          <p:cNvPr id="52" name="Text Placeholder 28"/>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endParaRPr lang="en-US"/>
          </a:p>
        </p:txBody>
      </p:sp>
      <p:sp>
        <p:nvSpPr>
          <p:cNvPr id="53" name="Text Placeholder 28"/>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endParaRPr lang="en-US"/>
          </a:p>
        </p:txBody>
      </p:sp>
      <p:sp>
        <p:nvSpPr>
          <p:cNvPr id="18" name="Date Placeholder 17"/>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fld>
            <a:endParaRPr lang="en-US"/>
          </a:p>
        </p:txBody>
      </p:sp>
      <p:sp>
        <p:nvSpPr>
          <p:cNvPr id="22" name="Footer Placeholder 21"/>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endParaRPr lang="en-US"/>
          </a:p>
        </p:txBody>
      </p:sp>
      <p:sp>
        <p:nvSpPr>
          <p:cNvPr id="23" name="Slide Number Placeholder 22"/>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endParaRPr lang="en-US"/>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7.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9.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1.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15.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jpeg"/><Relationship Id="rId1" Type="http://schemas.openxmlformats.org/officeDocument/2006/relationships/hyperlink" Target="mailto:Malikmshahmeerrashid@gmail.com" TargetMode="Externa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3368" y="1980248"/>
            <a:ext cx="7096933" cy="2387600"/>
          </a:xfrm>
        </p:spPr>
        <p:txBody>
          <a:bodyPr/>
          <a:lstStyle/>
          <a:p>
            <a:pPr algn="ctr"/>
            <a:r>
              <a:rPr lang="en-US" b="0">
                <a:ea typeface="+mj-lt"/>
                <a:cs typeface="+mj-lt"/>
              </a:rPr>
              <a:t>AICP Internship Task Week 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57" y="573405"/>
            <a:ext cx="9779183" cy="1325563"/>
          </a:xfrm>
        </p:spPr>
        <p:txBody>
          <a:bodyPr/>
          <a:lstStyle/>
          <a:p>
            <a:pPr algn="ctr"/>
            <a:r>
              <a:rPr lang="en-US" dirty="0"/>
              <a:t>WHAT THE COMPUTER SHOW US</a:t>
            </a:r>
            <a:endParaRPr lang="en-US" dirty="0"/>
          </a:p>
        </p:txBody>
      </p:sp>
      <p:sp>
        <p:nvSpPr>
          <p:cNvPr id="4" name="Content Placeholder 3"/>
          <p:cNvSpPr>
            <a:spLocks noGrp="1"/>
          </p:cNvSpPr>
          <p:nvPr>
            <p:ph idx="1"/>
          </p:nvPr>
        </p:nvSpPr>
        <p:spPr>
          <a:xfrm>
            <a:off x="6093279" y="2364916"/>
            <a:ext cx="4663440" cy="3182400"/>
          </a:xfrm>
          <a:solidFill>
            <a:schemeClr val="bg1"/>
          </a:solidFill>
          <a:ln>
            <a:solidFill>
              <a:schemeClr val="bg1"/>
            </a:solidFill>
          </a:ln>
        </p:spPr>
        <p:txBody>
          <a:bodyPr vert="horz" lIns="91440" tIns="45720" rIns="91440" bIns="45720" rtlCol="0" anchor="ctr">
            <a:noAutofit/>
          </a:bodyPr>
          <a:lstStyle/>
          <a:p>
            <a:pPr algn="just"/>
            <a:r>
              <a:rPr lang="en-US" sz="2400" dirty="0">
                <a:solidFill>
                  <a:srgbClr val="000000"/>
                </a:solidFill>
                <a:ea typeface="+mn-lt"/>
                <a:cs typeface="+mn-lt"/>
              </a:rPr>
              <a:t>Here, we see what our computer made for us. It's a list of 15 random numbers. These numbers can be any real number and are chosen randomly by the computer. This list is what we asked for using the code.</a:t>
            </a:r>
            <a:endParaRPr lang="en-US" sz="2400" dirty="0">
              <a:ea typeface="+mn-lt"/>
              <a:cs typeface="+mn-lt"/>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166949" y="1828796"/>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000205" y="18995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3" name="Picture 2" descr="A close-up of numbers&#10;&#10;Description automatically generated"/>
          <p:cNvPicPr>
            <a:picLocks noChangeAspect="1"/>
          </p:cNvPicPr>
          <p:nvPr/>
        </p:nvPicPr>
        <p:blipFill>
          <a:blip r:embed="rId2"/>
          <a:stretch>
            <a:fillRect/>
          </a:stretch>
        </p:blipFill>
        <p:spPr>
          <a:xfrm>
            <a:off x="1383846" y="3057525"/>
            <a:ext cx="4580165" cy="742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QUESTION#3</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2800" dirty="0">
                <a:ea typeface="+mn-lt"/>
                <a:cs typeface="+mn-lt"/>
              </a:rPr>
              <a:t>How to compute the cross-product of two matrices in NumPy?</a:t>
            </a:r>
            <a:endParaRPr lang="en-US" sz="2800" dirty="0">
              <a:ea typeface="+mn-lt"/>
              <a:cs typeface="+mn-lt"/>
            </a:endParaRPr>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43497"/>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3" name="Content Placeholder 2" descr="A screenshot of a computer code&#10;&#10;Description automatically generated"/>
          <p:cNvPicPr>
            <a:picLocks noGrp="1" noChangeAspect="1"/>
          </p:cNvPicPr>
          <p:nvPr>
            <p:ph idx="1"/>
          </p:nvPr>
        </p:nvPicPr>
        <p:blipFill>
          <a:blip r:embed="rId1"/>
          <a:stretch>
            <a:fillRect/>
          </a:stretch>
        </p:blipFill>
        <p:spPr>
          <a:xfrm>
            <a:off x="2528752" y="2434748"/>
            <a:ext cx="8064619" cy="2400300"/>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4699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a:xfrm>
            <a:off x="4038600" y="6514465"/>
            <a:ext cx="4114800" cy="365125"/>
          </a:xfrm>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040765" y="934085"/>
            <a:ext cx="9779000" cy="5422265"/>
          </a:xfrm>
          <a:solidFill>
            <a:schemeClr val="bg1"/>
          </a:solidFill>
          <a:ln>
            <a:solidFill>
              <a:schemeClr val="bg1"/>
            </a:solidFill>
          </a:ln>
        </p:spPr>
        <p:txBody>
          <a:bodyPr vert="horz" lIns="91440" tIns="45720" rIns="91440" bIns="45720" rtlCol="0" anchor="ctr">
            <a:noAutofit/>
          </a:bodyPr>
          <a:lstStyle/>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First, we import the NumPy library and give it the alias "np". This allows us to use NumPy's functions and tools in our code.</a:t>
            </a:r>
            <a:endParaRPr lang="en-US" dirty="0">
              <a:solidFill>
                <a:srgbClr val="000000"/>
              </a:solidFill>
              <a:ea typeface="+mn-lt"/>
              <a:cs typeface="+mn-lt"/>
            </a:endParaRPr>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Then, we create two matrices named </a:t>
            </a:r>
            <a:r>
              <a:rPr lang="en-US" sz="1800" err="1">
                <a:solidFill>
                  <a:srgbClr val="000000"/>
                </a:solidFill>
                <a:ea typeface="+mn-lt"/>
                <a:cs typeface="+mn-lt"/>
              </a:rPr>
              <a:t>matrixX</a:t>
            </a:r>
            <a:r>
              <a:rPr lang="en-US" sz="1800" dirty="0">
                <a:solidFill>
                  <a:srgbClr val="000000"/>
                </a:solidFill>
                <a:ea typeface="+mn-lt"/>
                <a:cs typeface="+mn-lt"/>
              </a:rPr>
              <a:t> and </a:t>
            </a:r>
            <a:r>
              <a:rPr lang="en-US" sz="1800" err="1">
                <a:solidFill>
                  <a:srgbClr val="000000"/>
                </a:solidFill>
                <a:ea typeface="+mn-lt"/>
                <a:cs typeface="+mn-lt"/>
              </a:rPr>
              <a:t>matrixY</a:t>
            </a:r>
            <a:r>
              <a:rPr lang="en-US" sz="1800" dirty="0">
                <a:solidFill>
                  <a:srgbClr val="000000"/>
                </a:solidFill>
                <a:ea typeface="+mn-lt"/>
                <a:cs typeface="+mn-lt"/>
              </a:rPr>
              <a:t>. Each matrix is made of rows and columns of numbers. Here, we have two matrices each with 3 rows and 3 columns.</a:t>
            </a:r>
            <a:endParaRPr lang="en-US" dirty="0">
              <a:ea typeface="+mn-lt"/>
              <a:cs typeface="+mn-lt"/>
            </a:endParaRPr>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We use </a:t>
            </a:r>
            <a:r>
              <a:rPr lang="en-US" sz="1800" err="1">
                <a:solidFill>
                  <a:srgbClr val="000000"/>
                </a:solidFill>
                <a:ea typeface="+mn-lt"/>
                <a:cs typeface="+mn-lt"/>
              </a:rPr>
              <a:t>np.array</a:t>
            </a:r>
            <a:r>
              <a:rPr lang="en-US" sz="1800" dirty="0">
                <a:solidFill>
                  <a:srgbClr val="000000"/>
                </a:solidFill>
                <a:ea typeface="+mn-lt"/>
                <a:cs typeface="+mn-lt"/>
              </a:rPr>
              <a:t>() to create these matrices. The numbers inside the square brackets represent the rows, and the rows are separated by commas. The whole thing is inside another set of square brackets, which tells NumPy that it's an array.</a:t>
            </a:r>
            <a:endParaRPr lang="en-US" dirty="0">
              <a:ea typeface="+mn-lt"/>
              <a:cs typeface="+mn-lt"/>
            </a:endParaRPr>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After creating the matrices, we calculate their cross-product using </a:t>
            </a:r>
            <a:r>
              <a:rPr lang="en-US" sz="1800" err="1">
                <a:solidFill>
                  <a:srgbClr val="000000"/>
                </a:solidFill>
                <a:ea typeface="+mn-lt"/>
                <a:cs typeface="+mn-lt"/>
              </a:rPr>
              <a:t>np.cross</a:t>
            </a:r>
            <a:r>
              <a:rPr lang="en-US" sz="1800" dirty="0">
                <a:solidFill>
                  <a:srgbClr val="000000"/>
                </a:solidFill>
                <a:ea typeface="+mn-lt"/>
                <a:cs typeface="+mn-lt"/>
              </a:rPr>
              <a:t>(</a:t>
            </a:r>
            <a:r>
              <a:rPr lang="en-US" sz="1800" err="1">
                <a:solidFill>
                  <a:srgbClr val="000000"/>
                </a:solidFill>
                <a:ea typeface="+mn-lt"/>
                <a:cs typeface="+mn-lt"/>
              </a:rPr>
              <a:t>matrixX</a:t>
            </a:r>
            <a:r>
              <a:rPr lang="en-US" sz="1800" dirty="0">
                <a:solidFill>
                  <a:srgbClr val="000000"/>
                </a:solidFill>
                <a:ea typeface="+mn-lt"/>
                <a:cs typeface="+mn-lt"/>
              </a:rPr>
              <a:t>, </a:t>
            </a:r>
            <a:r>
              <a:rPr lang="en-US" sz="1800" err="1">
                <a:solidFill>
                  <a:srgbClr val="000000"/>
                </a:solidFill>
                <a:ea typeface="+mn-lt"/>
                <a:cs typeface="+mn-lt"/>
              </a:rPr>
              <a:t>matrixY</a:t>
            </a:r>
            <a:r>
              <a:rPr lang="en-US" sz="1800" dirty="0">
                <a:solidFill>
                  <a:srgbClr val="000000"/>
                </a:solidFill>
                <a:ea typeface="+mn-lt"/>
                <a:cs typeface="+mn-lt"/>
              </a:rPr>
              <a:t>). The cross-product of two matrices is a mathematical operation that gives us a new matrix.</a:t>
            </a:r>
            <a:endParaRPr lang="en-US" dirty="0">
              <a:ea typeface="+mn-lt"/>
              <a:cs typeface="+mn-lt"/>
            </a:endParaRPr>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Finally, we print the result, which is the cross-product matrix.</a:t>
            </a:r>
            <a:endParaRPr lang="en-US" dirty="0">
              <a:ea typeface="+mn-lt"/>
              <a:cs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57" y="502920"/>
            <a:ext cx="9779183" cy="1325563"/>
          </a:xfrm>
        </p:spPr>
        <p:txBody>
          <a:bodyPr/>
          <a:lstStyle/>
          <a:p>
            <a:pPr algn="ctr"/>
            <a:r>
              <a:rPr lang="en-US" dirty="0"/>
              <a:t>WHAT THE COMPUTER SHOW US</a:t>
            </a:r>
            <a:endParaRPr lang="en-US" dirty="0"/>
          </a:p>
        </p:txBody>
      </p:sp>
      <p:sp>
        <p:nvSpPr>
          <p:cNvPr id="4" name="Content Placeholder 3"/>
          <p:cNvSpPr>
            <a:spLocks noGrp="1"/>
          </p:cNvSpPr>
          <p:nvPr>
            <p:ph idx="1"/>
          </p:nvPr>
        </p:nvSpPr>
        <p:spPr>
          <a:xfrm>
            <a:off x="6125210" y="2353945"/>
            <a:ext cx="5107305" cy="3182620"/>
          </a:xfrm>
          <a:solidFill>
            <a:schemeClr val="bg1"/>
          </a:solidFill>
          <a:ln>
            <a:solidFill>
              <a:schemeClr val="bg1"/>
            </a:solidFill>
          </a:ln>
        </p:spPr>
        <p:txBody>
          <a:bodyPr vert="horz" lIns="91440" tIns="45720" rIns="91440" bIns="45720" rtlCol="0" anchor="ctr">
            <a:noAutofit/>
          </a:bodyPr>
          <a:lstStyle/>
          <a:p>
            <a:pPr algn="just"/>
            <a:r>
              <a:rPr lang="en-US" sz="2400" dirty="0">
                <a:solidFill>
                  <a:srgbClr val="000000"/>
                </a:solidFill>
                <a:ea typeface="+mn-lt"/>
                <a:cs typeface="+mn-lt"/>
              </a:rPr>
              <a:t>This is the cross-product matrix that our code produced. Each number in the matrix is calculated using a specific mathematical formula involving the numbers from the original matrices. The cross-product helps us understand relationships between the matrices.</a:t>
            </a:r>
            <a:endParaRPr lang="en-US" sz="2400">
              <a:ea typeface="+mn-lt"/>
              <a:cs typeface="+mn-lt"/>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166949" y="1828796"/>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125300" y="1592848"/>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3" name="Picture 2" descr="A white background with black text&#10;&#10;Description automatically generated"/>
          <p:cNvPicPr>
            <a:picLocks noChangeAspect="1"/>
          </p:cNvPicPr>
          <p:nvPr/>
        </p:nvPicPr>
        <p:blipFill>
          <a:blip r:embed="rId2"/>
          <a:stretch>
            <a:fillRect/>
          </a:stretch>
        </p:blipFill>
        <p:spPr>
          <a:xfrm>
            <a:off x="2085615" y="2972699"/>
            <a:ext cx="2844919" cy="18758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QUESTION#4</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2800" dirty="0">
                <a:ea typeface="+mn-lt"/>
                <a:cs typeface="+mn-lt"/>
              </a:rPr>
              <a:t>How to compute the determinant of an array using NumPy?</a:t>
            </a:r>
            <a:endParaRPr lang="en-US"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3" name="Content Placeholder 2" descr="A screenshot of a computer code&#10;&#10;Description automatically generated"/>
          <p:cNvPicPr>
            <a:picLocks noGrp="1" noChangeAspect="1"/>
          </p:cNvPicPr>
          <p:nvPr>
            <p:ph idx="1"/>
          </p:nvPr>
        </p:nvPicPr>
        <p:blipFill>
          <a:blip r:embed="rId1"/>
          <a:stretch>
            <a:fillRect/>
          </a:stretch>
        </p:blipFill>
        <p:spPr>
          <a:xfrm>
            <a:off x="1579525" y="2590768"/>
            <a:ext cx="9142023" cy="18140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765" y="1720215"/>
            <a:ext cx="9779000" cy="4114800"/>
          </a:xfrm>
          <a:solidFill>
            <a:schemeClr val="bg1"/>
          </a:solidFill>
          <a:ln>
            <a:solidFill>
              <a:schemeClr val="bg1"/>
            </a:solidFill>
          </a:ln>
        </p:spPr>
        <p:txBody>
          <a:bodyPr vert="horz" lIns="91440" tIns="45720" rIns="91440" bIns="45720" rtlCol="0" anchor="ctr">
            <a:noAutofit/>
          </a:bodyPr>
          <a:lstStyle/>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First, we import the NumPy library and give it the alias "np". This allows us to use NumPy's functions and tools in our code.</a:t>
            </a:r>
            <a:endParaRPr lang="en-US" dirty="0">
              <a:solidFill>
                <a:srgbClr val="000000"/>
              </a:solidFill>
              <a:ea typeface="+mn-lt"/>
              <a:cs typeface="+mn-lt"/>
            </a:endParaRPr>
          </a:p>
          <a:p>
            <a:pPr algn="just"/>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Then, we create a matrix named "matrix". This matrix has 2 rows and 2 columns, filled with specific numbers. We use </a:t>
            </a:r>
            <a:r>
              <a:rPr lang="en-US" sz="1800" dirty="0" err="1">
                <a:solidFill>
                  <a:srgbClr val="000000"/>
                </a:solidFill>
                <a:ea typeface="+mn-lt"/>
                <a:cs typeface="+mn-lt"/>
              </a:rPr>
              <a:t>np.array</a:t>
            </a:r>
            <a:r>
              <a:rPr lang="en-US" sz="1800" dirty="0">
                <a:solidFill>
                  <a:srgbClr val="000000"/>
                </a:solidFill>
                <a:ea typeface="+mn-lt"/>
                <a:cs typeface="+mn-lt"/>
              </a:rPr>
              <a:t>() to create the matrix.</a:t>
            </a:r>
            <a:endParaRPr lang="en-US" dirty="0">
              <a:ea typeface="+mn-lt"/>
              <a:cs typeface="+mn-lt"/>
            </a:endParaRPr>
          </a:p>
          <a:p>
            <a:pPr algn="just"/>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Next, we calculate the determinant of the matrix using </a:t>
            </a:r>
            <a:r>
              <a:rPr lang="en-US" sz="1800" dirty="0" err="1">
                <a:solidFill>
                  <a:srgbClr val="000000"/>
                </a:solidFill>
                <a:ea typeface="+mn-lt"/>
                <a:cs typeface="+mn-lt"/>
              </a:rPr>
              <a:t>np.linalg.det</a:t>
            </a:r>
            <a:r>
              <a:rPr lang="en-US" sz="1800" dirty="0">
                <a:solidFill>
                  <a:srgbClr val="000000"/>
                </a:solidFill>
                <a:ea typeface="+mn-lt"/>
                <a:cs typeface="+mn-lt"/>
              </a:rPr>
              <a:t>(matrix). The determinant is a special number that helps us understand properties of the matrix.</a:t>
            </a:r>
            <a:endParaRPr lang="en-US" dirty="0">
              <a:ea typeface="+mn-lt"/>
              <a:cs typeface="+mn-lt"/>
            </a:endParaRPr>
          </a:p>
          <a:p>
            <a:pPr algn="just"/>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Finally, we print both the matrix and its determinant using print() statements.</a:t>
            </a:r>
            <a:endParaRPr lang="en-US" dirty="0">
              <a:ea typeface="+mn-lt"/>
              <a:cs typeface="+mn-lt"/>
            </a:endParaRPr>
          </a:p>
          <a:p>
            <a:pPr marL="285750" indent="-285750" algn="just">
              <a:buFont typeface="Arial"/>
              <a:buChar char="•"/>
            </a:pPr>
            <a:endParaRPr lang="en-US" sz="1800" dirty="0">
              <a:solidFill>
                <a:srgbClr val="000000"/>
              </a:solidFill>
              <a:latin typeface="Tenorit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57" y="502920"/>
            <a:ext cx="9779183" cy="1325563"/>
          </a:xfrm>
        </p:spPr>
        <p:txBody>
          <a:bodyPr/>
          <a:lstStyle/>
          <a:p>
            <a:pPr algn="ctr"/>
            <a:r>
              <a:rPr lang="en-US" dirty="0"/>
              <a:t>WHAT THE COMPUTER SHOW US</a:t>
            </a:r>
            <a:endParaRPr lang="en-US" dirty="0"/>
          </a:p>
        </p:txBody>
      </p:sp>
      <p:sp>
        <p:nvSpPr>
          <p:cNvPr id="4" name="Content Placeholder 3"/>
          <p:cNvSpPr>
            <a:spLocks noGrp="1"/>
          </p:cNvSpPr>
          <p:nvPr>
            <p:ph idx="1"/>
          </p:nvPr>
        </p:nvSpPr>
        <p:spPr>
          <a:xfrm>
            <a:off x="6093460" y="2364740"/>
            <a:ext cx="5250180" cy="3182620"/>
          </a:xfrm>
          <a:solidFill>
            <a:schemeClr val="bg1"/>
          </a:solidFill>
          <a:ln>
            <a:solidFill>
              <a:schemeClr val="bg1"/>
            </a:solidFill>
          </a:ln>
        </p:spPr>
        <p:txBody>
          <a:bodyPr vert="horz" lIns="91440" tIns="45720" rIns="91440" bIns="45720" rtlCol="0" anchor="ctr">
            <a:noAutofit/>
          </a:bodyPr>
          <a:lstStyle/>
          <a:p>
            <a:pPr algn="just"/>
            <a:r>
              <a:rPr lang="en-US" sz="2400" dirty="0">
                <a:solidFill>
                  <a:srgbClr val="000000"/>
                </a:solidFill>
                <a:ea typeface="+mn-lt"/>
                <a:cs typeface="+mn-lt"/>
              </a:rPr>
              <a:t>This is the matrix that our code produced. Each number in the matrix is part of a mathematical calculation to find its determinant. The determinant is a single number calculated from the matrix. In this case, the determinant is also shown here.</a:t>
            </a:r>
            <a:endParaRPr lang="en-US" sz="2400" dirty="0">
              <a:ea typeface="+mn-lt"/>
              <a:cs typeface="+mn-lt"/>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166949" y="1828796"/>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000205" y="18995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3" name="Picture 2" descr="A black text on a white background&#10;&#10;Description automatically generated"/>
          <p:cNvPicPr>
            <a:picLocks noChangeAspect="1"/>
          </p:cNvPicPr>
          <p:nvPr/>
        </p:nvPicPr>
        <p:blipFill>
          <a:blip r:embed="rId2"/>
          <a:stretch>
            <a:fillRect/>
          </a:stretch>
        </p:blipFill>
        <p:spPr>
          <a:xfrm>
            <a:off x="1941740" y="3023507"/>
            <a:ext cx="3450771" cy="12736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QUESTION#5</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2800" dirty="0">
                <a:ea typeface="+mn-lt"/>
                <a:cs typeface="+mn-lt"/>
              </a:rPr>
              <a:t>How to create a 3x3x3 array with random values using NumPy?</a:t>
            </a:r>
            <a:endParaRPr lang="en-US"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What is NumPy?</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2800" dirty="0">
                <a:ea typeface="+mn-lt"/>
                <a:cs typeface="+mn-lt"/>
              </a:rPr>
              <a:t>NumPy is a tool in Python that helps us work with numbers easily. It's like a magic box that lets us do math faster and simpler. We use it a lot for big number jobs like in science, data, and machines that learn.</a:t>
            </a:r>
            <a:endParaRPr lang="en-US" sz="280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3" name="Content Placeholder 2" descr="A close up of a text&#10;&#10;Description automatically generated"/>
          <p:cNvPicPr>
            <a:picLocks noGrp="1" noChangeAspect="1"/>
          </p:cNvPicPr>
          <p:nvPr>
            <p:ph idx="1"/>
          </p:nvPr>
        </p:nvPicPr>
        <p:blipFill>
          <a:blip r:embed="rId1"/>
          <a:stretch>
            <a:fillRect/>
          </a:stretch>
        </p:blipFill>
        <p:spPr>
          <a:xfrm>
            <a:off x="697730" y="3104258"/>
            <a:ext cx="10456832" cy="122764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493" y="2087563"/>
            <a:ext cx="9779182" cy="3244348"/>
          </a:xfrm>
          <a:solidFill>
            <a:schemeClr val="bg1"/>
          </a:solidFill>
          <a:ln>
            <a:solidFill>
              <a:schemeClr val="bg1"/>
            </a:solidFill>
          </a:ln>
        </p:spPr>
        <p:txBody>
          <a:bodyPr vert="horz" lIns="91440" tIns="45720" rIns="91440" bIns="45720" rtlCol="0" anchor="ctr">
            <a:noAutofit/>
          </a:bodyPr>
          <a:lstStyle/>
          <a:p>
            <a:pPr marL="285750" indent="-285750" algn="just">
              <a:buChar char="•"/>
            </a:pPr>
            <a:endParaRPr lang="en-US" sz="1800" dirty="0">
              <a:solidFill>
                <a:srgbClr val="000000"/>
              </a:solidFill>
              <a:ea typeface="+mn-lt"/>
              <a:cs typeface="+mn-lt"/>
            </a:endParaRPr>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First, we import the NumPy library and give it the alias "np". This allows us to use NumPy's functions and tools in our code.</a:t>
            </a:r>
            <a:endParaRPr lang="en-US">
              <a:solidFill>
                <a:srgbClr val="000000"/>
              </a:solidFill>
              <a:ea typeface="+mn-lt"/>
              <a:cs typeface="+mn-lt"/>
            </a:endParaRPr>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Then, we create a random array named "</a:t>
            </a:r>
            <a:r>
              <a:rPr lang="en-US" sz="1800" dirty="0" err="1">
                <a:solidFill>
                  <a:srgbClr val="000000"/>
                </a:solidFill>
                <a:ea typeface="+mn-lt"/>
                <a:cs typeface="+mn-lt"/>
              </a:rPr>
              <a:t>random_array</a:t>
            </a:r>
            <a:r>
              <a:rPr lang="en-US" sz="1800" dirty="0">
                <a:solidFill>
                  <a:srgbClr val="000000"/>
                </a:solidFill>
                <a:ea typeface="+mn-lt"/>
                <a:cs typeface="+mn-lt"/>
              </a:rPr>
              <a:t>" with a shape of (3, 3, 3). This means it's a 3-dimensional array with 3 elements along each dimension. We use </a:t>
            </a:r>
            <a:r>
              <a:rPr lang="en-US" sz="1800" dirty="0" err="1">
                <a:solidFill>
                  <a:srgbClr val="000000"/>
                </a:solidFill>
                <a:ea typeface="+mn-lt"/>
                <a:cs typeface="+mn-lt"/>
              </a:rPr>
              <a:t>np.random.rand</a:t>
            </a:r>
            <a:r>
              <a:rPr lang="en-US" sz="1800" dirty="0">
                <a:solidFill>
                  <a:srgbClr val="000000"/>
                </a:solidFill>
                <a:ea typeface="+mn-lt"/>
                <a:cs typeface="+mn-lt"/>
              </a:rPr>
              <a:t>() to generate random numbers and arrange them into this array shape.</a:t>
            </a:r>
            <a:endParaRPr lang="en-US" dirty="0">
              <a:ea typeface="+mn-lt"/>
              <a:cs typeface="+mn-lt"/>
            </a:endParaRPr>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Finally, we print the random array using print().</a:t>
            </a:r>
            <a:endParaRPr lang="en-US" dirty="0"/>
          </a:p>
          <a:p>
            <a:pPr marL="342900" indent="-342900" algn="just">
              <a:buChar char="•"/>
            </a:pPr>
            <a:endParaRPr lang="en-US" sz="2000" b="1" dirty="0">
              <a:solidFill>
                <a:srgbClr val="D1D5DB"/>
              </a:solidFill>
              <a:latin typeface="Time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57" y="502920"/>
            <a:ext cx="9779183" cy="1325563"/>
          </a:xfrm>
        </p:spPr>
        <p:txBody>
          <a:bodyPr/>
          <a:lstStyle/>
          <a:p>
            <a:pPr algn="ctr"/>
            <a:r>
              <a:rPr lang="en-US" dirty="0"/>
              <a:t>WHAT THE COMPUTER SHOW US</a:t>
            </a:r>
            <a:endParaRPr lang="en-US" dirty="0"/>
          </a:p>
        </p:txBody>
      </p:sp>
      <p:sp>
        <p:nvSpPr>
          <p:cNvPr id="4" name="Content Placeholder 3"/>
          <p:cNvSpPr>
            <a:spLocks noGrp="1"/>
          </p:cNvSpPr>
          <p:nvPr>
            <p:ph idx="1"/>
          </p:nvPr>
        </p:nvSpPr>
        <p:spPr>
          <a:xfrm>
            <a:off x="6093279" y="2364916"/>
            <a:ext cx="4663440" cy="3182400"/>
          </a:xfrm>
          <a:solidFill>
            <a:schemeClr val="bg1"/>
          </a:solidFill>
          <a:ln>
            <a:solidFill>
              <a:schemeClr val="bg1"/>
            </a:solidFill>
          </a:ln>
        </p:spPr>
        <p:txBody>
          <a:bodyPr vert="horz" lIns="91440" tIns="45720" rIns="91440" bIns="45720" rtlCol="0" anchor="ctr">
            <a:noAutofit/>
          </a:bodyPr>
          <a:lstStyle/>
          <a:p>
            <a:pPr algn="just"/>
            <a:r>
              <a:rPr lang="en-US" sz="2400" dirty="0">
                <a:solidFill>
                  <a:srgbClr val="000000"/>
                </a:solidFill>
                <a:ea typeface="+mn-lt"/>
                <a:cs typeface="+mn-lt"/>
              </a:rPr>
              <a:t>This is the 3D random array that our code produced. It consists of three layers, each containing three rows and three columns of random numbers. These numbers are chosen randomly by the computer.</a:t>
            </a:r>
            <a:endParaRPr lang="en-US" sz="240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166949" y="1828796"/>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000205" y="18995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3" name="Picture 2" descr="A number of numbers on a white background&#10;&#10;Description automatically generated"/>
          <p:cNvPicPr>
            <a:picLocks noChangeAspect="1"/>
          </p:cNvPicPr>
          <p:nvPr/>
        </p:nvPicPr>
        <p:blipFill>
          <a:blip r:embed="rId2"/>
          <a:stretch>
            <a:fillRect/>
          </a:stretch>
        </p:blipFill>
        <p:spPr>
          <a:xfrm>
            <a:off x="1391330" y="2705100"/>
            <a:ext cx="4565197" cy="16383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QUESTION#6</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2800" dirty="0">
                <a:ea typeface="+mn-lt"/>
                <a:cs typeface="+mn-lt"/>
              </a:rPr>
              <a:t>How to create a 5x5 array with random values and find the minimum and maximum values using NumPy?</a:t>
            </a:r>
            <a:endParaRPr lang="en-US"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3" name="Content Placeholder 2" descr="A screenshot of a computer code&#10;&#10;Description automatically generated"/>
          <p:cNvPicPr>
            <a:picLocks noGrp="1" noChangeAspect="1"/>
          </p:cNvPicPr>
          <p:nvPr>
            <p:ph idx="1"/>
          </p:nvPr>
        </p:nvPicPr>
        <p:blipFill>
          <a:blip r:embed="rId1"/>
          <a:stretch>
            <a:fillRect/>
          </a:stretch>
        </p:blipFill>
        <p:spPr>
          <a:xfrm>
            <a:off x="1964735" y="2276225"/>
            <a:ext cx="7451964" cy="2786152"/>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765" y="1720215"/>
            <a:ext cx="9779000" cy="4545965"/>
          </a:xfrm>
          <a:solidFill>
            <a:schemeClr val="bg1"/>
          </a:solidFill>
          <a:ln>
            <a:solidFill>
              <a:schemeClr val="bg1"/>
            </a:solidFill>
          </a:ln>
        </p:spPr>
        <p:txBody>
          <a:bodyPr vert="horz" lIns="91440" tIns="45720" rIns="91440" bIns="45720" rtlCol="0" anchor="ctr">
            <a:noAutofit/>
          </a:bodyPr>
          <a:lstStyle/>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First, we import the NumPy library and give it the alias "np". This allows us to use NumPy's functions and tools in our code.</a:t>
            </a:r>
            <a:endParaRPr lang="en-US">
              <a:solidFill>
                <a:srgbClr val="000000"/>
              </a:solidFill>
              <a:ea typeface="+mn-lt"/>
              <a:cs typeface="+mn-lt"/>
            </a:endParaRPr>
          </a:p>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Then, we create a random array named "</a:t>
            </a:r>
            <a:r>
              <a:rPr lang="en-US" sz="1800" dirty="0" err="1">
                <a:solidFill>
                  <a:srgbClr val="000000"/>
                </a:solidFill>
                <a:ea typeface="+mn-lt"/>
                <a:cs typeface="+mn-lt"/>
              </a:rPr>
              <a:t>random_array</a:t>
            </a:r>
            <a:r>
              <a:rPr lang="en-US" sz="1800" dirty="0">
                <a:solidFill>
                  <a:srgbClr val="000000"/>
                </a:solidFill>
                <a:ea typeface="+mn-lt"/>
                <a:cs typeface="+mn-lt"/>
              </a:rPr>
              <a:t>" with a shape of (5, 5). This means it's a 2-dimensional array with 5 rows and 5 columns. We use </a:t>
            </a:r>
            <a:r>
              <a:rPr lang="en-US" sz="1800" dirty="0" err="1">
                <a:solidFill>
                  <a:srgbClr val="000000"/>
                </a:solidFill>
                <a:ea typeface="+mn-lt"/>
                <a:cs typeface="+mn-lt"/>
              </a:rPr>
              <a:t>np.random.rand</a:t>
            </a:r>
            <a:r>
              <a:rPr lang="en-US" sz="1800" dirty="0">
                <a:solidFill>
                  <a:srgbClr val="000000"/>
                </a:solidFill>
                <a:ea typeface="+mn-lt"/>
                <a:cs typeface="+mn-lt"/>
              </a:rPr>
              <a:t>() to generate random numbers and arrange them into this array shape.</a:t>
            </a:r>
            <a:endParaRPr lang="en-US" dirty="0">
              <a:ea typeface="+mn-lt"/>
              <a:cs typeface="+mn-lt"/>
            </a:endParaRPr>
          </a:p>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Next, we print the random array using print() to show the numbers.</a:t>
            </a:r>
            <a:endParaRPr lang="en-US" dirty="0"/>
          </a:p>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After that, we find the minimum and maximum values in the random array using </a:t>
            </a:r>
            <a:r>
              <a:rPr lang="en-US" sz="1800" dirty="0" err="1">
                <a:solidFill>
                  <a:srgbClr val="000000"/>
                </a:solidFill>
                <a:ea typeface="+mn-lt"/>
                <a:cs typeface="+mn-lt"/>
              </a:rPr>
              <a:t>np.min</a:t>
            </a:r>
            <a:r>
              <a:rPr lang="en-US" sz="1800" dirty="0">
                <a:solidFill>
                  <a:srgbClr val="000000"/>
                </a:solidFill>
                <a:ea typeface="+mn-lt"/>
                <a:cs typeface="+mn-lt"/>
              </a:rPr>
              <a:t>() and </a:t>
            </a:r>
            <a:r>
              <a:rPr lang="en-US" sz="1800" dirty="0" err="1">
                <a:solidFill>
                  <a:srgbClr val="000000"/>
                </a:solidFill>
                <a:ea typeface="+mn-lt"/>
                <a:cs typeface="+mn-lt"/>
              </a:rPr>
              <a:t>np.max</a:t>
            </a:r>
            <a:r>
              <a:rPr lang="en-US" sz="1800" dirty="0">
                <a:solidFill>
                  <a:srgbClr val="000000"/>
                </a:solidFill>
                <a:ea typeface="+mn-lt"/>
                <a:cs typeface="+mn-lt"/>
              </a:rPr>
              <a:t>() functions, respectively.</a:t>
            </a:r>
            <a:endParaRPr lang="en-US" dirty="0">
              <a:ea typeface="+mn-lt"/>
              <a:cs typeface="+mn-lt"/>
            </a:endParaRPr>
          </a:p>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Finally, we print the minimum and maximum values using print().</a:t>
            </a:r>
            <a:endParaRPr lang="en-US" dirty="0"/>
          </a:p>
          <a:p>
            <a:pPr algn="just">
              <a:buFont typeface="Arial"/>
            </a:pPr>
            <a:endParaRPr lang="en-US" sz="1800" dirty="0">
              <a:solidFill>
                <a:srgbClr val="000000"/>
              </a:solidFill>
              <a:latin typeface="Tenorit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57" y="502920"/>
            <a:ext cx="9779183" cy="1325563"/>
          </a:xfrm>
        </p:spPr>
        <p:txBody>
          <a:bodyPr/>
          <a:lstStyle/>
          <a:p>
            <a:pPr algn="ctr"/>
            <a:r>
              <a:rPr lang="en-US" dirty="0"/>
              <a:t>WHAT THE COMPUTER SHOW US</a:t>
            </a:r>
            <a:endParaRPr lang="en-US" dirty="0"/>
          </a:p>
        </p:txBody>
      </p:sp>
      <p:sp>
        <p:nvSpPr>
          <p:cNvPr id="4" name="Content Placeholder 3"/>
          <p:cNvSpPr>
            <a:spLocks noGrp="1"/>
          </p:cNvSpPr>
          <p:nvPr>
            <p:ph idx="1"/>
          </p:nvPr>
        </p:nvSpPr>
        <p:spPr>
          <a:xfrm>
            <a:off x="6093279" y="2364916"/>
            <a:ext cx="4663440" cy="3182400"/>
          </a:xfrm>
          <a:solidFill>
            <a:schemeClr val="bg1"/>
          </a:solidFill>
          <a:ln>
            <a:solidFill>
              <a:schemeClr val="bg1"/>
            </a:solidFill>
          </a:ln>
        </p:spPr>
        <p:txBody>
          <a:bodyPr vert="horz" lIns="91440" tIns="45720" rIns="91440" bIns="45720" rtlCol="0" anchor="ctr">
            <a:noAutofit/>
          </a:bodyPr>
          <a:lstStyle/>
          <a:p>
            <a:pPr algn="just"/>
            <a:r>
              <a:rPr lang="en-US" sz="2400" dirty="0">
                <a:solidFill>
                  <a:srgbClr val="000000"/>
                </a:solidFill>
                <a:ea typeface="+mn-lt"/>
                <a:cs typeface="+mn-lt"/>
              </a:rPr>
              <a:t>This is the random array that our code produced. It consists of 5 rows and 5 columns of random numbers. We also found the minimum and maximum values in this array, which are shown here.</a:t>
            </a:r>
            <a:endParaRPr lang="en-US" sz="2400">
              <a:ea typeface="+mn-lt"/>
              <a:cs typeface="+mn-lt"/>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166949" y="1828796"/>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000205" y="18995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3" name="Picture 2" descr="A number on a white background&#10;&#10;Description automatically generated"/>
          <p:cNvPicPr>
            <a:picLocks noChangeAspect="1"/>
          </p:cNvPicPr>
          <p:nvPr/>
        </p:nvPicPr>
        <p:blipFill>
          <a:blip r:embed="rId2"/>
          <a:stretch>
            <a:fillRect/>
          </a:stretch>
        </p:blipFill>
        <p:spPr>
          <a:xfrm>
            <a:off x="1613127" y="2833688"/>
            <a:ext cx="4257675" cy="16668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QUESTION#7</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2800" dirty="0">
                <a:ea typeface="+mn-lt"/>
                <a:cs typeface="+mn-lt"/>
              </a:rPr>
              <a:t>How to compute the mean, standard deviation, and variance of a given array along the second axis in NumPy?</a:t>
            </a:r>
            <a:endParaRPr lang="en-US"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3" name="Content Placeholder 2" descr="A screenshot of a computer code&#10;&#10;Description automatically generated"/>
          <p:cNvPicPr>
            <a:picLocks noGrp="1" noChangeAspect="1"/>
          </p:cNvPicPr>
          <p:nvPr>
            <p:ph idx="1"/>
          </p:nvPr>
        </p:nvPicPr>
        <p:blipFill>
          <a:blip r:embed="rId1"/>
          <a:stretch>
            <a:fillRect/>
          </a:stretch>
        </p:blipFill>
        <p:spPr>
          <a:xfrm>
            <a:off x="2308996" y="2148998"/>
            <a:ext cx="7264853" cy="29718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493" y="2087563"/>
            <a:ext cx="9779182" cy="4115205"/>
          </a:xfrm>
          <a:solidFill>
            <a:schemeClr val="bg1"/>
          </a:solidFill>
          <a:ln>
            <a:solidFill>
              <a:schemeClr val="bg1"/>
            </a:solidFill>
          </a:ln>
        </p:spPr>
        <p:txBody>
          <a:bodyPr vert="horz" lIns="91440" tIns="45720" rIns="91440" bIns="45720" rtlCol="0" anchor="ctr">
            <a:noAutofit/>
          </a:bodyPr>
          <a:lstStyle/>
          <a:p>
            <a:pPr marL="285750" indent="-285750" algn="just">
              <a:buFont typeface="Arial"/>
              <a:buChar char="•"/>
            </a:pPr>
            <a:r>
              <a:rPr lang="en-US" sz="1800" dirty="0">
                <a:solidFill>
                  <a:srgbClr val="000000"/>
                </a:solidFill>
                <a:ea typeface="+mn-lt"/>
                <a:cs typeface="+mn-lt"/>
              </a:rPr>
              <a:t>First, we import the NumPy library and give it the alias "np". This allows us to use NumPy's functions and tools in our code.</a:t>
            </a:r>
            <a:endParaRPr lang="en-US" dirty="0">
              <a:solidFill>
                <a:srgbClr val="000000"/>
              </a:solidFill>
              <a:ea typeface="+mn-lt"/>
              <a:cs typeface="+mn-lt"/>
            </a:endParaRPr>
          </a:p>
          <a:p>
            <a:pPr marL="285750" indent="-285750" algn="just">
              <a:buFont typeface="Arial" panose="02080604020202020204" pitchFamily="34" charset="0"/>
              <a:buChar char="•"/>
            </a:pPr>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Then, we create a 2-dimensional array named "array". This array has 3 rows and 4 columns filled with specific numbers. We use </a:t>
            </a:r>
            <a:r>
              <a:rPr lang="en-US" sz="1800" dirty="0" err="1">
                <a:solidFill>
                  <a:srgbClr val="000000"/>
                </a:solidFill>
                <a:ea typeface="+mn-lt"/>
                <a:cs typeface="+mn-lt"/>
              </a:rPr>
              <a:t>np.array</a:t>
            </a:r>
            <a:r>
              <a:rPr lang="en-US" sz="1800" dirty="0">
                <a:solidFill>
                  <a:srgbClr val="000000"/>
                </a:solidFill>
                <a:ea typeface="+mn-lt"/>
                <a:cs typeface="+mn-lt"/>
              </a:rPr>
              <a:t>() to create the array.</a:t>
            </a:r>
            <a:endParaRPr lang="en-US" dirty="0">
              <a:ea typeface="+mn-lt"/>
              <a:cs typeface="+mn-lt"/>
            </a:endParaRPr>
          </a:p>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Next, we calculate the mean, standard deviation, and variance along the second axis of the array using </a:t>
            </a:r>
            <a:r>
              <a:rPr lang="en-US" sz="1800" dirty="0" err="1">
                <a:solidFill>
                  <a:srgbClr val="000000"/>
                </a:solidFill>
                <a:ea typeface="+mn-lt"/>
                <a:cs typeface="+mn-lt"/>
              </a:rPr>
              <a:t>np.mean</a:t>
            </a:r>
            <a:r>
              <a:rPr lang="en-US" sz="1800" dirty="0">
                <a:solidFill>
                  <a:srgbClr val="000000"/>
                </a:solidFill>
                <a:ea typeface="+mn-lt"/>
                <a:cs typeface="+mn-lt"/>
              </a:rPr>
              <a:t>(), </a:t>
            </a:r>
            <a:r>
              <a:rPr lang="en-US" sz="1800" dirty="0" err="1">
                <a:solidFill>
                  <a:srgbClr val="000000"/>
                </a:solidFill>
                <a:ea typeface="+mn-lt"/>
                <a:cs typeface="+mn-lt"/>
              </a:rPr>
              <a:t>np.std</a:t>
            </a:r>
            <a:r>
              <a:rPr lang="en-US" sz="1800" dirty="0">
                <a:solidFill>
                  <a:srgbClr val="000000"/>
                </a:solidFill>
                <a:ea typeface="+mn-lt"/>
                <a:cs typeface="+mn-lt"/>
              </a:rPr>
              <a:t>(), and </a:t>
            </a:r>
            <a:r>
              <a:rPr lang="en-US" sz="1800" dirty="0" err="1">
                <a:solidFill>
                  <a:srgbClr val="000000"/>
                </a:solidFill>
                <a:ea typeface="+mn-lt"/>
                <a:cs typeface="+mn-lt"/>
              </a:rPr>
              <a:t>np.var</a:t>
            </a:r>
            <a:r>
              <a:rPr lang="en-US" sz="1800" dirty="0">
                <a:solidFill>
                  <a:srgbClr val="000000"/>
                </a:solidFill>
                <a:ea typeface="+mn-lt"/>
                <a:cs typeface="+mn-lt"/>
              </a:rPr>
              <a:t>() functions respectively. The second axis represents the rows in our 2D array.</a:t>
            </a:r>
            <a:endParaRPr lang="en-US" dirty="0">
              <a:ea typeface="+mn-lt"/>
              <a:cs typeface="+mn-lt"/>
            </a:endParaRPr>
          </a:p>
          <a:p>
            <a:pPr marL="285750" indent="-285750" algn="just">
              <a:buFont typeface="Arial"/>
              <a:buChar char="•"/>
            </a:pPr>
            <a:endParaRPr lang="en-US" sz="1800" dirty="0">
              <a:solidFill>
                <a:srgbClr val="000000"/>
              </a:solidFill>
              <a:ea typeface="+mn-lt"/>
              <a:cs typeface="+mn-lt"/>
            </a:endParaRPr>
          </a:p>
          <a:p>
            <a:pPr marL="285750" indent="-285750" algn="just">
              <a:buFont typeface="Arial"/>
              <a:buChar char="•"/>
            </a:pPr>
            <a:r>
              <a:rPr lang="en-US" sz="1800" dirty="0">
                <a:solidFill>
                  <a:srgbClr val="000000"/>
                </a:solidFill>
                <a:ea typeface="+mn-lt"/>
                <a:cs typeface="+mn-lt"/>
              </a:rPr>
              <a:t>Finally, we print the original array along with the calculated mean, standard deviation, and variance values.</a:t>
            </a:r>
            <a:endParaRPr lang="en-US" dirty="0">
              <a:ea typeface="+mn-lt"/>
              <a:cs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QUESTION#1</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2800" dirty="0">
                <a:ea typeface="+mn-lt"/>
                <a:cs typeface="+mn-lt"/>
              </a:rPr>
              <a:t>Write a NumPy program to create an array of all even integers from 30 to 70.</a:t>
            </a:r>
            <a:endParaRPr lang="en-US" sz="280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57" y="570865"/>
            <a:ext cx="9779183" cy="1325563"/>
          </a:xfrm>
        </p:spPr>
        <p:txBody>
          <a:bodyPr/>
          <a:lstStyle/>
          <a:p>
            <a:pPr algn="ctr"/>
            <a:r>
              <a:rPr lang="en-US" dirty="0"/>
              <a:t>WHAT THE COMPUTER SHOW US</a:t>
            </a:r>
            <a:endParaRPr lang="en-US" dirty="0"/>
          </a:p>
        </p:txBody>
      </p:sp>
      <p:sp>
        <p:nvSpPr>
          <p:cNvPr id="4" name="Content Placeholder 3"/>
          <p:cNvSpPr>
            <a:spLocks noGrp="1"/>
          </p:cNvSpPr>
          <p:nvPr>
            <p:ph idx="1"/>
          </p:nvPr>
        </p:nvSpPr>
        <p:spPr>
          <a:xfrm>
            <a:off x="6093279" y="2364916"/>
            <a:ext cx="4663440" cy="3182400"/>
          </a:xfrm>
          <a:solidFill>
            <a:schemeClr val="bg1"/>
          </a:solidFill>
          <a:ln>
            <a:solidFill>
              <a:schemeClr val="bg1"/>
            </a:solidFill>
          </a:ln>
        </p:spPr>
        <p:txBody>
          <a:bodyPr vert="horz" lIns="91440" tIns="45720" rIns="91440" bIns="45720" rtlCol="0" anchor="ctr">
            <a:noAutofit/>
          </a:bodyPr>
          <a:lstStyle/>
          <a:p>
            <a:pPr algn="just"/>
            <a:r>
              <a:rPr lang="en-US" sz="2400" dirty="0">
                <a:solidFill>
                  <a:srgbClr val="000000"/>
                </a:solidFill>
                <a:ea typeface="+mn-lt"/>
                <a:cs typeface="+mn-lt"/>
              </a:rPr>
              <a:t>This is the original array that our code produced. Each row represents a set of numbers. We also calculated the mean, standard deviation, and variance for each row, and the results are shown here.</a:t>
            </a:r>
            <a:endParaRPr lang="en-US" sz="2400" dirty="0">
              <a:ea typeface="+mn-lt"/>
              <a:cs typeface="+mn-lt"/>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166949" y="1896832"/>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000205" y="18995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3" name="Picture 2" descr="A white screen with black text&#10;&#10;Description automatically generated"/>
          <p:cNvPicPr>
            <a:picLocks noChangeAspect="1"/>
          </p:cNvPicPr>
          <p:nvPr/>
        </p:nvPicPr>
        <p:blipFill>
          <a:blip r:embed="rId2"/>
          <a:stretch>
            <a:fillRect/>
          </a:stretch>
        </p:blipFill>
        <p:spPr>
          <a:xfrm>
            <a:off x="1826079" y="2631621"/>
            <a:ext cx="3505200" cy="22479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a:t>Summary </a:t>
            </a:r>
            <a:endParaRPr lang="en-US"/>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marL="285750" indent="-285750" algn="just">
              <a:buChar char="•"/>
            </a:pPr>
            <a:r>
              <a:rPr lang="en-US" sz="1800" dirty="0">
                <a:ea typeface="+mn-lt"/>
                <a:cs typeface="+mn-lt"/>
              </a:rPr>
              <a:t>NumPy is a powerful library for numerical computing in Python.</a:t>
            </a:r>
            <a:endParaRPr lang="en-US" sz="1800" dirty="0">
              <a:ea typeface="+mn-lt"/>
              <a:cs typeface="+mn-lt"/>
            </a:endParaRPr>
          </a:p>
          <a:p>
            <a:pPr marL="285750" indent="-285750" algn="just">
              <a:buChar char="•"/>
            </a:pPr>
            <a:r>
              <a:rPr lang="en-US" sz="1800" dirty="0">
                <a:ea typeface="+mn-lt"/>
                <a:cs typeface="+mn-lt"/>
              </a:rPr>
              <a:t>It provides a wide range of functions for creating, manipulating, and analyzing arrays and matrices.</a:t>
            </a:r>
            <a:endParaRPr lang="en-US" dirty="0"/>
          </a:p>
          <a:p>
            <a:pPr marL="285750" indent="-285750" algn="just">
              <a:buChar char="•"/>
            </a:pPr>
            <a:r>
              <a:rPr lang="en-US" sz="1800" dirty="0">
                <a:ea typeface="+mn-lt"/>
                <a:cs typeface="+mn-lt"/>
              </a:rPr>
              <a:t>With NumPy, you can efficiently perform complex mathematical operations, handle large datasets, and conduct statistical analysis with ease.</a:t>
            </a:r>
            <a:endParaRPr lang="en-US" sz="1800" dirty="0">
              <a:ea typeface="+mn-lt"/>
              <a:cs typeface="+mn-lt"/>
            </a:endParaRPr>
          </a:p>
          <a:p>
            <a:pPr marL="285750" indent="-285750" algn="just">
              <a:buChar char="•"/>
            </a:pPr>
            <a:r>
              <a:rPr lang="en-US" sz="1800" dirty="0">
                <a:ea typeface="+mn-lt"/>
                <a:cs typeface="+mn-lt"/>
              </a:rPr>
              <a:t>Mastering NumPy opens up opportunities to work on a diverse range of projects, from scientific research to machine learning and data analysis.</a:t>
            </a:r>
            <a:endParaRPr lang="en-US" dirty="0"/>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a:t>Thank you</a:t>
            </a:r>
            <a:endParaRPr lang="en-US"/>
          </a:p>
        </p:txBody>
      </p:sp>
      <p:sp>
        <p:nvSpPr>
          <p:cNvPr id="3" name="Content Placeholder 2"/>
          <p:cNvSpPr>
            <a:spLocks noGrp="1"/>
          </p:cNvSpPr>
          <p:nvPr>
            <p:ph type="subTitle" idx="1"/>
          </p:nvPr>
        </p:nvSpPr>
        <p:spPr>
          <a:xfrm>
            <a:off x="5936180" y="3849804"/>
            <a:ext cx="5783966" cy="2189214"/>
          </a:xfrm>
        </p:spPr>
        <p:txBody>
          <a:bodyPr vert="horz" lIns="91440" tIns="45720" rIns="91440" bIns="45720" rtlCol="0">
            <a:normAutofit/>
          </a:bodyPr>
          <a:lstStyle/>
          <a:p>
            <a:r>
              <a:rPr lang="en-US" dirty="0"/>
              <a:t>Malik M Shahmeer Rashid</a:t>
            </a:r>
            <a:endParaRPr lang="en-US" dirty="0"/>
          </a:p>
          <a:p>
            <a:r>
              <a:rPr lang="" altLang="en-US" sz="2400" dirty="0">
                <a:hlinkClick r:id="rId1"/>
              </a:rPr>
              <a:t>m</a:t>
            </a:r>
            <a:r>
              <a:rPr lang="en-US" sz="2400" dirty="0">
                <a:hlinkClick r:id="rId1"/>
              </a:rPr>
              <a:t>alikmshahmeerrashid@gmail.com</a:t>
            </a:r>
            <a:r>
              <a:rPr lang="en-US" sz="2400" dirty="0"/>
              <a:t> </a:t>
            </a:r>
            <a:endParaRPr lang="en-US" sz="2400" dirty="0"/>
          </a:p>
        </p:txBody>
      </p:sp>
      <p:sp>
        <p:nvSpPr>
          <p:cNvPr id="11" name="Freeform: Shape 10"/>
          <p:cNvSpPr>
            <a:spLocks noGrp="1" noRot="1" noChangeAspect="1" noMove="1" noResize="1" noEditPoints="1" noAdjustHandles="1" noChangeArrowheads="1" noChangeShapeType="1" noTextEdit="1"/>
          </p:cNvSpPr>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p:cNvSpPr>
            <a:spLocks noGrp="1" noRot="1" noChangeAspect="1" noMove="1" noResize="1" noEditPoints="1" noAdjustHandles="1" noChangeArrowheads="1" noChangeShapeType="1" noTextEdit="1"/>
          </p:cNvSpPr>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p:cNvSpPr>
            <a:spLocks noGrp="1" noRot="1" noChangeAspect="1" noMove="1" noResize="1" noEditPoints="1" noAdjustHandles="1" noChangeArrowheads="1" noChangeShapeType="1" noTextEdit="1"/>
          </p:cNvSpPr>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p:cNvSpPr>
            <a:spLocks noGrp="1" noRot="1" noChangeAspect="1" noMove="1" noResize="1" noEditPoints="1" noAdjustHandles="1" noChangeArrowheads="1" noChangeShapeType="1" noTextEdit="1"/>
          </p:cNvSpPr>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9" name="Freeform: Shape 18"/>
          <p:cNvSpPr>
            <a:spLocks noGrp="1" noRot="1" noChangeAspect="1" noMove="1" noResize="1" noEditPoints="1" noAdjustHandles="1" noChangeArrowheads="1" noChangeShapeType="1" noTextEdit="1"/>
          </p:cNvSpPr>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person in a suit and tie&#10;&#10;Description automatically generated"/>
          <p:cNvPicPr>
            <a:picLocks noChangeAspect="1"/>
          </p:cNvPicPr>
          <p:nvPr/>
        </p:nvPicPr>
        <p:blipFill rotWithShape="1">
          <a:blip r:embed="rId2"/>
          <a:srcRect t="1250" r="1" b="23751"/>
          <a:stretch>
            <a:fillRect/>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1" name="Freeform: Shape 20"/>
          <p:cNvSpPr>
            <a:spLocks noGrp="1" noRot="1" noChangeAspect="1" noMove="1" noResize="1" noEditPoints="1" noAdjustHandles="1" noChangeArrowheads="1" noChangeShapeType="1" noTextEdit="1"/>
          </p:cNvSpPr>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pic>
        <p:nvPicPr>
          <p:cNvPr id="42" name="Content Placeholder 41" descr="A close-up of a text&#10;&#10;Description automatically generated"/>
          <p:cNvPicPr>
            <a:picLocks noGrp="1" noChangeAspect="1"/>
          </p:cNvPicPr>
          <p:nvPr>
            <p:ph idx="1"/>
          </p:nvPr>
        </p:nvPicPr>
        <p:blipFill>
          <a:blip r:embed="rId1"/>
          <a:stretch>
            <a:fillRect/>
          </a:stretch>
        </p:blipFill>
        <p:spPr>
          <a:xfrm>
            <a:off x="643467" y="2659138"/>
            <a:ext cx="10905066" cy="2426376"/>
          </a:xfrm>
          <a:prstGeom prst="rect">
            <a:avLst/>
          </a:prstGeom>
        </p:spPr>
      </p:pic>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493" y="2087563"/>
            <a:ext cx="9779182" cy="4115205"/>
          </a:xfrm>
          <a:solidFill>
            <a:schemeClr val="bg1"/>
          </a:solidFill>
          <a:ln>
            <a:solidFill>
              <a:schemeClr val="bg1"/>
            </a:solidFill>
          </a:ln>
        </p:spPr>
        <p:txBody>
          <a:bodyPr vert="horz" lIns="91440" tIns="45720" rIns="91440" bIns="45720" rtlCol="0" anchor="ctr">
            <a:noAutofit/>
          </a:bodyPr>
          <a:lstStyle/>
          <a:p>
            <a:pPr marL="285750" indent="-285750" algn="just">
              <a:buChar char="•"/>
            </a:pPr>
            <a:endParaRPr lang="en-US" sz="1800" dirty="0">
              <a:solidFill>
                <a:srgbClr val="000000"/>
              </a:solidFill>
              <a:ea typeface="+mn-lt"/>
              <a:cs typeface="+mn-lt"/>
            </a:endParaRPr>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We start by telling our computer to get ready to use NumPy. We do this by writing "import </a:t>
            </a:r>
            <a:r>
              <a:rPr lang="en-US" sz="1800" err="1">
                <a:solidFill>
                  <a:srgbClr val="000000"/>
                </a:solidFill>
                <a:ea typeface="+mn-lt"/>
                <a:cs typeface="+mn-lt"/>
              </a:rPr>
              <a:t>numpy</a:t>
            </a:r>
            <a:r>
              <a:rPr lang="en-US" sz="1800" dirty="0">
                <a:solidFill>
                  <a:srgbClr val="000000"/>
                </a:solidFill>
                <a:ea typeface="+mn-lt"/>
                <a:cs typeface="+mn-lt"/>
              </a:rPr>
              <a:t> as np". </a:t>
            </a:r>
            <a:endParaRPr lang="en-US" dirty="0"/>
          </a:p>
          <a:p>
            <a:pPr algn="just"/>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Then, we tell the computer to make a list of numbers for us. We want even numbers starting from 30 and ending at 70. We write "</a:t>
            </a:r>
            <a:r>
              <a:rPr lang="en-US" sz="1800" dirty="0" err="1">
                <a:solidFill>
                  <a:srgbClr val="000000"/>
                </a:solidFill>
                <a:ea typeface="+mn-lt"/>
                <a:cs typeface="+mn-lt"/>
              </a:rPr>
              <a:t>np.arange</a:t>
            </a:r>
            <a:r>
              <a:rPr lang="en-US" sz="1800" dirty="0">
                <a:solidFill>
                  <a:srgbClr val="000000"/>
                </a:solidFill>
                <a:ea typeface="+mn-lt"/>
                <a:cs typeface="+mn-lt"/>
              </a:rPr>
              <a:t>(30, 71, 2)" to do this. </a:t>
            </a:r>
            <a:endParaRPr lang="en-US" dirty="0"/>
          </a:p>
          <a:p>
            <a:pPr algn="just"/>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After that, we ask the computer to remember this list of numbers. We give it a name "even numbers" to remember. </a:t>
            </a:r>
            <a:endParaRPr lang="en-US"/>
          </a:p>
          <a:p>
            <a:pPr algn="just"/>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Finally, we ask the computer to show us the list of numbers it made. It does this by printing "even numbers" for us. </a:t>
            </a:r>
            <a:endParaRPr lang="en-US"/>
          </a:p>
          <a:p>
            <a:pPr algn="just"/>
            <a:endParaRPr lang="en-US" sz="2000" b="1" dirty="0">
              <a:solidFill>
                <a:srgbClr val="D1D5DB"/>
              </a:solidFill>
              <a:latin typeface="Time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57" y="573405"/>
            <a:ext cx="9779183" cy="1325563"/>
          </a:xfrm>
        </p:spPr>
        <p:txBody>
          <a:bodyPr/>
          <a:lstStyle/>
          <a:p>
            <a:pPr algn="ctr"/>
            <a:br>
              <a:rPr lang="en-US" dirty="0"/>
            </a:br>
            <a:r>
              <a:rPr lang="en-US" dirty="0"/>
              <a:t>                                            </a:t>
            </a:r>
            <a:br>
              <a:rPr lang="en-US" dirty="0"/>
            </a:br>
            <a:r>
              <a:rPr lang="en-US" dirty="0"/>
              <a:t>WHAT THE COMPUTER SHOW US</a:t>
            </a:r>
            <a:endParaRPr lang="en-US" dirty="0"/>
          </a:p>
        </p:txBody>
      </p:sp>
      <p:sp>
        <p:nvSpPr>
          <p:cNvPr id="4" name="Content Placeholder 3"/>
          <p:cNvSpPr>
            <a:spLocks noGrp="1"/>
          </p:cNvSpPr>
          <p:nvPr>
            <p:ph idx="1"/>
          </p:nvPr>
        </p:nvSpPr>
        <p:spPr>
          <a:xfrm>
            <a:off x="6093279" y="2364916"/>
            <a:ext cx="4663440" cy="3182400"/>
          </a:xfrm>
          <a:solidFill>
            <a:schemeClr val="bg1"/>
          </a:solidFill>
          <a:ln>
            <a:solidFill>
              <a:schemeClr val="bg1"/>
            </a:solidFill>
          </a:ln>
        </p:spPr>
        <p:txBody>
          <a:bodyPr vert="horz" lIns="91440" tIns="45720" rIns="91440" bIns="45720" rtlCol="0" anchor="ctr">
            <a:noAutofit/>
          </a:bodyPr>
          <a:lstStyle/>
          <a:p>
            <a:pPr algn="just"/>
            <a:r>
              <a:rPr lang="en-US" sz="2400" dirty="0">
                <a:solidFill>
                  <a:srgbClr val="000000"/>
                </a:solidFill>
                <a:ea typeface="+mn-lt"/>
                <a:cs typeface="+mn-lt"/>
              </a:rPr>
              <a:t>Here, we see what our computer made for us. It's a list of even numbers from 30 to 70. Each number is 2 more than the previous one. This list is what we asked for using the code.</a:t>
            </a:r>
            <a:endParaRPr lang="en-US" sz="2400">
              <a:solidFill>
                <a:srgbClr val="D1D5DB"/>
              </a:solidFill>
              <a:latin typeface="Tenorite"/>
            </a:endParaRPr>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pic>
        <p:nvPicPr>
          <p:cNvPr id="10" name="Content Placeholder 9"/>
          <p:cNvPicPr>
            <a:picLocks noGrp="1" noChangeAspect="1"/>
          </p:cNvPicPr>
          <p:nvPr>
            <p:ph idx="10"/>
          </p:nvPr>
        </p:nvPicPr>
        <p:blipFill>
          <a:blip r:embed="rId1"/>
          <a:stretch>
            <a:fillRect/>
          </a:stretch>
        </p:blipFill>
        <p:spPr>
          <a:xfrm>
            <a:off x="1384799" y="2968918"/>
            <a:ext cx="4581525" cy="314325"/>
          </a:xfrm>
        </p:spPr>
      </p:pic>
      <p:sp>
        <p:nvSpPr>
          <p:cNvPr id="8" name="Content Placeholder 7"/>
          <p:cNvSpPr>
            <a:spLocks noGrp="1"/>
          </p:cNvSpPr>
          <p:nvPr>
            <p:ph idx="12"/>
          </p:nvPr>
        </p:nvSpPr>
        <p:spPr>
          <a:xfrm>
            <a:off x="1166949" y="1828796"/>
            <a:ext cx="4663440" cy="522514"/>
          </a:xfrm>
        </p:spPr>
        <p:txBody>
          <a:bodyPr vert="horz" lIns="91440" tIns="45720" rIns="91440" bIns="45720" rtlCol="0" anchor="t">
            <a:noAutofit/>
          </a:bodyPr>
          <a:lstStyle/>
          <a:p>
            <a:pPr algn="ctr"/>
            <a:r>
              <a:rPr lang="en-US" sz="2800" dirty="0"/>
              <a:t>RUNTIME SCREEN</a:t>
            </a:r>
            <a:endParaRPr lang="en-US" sz="2800" dirty="0"/>
          </a:p>
        </p:txBody>
      </p:sp>
      <p:sp>
        <p:nvSpPr>
          <p:cNvPr id="12" name="Content Placeholder 3"/>
          <p:cNvSpPr txBox="1"/>
          <p:nvPr/>
        </p:nvSpPr>
        <p:spPr>
          <a:xfrm>
            <a:off x="1333500" y="2354030"/>
            <a:ext cx="4663440" cy="3182400"/>
          </a:xfrm>
          <a:prstGeom prst="rect">
            <a:avLst/>
          </a:prstGeom>
          <a:solidFill>
            <a:schemeClr val="bg1"/>
          </a:solidFill>
          <a:ln>
            <a:solidFill>
              <a:schemeClr val="bg1"/>
            </a:solidFill>
          </a:ln>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80604020202020204"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just"/>
            <a:endParaRPr lang="en-US" sz="2400" dirty="0">
              <a:solidFill>
                <a:srgbClr val="000000"/>
              </a:solidFill>
              <a:latin typeface="Tenorite"/>
            </a:endParaRPr>
          </a:p>
        </p:txBody>
      </p:sp>
      <p:sp>
        <p:nvSpPr>
          <p:cNvPr id="14" name="Content Placeholder 7"/>
          <p:cNvSpPr txBox="1"/>
          <p:nvPr/>
        </p:nvSpPr>
        <p:spPr>
          <a:xfrm>
            <a:off x="6000205" y="1899553"/>
            <a:ext cx="4663440" cy="522514"/>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80604020202020204" pitchFamily="34" charset="0"/>
              <a:buNone/>
              <a:defRPr sz="2400" b="1"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Arial" panose="02080604020202020204" pitchFamily="34" charset="0"/>
              <a:buNone/>
              <a:defRPr sz="2000" b="1" kern="1200">
                <a:solidFill>
                  <a:schemeClr val="tx1"/>
                </a:solidFill>
                <a:latin typeface="+mj-lt"/>
                <a:ea typeface="+mn-ea"/>
                <a:cs typeface="+mn-cs"/>
              </a:defRPr>
            </a:lvl2pPr>
            <a:lvl3pPr marL="914400" indent="0" algn="l" defTabSz="914400" rtl="0" eaLnBrk="1" latinLnBrk="0" hangingPunct="1">
              <a:lnSpc>
                <a:spcPct val="90000"/>
              </a:lnSpc>
              <a:spcBef>
                <a:spcPts val="500"/>
              </a:spcBef>
              <a:buFont typeface="Arial" panose="02080604020202020204" pitchFamily="34" charset="0"/>
              <a:buNone/>
              <a:defRPr sz="1800" b="1" kern="1200">
                <a:solidFill>
                  <a:schemeClr val="tx1"/>
                </a:solidFill>
                <a:latin typeface="+mj-lt"/>
                <a:ea typeface="+mn-ea"/>
                <a:cs typeface="+mn-cs"/>
              </a:defRPr>
            </a:lvl3pPr>
            <a:lvl4pPr marL="13716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4pPr>
            <a:lvl5pPr marL="1828800" indent="0" algn="l" defTabSz="914400" rtl="0" eaLnBrk="1" latinLnBrk="0" hangingPunct="1">
              <a:lnSpc>
                <a:spcPct val="90000"/>
              </a:lnSpc>
              <a:spcBef>
                <a:spcPts val="500"/>
              </a:spcBef>
              <a:buFont typeface="Arial" panose="02080604020202020204" pitchFamily="34" charset="0"/>
              <a:buNone/>
              <a:defRPr sz="1600" b="1"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algn="ctr"/>
            <a:r>
              <a:rPr lang="en-US" sz="2800" dirty="0"/>
              <a:t>EXPLANATION</a:t>
            </a:r>
            <a:endParaRPr lang="en-US" sz="2800" dirty="0"/>
          </a:p>
        </p:txBody>
      </p:sp>
      <p:pic>
        <p:nvPicPr>
          <p:cNvPr id="18" name="Picture 17"/>
          <p:cNvPicPr>
            <a:picLocks noChangeAspect="1"/>
          </p:cNvPicPr>
          <p:nvPr/>
        </p:nvPicPr>
        <p:blipFill>
          <a:blip r:embed="rId2"/>
          <a:stretch>
            <a:fillRect/>
          </a:stretch>
        </p:blipFill>
        <p:spPr>
          <a:xfrm>
            <a:off x="1512071" y="3282905"/>
            <a:ext cx="4581525" cy="3143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381000"/>
            <a:ext cx="9779183" cy="1325563"/>
          </a:xfrm>
        </p:spPr>
        <p:txBody>
          <a:bodyPr/>
          <a:lstStyle/>
          <a:p>
            <a:r>
              <a:rPr lang="en-US" dirty="0"/>
              <a:t>QUESTION#2</a:t>
            </a:r>
            <a:endParaRPr lang="en-US" dirty="0"/>
          </a:p>
        </p:txBody>
      </p:sp>
      <p:sp>
        <p:nvSpPr>
          <p:cNvPr id="3" name="Content Placeholder 2"/>
          <p:cNvSpPr>
            <a:spLocks noGrp="1"/>
          </p:cNvSpPr>
          <p:nvPr>
            <p:ph type="body" idx="1"/>
          </p:nvPr>
        </p:nvSpPr>
        <p:spPr>
          <a:xfrm>
            <a:off x="1167492" y="2653167"/>
            <a:ext cx="9779183" cy="3436483"/>
          </a:xfrm>
        </p:spPr>
        <p:txBody>
          <a:bodyPr vert="horz" lIns="91440" tIns="45720" rIns="91440" bIns="45720" rtlCol="0" anchor="t">
            <a:normAutofit/>
          </a:bodyPr>
          <a:lstStyle/>
          <a:p>
            <a:pPr algn="just"/>
            <a:r>
              <a:rPr lang="en-US" sz="2800" dirty="0">
                <a:ea typeface="+mn-lt"/>
                <a:cs typeface="+mn-lt"/>
              </a:rPr>
              <a:t>Write a NumPy program to generate an array of 15 random numbers from a standard normal distribution.</a:t>
            </a:r>
            <a:endParaRPr lang="en-US" dirty="0">
              <a:ea typeface="+mn-lt"/>
              <a:cs typeface="+mn-lt"/>
            </a:endParaRPr>
          </a:p>
        </p:txBody>
      </p:sp>
      <p:sp>
        <p:nvSpPr>
          <p:cNvPr id="5" name="Footer Placeholder 4"/>
          <p:cNvSpPr>
            <a:spLocks noGrp="1"/>
          </p:cNvSpPr>
          <p:nvPr>
            <p:ph type="ftr" sz="quarter" idx="11"/>
          </p:nvPr>
        </p:nvSpPr>
        <p:spPr>
          <a:xfrm>
            <a:off x="4038600" y="6356350"/>
            <a:ext cx="4114800" cy="365125"/>
          </a:xfrm>
        </p:spPr>
        <p:txBody>
          <a:bodyPr/>
          <a:lstStyle/>
          <a:p>
            <a:r>
              <a:rPr lang="en-US" dirty="0">
                <a:solidFill>
                  <a:schemeClr val="bg1"/>
                </a:solidFill>
                <a:ea typeface="+mn-lt"/>
                <a:cs typeface="+mn-lt"/>
              </a:rPr>
              <a:t>AICP WEEK1 TASK1</a:t>
            </a:r>
            <a:endParaRPr lang="en-US" dirty="0">
              <a:solidFill>
                <a:schemeClr val="bg1"/>
              </a:solidFill>
              <a:ea typeface="+mn-lt"/>
              <a:cs typeface="+mn-lt"/>
            </a:endParaRPr>
          </a:p>
        </p:txBody>
      </p:sp>
      <p:sp>
        <p:nvSpPr>
          <p:cNvPr id="6" name="Slide Number Placeholder 5"/>
          <p:cNvSpPr>
            <a:spLocks noGrp="1"/>
          </p:cNvSpPr>
          <p:nvPr>
            <p:ph type="sldNum" sz="quarter" idx="12"/>
          </p:nvPr>
        </p:nvSpPr>
        <p:spPr>
          <a:xfrm>
            <a:off x="10206318" y="6356350"/>
            <a:ext cx="1604682" cy="365125"/>
          </a:xfrm>
        </p:spPr>
        <p:txBody>
          <a:bodyPr/>
          <a:lstStyle/>
          <a:p>
            <a:fld id="{294A09A9-5501-47C1-A89A-A340965A2BE2}"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br>
              <a:rPr lang="en-US" sz="3200" kern="1200">
                <a:solidFill>
                  <a:schemeClr val="bg1"/>
                </a:solidFill>
                <a:latin typeface="+mj-lt"/>
                <a:ea typeface="+mj-ea"/>
                <a:cs typeface="+mj-cs"/>
              </a:rPr>
            </a:br>
            <a:r>
              <a:rPr lang="en-US" sz="3200" kern="1200">
                <a:solidFill>
                  <a:schemeClr val="bg1"/>
                </a:solidFill>
                <a:latin typeface="+mj-lt"/>
                <a:ea typeface="+mj-ea"/>
                <a:cs typeface="+mj-cs"/>
              </a:rPr>
              <a:t>SOURCE CODE</a:t>
            </a:r>
            <a:endParaRPr lang="en-US" sz="3200" kern="1200">
              <a:solidFill>
                <a:schemeClr val="bg1"/>
              </a:solidFill>
              <a:latin typeface="+mj-lt"/>
              <a:ea typeface="+mj-ea"/>
              <a:cs typeface="+mj-cs"/>
            </a:endParaRPr>
          </a:p>
        </p:txBody>
      </p:sp>
      <p:sp>
        <p:nvSpPr>
          <p:cNvPr id="5" name="Footer Placeholder 4"/>
          <p:cNvSpPr>
            <a:spLocks noGrp="1"/>
          </p:cNvSpPr>
          <p:nvPr>
            <p:ph type="ftr" sz="quarter" idx="3"/>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AICP WEEK1 TASK1</a:t>
            </a:r>
            <a:endParaRPr lang="en-US" kern="1200">
              <a:solidFill>
                <a:schemeClr val="tx1">
                  <a:tint val="75000"/>
                </a:schemeClr>
              </a:solidFill>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p:spPr>
        <p:txBody>
          <a:bodyPr vert="horz" lIns="91440" tIns="45720" rIns="91440" bIns="45720" rtlCol="0" anchor="ctr">
            <a:normAutofit/>
          </a:bodyPr>
          <a:lstStyle/>
          <a:p>
            <a:pPr>
              <a:spcAft>
                <a:spcPts val="600"/>
              </a:spcAft>
            </a:pPr>
            <a:fld id="{294A09A9-5501-47C1-A89A-A340965A2BE2}" type="slidenum">
              <a:rPr lang="en-US" dirty="0" smtClean="0">
                <a:solidFill>
                  <a:schemeClr val="tx1">
                    <a:tint val="75000"/>
                  </a:schemeClr>
                </a:solidFill>
              </a:rPr>
            </a:fld>
            <a:endParaRPr lang="en-US" dirty="0">
              <a:solidFill>
                <a:schemeClr val="tx1">
                  <a:tint val="75000"/>
                </a:schemeClr>
              </a:solidFill>
            </a:endParaRPr>
          </a:p>
        </p:txBody>
      </p:sp>
      <p:pic>
        <p:nvPicPr>
          <p:cNvPr id="7" name="Content Placeholder 6" descr="A close-up of a computer code&#10;&#10;Description automatically generated"/>
          <p:cNvPicPr>
            <a:picLocks noGrp="1" noChangeAspect="1"/>
          </p:cNvPicPr>
          <p:nvPr>
            <p:ph idx="1"/>
          </p:nvPr>
        </p:nvPicPr>
        <p:blipFill>
          <a:blip r:embed="rId1"/>
          <a:stretch>
            <a:fillRect/>
          </a:stretch>
        </p:blipFill>
        <p:spPr>
          <a:xfrm>
            <a:off x="1453788" y="2555851"/>
            <a:ext cx="10499271" cy="14097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2" y="381000"/>
            <a:ext cx="10949397" cy="1339170"/>
          </a:xfrm>
        </p:spPr>
        <p:txBody>
          <a:bodyPr/>
          <a:lstStyle/>
          <a:p>
            <a:pPr algn="ctr"/>
            <a:r>
              <a:rPr lang="en-US" dirty="0"/>
              <a:t>HOW THE CODE WORKS</a:t>
            </a:r>
            <a:endParaRPr lang="en-US" dirty="0"/>
          </a:p>
        </p:txBody>
      </p:sp>
      <p:sp>
        <p:nvSpPr>
          <p:cNvPr id="5" name="Footer Placeholder 4"/>
          <p:cNvSpPr>
            <a:spLocks noGrp="1"/>
          </p:cNvSpPr>
          <p:nvPr>
            <p:ph type="ftr" sz="quarter" idx="3"/>
          </p:nvPr>
        </p:nvSpPr>
        <p:spPr/>
        <p:txBody>
          <a:bodyPr/>
          <a:lstStyle/>
          <a:p>
            <a:r>
              <a:rPr lang="en-US" dirty="0"/>
              <a:t>AICP WEEK1 TASK1</a:t>
            </a:r>
            <a:endParaRPr lang="en-US" dirty="0"/>
          </a:p>
        </p:txBody>
      </p:sp>
      <p:sp>
        <p:nvSpPr>
          <p:cNvPr id="6" name="Slide Number Placeholder 5"/>
          <p:cNvSpPr>
            <a:spLocks noGrp="1"/>
          </p:cNvSpPr>
          <p:nvPr>
            <p:ph type="sldNum" sz="quarter" idx="4"/>
          </p:nvPr>
        </p:nvSpPr>
        <p:spPr/>
        <p:txBody>
          <a:bodyPr/>
          <a:lstStyle/>
          <a:p>
            <a:fld id="{294A09A9-5501-47C1-A89A-A340965A2BE2}" type="slidenum">
              <a:rPr lang="en-US" dirty="0" smtClean="0"/>
            </a:fld>
            <a:endParaRPr lang="en-US" dirty="0"/>
          </a:p>
        </p:txBody>
      </p:sp>
      <p:sp>
        <p:nvSpPr>
          <p:cNvPr id="4" name="Content Placeholder 3"/>
          <p:cNvSpPr>
            <a:spLocks noGrp="1"/>
          </p:cNvSpPr>
          <p:nvPr>
            <p:ph idx="1"/>
          </p:nvPr>
        </p:nvSpPr>
        <p:spPr>
          <a:xfrm>
            <a:off x="1167493" y="2087563"/>
            <a:ext cx="9779182" cy="4115205"/>
          </a:xfrm>
          <a:solidFill>
            <a:schemeClr val="bg1"/>
          </a:solidFill>
          <a:ln>
            <a:solidFill>
              <a:schemeClr val="bg1"/>
            </a:solidFill>
          </a:ln>
        </p:spPr>
        <p:txBody>
          <a:bodyPr vert="horz" lIns="91440" tIns="45720" rIns="91440" bIns="45720" rtlCol="0" anchor="ctr">
            <a:noAutofit/>
          </a:bodyPr>
          <a:lstStyle/>
          <a:p>
            <a:pPr marL="285750" indent="-285750" algn="just">
              <a:buChar char="•"/>
            </a:pPr>
            <a:r>
              <a:rPr lang="en-US" sz="1800" dirty="0">
                <a:solidFill>
                  <a:srgbClr val="000000"/>
                </a:solidFill>
                <a:ea typeface="+mn-lt"/>
                <a:cs typeface="+mn-lt"/>
              </a:rPr>
              <a:t>First, we tell our computer to get ready to use NumPy. We do this by writing "import </a:t>
            </a:r>
            <a:r>
              <a:rPr lang="en-US" sz="1800" err="1">
                <a:solidFill>
                  <a:srgbClr val="000000"/>
                </a:solidFill>
                <a:ea typeface="+mn-lt"/>
                <a:cs typeface="+mn-lt"/>
              </a:rPr>
              <a:t>numpy</a:t>
            </a:r>
            <a:r>
              <a:rPr lang="en-US" sz="1800" dirty="0">
                <a:solidFill>
                  <a:srgbClr val="000000"/>
                </a:solidFill>
                <a:ea typeface="+mn-lt"/>
                <a:cs typeface="+mn-lt"/>
              </a:rPr>
              <a:t> as np".</a:t>
            </a:r>
            <a:endParaRPr lang="en-US" sz="1800">
              <a:solidFill>
                <a:srgbClr val="000000"/>
              </a:solidFill>
              <a:latin typeface="Tenorite"/>
            </a:endParaRPr>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Then, we ask NumPy to make a list of random numbers for us. We want 15 random numbers, and we write "</a:t>
            </a:r>
            <a:r>
              <a:rPr lang="en-US" sz="1800" err="1">
                <a:solidFill>
                  <a:srgbClr val="000000"/>
                </a:solidFill>
                <a:ea typeface="+mn-lt"/>
                <a:cs typeface="+mn-lt"/>
              </a:rPr>
              <a:t>np.random.randn</a:t>
            </a:r>
            <a:r>
              <a:rPr lang="en-US" sz="1800" dirty="0">
                <a:solidFill>
                  <a:srgbClr val="000000"/>
                </a:solidFill>
                <a:ea typeface="+mn-lt"/>
                <a:cs typeface="+mn-lt"/>
              </a:rPr>
              <a:t>(15)" to do this.</a:t>
            </a:r>
            <a:endParaRPr lang="en-US" dirty="0"/>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We give a name "</a:t>
            </a:r>
            <a:r>
              <a:rPr lang="en-US" sz="1800" err="1">
                <a:solidFill>
                  <a:srgbClr val="000000"/>
                </a:solidFill>
                <a:ea typeface="+mn-lt"/>
                <a:cs typeface="+mn-lt"/>
              </a:rPr>
              <a:t>random_numbers</a:t>
            </a:r>
            <a:r>
              <a:rPr lang="en-US" sz="1800" dirty="0">
                <a:solidFill>
                  <a:srgbClr val="000000"/>
                </a:solidFill>
                <a:ea typeface="+mn-lt"/>
                <a:cs typeface="+mn-lt"/>
              </a:rPr>
              <a:t>" to remember this list of random numbers.</a:t>
            </a:r>
            <a:endParaRPr lang="en-US" dirty="0"/>
          </a:p>
          <a:p>
            <a:pPr marL="285750" indent="-285750" algn="just">
              <a:buChar char="•"/>
            </a:pPr>
            <a:endParaRPr lang="en-US" sz="1800" dirty="0">
              <a:solidFill>
                <a:srgbClr val="000000"/>
              </a:solidFill>
              <a:ea typeface="+mn-lt"/>
              <a:cs typeface="+mn-lt"/>
            </a:endParaRPr>
          </a:p>
          <a:p>
            <a:pPr marL="285750" indent="-285750" algn="just">
              <a:buChar char="•"/>
            </a:pPr>
            <a:r>
              <a:rPr lang="en-US" sz="1800" dirty="0">
                <a:solidFill>
                  <a:srgbClr val="000000"/>
                </a:solidFill>
                <a:ea typeface="+mn-lt"/>
                <a:cs typeface="+mn-lt"/>
              </a:rPr>
              <a:t>Finally, we ask the computer to show us the list of random numbers it made by printing "</a:t>
            </a:r>
            <a:r>
              <a:rPr lang="en-US" sz="1800" err="1">
                <a:solidFill>
                  <a:srgbClr val="000000"/>
                </a:solidFill>
                <a:ea typeface="+mn-lt"/>
                <a:cs typeface="+mn-lt"/>
              </a:rPr>
              <a:t>random_numbers</a:t>
            </a:r>
            <a:r>
              <a:rPr lang="en-US" sz="1800" dirty="0">
                <a:solidFill>
                  <a:srgbClr val="000000"/>
                </a:solidFill>
                <a:ea typeface="+mn-lt"/>
                <a:cs typeface="+mn-lt"/>
              </a:rPr>
              <a:t>".</a:t>
            </a:r>
            <a:endParaRPr lang="en-US" dirty="0"/>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TM45331398</Template>
  <TotalTime>0</TotalTime>
  <Words>7791</Words>
  <Application>WPS Presentation</Application>
  <PresentationFormat>Widescreen</PresentationFormat>
  <Paragraphs>316</Paragraphs>
  <Slides>32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32</vt:i4>
      </vt:variant>
    </vt:vector>
  </HeadingPairs>
  <TitlesOfParts>
    <vt:vector size="46" baseType="lpstr">
      <vt:lpstr>Arial</vt:lpstr>
      <vt:lpstr>SimSun</vt:lpstr>
      <vt:lpstr>Wingdings</vt:lpstr>
      <vt:lpstr>Tenorite</vt:lpstr>
      <vt:lpstr>Time new roman</vt:lpstr>
      <vt:lpstr>Tenorite</vt:lpstr>
      <vt:lpstr>Arial</vt:lpstr>
      <vt:lpstr>Gubbi</vt:lpstr>
      <vt:lpstr>DejaVu Sans</vt:lpstr>
      <vt:lpstr>微软雅黑</vt:lpstr>
      <vt:lpstr>Droid Sans Fallback</vt:lpstr>
      <vt:lpstr>Arial Unicode MS</vt:lpstr>
      <vt:lpstr>Calibri</vt:lpstr>
      <vt:lpstr>Office Theme</vt:lpstr>
      <vt:lpstr>AICP Internship Task Week 1</vt:lpstr>
      <vt:lpstr>What is NumPy?</vt:lpstr>
      <vt:lpstr>QUESTION#1</vt:lpstr>
      <vt:lpstr>SOURCE CODE</vt:lpstr>
      <vt:lpstr>HOW THE CODE WORKS</vt:lpstr>
      <vt:lpstr>WHAT THE COMPUTER SHOW US</vt:lpstr>
      <vt:lpstr>QUESTION#2</vt:lpstr>
      <vt:lpstr>SOURCE CODE</vt:lpstr>
      <vt:lpstr>HOW THE CODE WORKS</vt:lpstr>
      <vt:lpstr>WHAT THE COMPUTER SHOW US</vt:lpstr>
      <vt:lpstr>QUESTION#3</vt:lpstr>
      <vt:lpstr>SOURCE CODE</vt:lpstr>
      <vt:lpstr>HOW THE CODE WORKS</vt:lpstr>
      <vt:lpstr>WHAT THE COMPUTER SHOW US</vt:lpstr>
      <vt:lpstr>QUESTION#4</vt:lpstr>
      <vt:lpstr>SOURCE CODE</vt:lpstr>
      <vt:lpstr>HOW THE CODE WORKS</vt:lpstr>
      <vt:lpstr>WHAT THE COMPUTER SHOW US</vt:lpstr>
      <vt:lpstr>QUESTION#5</vt:lpstr>
      <vt:lpstr>SOURCE CODE</vt:lpstr>
      <vt:lpstr>HOW THE CODE WORKS</vt:lpstr>
      <vt:lpstr>WHAT THE COMPUTER SHOW US</vt:lpstr>
      <vt:lpstr>QUESTION#6</vt:lpstr>
      <vt:lpstr>SOURCE CODE</vt:lpstr>
      <vt:lpstr>HOW THE CODE WORKS</vt:lpstr>
      <vt:lpstr>WHAT THE COMPUTER SHOW US</vt:lpstr>
      <vt:lpstr>QUESTION#7</vt:lpstr>
      <vt:lpstr>SOURCE CODE</vt:lpstr>
      <vt:lpstr>HOW THE CODE WORKS</vt:lpstr>
      <vt:lpstr>WHAT THE COMPUTER SHOW US</vt:lpstr>
      <vt:lpstr>Summary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malik-m-shahmeer-rashid</cp:lastModifiedBy>
  <cp:revision>296</cp:revision>
  <dcterms:created xsi:type="dcterms:W3CDTF">2024-02-06T14:39:37Z</dcterms:created>
  <dcterms:modified xsi:type="dcterms:W3CDTF">2024-02-06T14:39:37Z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KSOProductBuildVer">
    <vt:lpwstr>1033-10.1.0.6757</vt:lpwstr>
  </property>
</Properties>
</file>