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3"/>
    <p:sldId id="320" r:id="rId4"/>
    <p:sldId id="352" r:id="rId5"/>
    <p:sldId id="258" r:id="rId6"/>
    <p:sldId id="276" r:id="rId7"/>
    <p:sldId id="260" r:id="rId8"/>
    <p:sldId id="277" r:id="rId9"/>
    <p:sldId id="278" r:id="rId10"/>
    <p:sldId id="279" r:id="rId11"/>
    <p:sldId id="285" r:id="rId12"/>
    <p:sldId id="291" r:id="rId13"/>
    <p:sldId id="297" r:id="rId14"/>
    <p:sldId id="280" r:id="rId15"/>
    <p:sldId id="290" r:id="rId16"/>
    <p:sldId id="292" r:id="rId17"/>
    <p:sldId id="298" r:id="rId18"/>
    <p:sldId id="281" r:id="rId19"/>
    <p:sldId id="286" r:id="rId20"/>
    <p:sldId id="293" r:id="rId21"/>
    <p:sldId id="299" r:id="rId22"/>
    <p:sldId id="282" r:id="rId23"/>
    <p:sldId id="287" r:id="rId24"/>
    <p:sldId id="294" r:id="rId25"/>
    <p:sldId id="300" r:id="rId26"/>
    <p:sldId id="283" r:id="rId27"/>
    <p:sldId id="288" r:id="rId28"/>
    <p:sldId id="301" r:id="rId29"/>
    <p:sldId id="284" r:id="rId30"/>
    <p:sldId id="289" r:id="rId31"/>
    <p:sldId id="302" r:id="rId32"/>
    <p:sldId id="353" r:id="rId33"/>
    <p:sldId id="354" r:id="rId34"/>
    <p:sldId id="267"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fld>
            <a:endParaRPr lang="en-US"/>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endParaRPr lang="en-US"/>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endParaRPr lang="en-US"/>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endParaRPr lang="en-US"/>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endParaRPr lang="en-US"/>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fld>
            <a:endParaRPr lang="en-US"/>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endParaRPr lang="en-US"/>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fld>
            <a:endParaRPr lang="en-US"/>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endParaRPr lang="en-US"/>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fld>
            <a:endParaRPr lang="en-US"/>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endParaRPr lang="en-US"/>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4.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jpeg"/><Relationship Id="rId1" Type="http://schemas.openxmlformats.org/officeDocument/2006/relationships/hyperlink" Target="mailto:Malikmshahmeerrashid@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0">
                <a:ea typeface="+mj-lt"/>
                <a:cs typeface="+mj-lt"/>
              </a:rPr>
              <a:t>AICP I</a:t>
            </a:r>
            <a:r>
              <a:rPr lang="en-US" altLang="en-US" b="0">
                <a:ea typeface="+mj-lt"/>
                <a:cs typeface="+mj-lt"/>
              </a:rPr>
              <a:t>NTERNSHIP</a:t>
            </a:r>
            <a:endParaRPr lang="en-US"/>
          </a:p>
        </p:txBody>
      </p:sp>
      <p:sp>
        <p:nvSpPr>
          <p:cNvPr id="3" name="Subtitle 2"/>
          <p:cNvSpPr>
            <a:spLocks noGrp="1"/>
          </p:cNvSpPr>
          <p:nvPr>
            <p:ph type="subTitle" idx="1"/>
          </p:nvPr>
        </p:nvSpPr>
        <p:spPr/>
        <p:txBody>
          <a:bodyPr/>
          <a:p>
            <a:r>
              <a:rPr lang="en-US">
                <a:ea typeface="+mj-lt"/>
                <a:cs typeface="+mj-lt"/>
                <a:sym typeface="+mn-ea"/>
              </a:rPr>
              <a:t>Task Week </a:t>
            </a:r>
            <a:r>
              <a:rPr lang="en-US" altLang="en-US">
                <a:ea typeface="+mj-lt"/>
                <a:cs typeface="+mj-lt"/>
                <a:sym typeface="+mn-ea"/>
              </a:rPr>
              <a:t>2</a:t>
            </a:r>
            <a:endParaRPr lang="en-US" altLang="en-US">
              <a:ea typeface="+mj-lt"/>
              <a:cs typeface="+mj-l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4" name="Content Placeholder 3"/>
          <p:cNvPicPr>
            <a:picLocks noChangeAspect="1"/>
          </p:cNvPicPr>
          <p:nvPr>
            <p:ph idx="1"/>
          </p:nvPr>
        </p:nvPicPr>
        <p:blipFill>
          <a:blip r:embed="rId1"/>
          <a:stretch>
            <a:fillRect/>
          </a:stretch>
        </p:blipFill>
        <p:spPr>
          <a:xfrm>
            <a:off x="1064260" y="2459990"/>
            <a:ext cx="10702925" cy="1731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4115205"/>
          </a:xfrm>
          <a:solidFill>
            <a:schemeClr val="bg1"/>
          </a:solidFill>
          <a:ln>
            <a:solidFill>
              <a:schemeClr val="bg1"/>
            </a:solidFill>
          </a:ln>
        </p:spPr>
        <p:txBody>
          <a:bodyPr vert="horz" lIns="91440" tIns="45720" rIns="91440" bIns="45720" rtlCol="0" anchor="ctr">
            <a:noAutofit/>
          </a:bodyPr>
          <a:lstStyle/>
          <a:p>
            <a:pPr algn="just"/>
            <a:r>
              <a:rPr lang="en-US" sz="1200" dirty="0"/>
              <a:t>This code creates a Pandas Series object from a Python dictionary. </a:t>
            </a:r>
            <a:endParaRPr lang="en-US" sz="1200" dirty="0"/>
          </a:p>
          <a:p>
            <a:pPr algn="just"/>
            <a:endParaRPr lang="en-US" sz="1200" dirty="0"/>
          </a:p>
          <a:p>
            <a:pPr algn="just"/>
            <a:r>
              <a:rPr lang="en-US" sz="1200" dirty="0"/>
              <a:t>Let's break it down:</a:t>
            </a:r>
            <a:endParaRPr lang="en-US" sz="1200" dirty="0"/>
          </a:p>
          <a:p>
            <a:pPr marL="285750" indent="-285750" algn="just">
              <a:buChar char="•"/>
            </a:pPr>
            <a:endParaRPr lang="en-US" sz="1200" dirty="0"/>
          </a:p>
          <a:p>
            <a:pPr marL="285750" indent="-285750" algn="just">
              <a:buChar char="•"/>
            </a:pPr>
            <a:r>
              <a:rPr lang="en-US" sz="1200" dirty="0"/>
              <a:t>data = {'Bilal': 42, 'Ayesha': 38, 'Hadia': 30}: This line creates a Python dictionary called data. Each key-value pair in the dictionary represents a label-value pair for the series. For example, 'Bilal': 42 means that 'Bilal' is a label associated with the value 42.</a:t>
            </a:r>
            <a:endParaRPr lang="en-US" sz="1200" dirty="0"/>
          </a:p>
          <a:p>
            <a:pPr marL="285750" indent="-285750" algn="just">
              <a:buChar char="•"/>
            </a:pPr>
            <a:endParaRPr lang="en-US" sz="1200" dirty="0"/>
          </a:p>
          <a:p>
            <a:pPr marL="285750" indent="-285750" algn="just">
              <a:buChar char="•"/>
            </a:pPr>
            <a:r>
              <a:rPr lang="en-US" sz="1200" dirty="0"/>
              <a:t>series = pd.Series(data): This line creates a Pandas Series object named series using the dictionary data. The keys of the dictionary become the index labels of the series, and the corresponding values become the values in the series. The function pd.Series() from the Pandas library is used to create the series.</a:t>
            </a:r>
            <a:endParaRPr lang="en-US" sz="1200" dirty="0"/>
          </a:p>
          <a:p>
            <a:pPr marL="285750" indent="-285750" algn="just">
              <a:buChar char="•"/>
            </a:pPr>
            <a:endParaRPr lang="en-US" sz="1200" dirty="0"/>
          </a:p>
          <a:p>
            <a:pPr marL="285750" indent="-285750" algn="just">
              <a:buChar char="•"/>
            </a:pPr>
            <a:r>
              <a:rPr lang="en-US" sz="1200" dirty="0"/>
              <a:t>print(series): This line prints out the series created in the previous step.</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00115" y="2421890"/>
            <a:ext cx="5329555" cy="2802255"/>
          </a:xfrm>
          <a:solidFill>
            <a:schemeClr val="bg1"/>
          </a:solidFill>
          <a:ln>
            <a:solidFill>
              <a:schemeClr val="bg1"/>
            </a:solidFill>
          </a:ln>
        </p:spPr>
        <p:txBody>
          <a:bodyPr vert="horz" lIns="91440" tIns="45720" rIns="91440" bIns="45720" rtlCol="0" anchor="ctr">
            <a:noAutofit/>
          </a:bodyPr>
          <a:lstStyle/>
          <a:p>
            <a:pPr algn="just"/>
            <a:r>
              <a:rPr lang="" altLang="en-US" dirty="0">
                <a:ea typeface="+mn-lt"/>
                <a:cs typeface="+mn-lt"/>
              </a:rPr>
              <a:t>T</a:t>
            </a:r>
            <a:r>
              <a:rPr lang="en-US" dirty="0">
                <a:ea typeface="+mn-lt"/>
                <a:cs typeface="+mn-lt"/>
              </a:rPr>
              <a:t>his code creates a series with three items, where 'Bilal' is associated with the number 42, 'Ayesha' is associated with 38, and 'Hadia' is associated with 30. Then it prints out the series, which shows each name along with their corresponding age.</a:t>
            </a:r>
            <a:endParaRPr lang="en-US"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250134" y="1994531"/>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sp>
        <p:nvSpPr>
          <p:cNvPr id="9" name="Title 8"/>
          <p:cNvSpPr>
            <a:spLocks noGrp="1"/>
          </p:cNvSpPr>
          <p:nvPr>
            <p:ph type="title"/>
          </p:nvPr>
        </p:nvSpPr>
        <p:spPr>
          <a:xfrm>
            <a:off x="-212725" y="890905"/>
            <a:ext cx="11922125" cy="1325880"/>
          </a:xfrm>
        </p:spPr>
        <p:txBody>
          <a:bodyPr/>
          <a:p>
            <a:pPr algn="ctr"/>
            <a:br>
              <a:rPr lang="en-US" dirty="0"/>
            </a:br>
            <a:r>
              <a:rPr lang="en-US" dirty="0"/>
              <a:t>                                            </a:t>
            </a:r>
            <a:br>
              <a:rPr lang="en-US" dirty="0"/>
            </a:br>
            <a:r>
              <a:rPr lang="en-US" dirty="0"/>
              <a:t>WHAT THE COMPUTER SHOW US</a:t>
            </a:r>
            <a:endParaRPr lang="en-US" dirty="0"/>
          </a:p>
        </p:txBody>
      </p:sp>
      <p:pic>
        <p:nvPicPr>
          <p:cNvPr id="2" name="Picture 1"/>
          <p:cNvPicPr>
            <a:picLocks noChangeAspect="1"/>
          </p:cNvPicPr>
          <p:nvPr/>
        </p:nvPicPr>
        <p:blipFill>
          <a:blip r:embed="rId2"/>
          <a:stretch>
            <a:fillRect/>
          </a:stretch>
        </p:blipFill>
        <p:spPr>
          <a:xfrm>
            <a:off x="1687195" y="2968625"/>
            <a:ext cx="3618865" cy="781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QUESTION#3</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1600" dirty="0">
                <a:ea typeface="+mn-lt"/>
                <a:cs typeface="+mn-lt"/>
              </a:rPr>
              <a:t>Write pandas dataframe code to get following output using python dictionary</a:t>
            </a:r>
            <a:endParaRPr lang="en-US" sz="1600" dirty="0">
              <a:ea typeface="+mn-lt"/>
              <a:cs typeface="+mn-lt"/>
            </a:endParaRPr>
          </a:p>
          <a:p>
            <a:pPr algn="just"/>
            <a:endParaRPr lang="en-US" sz="16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pic>
        <p:nvPicPr>
          <p:cNvPr id="4" name="Picture 3"/>
          <p:cNvPicPr>
            <a:picLocks noChangeAspect="1"/>
          </p:cNvPicPr>
          <p:nvPr/>
        </p:nvPicPr>
        <p:blipFill>
          <a:blip r:embed="rId1"/>
          <a:stretch>
            <a:fillRect/>
          </a:stretch>
        </p:blipFill>
        <p:spPr>
          <a:xfrm>
            <a:off x="1486535" y="3180080"/>
            <a:ext cx="3635375" cy="2197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43497"/>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1757680" y="2320290"/>
            <a:ext cx="9390380" cy="25355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4699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a:xfrm>
            <a:off x="4038600" y="6514465"/>
            <a:ext cx="4114800" cy="365125"/>
          </a:xfrm>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040765" y="934085"/>
            <a:ext cx="9779000" cy="5422265"/>
          </a:xfrm>
          <a:solidFill>
            <a:schemeClr val="bg1"/>
          </a:solidFill>
          <a:ln>
            <a:solidFill>
              <a:schemeClr val="bg1"/>
            </a:solidFill>
          </a:ln>
        </p:spPr>
        <p:txBody>
          <a:bodyPr vert="horz" lIns="91440" tIns="45720" rIns="91440" bIns="45720" rtlCol="0" anchor="ctr">
            <a:noAutofit/>
          </a:bodyPr>
          <a:lstStyle/>
          <a:p>
            <a:pPr algn="just"/>
            <a:r>
              <a:rPr lang="en-US" sz="1600" dirty="0">
                <a:ea typeface="+mn-lt"/>
                <a:cs typeface="+mn-lt"/>
              </a:rPr>
              <a:t>This code creates a Pandas DataFrame from a dictionary where the keys are column names and the values are lists of data. </a:t>
            </a:r>
            <a:endParaRPr lang="en-US" sz="1600" dirty="0">
              <a:ea typeface="+mn-lt"/>
              <a:cs typeface="+mn-lt"/>
            </a:endParaRPr>
          </a:p>
          <a:p>
            <a:pPr algn="just"/>
            <a:endParaRPr lang="en-US" sz="1600" dirty="0">
              <a:ea typeface="+mn-lt"/>
              <a:cs typeface="+mn-lt"/>
            </a:endParaRPr>
          </a:p>
          <a:p>
            <a:pPr algn="just"/>
            <a:r>
              <a:rPr lang="en-US" sz="1600" dirty="0">
                <a:ea typeface="+mn-lt"/>
                <a:cs typeface="+mn-lt"/>
              </a:rPr>
              <a:t>Let's break it down:</a:t>
            </a:r>
            <a:endParaRPr lang="en-US" sz="1600" dirty="0">
              <a:ea typeface="+mn-lt"/>
              <a:cs typeface="+mn-lt"/>
            </a:endParaRPr>
          </a:p>
          <a:p>
            <a:pPr marL="285750" indent="-285750" algn="just">
              <a:buChar char="•"/>
            </a:pPr>
            <a:endParaRPr lang="en-US" sz="1600" dirty="0">
              <a:ea typeface="+mn-lt"/>
              <a:cs typeface="+mn-lt"/>
            </a:endParaRPr>
          </a:p>
          <a:p>
            <a:pPr marL="285750" indent="-285750" algn="just">
              <a:buChar char="•"/>
            </a:pPr>
            <a:r>
              <a:rPr lang="en-US" sz="1600" dirty="0">
                <a:ea typeface="+mn-lt"/>
                <a:cs typeface="+mn-lt"/>
              </a:rPr>
              <a:t>data: This dictionary contains four keys: 'day', 'temperature', 'windspeed', and 'event'. Each key corresponds to a column in the DataFrame.</a:t>
            </a:r>
            <a:endParaRPr lang="en-US" sz="1600" dirty="0">
              <a:ea typeface="+mn-lt"/>
              <a:cs typeface="+mn-lt"/>
            </a:endParaRPr>
          </a:p>
          <a:p>
            <a:pPr marL="285750" indent="-285750" algn="just">
              <a:buChar char="•"/>
            </a:pPr>
            <a:endParaRPr lang="en-US" sz="1600" dirty="0">
              <a:ea typeface="+mn-lt"/>
              <a:cs typeface="+mn-lt"/>
            </a:endParaRPr>
          </a:p>
          <a:p>
            <a:pPr marL="285750" indent="-285750" algn="just">
              <a:buChar char="•"/>
            </a:pPr>
            <a:r>
              <a:rPr lang="en-US" sz="1600" dirty="0">
                <a:ea typeface="+mn-lt"/>
                <a:cs typeface="+mn-lt"/>
              </a:rPr>
              <a:t>df = pd.DataFrame(data): This line creates a Pandas DataFrame named df using the dictionary data. The keys become column names, and the corresponding lists become the values in those columns. The function pd.DataFrame() from the Pandas library is used to create the DataFrame.</a:t>
            </a:r>
            <a:endParaRPr lang="en-US" sz="1600" dirty="0">
              <a:ea typeface="+mn-lt"/>
              <a:cs typeface="+mn-lt"/>
            </a:endParaRPr>
          </a:p>
          <a:p>
            <a:pPr marL="285750" indent="-285750" algn="just">
              <a:buChar char="•"/>
            </a:pPr>
            <a:endParaRPr lang="en-US" sz="1600" dirty="0">
              <a:ea typeface="+mn-lt"/>
              <a:cs typeface="+mn-lt"/>
            </a:endParaRPr>
          </a:p>
          <a:p>
            <a:pPr marL="285750" indent="-285750" algn="just">
              <a:buChar char="•"/>
            </a:pPr>
            <a:r>
              <a:rPr lang="en-US" sz="1600" dirty="0">
                <a:ea typeface="+mn-lt"/>
                <a:cs typeface="+mn-lt"/>
              </a:rPr>
              <a:t>print(df): This line prints out the DataFrame created in the previous step.</a:t>
            </a:r>
            <a:endParaRPr lang="en-US" sz="1600" dirty="0">
              <a:ea typeface="+mn-lt"/>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125210" y="2351405"/>
            <a:ext cx="5424805" cy="3182620"/>
          </a:xfrm>
          <a:solidFill>
            <a:schemeClr val="bg1"/>
          </a:solidFill>
          <a:ln>
            <a:solidFill>
              <a:schemeClr val="bg1"/>
            </a:solidFill>
          </a:ln>
        </p:spPr>
        <p:txBody>
          <a:bodyPr vert="horz" lIns="91440" tIns="45720" rIns="91440" bIns="45720" rtlCol="0" anchor="ctr">
            <a:noAutofit/>
          </a:bodyPr>
          <a:lstStyle/>
          <a:p>
            <a:pPr algn="just"/>
            <a:r>
              <a:rPr lang="" altLang="en-US">
                <a:ea typeface="+mn-lt"/>
                <a:cs typeface="+mn-lt"/>
              </a:rPr>
              <a:t>T</a:t>
            </a:r>
            <a:r>
              <a:rPr lang="en-US">
                <a:ea typeface="+mn-lt"/>
                <a:cs typeface="+mn-lt"/>
              </a:rPr>
              <a:t>his code organizes data about the weather for different days into a table. Each row represents a different day, and the columns contain information about the date, temperature, wind speed, and weather event for that day. Then it prints out the DataFrame, displaying this tabular data.</a:t>
            </a:r>
            <a:endParaRPr lang="en-US">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8" name="Content Placeholder 7"/>
          <p:cNvSpPr>
            <a:spLocks noGrp="1"/>
          </p:cNvSpPr>
          <p:nvPr>
            <p:ph idx="12"/>
          </p:nvPr>
        </p:nvSpPr>
        <p:spPr>
          <a:xfrm>
            <a:off x="1176020" y="1877060"/>
            <a:ext cx="4663440" cy="426085"/>
          </a:xfrm>
        </p:spPr>
        <p:txBody>
          <a:bodyPr vert="horz" lIns="91440" tIns="45720" rIns="91440" bIns="45720" rtlCol="0" anchor="t">
            <a:noAutofit/>
          </a:bodyPr>
          <a:lstStyle/>
          <a:p>
            <a:pPr algn="ctr"/>
            <a:r>
              <a:rPr lang="en-US" sz="2800" dirty="0"/>
              <a:t>RUNTIME SCREEN</a:t>
            </a:r>
            <a:endParaRPr lang="en-US" sz="2800" dirty="0"/>
          </a:p>
        </p:txBody>
      </p:sp>
      <p:sp>
        <p:nvSpPr>
          <p:cNvPr id="14" name="Content Placeholder 7"/>
          <p:cNvSpPr txBox="1"/>
          <p:nvPr/>
        </p:nvSpPr>
        <p:spPr>
          <a:xfrm>
            <a:off x="6125300" y="1829068"/>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sp>
        <p:nvSpPr>
          <p:cNvPr id="7" name="Title 6"/>
          <p:cNvSpPr>
            <a:spLocks noGrp="1"/>
          </p:cNvSpPr>
          <p:nvPr>
            <p:ph type="title"/>
          </p:nvPr>
        </p:nvSpPr>
        <p:spPr>
          <a:xfrm>
            <a:off x="-228600" y="789305"/>
            <a:ext cx="11922125" cy="1325880"/>
          </a:xfrm>
        </p:spPr>
        <p:txBody>
          <a:bodyPr/>
          <a:lstStyle/>
          <a:p>
            <a:pPr algn="ctr"/>
            <a:br>
              <a:rPr lang="en-US" dirty="0"/>
            </a:br>
            <a:r>
              <a:rPr lang="en-US" dirty="0"/>
              <a:t>                                            </a:t>
            </a:r>
            <a:br>
              <a:rPr lang="en-US" dirty="0"/>
            </a:br>
            <a:r>
              <a:rPr lang="en-US" dirty="0"/>
              <a:t>WHAT THE COMPUTER SHOW US</a:t>
            </a:r>
            <a:endParaRPr lang="en-US" dirty="0"/>
          </a:p>
        </p:txBody>
      </p:sp>
      <p:pic>
        <p:nvPicPr>
          <p:cNvPr id="11" name="Picture 10"/>
          <p:cNvPicPr>
            <a:picLocks noChangeAspect="1"/>
          </p:cNvPicPr>
          <p:nvPr/>
        </p:nvPicPr>
        <p:blipFill>
          <a:blip r:embed="rId1"/>
          <a:stretch>
            <a:fillRect/>
          </a:stretch>
        </p:blipFill>
        <p:spPr>
          <a:xfrm>
            <a:off x="1319530" y="2740025"/>
            <a:ext cx="4376420" cy="1678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QUESTION#4</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1600" dirty="0"/>
              <a:t>In extension to above question, you are required to replace index by ['a','b','c','d','e','f']</a:t>
            </a:r>
            <a:endParaRPr lang="en-US" sz="1600"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1506855" y="2211705"/>
            <a:ext cx="8477250" cy="2792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765" y="1720215"/>
            <a:ext cx="9779000" cy="4114800"/>
          </a:xfrm>
          <a:solidFill>
            <a:schemeClr val="bg1"/>
          </a:solidFill>
          <a:ln>
            <a:solidFill>
              <a:schemeClr val="bg1"/>
            </a:solidFill>
          </a:ln>
        </p:spPr>
        <p:txBody>
          <a:bodyPr vert="horz" lIns="91440" tIns="45720" rIns="91440" bIns="45720" rtlCol="0" anchor="ctr">
            <a:noAutofit/>
          </a:bodyPr>
          <a:lstStyle/>
          <a:p>
            <a:pPr marL="285750" indent="-285750" algn="just">
              <a:buFont typeface="Arial"/>
              <a:buChar char="•"/>
            </a:pPr>
            <a:endParaRPr lang="en-US" sz="1600" dirty="0">
              <a:solidFill>
                <a:srgbClr val="000000"/>
              </a:solidFill>
              <a:latin typeface="Tenorite"/>
            </a:endParaRPr>
          </a:p>
          <a:p>
            <a:pPr algn="just">
              <a:buFont typeface="Arial"/>
            </a:pPr>
            <a:r>
              <a:rPr lang="en-US" sz="1600" dirty="0">
                <a:solidFill>
                  <a:srgbClr val="000000"/>
                </a:solidFill>
                <a:latin typeface="Tenorite"/>
              </a:rPr>
              <a:t>This code is very similar to the previous one, but it allows for custom index labels to be assigned to each row of the DataFrame.</a:t>
            </a:r>
            <a:endParaRPr lang="en-US" sz="1600" dirty="0">
              <a:solidFill>
                <a:srgbClr val="000000"/>
              </a:solidFill>
              <a:latin typeface="Tenorite"/>
            </a:endParaRPr>
          </a:p>
          <a:p>
            <a:pPr algn="just">
              <a:buFont typeface="Arial"/>
            </a:pPr>
            <a:r>
              <a:rPr lang="en-US" sz="1600" dirty="0">
                <a:solidFill>
                  <a:srgbClr val="000000"/>
                </a:solidFill>
                <a:latin typeface="Tenorite"/>
              </a:rPr>
              <a:t> Let's break it down:</a:t>
            </a:r>
            <a:endParaRPr lang="en-US" sz="1600" dirty="0">
              <a:solidFill>
                <a:srgbClr val="000000"/>
              </a:solidFill>
              <a:latin typeface="Tenorite"/>
            </a:endParaRPr>
          </a:p>
          <a:p>
            <a:pPr marL="285750" indent="-285750" algn="just">
              <a:buFont typeface="Arial"/>
              <a:buChar char="•"/>
            </a:pPr>
            <a:r>
              <a:rPr lang="en-US" sz="1600" dirty="0">
                <a:solidFill>
                  <a:srgbClr val="000000"/>
                </a:solidFill>
                <a:latin typeface="Tenorite"/>
              </a:rPr>
              <a:t>data: This dictionary contains four keys: 'day', 'temperature', 'windspeed', and 'event'. Each key corresponds to a column in the DataFrame, just like before.</a:t>
            </a:r>
            <a:endParaRPr lang="en-US" sz="1600" dirty="0">
              <a:solidFill>
                <a:srgbClr val="000000"/>
              </a:solidFill>
              <a:latin typeface="Tenorite"/>
            </a:endParaRPr>
          </a:p>
          <a:p>
            <a:pPr marL="285750" indent="-285750" algn="just">
              <a:buFont typeface="Arial"/>
              <a:buChar char="•"/>
            </a:pPr>
            <a:r>
              <a:rPr lang="en-US" sz="1600" dirty="0">
                <a:solidFill>
                  <a:srgbClr val="000000"/>
                </a:solidFill>
                <a:latin typeface="Tenorite"/>
              </a:rPr>
              <a:t>custom_index = ['a', 'b', 'c', 'd', 'e', 'f']: This line creates a list called custom_index, which contains custom labels for each row of the DataFrame. These labels will replace the default numeric index labels (0, 1, 2, ...) with the specified labels ('a', 'b', 'c', 'd', 'e', 'f').</a:t>
            </a:r>
            <a:endParaRPr lang="en-US" sz="1600" dirty="0">
              <a:solidFill>
                <a:srgbClr val="000000"/>
              </a:solidFill>
              <a:latin typeface="Tenorite"/>
            </a:endParaRPr>
          </a:p>
          <a:p>
            <a:pPr marL="285750" indent="-285750" algn="just">
              <a:buFont typeface="Arial"/>
              <a:buChar char="•"/>
            </a:pPr>
            <a:r>
              <a:rPr lang="en-US" sz="1600" dirty="0">
                <a:solidFill>
                  <a:srgbClr val="000000"/>
                </a:solidFill>
                <a:latin typeface="Tenorite"/>
              </a:rPr>
              <a:t>df = pd.DataFrame(data, index=custom_index): This line creates a Pandas DataFrame named df using the dictionary data. Additionally, it specifies the index parameter to use the custom index labels provided in the custom_index list. So each row of the DataFrame will be labeled with the corresponding label from the custom_index list.</a:t>
            </a:r>
            <a:endParaRPr lang="en-US" sz="1600" dirty="0">
              <a:solidFill>
                <a:srgbClr val="000000"/>
              </a:solidFill>
              <a:latin typeface="Tenorite"/>
            </a:endParaRPr>
          </a:p>
          <a:p>
            <a:pPr marL="285750" indent="-285750" algn="just">
              <a:buFont typeface="Arial"/>
              <a:buChar char="•"/>
            </a:pPr>
            <a:r>
              <a:rPr lang="en-US" sz="1600" dirty="0">
                <a:solidFill>
                  <a:srgbClr val="000000"/>
                </a:solidFill>
                <a:latin typeface="Tenorite"/>
              </a:rPr>
              <a:t>print(df): This line prints out the DataFrame created in the previous step.</a:t>
            </a:r>
            <a:endParaRPr lang="en-US" sz="1600" dirty="0">
              <a:solidFill>
                <a:srgbClr val="000000"/>
              </a:solidFill>
              <a:latin typeface="Tenorit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sp>
        <p:nvSpPr>
          <p:cNvPr id="4" name="Title 3"/>
          <p:cNvSpPr/>
          <p:nvPr>
            <p:ph type="title"/>
          </p:nvPr>
        </p:nvSpPr>
        <p:spPr>
          <a:xfrm>
            <a:off x="344532" y="-311150"/>
            <a:ext cx="9779183" cy="1325563"/>
          </a:xfrm>
        </p:spPr>
        <p:txBody>
          <a:bodyPr/>
          <a:p>
            <a:r>
              <a:rPr lang="en-US" altLang="en-US"/>
              <a:t>Agenda</a:t>
            </a:r>
            <a:endParaRPr lang="en-US" altLang="en-US"/>
          </a:p>
        </p:txBody>
      </p:sp>
      <p:pic>
        <p:nvPicPr>
          <p:cNvPr id="2" name="Picture 1"/>
          <p:cNvPicPr>
            <a:picLocks noChangeAspect="1"/>
          </p:cNvPicPr>
          <p:nvPr/>
        </p:nvPicPr>
        <p:blipFill>
          <a:blip r:embed="rId1"/>
          <a:stretch>
            <a:fillRect/>
          </a:stretch>
        </p:blipFill>
        <p:spPr>
          <a:xfrm>
            <a:off x="488950" y="1014730"/>
            <a:ext cx="10234930" cy="52501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 y="614680"/>
            <a:ext cx="11620500" cy="1325880"/>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1167493" y="2684413"/>
            <a:ext cx="4663440" cy="2828613"/>
          </a:xfrm>
          <a:solidFill>
            <a:schemeClr val="bg1"/>
          </a:solidFill>
          <a:ln>
            <a:solidFill>
              <a:schemeClr val="bg1"/>
            </a:solidFill>
          </a:ln>
        </p:spPr>
        <p:txBody>
          <a:bodyPr vert="horz" lIns="91440" tIns="45720" rIns="91440" bIns="45720" rtlCol="0" anchor="ctr">
            <a:noAutofit/>
          </a:bodyPr>
          <a:lstStyle/>
          <a:p>
            <a:pPr algn="just"/>
            <a:r>
              <a:rPr lang="" altLang="en-US" dirty="0">
                <a:ea typeface="+mn-lt"/>
                <a:cs typeface="+mn-lt"/>
              </a:rPr>
              <a:t>T</a:t>
            </a:r>
            <a:r>
              <a:rPr lang="en-US" dirty="0">
                <a:ea typeface="+mn-lt"/>
                <a:cs typeface="+mn-lt"/>
              </a:rPr>
              <a:t>his code organizes weather data into a table, just like before, but this time, it assigns custom labels ('a', 'b', 'c', 'd', 'e', 'f') to each row of the DataFrame. Then it prints out the DataFrame, displaying this tabular data with custom row labels.</a:t>
            </a:r>
            <a:endParaRPr lang="en-US"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8" name="Content Placeholder 7"/>
          <p:cNvSpPr>
            <a:spLocks noGrp="1"/>
          </p:cNvSpPr>
          <p:nvPr>
            <p:ph idx="11"/>
          </p:nvPr>
        </p:nvSpPr>
        <p:spPr>
          <a:xfrm>
            <a:off x="6283053" y="1940284"/>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4" name="Content Placeholder 7"/>
          <p:cNvSpPr txBox="1"/>
          <p:nvPr/>
        </p:nvSpPr>
        <p:spPr>
          <a:xfrm>
            <a:off x="1167855" y="18106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7" name="Picture 6"/>
          <p:cNvPicPr>
            <a:picLocks noChangeAspect="1"/>
          </p:cNvPicPr>
          <p:nvPr/>
        </p:nvPicPr>
        <p:blipFill>
          <a:blip r:embed="rId1"/>
          <a:stretch>
            <a:fillRect/>
          </a:stretch>
        </p:blipFill>
        <p:spPr>
          <a:xfrm>
            <a:off x="6446520" y="2684145"/>
            <a:ext cx="4722495" cy="16078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QUESTION#5</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1600" dirty="0">
                <a:ea typeface="+mn-lt"/>
                <a:cs typeface="+mn-lt"/>
              </a:rPr>
              <a:t>In extension to above Q.3, calculate mean, miximum and minimum for label “temperature”</a:t>
            </a:r>
            <a:r>
              <a:rPr lang="" altLang="en-US" sz="1600" dirty="0">
                <a:ea typeface="+mn-lt"/>
                <a:cs typeface="+mn-lt"/>
              </a:rPr>
              <a:t>.</a:t>
            </a:r>
            <a:endParaRPr lang="" altLang="en-US" sz="16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2333625" y="2176145"/>
            <a:ext cx="7525385" cy="38722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765" y="1304290"/>
            <a:ext cx="9779000" cy="4966970"/>
          </a:xfrm>
          <a:solidFill>
            <a:schemeClr val="bg1"/>
          </a:solidFill>
          <a:ln>
            <a:solidFill>
              <a:schemeClr val="bg1"/>
            </a:solidFill>
          </a:ln>
        </p:spPr>
        <p:txBody>
          <a:bodyPr vert="horz" lIns="91440" tIns="45720" rIns="91440" bIns="45720" rtlCol="0" anchor="ctr">
            <a:noAutofit/>
          </a:bodyPr>
          <a:lstStyle/>
          <a:p>
            <a:pPr algn="just"/>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Creating the DataFrame:</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This block of code creates a DataFrame named df using the pd.DataFrame() function from Pandas.</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The DataFrame is created from the data dictionary, with custom row indices provided by the custom_index list.</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Calculating statistics:</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temperature_mean = df['temperature'].mean()</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temperature_max = df['temperature'].max()</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temperature_min = df['temperature'].min()</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The mean(), max(), and min() methods are applied to the 'temperature' column using DataFrame indexing (df['temperature']).</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Printing the results:</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print("Mean temperature:", temperature_mean)</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print("Maximum temperature:", temperature_max)</a:t>
            </a:r>
            <a:endParaRPr lang="en-US" sz="1600" dirty="0">
              <a:solidFill>
                <a:schemeClr val="tx1"/>
              </a:solidFill>
              <a:latin typeface="Time new roman"/>
            </a:endParaRPr>
          </a:p>
          <a:p>
            <a:pPr marL="342900" indent="-342900" algn="just">
              <a:buChar char="•"/>
            </a:pPr>
            <a:r>
              <a:rPr lang="en-US" sz="1600" dirty="0">
                <a:solidFill>
                  <a:schemeClr val="tx1"/>
                </a:solidFill>
                <a:latin typeface="Time new roman"/>
              </a:rPr>
              <a:t>print("Minimum temperature:", temperature_min)</a:t>
            </a:r>
            <a:endParaRPr lang="en-US" sz="1600" dirty="0">
              <a:solidFill>
                <a:schemeClr val="tx1"/>
              </a:solidFill>
              <a:latin typeface="Time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 y="673100"/>
            <a:ext cx="11672570" cy="1325880"/>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 altLang="en-US"/>
              <a:t>T</a:t>
            </a:r>
            <a:r>
              <a:rPr lang="en-US"/>
              <a:t>his code creates a table of weather data with custom row labels. Then it calculates and prints out the mean, maximum, and minimum temperatures from that data.</a:t>
            </a:r>
            <a:endParaRPr lang="en-US"/>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7" name="Picture 6"/>
          <p:cNvPicPr>
            <a:picLocks noChangeAspect="1"/>
          </p:cNvPicPr>
          <p:nvPr/>
        </p:nvPicPr>
        <p:blipFill>
          <a:blip r:embed="rId2"/>
          <a:stretch>
            <a:fillRect/>
          </a:stretch>
        </p:blipFill>
        <p:spPr>
          <a:xfrm>
            <a:off x="1049655" y="2965450"/>
            <a:ext cx="4578350" cy="9264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QUESTION#6</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lstStyle/>
          <a:p>
            <a:pPr algn="just"/>
            <a:r>
              <a:rPr lang="en-US" sz="1600" dirty="0"/>
              <a:t>Import CSV ‘people.csv’ in the given folder. Keep in mind the following instructions:</a:t>
            </a:r>
            <a:endParaRPr lang="en-US" sz="1600" dirty="0"/>
          </a:p>
          <a:p>
            <a:pPr marL="285750" indent="-285750" algn="just">
              <a:buFont typeface="Arial" panose="02080604020202020204" pitchFamily="34" charset="0"/>
              <a:buChar char="•"/>
            </a:pPr>
            <a:r>
              <a:rPr lang="en-US" sz="1600" dirty="0"/>
              <a:t>You’re required to import only specific columns ["First Name", "Sex", "Email", “Phone”, “Job Title”]</a:t>
            </a:r>
            <a:endParaRPr lang="en-US" sz="1600" dirty="0"/>
          </a:p>
          <a:p>
            <a:pPr marL="285750" indent="-285750" algn="just">
              <a:buFont typeface="Arial" panose="02080604020202020204" pitchFamily="34" charset="0"/>
              <a:buChar char="•"/>
            </a:pPr>
            <a:r>
              <a:rPr lang="en-US" sz="1600" dirty="0"/>
              <a:t>Set the following columns ["Sex", "Job Title"] as index columns</a:t>
            </a:r>
            <a:endParaRPr lang="en-US" sz="1600" dirty="0"/>
          </a:p>
          <a:p>
            <a:pPr marL="285750" indent="-285750" algn="just">
              <a:buFont typeface="Arial" panose="02080604020202020204" pitchFamily="34" charset="0"/>
              <a:buChar char="•"/>
            </a:pPr>
            <a:r>
              <a:rPr lang="en-US" sz="1600" dirty="0"/>
              <a:t>Skip following rows [1,5]</a:t>
            </a:r>
            <a:endParaRPr lang="en-US" sz="1600" dirty="0"/>
          </a:p>
          <a:p>
            <a:pPr marL="285750" indent="-285750" algn="just">
              <a:buFont typeface="Arial" panose="02080604020202020204" pitchFamily="34" charset="0"/>
              <a:buChar char="•"/>
            </a:pPr>
            <a:r>
              <a:rPr lang="en-US" sz="1600" dirty="0"/>
              <a:t>Export the CSV as “NewPeople.csv”</a:t>
            </a:r>
            <a:endParaRPr lang="en-US" sz="1600"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556260" y="2679065"/>
            <a:ext cx="11485245" cy="10121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711835"/>
            <a:ext cx="11920855" cy="1325880"/>
          </a:xfrm>
        </p:spPr>
        <p:txBody>
          <a:bodyPr/>
          <a:lstStyle/>
          <a:p>
            <a:pPr algn="ctr"/>
            <a:r>
              <a:rPr lang="en-US" dirty="0"/>
              <a:t>WHAT THE COMPUTER SHOW US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3217999" y="183133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pic>
        <p:nvPicPr>
          <p:cNvPr id="7" name="Picture 6"/>
          <p:cNvPicPr>
            <a:picLocks noChangeAspect="1"/>
          </p:cNvPicPr>
          <p:nvPr/>
        </p:nvPicPr>
        <p:blipFill>
          <a:blip r:embed="rId2"/>
          <a:stretch>
            <a:fillRect/>
          </a:stretch>
        </p:blipFill>
        <p:spPr>
          <a:xfrm>
            <a:off x="2118995" y="2463165"/>
            <a:ext cx="8034655" cy="3073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QUESTION#7</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lstStyle/>
          <a:p>
            <a:pPr algn="just"/>
            <a:r>
              <a:rPr lang="en-US" sz="1600" dirty="0"/>
              <a:t>Import excel sheet ‘SampleWork.xlsx’ in the given folder. Keep in mind the following instructions:</a:t>
            </a:r>
            <a:endParaRPr lang="en-US" sz="1600" dirty="0"/>
          </a:p>
          <a:p>
            <a:pPr marL="285750" indent="-285750" algn="just">
              <a:buFont typeface="Arial" panose="02080604020202020204" pitchFamily="34" charset="0"/>
              <a:buChar char="•"/>
            </a:pPr>
            <a:r>
              <a:rPr lang="en-US" sz="1600" dirty="0"/>
              <a:t>Import sheet 1</a:t>
            </a:r>
            <a:endParaRPr lang="en-US" sz="1600" dirty="0"/>
          </a:p>
          <a:p>
            <a:pPr marL="285750" indent="-285750" algn="just">
              <a:buFont typeface="Arial" panose="02080604020202020204" pitchFamily="34" charset="0"/>
              <a:buChar char="•"/>
            </a:pPr>
            <a:r>
              <a:rPr lang="en-US" sz="1600" dirty="0"/>
              <a:t>Import only first and last column from sheet 1</a:t>
            </a:r>
            <a:endParaRPr lang="en-US" sz="1600" dirty="0"/>
          </a:p>
          <a:p>
            <a:pPr marL="285750" indent="-285750" algn="just">
              <a:buFont typeface="Arial" panose="02080604020202020204" pitchFamily="34" charset="0"/>
              <a:buChar char="•"/>
            </a:pPr>
            <a:r>
              <a:rPr lang="en-US" sz="1600" dirty="0"/>
              <a:t>Skip row 2 while importing the sheet</a:t>
            </a:r>
            <a:endParaRPr lang="en-US" sz="1600" dirty="0"/>
          </a:p>
          <a:p>
            <a:pPr marL="285750" indent="-285750" algn="just">
              <a:buFont typeface="Arial" panose="02080604020202020204" pitchFamily="34" charset="0"/>
              <a:buChar char="•"/>
            </a:pPr>
            <a:r>
              <a:rPr lang="en-US" sz="1600" dirty="0"/>
              <a:t>Set row 2 as header</a:t>
            </a:r>
            <a:endParaRPr lang="en-US" sz="1600" dirty="0"/>
          </a:p>
          <a:p>
            <a:pPr marL="285750" indent="-285750" algn="just">
              <a:buFont typeface="Arial" panose="02080604020202020204" pitchFamily="34" charset="0"/>
              <a:buChar char="•"/>
            </a:pPr>
            <a:r>
              <a:rPr lang="en-US" sz="1600" dirty="0"/>
              <a:t>export as new sheet.</a:t>
            </a:r>
            <a:endParaRPr lang="en-US" sz="1600"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1905635" y="2600325"/>
            <a:ext cx="9006205" cy="1832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sp>
        <p:nvSpPr>
          <p:cNvPr id="4" name="Title 3"/>
          <p:cNvSpPr/>
          <p:nvPr>
            <p:ph type="title"/>
          </p:nvPr>
        </p:nvSpPr>
        <p:spPr>
          <a:xfrm>
            <a:off x="344532" y="-311150"/>
            <a:ext cx="9779183" cy="1325563"/>
          </a:xfrm>
        </p:spPr>
        <p:txBody>
          <a:bodyPr/>
          <a:p>
            <a:r>
              <a:rPr lang="en-US" altLang="en-US"/>
              <a:t>Agenda</a:t>
            </a:r>
            <a:endParaRPr lang="en-US" altLang="en-US"/>
          </a:p>
        </p:txBody>
      </p:sp>
      <p:pic>
        <p:nvPicPr>
          <p:cNvPr id="3" name="Picture 2"/>
          <p:cNvPicPr>
            <a:picLocks noChangeAspect="1"/>
          </p:cNvPicPr>
          <p:nvPr/>
        </p:nvPicPr>
        <p:blipFill>
          <a:blip r:embed="rId1"/>
          <a:stretch>
            <a:fillRect/>
          </a:stretch>
        </p:blipFill>
        <p:spPr>
          <a:xfrm>
            <a:off x="218440" y="923925"/>
            <a:ext cx="10513695" cy="54457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 y="741045"/>
            <a:ext cx="11619865" cy="1325880"/>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endParaRPr lang="en-US" sz="2400"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96832"/>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9" name="Picture 8"/>
          <p:cNvPicPr>
            <a:picLocks noChangeAspect="1"/>
          </p:cNvPicPr>
          <p:nvPr/>
        </p:nvPicPr>
        <p:blipFill>
          <a:blip r:embed="rId2"/>
          <a:stretch>
            <a:fillRect/>
          </a:stretch>
        </p:blipFill>
        <p:spPr>
          <a:xfrm>
            <a:off x="868045" y="2421890"/>
            <a:ext cx="971550" cy="1028700"/>
          </a:xfrm>
          <a:prstGeom prst="rect">
            <a:avLst/>
          </a:prstGeom>
        </p:spPr>
      </p:pic>
      <p:pic>
        <p:nvPicPr>
          <p:cNvPr id="11" name="Picture 10"/>
          <p:cNvPicPr>
            <a:picLocks noChangeAspect="1"/>
          </p:cNvPicPr>
          <p:nvPr/>
        </p:nvPicPr>
        <p:blipFill>
          <a:blip r:embed="rId3"/>
          <a:stretch>
            <a:fillRect/>
          </a:stretch>
        </p:blipFill>
        <p:spPr>
          <a:xfrm>
            <a:off x="3056890" y="2535555"/>
            <a:ext cx="1935480" cy="18465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a:t>
            </a:r>
            <a:r>
              <a:rPr lang="" altLang="en-US" dirty="0"/>
              <a:t>8</a:t>
            </a:r>
            <a:endParaRPr lang="" altLang="en-US" dirty="0"/>
          </a:p>
        </p:txBody>
      </p:sp>
      <p:sp>
        <p:nvSpPr>
          <p:cNvPr id="3" name="Content Placeholder 2"/>
          <p:cNvSpPr>
            <a:spLocks noGrp="1"/>
          </p:cNvSpPr>
          <p:nvPr>
            <p:ph type="body" idx="1"/>
          </p:nvPr>
        </p:nvSpPr>
        <p:spPr>
          <a:xfrm>
            <a:off x="1167765" y="2653030"/>
            <a:ext cx="10643235" cy="3436620"/>
          </a:xfrm>
        </p:spPr>
        <p:txBody>
          <a:bodyPr vert="horz" lIns="91440" tIns="45720" rIns="91440" bIns="45720" rtlCol="0" anchor="t"/>
          <a:lstStyle/>
          <a:p>
            <a:pPr algn="just"/>
            <a:r>
              <a:rPr lang="en-US" sz="1600" dirty="0"/>
              <a:t>Create the following dataframe as AICP_DF then implement different operations as described below:</a:t>
            </a:r>
            <a:endParaRPr lang="en-US" sz="1600" dirty="0"/>
          </a:p>
          <a:p>
            <a:pPr marL="285750" indent="-285750" algn="just">
              <a:buFont typeface="Arial" panose="02080604020202020204" pitchFamily="34" charset="0"/>
              <a:buChar char="•"/>
            </a:pPr>
            <a:r>
              <a:rPr lang="en-US" sz="1600" dirty="0"/>
              <a:t>select 'Name', 'Qualification' coloumns and save to df1</a:t>
            </a:r>
            <a:endParaRPr lang="en-US" sz="1600" dirty="0"/>
          </a:p>
          <a:p>
            <a:pPr marL="285750" indent="-285750" algn="just">
              <a:buFont typeface="Arial" panose="02080604020202020204" pitchFamily="34" charset="0"/>
              <a:buChar char="•"/>
            </a:pPr>
            <a:r>
              <a:rPr lang="en-US" sz="1600" dirty="0"/>
              <a:t>add a new column to AICP_DF “Height” with the following values: [5.1, 6.2, 5.1, 5.2,5.1]</a:t>
            </a:r>
            <a:endParaRPr lang="en-US" sz="1600" dirty="0"/>
          </a:p>
          <a:p>
            <a:pPr marL="285750" indent="-285750" algn="just">
              <a:buFont typeface="Arial" panose="02080604020202020204" pitchFamily="34" charset="0"/>
              <a:buChar char="•"/>
            </a:pPr>
            <a:r>
              <a:rPr lang="en-US" sz="1600" dirty="0"/>
              <a:t>set column “Name” as the index column.</a:t>
            </a:r>
            <a:endParaRPr lang="en-US" sz="1600" dirty="0"/>
          </a:p>
          <a:p>
            <a:pPr marL="285750" indent="-285750" algn="just">
              <a:buFont typeface="Arial" panose="02080604020202020204" pitchFamily="34" charset="0"/>
              <a:buChar char="•"/>
            </a:pPr>
            <a:r>
              <a:rPr lang="en-US" sz="1600" dirty="0"/>
              <a:t>retrieve row with index “Hifza”</a:t>
            </a:r>
            <a:endParaRPr lang="en-US" sz="1600" dirty="0"/>
          </a:p>
          <a:p>
            <a:pPr marL="285750" indent="-285750" algn="just">
              <a:buFont typeface="Arial" panose="02080604020202020204" pitchFamily="34" charset="0"/>
              <a:buChar char="•"/>
            </a:pPr>
            <a:r>
              <a:rPr lang="en-US" sz="1600" dirty="0"/>
              <a:t>retrieve row with index 3</a:t>
            </a:r>
            <a:endParaRPr lang="en-US" sz="1600" dirty="0"/>
          </a:p>
          <a:p>
            <a:pPr marL="285750" indent="-285750" algn="just">
              <a:buFont typeface="Arial" panose="02080604020202020204" pitchFamily="34" charset="0"/>
              <a:buChar char="•"/>
            </a:pPr>
            <a:r>
              <a:rPr lang="en-US" sz="1600" dirty="0"/>
              <a:t>drop row with index “Bilal”</a:t>
            </a:r>
            <a:endParaRPr lang="en-US" sz="1600"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p:cNvPicPr>
            <a:picLocks noChangeAspect="1"/>
          </p:cNvPicPr>
          <p:nvPr>
            <p:ph idx="1"/>
          </p:nvPr>
        </p:nvPicPr>
        <p:blipFill>
          <a:blip r:embed="rId1"/>
          <a:stretch>
            <a:fillRect/>
          </a:stretch>
        </p:blipFill>
        <p:spPr>
          <a:xfrm>
            <a:off x="1717675" y="2099310"/>
            <a:ext cx="8888730" cy="35458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a:t>Summary </a:t>
            </a:r>
            <a:endParaRPr lang="en-US"/>
          </a:p>
        </p:txBody>
      </p:sp>
      <p:sp>
        <p:nvSpPr>
          <p:cNvPr id="3" name="Content Placeholder 2"/>
          <p:cNvSpPr>
            <a:spLocks noGrp="1"/>
          </p:cNvSpPr>
          <p:nvPr>
            <p:ph type="body" idx="1"/>
          </p:nvPr>
        </p:nvSpPr>
        <p:spPr>
          <a:xfrm>
            <a:off x="175260" y="2378710"/>
            <a:ext cx="11856085" cy="3436620"/>
          </a:xfrm>
        </p:spPr>
        <p:txBody>
          <a:bodyPr vert="horz" lIns="91440" tIns="45720" rIns="91440" bIns="45720" rtlCol="0" anchor="t"/>
          <a:lstStyle/>
          <a:p>
            <a:pPr marL="285750" indent="-285750" algn="just">
              <a:buChar char="•"/>
            </a:pPr>
            <a:r>
              <a:rPr lang="en-US" sz="1600" dirty="0"/>
              <a:t>- Demonstrates use of Pandas library in Python for data manipulation and analysis.</a:t>
            </a:r>
            <a:endParaRPr lang="en-US" sz="1600" dirty="0"/>
          </a:p>
          <a:p>
            <a:pPr marL="285750" indent="-285750" algn="just">
              <a:buChar char="•"/>
            </a:pPr>
            <a:r>
              <a:rPr lang="en-US" sz="1600" dirty="0"/>
              <a:t>- Starts with importing Pandas and creating a DataFrame from a dictionary of weather data.</a:t>
            </a:r>
            <a:endParaRPr lang="en-US" sz="1600" dirty="0"/>
          </a:p>
          <a:p>
            <a:pPr marL="285750" indent="-285750" algn="just">
              <a:buChar char="•"/>
            </a:pPr>
            <a:r>
              <a:rPr lang="en-US" sz="1600" dirty="0"/>
              <a:t>- DataFrame organizes data into rows and columns with custom row labels.</a:t>
            </a:r>
            <a:endParaRPr lang="en-US" sz="1600" dirty="0"/>
          </a:p>
          <a:p>
            <a:pPr marL="285750" indent="-285750" algn="just">
              <a:buChar char="•"/>
            </a:pPr>
            <a:r>
              <a:rPr lang="en-US" sz="1600" dirty="0"/>
              <a:t>- Calculates descriptive statistics (mean, max, min temperatures) using Pandas' statistical methods.</a:t>
            </a:r>
            <a:endParaRPr lang="en-US" sz="1600" dirty="0"/>
          </a:p>
          <a:p>
            <a:pPr marL="285750" indent="-285750" algn="just">
              <a:buChar char="•"/>
            </a:pPr>
            <a:r>
              <a:rPr lang="en-US" sz="1600" dirty="0"/>
              <a:t>- Utilizes `mean()`, `max()`, and `min()` functions for statistical analysis.</a:t>
            </a:r>
            <a:endParaRPr lang="en-US" sz="1600" dirty="0"/>
          </a:p>
          <a:p>
            <a:pPr marL="285750" indent="-285750" algn="just">
              <a:buChar char="•"/>
            </a:pPr>
            <a:r>
              <a:rPr lang="en-US" sz="1600" dirty="0"/>
              <a:t>- Stores calculated statistics in separate variables for later use.</a:t>
            </a:r>
            <a:endParaRPr lang="en-US" sz="1600" dirty="0"/>
          </a:p>
          <a:p>
            <a:pPr marL="285750" indent="-285750" algn="just">
              <a:buChar char="•"/>
            </a:pPr>
            <a:r>
              <a:rPr lang="en-US" sz="1600" dirty="0"/>
              <a:t>- Prints results to the console for easy interpretation.</a:t>
            </a:r>
            <a:endParaRPr lang="en-US" sz="1600" dirty="0"/>
          </a:p>
          <a:p>
            <a:pPr marL="285750" indent="-285750" algn="just">
              <a:buChar char="•"/>
            </a:pPr>
            <a:r>
              <a:rPr lang="en-US" sz="1600" dirty="0"/>
              <a:t>- Provides foundational understanding of DataFrame creation, indexing, and basic operations.</a:t>
            </a:r>
            <a:endParaRPr lang="en-US" sz="1600"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Thank you</a:t>
            </a:r>
            <a:endParaRPr lang="en-US"/>
          </a:p>
        </p:txBody>
      </p:sp>
      <p:sp>
        <p:nvSpPr>
          <p:cNvPr id="3" name="Content Placeholder 2"/>
          <p:cNvSpPr>
            <a:spLocks noGrp="1"/>
          </p:cNvSpPr>
          <p:nvPr>
            <p:ph type="subTitle" idx="1"/>
          </p:nvPr>
        </p:nvSpPr>
        <p:spPr>
          <a:xfrm>
            <a:off x="5936180" y="3849804"/>
            <a:ext cx="5783966" cy="2189214"/>
          </a:xfrm>
        </p:spPr>
        <p:txBody>
          <a:bodyPr vert="horz" lIns="91440" tIns="45720" rIns="91440" bIns="45720" rtlCol="0">
            <a:normAutofit/>
          </a:bodyPr>
          <a:lstStyle/>
          <a:p>
            <a:r>
              <a:rPr lang="en-US" dirty="0"/>
              <a:t>Malik M Shahmeer Rashid</a:t>
            </a:r>
            <a:endParaRPr lang="en-US" dirty="0"/>
          </a:p>
          <a:p>
            <a:r>
              <a:rPr lang="en-US" altLang="en-US" sz="2400" dirty="0">
                <a:hlinkClick r:id="rId1"/>
              </a:rPr>
              <a:t>m</a:t>
            </a:r>
            <a:r>
              <a:rPr lang="en-US" sz="2400" dirty="0">
                <a:hlinkClick r:id="rId1"/>
              </a:rPr>
              <a:t>alikmshahmeerrashid@gmail.com</a:t>
            </a:r>
            <a:r>
              <a:rPr lang="en-US" sz="2400" dirty="0"/>
              <a:t> </a:t>
            </a:r>
            <a:endParaRPr lang="en-US" sz="2400" dirty="0"/>
          </a:p>
        </p:txBody>
      </p:sp>
      <p:sp>
        <p:nvSpPr>
          <p:cNvPr id="11" name="Freeform: Shape 10"/>
          <p:cNvSpPr>
            <a:spLocks noGrp="1" noRot="1" noChangeAspect="1" noMove="1" noResize="1" noEditPoints="1" noAdjustHandles="1" noChangeArrowheads="1" noChangeShapeType="1" noTextEdit="1"/>
          </p:cNvSpPr>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p:cNvSpPr>
            <a:spLocks noGrp="1" noRot="1" noChangeAspect="1" noMove="1" noResize="1" noEditPoints="1" noAdjustHandles="1" noChangeArrowheads="1" noChangeShapeType="1" noTextEdit="1"/>
          </p:cNvSpPr>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p:cNvSpPr>
            <a:spLocks noGrp="1" noRot="1" noChangeAspect="1" noMove="1" noResize="1" noEditPoints="1" noAdjustHandles="1" noChangeArrowheads="1" noChangeShapeType="1" noTextEdit="1"/>
          </p:cNvSpPr>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person in a suit and tie&#10;&#10;Description automatically generated"/>
          <p:cNvPicPr>
            <a:picLocks noChangeAspect="1"/>
          </p:cNvPicPr>
          <p:nvPr/>
        </p:nvPicPr>
        <p:blipFill rotWithShape="1">
          <a:blip r:embed="rId2"/>
          <a:srcRect t="1250" r="1" b="23751"/>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p:cNvSpPr>
            <a:spLocks noGrp="1" noRot="1" noChangeAspect="1" noMove="1" noResize="1" noEditPoints="1" noAdjustHandles="1" noChangeArrowheads="1" noChangeShapeType="1" noTextEdit="1"/>
          </p:cNvSpPr>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pPr algn="l"/>
            <a:r>
              <a:rPr lang="en-US" dirty="0"/>
              <a:t>What is </a:t>
            </a:r>
            <a:r>
              <a:rPr lang="en-US" altLang="en-US" dirty="0"/>
              <a:t>Pandas</a:t>
            </a:r>
            <a:r>
              <a:rPr lang="en-US" dirty="0"/>
              <a:t>?</a:t>
            </a:r>
            <a:endParaRPr lang="en-US" dirty="0"/>
          </a:p>
        </p:txBody>
      </p:sp>
      <p:sp>
        <p:nvSpPr>
          <p:cNvPr id="3" name="Content Placeholder 2"/>
          <p:cNvSpPr>
            <a:spLocks noGrp="1"/>
          </p:cNvSpPr>
          <p:nvPr>
            <p:ph type="body" idx="1"/>
          </p:nvPr>
        </p:nvSpPr>
        <p:spPr>
          <a:xfrm>
            <a:off x="109855" y="2313305"/>
            <a:ext cx="11358245" cy="3436620"/>
          </a:xfrm>
        </p:spPr>
        <p:txBody>
          <a:bodyPr vert="horz" lIns="91440" tIns="45720" rIns="91440" bIns="45720" rtlCol="0" anchor="t"/>
          <a:lstStyle/>
          <a:p>
            <a:pPr algn="ctr">
              <a:lnSpc>
                <a:spcPct val="100000"/>
              </a:lnSpc>
            </a:pPr>
            <a:endParaRPr lang="en-US" sz="1600" dirty="0">
              <a:ea typeface="+mn-lt"/>
              <a:cs typeface="+mn-lt"/>
            </a:endParaRPr>
          </a:p>
          <a:p>
            <a:pPr algn="ctr">
              <a:lnSpc>
                <a:spcPct val="100000"/>
              </a:lnSpc>
            </a:pPr>
            <a:r>
              <a:rPr lang="en-US" sz="1600" b="1" dirty="0">
                <a:ea typeface="+mn-lt"/>
                <a:cs typeface="+mn-lt"/>
              </a:rPr>
              <a:t>Python Library for Data Manipulation &amp; Analysis</a:t>
            </a:r>
            <a:endParaRPr lang="en-US" sz="1600" dirty="0">
              <a:ea typeface="+mn-lt"/>
              <a:cs typeface="+mn-lt"/>
            </a:endParaRPr>
          </a:p>
          <a:p>
            <a:pPr algn="ctr">
              <a:lnSpc>
                <a:spcPct val="100000"/>
              </a:lnSpc>
            </a:pP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DataFrame: 2D labeled data structure, akin to a spreadsheet or SQL table.</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Series: 1D labeled array, representing a single column of data.</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Data manipulation: Functions for indexing, slicing, merging, joining, reshaping, and aggregating.</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Missing data handling: Tools for filling, dropping, and interpolating missing values.</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Grouping &amp; aggregation: Support for grouping data and performing operations like sum, mean, count.</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Time series analysis: Features for date range generation, time zone handling, resampling, frequency conversion.</a:t>
            </a:r>
            <a:endParaRPr lang="en-US" sz="1600" dirty="0">
              <a:ea typeface="+mn-lt"/>
              <a:cs typeface="+mn-lt"/>
            </a:endParaRPr>
          </a:p>
          <a:p>
            <a:pPr marL="285750" indent="-285750" algn="just">
              <a:lnSpc>
                <a:spcPct val="100000"/>
              </a:lnSpc>
              <a:buFont typeface="Arial" panose="02080604020202020204" pitchFamily="34" charset="0"/>
              <a:buChar char="•"/>
            </a:pPr>
            <a:r>
              <a:rPr lang="en-US" sz="1600" dirty="0">
                <a:ea typeface="+mn-lt"/>
                <a:cs typeface="+mn-lt"/>
              </a:rPr>
              <a:t>Input/output: Capabilities to read/write data from/to various formats like CSV, Excel, SQL, JSON, HDF5.</a:t>
            </a:r>
            <a:endParaRPr lang="en-US" sz="16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QUESTION#1</a:t>
            </a:r>
            <a:endParaRPr lang="en-US" alt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lstStyle/>
          <a:p>
            <a:pPr algn="just">
              <a:lnSpc>
                <a:spcPct val="100000"/>
              </a:lnSpc>
            </a:pPr>
            <a:r>
              <a:rPr lang="en-US" sz="1600" dirty="0">
                <a:ea typeface="+mn-lt"/>
                <a:cs typeface="+mn-lt"/>
              </a:rPr>
              <a:t>Writer pandas series code to get following output without using dictionary:</a:t>
            </a:r>
            <a:endParaRPr lang="en-US" sz="1600" dirty="0">
              <a:ea typeface="+mn-lt"/>
              <a:cs typeface="+mn-lt"/>
            </a:endParaRPr>
          </a:p>
          <a:p>
            <a:pPr algn="just">
              <a:lnSpc>
                <a:spcPct val="100000"/>
              </a:lnSpc>
            </a:pPr>
            <a:r>
              <a:rPr lang="en-US" sz="1600" dirty="0">
                <a:ea typeface="+mn-lt"/>
                <a:cs typeface="+mn-lt"/>
              </a:rPr>
              <a:t>a   1</a:t>
            </a:r>
            <a:endParaRPr lang="en-US" sz="1600" dirty="0">
              <a:ea typeface="+mn-lt"/>
              <a:cs typeface="+mn-lt"/>
            </a:endParaRPr>
          </a:p>
          <a:p>
            <a:pPr algn="just">
              <a:lnSpc>
                <a:spcPct val="100000"/>
              </a:lnSpc>
            </a:pPr>
            <a:r>
              <a:rPr lang="en-US" sz="1600" dirty="0">
                <a:ea typeface="+mn-lt"/>
                <a:cs typeface="+mn-lt"/>
              </a:rPr>
              <a:t>x   4</a:t>
            </a:r>
            <a:endParaRPr lang="en-US" sz="1600" dirty="0">
              <a:ea typeface="+mn-lt"/>
              <a:cs typeface="+mn-lt"/>
            </a:endParaRPr>
          </a:p>
          <a:p>
            <a:pPr algn="just">
              <a:lnSpc>
                <a:spcPct val="100000"/>
              </a:lnSpc>
            </a:pPr>
            <a:r>
              <a:rPr lang="en-US" sz="1600" dirty="0">
                <a:ea typeface="+mn-lt"/>
                <a:cs typeface="+mn-lt"/>
              </a:rPr>
              <a:t>c   9</a:t>
            </a:r>
            <a:endParaRPr lang="en-US" sz="1600" dirty="0">
              <a:ea typeface="+mn-lt"/>
              <a:cs typeface="+mn-lt"/>
            </a:endParaRPr>
          </a:p>
          <a:p>
            <a:pPr algn="just">
              <a:lnSpc>
                <a:spcPct val="100000"/>
              </a:lnSpc>
            </a:pPr>
            <a:r>
              <a:rPr lang="en-US" sz="1600" dirty="0">
                <a:ea typeface="+mn-lt"/>
                <a:cs typeface="+mn-lt"/>
              </a:rPr>
              <a:t>2   6</a:t>
            </a:r>
            <a:endParaRPr lang="en-US" sz="1600" dirty="0">
              <a:ea typeface="+mn-lt"/>
              <a:cs typeface="+mn-lt"/>
            </a:endParaRPr>
          </a:p>
          <a:p>
            <a:pPr algn="just">
              <a:lnSpc>
                <a:spcPct val="100000"/>
              </a:lnSpc>
            </a:pPr>
            <a:r>
              <a:rPr lang="en-US" sz="1600" dirty="0">
                <a:ea typeface="+mn-lt"/>
                <a:cs typeface="+mn-lt"/>
              </a:rPr>
              <a:t>e   7</a:t>
            </a:r>
            <a:endParaRPr lang="en-US" sz="1600" dirty="0">
              <a:ea typeface="+mn-lt"/>
              <a:cs typeface="+mn-lt"/>
            </a:endParaRPr>
          </a:p>
          <a:p>
            <a:pPr algn="just">
              <a:lnSpc>
                <a:spcPct val="100000"/>
              </a:lnSpc>
            </a:pPr>
            <a:r>
              <a:rPr lang="en-US" sz="1600" dirty="0">
                <a:ea typeface="+mn-lt"/>
                <a:cs typeface="+mn-lt"/>
              </a:rPr>
              <a:t>dtype: int 64</a:t>
            </a:r>
            <a:endParaRPr lang="en-US" sz="16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4" name="Content Placeholder 3"/>
          <p:cNvPicPr>
            <a:picLocks noChangeAspect="1"/>
          </p:cNvPicPr>
          <p:nvPr>
            <p:ph idx="1"/>
          </p:nvPr>
        </p:nvPicPr>
        <p:blipFill>
          <a:blip r:embed="rId1"/>
          <a:stretch>
            <a:fillRect/>
          </a:stretch>
        </p:blipFill>
        <p:spPr>
          <a:xfrm>
            <a:off x="1448435" y="2570480"/>
            <a:ext cx="9295765" cy="2009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4115205"/>
          </a:xfrm>
          <a:solidFill>
            <a:schemeClr val="bg1"/>
          </a:solidFill>
          <a:ln>
            <a:solidFill>
              <a:schemeClr val="bg1"/>
            </a:solidFill>
          </a:ln>
        </p:spPr>
        <p:txBody>
          <a:bodyPr vert="horz" lIns="91440" tIns="45720" rIns="91440" bIns="45720" rtlCol="0" anchor="ctr">
            <a:noAutofit/>
          </a:bodyPr>
          <a:lstStyle/>
          <a:p>
            <a:pPr algn="just"/>
            <a:endParaRPr lang="en-US" sz="1200" dirty="0">
              <a:solidFill>
                <a:schemeClr val="tx1"/>
              </a:solidFill>
              <a:latin typeface="Time new roman"/>
            </a:endParaRPr>
          </a:p>
          <a:p>
            <a:pPr algn="just">
              <a:lnSpc>
                <a:spcPct val="150000"/>
              </a:lnSpc>
            </a:pPr>
            <a:r>
              <a:rPr lang="en-US" sz="1200" dirty="0">
                <a:solidFill>
                  <a:schemeClr val="tx1"/>
                </a:solidFill>
                <a:latin typeface="Time new roman"/>
              </a:rPr>
              <a:t>This code creates a Pandas Series object, which is like a labeled array or a column in a table. Let's break down what each part of the code does:</a:t>
            </a:r>
            <a:endParaRPr lang="en-US" sz="1200" dirty="0">
              <a:solidFill>
                <a:schemeClr val="tx1"/>
              </a:solidFill>
              <a:latin typeface="Time new roman"/>
            </a:endParaRPr>
          </a:p>
          <a:p>
            <a:pPr marL="228600" indent="-228600" algn="just">
              <a:lnSpc>
                <a:spcPct val="150000"/>
              </a:lnSpc>
              <a:buAutoNum type="arabicPeriod"/>
            </a:pPr>
            <a:r>
              <a:rPr lang="en-US" sz="1200" dirty="0">
                <a:solidFill>
                  <a:schemeClr val="tx1"/>
                </a:solidFill>
                <a:latin typeface="Time new roman"/>
              </a:rPr>
              <a:t>values = [1, 4, 9, 6, 7]: This line creates a list called values containing some numbers: 1, 4, 9, 6, and 7.</a:t>
            </a:r>
            <a:endParaRPr lang="en-US" sz="1200" dirty="0">
              <a:solidFill>
                <a:schemeClr val="tx1"/>
              </a:solidFill>
              <a:latin typeface="Time new roman"/>
            </a:endParaRPr>
          </a:p>
          <a:p>
            <a:pPr marL="228600" indent="-228600" algn="just">
              <a:lnSpc>
                <a:spcPct val="150000"/>
              </a:lnSpc>
              <a:buAutoNum type="arabicPeriod"/>
            </a:pPr>
            <a:r>
              <a:rPr lang="en-US" sz="1200" dirty="0">
                <a:solidFill>
                  <a:schemeClr val="tx1"/>
                </a:solidFill>
                <a:latin typeface="Time new roman"/>
              </a:rPr>
              <a:t>index = ['a', 'x', 'c', '2', 'e']: This line creates another list called index, which contains labels ('a', 'x', 'c', '2', 'e') corresponding to each value in the values list. These labels will be used to identify each value in the series.</a:t>
            </a:r>
            <a:endParaRPr lang="en-US" sz="1200" dirty="0">
              <a:solidFill>
                <a:schemeClr val="tx1"/>
              </a:solidFill>
              <a:latin typeface="Time new roman"/>
            </a:endParaRPr>
          </a:p>
          <a:p>
            <a:pPr marL="228600" indent="-228600" algn="just">
              <a:lnSpc>
                <a:spcPct val="150000"/>
              </a:lnSpc>
              <a:buAutoNum type="arabicPeriod"/>
            </a:pPr>
            <a:r>
              <a:rPr lang="en-US" sz="1200" dirty="0">
                <a:solidFill>
                  <a:schemeClr val="tx1"/>
                </a:solidFill>
                <a:latin typeface="Time new roman"/>
              </a:rPr>
              <a:t>series = pd.Series(values, index=index): This line creates a Pandas Series object named series. It takes two arguments:</a:t>
            </a:r>
            <a:endParaRPr lang="en-US" sz="1200" dirty="0">
              <a:solidFill>
                <a:schemeClr val="tx1"/>
              </a:solidFill>
              <a:latin typeface="Time new roman"/>
            </a:endParaRPr>
          </a:p>
          <a:p>
            <a:pPr marL="171450" indent="-171450" algn="just">
              <a:lnSpc>
                <a:spcPct val="150000"/>
              </a:lnSpc>
              <a:buFont typeface="Arial" panose="02080604020202020204" pitchFamily="34" charset="0"/>
              <a:buChar char="•"/>
            </a:pPr>
            <a:r>
              <a:rPr lang="en-US" sz="1200" dirty="0">
                <a:solidFill>
                  <a:schemeClr val="tx1"/>
                </a:solidFill>
                <a:latin typeface="Time new roman"/>
              </a:rPr>
              <a:t>values: The list of values to be stored in the series.</a:t>
            </a:r>
            <a:endParaRPr lang="en-US" sz="1200" dirty="0">
              <a:solidFill>
                <a:schemeClr val="tx1"/>
              </a:solidFill>
              <a:latin typeface="Time new roman"/>
            </a:endParaRPr>
          </a:p>
          <a:p>
            <a:pPr marL="171450" indent="-171450" algn="just">
              <a:lnSpc>
                <a:spcPct val="150000"/>
              </a:lnSpc>
              <a:buFont typeface="Arial" panose="02080604020202020204" pitchFamily="34" charset="0"/>
              <a:buChar char="•"/>
            </a:pPr>
            <a:r>
              <a:rPr lang="en-US" sz="1200" dirty="0">
                <a:solidFill>
                  <a:schemeClr val="tx1"/>
                </a:solidFill>
                <a:latin typeface="Time new roman"/>
              </a:rPr>
              <a:t>index: The list of labels to be used as indices for the values in the series.</a:t>
            </a:r>
            <a:endParaRPr lang="en-US" sz="1200" dirty="0">
              <a:solidFill>
                <a:schemeClr val="tx1"/>
              </a:solidFill>
              <a:latin typeface="Time new roman"/>
            </a:endParaRPr>
          </a:p>
          <a:p>
            <a:pPr algn="just">
              <a:lnSpc>
                <a:spcPct val="150000"/>
              </a:lnSpc>
              <a:buFont typeface="Arial" panose="02080604020202020204" pitchFamily="34" charset="0"/>
            </a:pPr>
            <a:r>
              <a:rPr lang="en-US" sz="1200" dirty="0">
                <a:solidFill>
                  <a:schemeClr val="tx1"/>
                </a:solidFill>
                <a:latin typeface="Time new roman"/>
              </a:rPr>
              <a:t>The function pd.Series() from the Pandas library is used to create the series.</a:t>
            </a:r>
            <a:endParaRPr lang="en-US" sz="1200" dirty="0">
              <a:solidFill>
                <a:schemeClr val="tx1"/>
              </a:solidFill>
              <a:latin typeface="Time new roman"/>
            </a:endParaRPr>
          </a:p>
          <a:p>
            <a:pPr algn="just">
              <a:lnSpc>
                <a:spcPct val="150000"/>
              </a:lnSpc>
            </a:pPr>
            <a:r>
              <a:rPr lang="" altLang="en-US" sz="1200" dirty="0">
                <a:solidFill>
                  <a:schemeClr val="tx1"/>
                </a:solidFill>
                <a:latin typeface="Time new roman"/>
              </a:rPr>
              <a:t>4. </a:t>
            </a:r>
            <a:r>
              <a:rPr lang="en-US" sz="1200" dirty="0">
                <a:solidFill>
                  <a:schemeClr val="tx1"/>
                </a:solidFill>
                <a:latin typeface="Time new roman"/>
              </a:rPr>
              <a:t>print(series): This line prints out the series created in the previous step.</a:t>
            </a:r>
            <a:endParaRPr lang="en-US" sz="1200" dirty="0">
              <a:solidFill>
                <a:schemeClr val="tx1"/>
              </a:solidFill>
              <a:latin typeface="Time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25" y="890905"/>
            <a:ext cx="11922125" cy="1325880"/>
          </a:xfrm>
        </p:spPr>
        <p:txBody>
          <a:bodyPr/>
          <a:lstStyle/>
          <a:p>
            <a:pPr algn="ctr"/>
            <a:br>
              <a:rPr lang="en-US" dirty="0"/>
            </a:br>
            <a:r>
              <a:rPr lang="en-US" dirty="0"/>
              <a:t>                                            </a:t>
            </a:r>
            <a:br>
              <a:rPr lang="en-US" dirty="0"/>
            </a:br>
            <a:r>
              <a:rPr lang="en-US" dirty="0"/>
              <a:t>WHAT THE COMPUTER SHOW US</a:t>
            </a:r>
            <a:endParaRPr lang="en-US" dirty="0"/>
          </a:p>
        </p:txBody>
      </p:sp>
      <p:sp>
        <p:nvSpPr>
          <p:cNvPr id="4" name="Content Placeholder 3"/>
          <p:cNvSpPr>
            <a:spLocks noGrp="1"/>
          </p:cNvSpPr>
          <p:nvPr>
            <p:ph idx="1"/>
          </p:nvPr>
        </p:nvSpPr>
        <p:spPr>
          <a:xfrm>
            <a:off x="6109335" y="3110230"/>
            <a:ext cx="4663440" cy="2426335"/>
          </a:xfrm>
          <a:solidFill>
            <a:schemeClr val="bg1"/>
          </a:solidFill>
          <a:ln>
            <a:solidFill>
              <a:schemeClr val="bg1"/>
            </a:solidFill>
          </a:ln>
        </p:spPr>
        <p:txBody>
          <a:bodyPr vert="horz" lIns="91440" tIns="45720" rIns="91440" bIns="45720" rtlCol="0" anchor="ctr">
            <a:noAutofit/>
          </a:bodyPr>
          <a:lstStyle/>
          <a:p>
            <a:pPr algn="just"/>
            <a:r>
              <a:rPr lang="" altLang="en-US">
                <a:solidFill>
                  <a:schemeClr val="tx1"/>
                </a:solidFill>
                <a:latin typeface="Tenorite"/>
              </a:rPr>
              <a:t>T</a:t>
            </a:r>
            <a:r>
              <a:rPr lang="en-US">
                <a:solidFill>
                  <a:schemeClr val="tx1"/>
                </a:solidFill>
                <a:latin typeface="Tenorite"/>
              </a:rPr>
              <a:t>his code creates a series of numbers (1, 4, 9, 6, 7) and assigns labels ('a', 'x', 'c', '2', 'e') to each number. Then it prints out the series, which shows each number along with its corresponding label.</a:t>
            </a:r>
            <a:endParaRPr lang="en-US">
              <a:solidFill>
                <a:schemeClr val="tx1"/>
              </a:solidFill>
              <a:latin typeface="Tenorite"/>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14" name="Content Placeholder 7"/>
          <p:cNvSpPr txBox="1"/>
          <p:nvPr/>
        </p:nvSpPr>
        <p:spPr>
          <a:xfrm>
            <a:off x="5996940" y="2353945"/>
            <a:ext cx="4663440" cy="52324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sp>
        <p:nvSpPr>
          <p:cNvPr id="9" name="Content Placeholder 7"/>
          <p:cNvSpPr txBox="1"/>
          <p:nvPr/>
        </p:nvSpPr>
        <p:spPr>
          <a:xfrm>
            <a:off x="1445895" y="2465070"/>
            <a:ext cx="4663440" cy="52324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altLang="en-US" sz="2800" dirty="0"/>
              <a:t>RUNTIME SCREEN</a:t>
            </a:r>
            <a:endParaRPr lang="en-US" altLang="en-US" sz="2800" dirty="0"/>
          </a:p>
        </p:txBody>
      </p:sp>
      <p:pic>
        <p:nvPicPr>
          <p:cNvPr id="3" name="Picture 2"/>
          <p:cNvPicPr>
            <a:picLocks noChangeAspect="1"/>
          </p:cNvPicPr>
          <p:nvPr/>
        </p:nvPicPr>
        <p:blipFill>
          <a:blip r:embed="rId1"/>
          <a:stretch>
            <a:fillRect/>
          </a:stretch>
        </p:blipFill>
        <p:spPr>
          <a:xfrm>
            <a:off x="1778635" y="3235960"/>
            <a:ext cx="361886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QUESTION#2</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lstStyle/>
          <a:p>
            <a:pPr algn="just">
              <a:lnSpc>
                <a:spcPct val="150000"/>
              </a:lnSpc>
            </a:pPr>
            <a:r>
              <a:rPr lang="en-US" sz="1600" dirty="0">
                <a:ea typeface="+mn-lt"/>
                <a:cs typeface="+mn-lt"/>
              </a:rPr>
              <a:t>Writer pandas series code to get following output using dictionary:</a:t>
            </a:r>
            <a:endParaRPr lang="en-US" sz="1600" dirty="0">
              <a:ea typeface="+mn-lt"/>
              <a:cs typeface="+mn-lt"/>
            </a:endParaRPr>
          </a:p>
          <a:p>
            <a:pPr algn="just">
              <a:lnSpc>
                <a:spcPct val="150000"/>
              </a:lnSpc>
            </a:pPr>
            <a:r>
              <a:rPr lang="en-US" sz="1600" dirty="0">
                <a:ea typeface="+mn-lt"/>
                <a:cs typeface="+mn-lt"/>
              </a:rPr>
              <a:t>Bilal            42</a:t>
            </a:r>
            <a:endParaRPr lang="en-US" sz="1600" dirty="0">
              <a:ea typeface="+mn-lt"/>
              <a:cs typeface="+mn-lt"/>
            </a:endParaRPr>
          </a:p>
          <a:p>
            <a:pPr algn="just">
              <a:lnSpc>
                <a:spcPct val="150000"/>
              </a:lnSpc>
            </a:pPr>
            <a:r>
              <a:rPr lang="en-US" sz="1600" dirty="0">
                <a:ea typeface="+mn-lt"/>
                <a:cs typeface="+mn-lt"/>
              </a:rPr>
              <a:t>Ayesha       38</a:t>
            </a:r>
            <a:endParaRPr lang="en-US" sz="1600" dirty="0">
              <a:ea typeface="+mn-lt"/>
              <a:cs typeface="+mn-lt"/>
            </a:endParaRPr>
          </a:p>
          <a:p>
            <a:pPr algn="just">
              <a:lnSpc>
                <a:spcPct val="150000"/>
              </a:lnSpc>
            </a:pPr>
            <a:r>
              <a:rPr lang="en-US" sz="1600" dirty="0">
                <a:ea typeface="+mn-lt"/>
                <a:cs typeface="+mn-lt"/>
              </a:rPr>
              <a:t>Hadia         30</a:t>
            </a:r>
            <a:endParaRPr lang="en-US" sz="1600" dirty="0">
              <a:ea typeface="+mn-lt"/>
              <a:cs typeface="+mn-lt"/>
            </a:endParaRPr>
          </a:p>
          <a:p>
            <a:pPr algn="just">
              <a:lnSpc>
                <a:spcPct val="150000"/>
              </a:lnSpc>
            </a:pPr>
            <a:r>
              <a:rPr lang="en-US" sz="1600" dirty="0">
                <a:ea typeface="+mn-lt"/>
                <a:cs typeface="+mn-lt"/>
              </a:rPr>
              <a:t>dtype: int64</a:t>
            </a:r>
            <a:endParaRPr lang="en-US" sz="16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TM45331398</Template>
  <TotalTime>0</TotalTime>
  <Words>9202</Words>
  <Application>WPS Presentation</Application>
  <PresentationFormat>Widescreen</PresentationFormat>
  <Paragraphs>347</Paragraphs>
  <Slides>34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Tenorite</vt:lpstr>
      <vt:lpstr>Time new roman</vt:lpstr>
      <vt:lpstr>Tenorite</vt:lpstr>
      <vt:lpstr>Arial</vt:lpstr>
      <vt:lpstr>Gubbi</vt:lpstr>
      <vt:lpstr>DejaVu Sans</vt:lpstr>
      <vt:lpstr>微软雅黑</vt:lpstr>
      <vt:lpstr>Droid Sans Fallback</vt:lpstr>
      <vt:lpstr>Arial Unicode MS</vt:lpstr>
      <vt:lpstr>Calibri</vt:lpstr>
      <vt:lpstr>Office Theme</vt:lpstr>
      <vt:lpstr>AICP INTERNSHIP</vt:lpstr>
      <vt:lpstr>Agenda</vt:lpstr>
      <vt:lpstr>Agenda</vt:lpstr>
      <vt:lpstr>What is Pandas?</vt:lpstr>
      <vt:lpstr>QUESTION#1</vt:lpstr>
      <vt:lpstr> SOURCE CODE</vt:lpstr>
      <vt:lpstr>HOW THE CODE WORKS</vt:lpstr>
      <vt:lpstr>                                              WHAT THE COMPUTER SHOW US</vt:lpstr>
      <vt:lpstr>QUESTION#2</vt:lpstr>
      <vt:lpstr> SOURCE CODE</vt:lpstr>
      <vt:lpstr>HOW THE CODE WORKS</vt:lpstr>
      <vt:lpstr>                                              WHAT THE COMPUTER SHOW US</vt:lpstr>
      <vt:lpstr>QUESTION#3</vt:lpstr>
      <vt:lpstr> SOURCE CODE</vt:lpstr>
      <vt:lpstr>HOW THE CODE WORKS</vt:lpstr>
      <vt:lpstr>                                              WHAT THE COMPUTER SHOW US</vt:lpstr>
      <vt:lpstr>QUESTION#4</vt:lpstr>
      <vt:lpstr> SOURCE CODE</vt:lpstr>
      <vt:lpstr>HOW THE CODE WORKS</vt:lpstr>
      <vt:lpstr>WHAT THE COMPUTER SHOW US</vt:lpstr>
      <vt:lpstr>QUESTION#5</vt:lpstr>
      <vt:lpstr> SOURCE CODE</vt:lpstr>
      <vt:lpstr>HOW THE CODE WORKS</vt:lpstr>
      <vt:lpstr>WHAT THE COMPUTER SHOW US</vt:lpstr>
      <vt:lpstr>QUESTION#6</vt:lpstr>
      <vt:lpstr> SOURCE CODE</vt:lpstr>
      <vt:lpstr>WHAT THE COMPUTER SHOW US</vt:lpstr>
      <vt:lpstr>QUESTION#7</vt:lpstr>
      <vt:lpstr> SOURCE CODE</vt:lpstr>
      <vt:lpstr>WHAT THE COMPUTER SHOW US</vt:lpstr>
      <vt:lpstr>QUESTION#7</vt:lpstr>
      <vt:lpstr> SOURCE CODE</vt:lpstr>
      <vt:lpstr>Summary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malik-m-shahmeer-rashid</cp:lastModifiedBy>
  <cp:revision>309</cp:revision>
  <dcterms:created xsi:type="dcterms:W3CDTF">2024-02-08T09:55:12Z</dcterms:created>
  <dcterms:modified xsi:type="dcterms:W3CDTF">2024-02-08T09:55:12Z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KSOProductBuildVer">
    <vt:lpwstr>1033-10.1.0.6757</vt:lpwstr>
  </property>
</Properties>
</file>