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6" r:id="rId3"/>
    <p:sldId id="320" r:id="rId4"/>
    <p:sldId id="352" r:id="rId5"/>
    <p:sldId id="384" r:id="rId6"/>
    <p:sldId id="276" r:id="rId7"/>
    <p:sldId id="260" r:id="rId8"/>
    <p:sldId id="277" r:id="rId9"/>
    <p:sldId id="278" r:id="rId10"/>
    <p:sldId id="279" r:id="rId11"/>
    <p:sldId id="285" r:id="rId12"/>
    <p:sldId id="291" r:id="rId13"/>
    <p:sldId id="297" r:id="rId14"/>
    <p:sldId id="280" r:id="rId15"/>
    <p:sldId id="290" r:id="rId16"/>
    <p:sldId id="292" r:id="rId17"/>
    <p:sldId id="298" r:id="rId18"/>
    <p:sldId id="281" r:id="rId19"/>
    <p:sldId id="286" r:id="rId20"/>
    <p:sldId id="293" r:id="rId21"/>
    <p:sldId id="299" r:id="rId22"/>
    <p:sldId id="282" r:id="rId23"/>
    <p:sldId id="287" r:id="rId24"/>
    <p:sldId id="294" r:id="rId25"/>
    <p:sldId id="300" r:id="rId26"/>
    <p:sldId id="283" r:id="rId27"/>
    <p:sldId id="288" r:id="rId28"/>
    <p:sldId id="415" r:id="rId29"/>
    <p:sldId id="301" r:id="rId30"/>
    <p:sldId id="284" r:id="rId31"/>
    <p:sldId id="289" r:id="rId32"/>
    <p:sldId id="416" r:id="rId33"/>
    <p:sldId id="302" r:id="rId34"/>
    <p:sldId id="423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267" r:id="rId43"/>
    <p:sldId id="27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/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/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reeform 3"/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/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/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reeform 3"/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/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/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/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/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/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reeform 3"/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/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/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/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/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reeform 3"/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/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1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7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8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9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33" name="Picture Placeholder 23"/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36" name="Picture Placeholder 23"/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39" name="Picture Placeholder 23"/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Text Placeholder 28"/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41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42" name="Picture Placeholder 23"/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44" name="Text Placeholder 28"/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45" name="Picture Placeholder 23"/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48" name="Picture Placeholder 23"/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51" name="Picture Placeholder 23"/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2" name="Text Placeholder 28"/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9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2.png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4.png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5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6.png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7.png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8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9.png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0.png"/><Relationship Id="rId1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2.png"/><Relationship Id="rId1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3.jpeg"/><Relationship Id="rId1" Type="http://schemas.openxmlformats.org/officeDocument/2006/relationships/hyperlink" Target="mailto:Malikmshahmeerrashid@gmail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1122680"/>
            <a:ext cx="7640320" cy="2387600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AICP I</a:t>
            </a:r>
            <a:r>
              <a:rPr lang="en-US" altLang="en-US">
                <a:ea typeface="+mj-lt"/>
                <a:cs typeface="+mj-lt"/>
              </a:rPr>
              <a:t>NTERNSHIP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765" y="3510915"/>
            <a:ext cx="9500235" cy="897890"/>
          </a:xfrm>
        </p:spPr>
        <p:txBody>
          <a:bodyPr/>
          <a:p>
            <a:pPr algn="ctr"/>
            <a:r>
              <a:rPr lang="en-US" altLang="en-US" sz="4000" b="1">
                <a:ea typeface="+mj-lt"/>
                <a:cs typeface="+mj-lt"/>
                <a:sym typeface="+mn-ea"/>
              </a:rPr>
              <a:t>WEEK#4:</a:t>
            </a:r>
            <a:endParaRPr lang="en-US" altLang="en-US" b="1">
              <a:ea typeface="+mj-lt"/>
              <a:cs typeface="+mj-lt"/>
              <a:sym typeface="+mn-ea"/>
            </a:endParaRPr>
          </a:p>
          <a:p>
            <a:pPr algn="ctr"/>
            <a:r>
              <a:rPr lang="en-US" altLang="en-US" b="1">
                <a:ea typeface="+mj-lt"/>
                <a:cs typeface="+mj-lt"/>
                <a:sym typeface="+mn-ea"/>
              </a:rPr>
              <a:t> TASK(</a:t>
            </a:r>
            <a:r>
              <a:rPr lang="" altLang="en-US" b="1">
                <a:ea typeface="+mj-lt"/>
                <a:cs typeface="+mj-lt"/>
                <a:sym typeface="+mn-ea"/>
              </a:rPr>
              <a:t>Data Visualization</a:t>
            </a:r>
            <a:r>
              <a:rPr lang="en-US" altLang="en-US" b="1">
                <a:ea typeface="+mj-lt"/>
                <a:cs typeface="+mj-lt"/>
                <a:sym typeface="+mn-ea"/>
              </a:rPr>
              <a:t>)</a:t>
            </a:r>
            <a:endParaRPr lang="en-US" altLang="en-US" b="1"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SOURCE CODE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AICP WEEK</a:t>
            </a:r>
            <a:r>
              <a:rPr lang="en-US" alt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TASK1</a:t>
            </a:r>
            <a:endParaRPr lang="en-US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 b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7035" y="2302510"/>
            <a:ext cx="8335010" cy="24390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22" y="210820"/>
            <a:ext cx="10949397" cy="1339170"/>
          </a:xfrm>
        </p:spPr>
        <p:txBody>
          <a:bodyPr/>
          <a:lstStyle/>
          <a:p>
            <a:pPr algn="ctr"/>
            <a:r>
              <a:rPr lang="en-US" dirty="0"/>
              <a:t>HOW THE CODE 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91300"/>
            <a:ext cx="4114800" cy="234315"/>
          </a:xfrm>
        </p:spPr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4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2285" y="1160780"/>
            <a:ext cx="10327005" cy="5273675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600" dirty="0"/>
              <a:t>We use the `describe()` method on the `menu_df` DataFrame to compute statistical facts for all columns.</a:t>
            </a:r>
            <a:endParaRPr lang="en-US" sz="16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600" dirty="0"/>
              <a:t>Statistical facts include count, mean, standard deviation, minimum value, 25th percentile, median (50th percentile), 75th percentile, and maximum value for each numeric column.</a:t>
            </a:r>
            <a:endParaRPr lang="en-US" sz="16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600" dirty="0"/>
              <a:t>This helps us understand the central tendency, dispersion, and shape of the distribution of each attribute.</a:t>
            </a:r>
            <a:endParaRPr lang="en-US" sz="16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600" dirty="0"/>
              <a:t>After calculating statistical facts, we print them out to the console for easy viewing.</a:t>
            </a:r>
            <a:endParaRPr lang="en-US" sz="16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600" dirty="0"/>
              <a:t>This allows us to quickly grasp the overall summary statistics of the dataset, including measures like the mean calorie count, maximum sugar content, etc.</a:t>
            </a:r>
            <a:endParaRPr lang="en-US" sz="16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600" dirty="0"/>
              <a:t>We extract specific attributes (Calories, Total Fat, Carbohydrates, etc.) from the `menu_df` DataFrame.</a:t>
            </a:r>
            <a:endParaRPr lang="en-US" sz="16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600" dirty="0"/>
              <a:t>Then, we use the `max()` method to find the maximum value for each of these attributes across all menu items.</a:t>
            </a:r>
            <a:endParaRPr lang="en-US" sz="16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600" dirty="0"/>
              <a:t>This helps us identify which menu item has the highest calorie count, fat content, carbohydrate level, etc.</a:t>
            </a:r>
            <a:endParaRPr lang="en-US" sz="16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600" dirty="0"/>
              <a:t>Finally, we print out the maximum values of the specified attributes to the console.</a:t>
            </a:r>
            <a:endParaRPr lang="en-US" sz="16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600" dirty="0"/>
              <a:t>This provides us with insights into the most calorie-dense, fat-rich, or nutrient-packed menu items.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4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384799" y="2968918"/>
            <a:ext cx="4581525" cy="314325"/>
          </a:xfrm>
        </p:spPr>
      </p:pic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3013529" y="1315716"/>
            <a:ext cx="4663440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RUNTIME SCREEN</a:t>
            </a:r>
            <a:endParaRPr lang="en-US" sz="2800" dirty="0"/>
          </a:p>
        </p:txBody>
      </p:sp>
      <p:sp>
        <p:nvSpPr>
          <p:cNvPr id="12" name="Content Placeholder 3"/>
          <p:cNvSpPr txBox="1"/>
          <p:nvPr/>
        </p:nvSpPr>
        <p:spPr>
          <a:xfrm>
            <a:off x="1333500" y="2354030"/>
            <a:ext cx="4663440" cy="318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34620" y="93980"/>
            <a:ext cx="11922125" cy="1325880"/>
          </a:xfrm>
        </p:spPr>
        <p:txBody>
          <a:bodyPr/>
          <a:p>
            <a:pPr algn="ctr"/>
            <a:br>
              <a:rPr lang="en-US" dirty="0"/>
            </a:br>
            <a:r>
              <a:rPr lang="en-US" dirty="0"/>
              <a:t>                                            </a:t>
            </a:r>
            <a:br>
              <a:rPr lang="en-US" dirty="0"/>
            </a:br>
            <a:r>
              <a:rPr lang="en-US" dirty="0"/>
              <a:t>WHAT THE COMPUTER SHOW 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15" y="1647190"/>
            <a:ext cx="5671185" cy="45961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QUESTION#3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AICP WEEK</a:t>
            </a:r>
            <a:r>
              <a:rPr lang="en-US" altLang="en-US" b="1" dirty="0">
                <a:solidFill>
                  <a:schemeClr val="bg1"/>
                </a:solidFill>
                <a:ea typeface="+mn-lt"/>
                <a:cs typeface="+mn-lt"/>
              </a:rPr>
              <a:t>4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TASK1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b="1" smtClean="0"/>
            </a:fld>
            <a:endParaRPr lang="en-US" b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2479675"/>
            <a:ext cx="10926445" cy="31045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3497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SOURCE CODE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AICP WEEK</a:t>
            </a:r>
            <a:r>
              <a:rPr lang="en-US" alt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TASK1</a:t>
            </a:r>
            <a:endParaRPr lang="en-US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 b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2040" y="2489835"/>
            <a:ext cx="10158730" cy="18783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22" y="46990"/>
            <a:ext cx="10949397" cy="1339170"/>
          </a:xfrm>
        </p:spPr>
        <p:txBody>
          <a:bodyPr/>
          <a:lstStyle/>
          <a:p>
            <a:pPr algn="ctr"/>
            <a:r>
              <a:rPr lang="en-US" dirty="0"/>
              <a:t>HOW THE CODE 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721475"/>
            <a:ext cx="4114800" cy="132080"/>
          </a:xfrm>
        </p:spPr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4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7530" y="934085"/>
            <a:ext cx="10262235" cy="5669915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We use the `corr()` method on the `menu_df` DataFrame to compute the correlation matrix.</a:t>
            </a:r>
            <a:endParaRPr lang="en-US" sz="1600" dirty="0">
              <a:ea typeface="+mn-lt"/>
              <a:cs typeface="+mn-lt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The correlation matrix shows how each pair of attributes in the dataset is related to each other.</a:t>
            </a:r>
            <a:endParaRPr lang="en-US" sz="1600" dirty="0">
              <a:ea typeface="+mn-lt"/>
              <a:cs typeface="+mn-lt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Correlation values range from -1 to 1, where:</a:t>
            </a:r>
            <a:endParaRPr lang="en-US" sz="1600" dirty="0">
              <a:ea typeface="+mn-lt"/>
              <a:cs typeface="+mn-lt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1 indicates a perfect positive correlation, </a:t>
            </a:r>
            <a:r>
              <a:rPr lang="" altLang="en-US" sz="1600" dirty="0">
                <a:ea typeface="+mn-lt"/>
                <a:cs typeface="+mn-lt"/>
              </a:rPr>
              <a:t>-</a:t>
            </a:r>
            <a:r>
              <a:rPr lang="en-US" sz="1600" dirty="0">
                <a:ea typeface="+mn-lt"/>
                <a:cs typeface="+mn-lt"/>
              </a:rPr>
              <a:t>1 indicates a perfect negative correlation, and 0 indicates no correlation.</a:t>
            </a:r>
            <a:endParaRPr lang="en-US" sz="1600" dirty="0">
              <a:ea typeface="+mn-lt"/>
              <a:cs typeface="+mn-lt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After calculating the correlation matrix, we create a heatmap using Matplotlib and Seaborn.</a:t>
            </a:r>
            <a:endParaRPr lang="en-US" sz="1600" dirty="0">
              <a:ea typeface="+mn-lt"/>
              <a:cs typeface="+mn-lt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The heatmap visualizes the correlation matrix, with each cell color-coded based on the correlation value.</a:t>
            </a:r>
            <a:endParaRPr lang="en-US" sz="1600" dirty="0">
              <a:ea typeface="+mn-lt"/>
              <a:cs typeface="+mn-lt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We set annotations to True to display correlation values inside each cell for easy interpretation.</a:t>
            </a:r>
            <a:endParaRPr lang="en-US" sz="1600" dirty="0">
              <a:ea typeface="+mn-lt"/>
              <a:cs typeface="+mn-lt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The 'coolwarm' colormap is used to represent positive and negative correlations with different colors, enhancing visualization.</a:t>
            </a:r>
            <a:endParaRPr lang="en-US" sz="1600" dirty="0">
              <a:ea typeface="+mn-lt"/>
              <a:cs typeface="+mn-lt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The `fmt=".2f"` parameter formats the annotation text to two decimal places.</a:t>
            </a:r>
            <a:endParaRPr lang="en-US" sz="1600" dirty="0">
              <a:ea typeface="+mn-lt"/>
              <a:cs typeface="+mn-lt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Adjustments like setting the figure size and linewidths help improve the aesthetics of the heatmap.</a:t>
            </a:r>
            <a:endParaRPr lang="en-US" sz="1600" dirty="0">
              <a:ea typeface="+mn-lt"/>
              <a:cs typeface="+mn-lt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Finally, we display the correlation matrix heatmap in the plot window.</a:t>
            </a:r>
            <a:endParaRPr lang="en-US" sz="1600" dirty="0">
              <a:ea typeface="+mn-lt"/>
              <a:cs typeface="+mn-lt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This visualization allows us to quickly identify patterns of association between different nutritional attributes in the McDonald's menu dataset.</a:t>
            </a:r>
            <a:endParaRPr lang="en-US" sz="1600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4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3370580" y="1198245"/>
            <a:ext cx="4663440" cy="4260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RUNTIME SCREEN</a:t>
            </a:r>
            <a:endParaRPr lang="en-US" sz="2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4620" y="96520"/>
            <a:ext cx="11922125" cy="132588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                                           </a:t>
            </a:r>
            <a:br>
              <a:rPr lang="en-US" dirty="0"/>
            </a:br>
            <a:r>
              <a:rPr lang="en-US" dirty="0"/>
              <a:t>WHAT THE COMPUTER SHOW 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7155" y="1624330"/>
            <a:ext cx="5266690" cy="44284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QUESTION#4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AICP WEEK</a:t>
            </a:r>
            <a:r>
              <a:rPr lang="en-US" altLang="en-US" b="1" dirty="0">
                <a:solidFill>
                  <a:schemeClr val="bg1"/>
                </a:solidFill>
                <a:ea typeface="+mn-lt"/>
                <a:cs typeface="+mn-lt"/>
              </a:rPr>
              <a:t>4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TASK1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b="1" smtClean="0"/>
            </a:fld>
            <a:endParaRPr lang="en-US" b="1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" y="2452370"/>
            <a:ext cx="10718165" cy="32950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SOURCE CODE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AICP WEEK</a:t>
            </a:r>
            <a:r>
              <a:rPr lang="en-US" alt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TASK1</a:t>
            </a:r>
            <a:endParaRPr lang="en-US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 b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0820" y="2595245"/>
            <a:ext cx="8679180" cy="18294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22" y="381000"/>
            <a:ext cx="10949397" cy="1339170"/>
          </a:xfrm>
        </p:spPr>
        <p:txBody>
          <a:bodyPr/>
          <a:lstStyle/>
          <a:p>
            <a:pPr algn="ctr"/>
            <a:r>
              <a:rPr lang="en-US" dirty="0"/>
              <a:t>HOW THE CODE 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4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9130" y="1341120"/>
            <a:ext cx="10209530" cy="472821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enorite"/>
              </a:rPr>
              <a:t>We set the figure size to make sure the plot is clear and visible.</a:t>
            </a:r>
            <a:endParaRPr lang="en-US" sz="1600" dirty="0">
              <a:solidFill>
                <a:srgbClr val="000000"/>
              </a:solidFill>
              <a:latin typeface="Tenorite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enorite"/>
              </a:rPr>
              <a:t>Then, we use Seaborn's `boxplot()` function to create a boxplot.</a:t>
            </a:r>
            <a:endParaRPr lang="en-US" sz="1600" dirty="0">
              <a:solidFill>
                <a:srgbClr val="000000"/>
              </a:solidFill>
              <a:latin typeface="Tenorite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enorite"/>
              </a:rPr>
              <a:t>The `x` parameter specifies the categorical variable ('Category') to be plotted on the x-axis, and the `y` parameter specifies the numerical variable ('Calories') to be plotted on the y-axis.</a:t>
            </a:r>
            <a:endParaRPr lang="en-US" sz="1600" dirty="0">
              <a:solidFill>
                <a:srgbClr val="000000"/>
              </a:solidFill>
              <a:latin typeface="Tenorite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enorite"/>
              </a:rPr>
              <a:t>We provide the `menu_df` DataFrame as the data source for the plot.</a:t>
            </a:r>
            <a:endParaRPr lang="en-US" sz="1600" dirty="0">
              <a:solidFill>
                <a:srgbClr val="000000"/>
              </a:solidFill>
              <a:latin typeface="Tenorite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enorite"/>
              </a:rPr>
              <a:t>We set the title of the plot to 'Calories Distribution by Category' to provide context for the reader.</a:t>
            </a:r>
            <a:endParaRPr lang="en-US" sz="1600" dirty="0">
              <a:solidFill>
                <a:srgbClr val="000000"/>
              </a:solidFill>
              <a:latin typeface="Tenorite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enorite"/>
              </a:rPr>
              <a:t>The `plt.xticks()` function is used to rotate the category labels on the x-axis for better readability.</a:t>
            </a:r>
            <a:endParaRPr lang="en-US" sz="1600" dirty="0">
              <a:solidFill>
                <a:srgbClr val="000000"/>
              </a:solidFill>
              <a:latin typeface="Tenorite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enorite"/>
              </a:rPr>
              <a:t>A rotation of 45 degrees is applied to the category labels, and the `ha='right'` parameter ensures that the labels are aligned properly.</a:t>
            </a:r>
            <a:endParaRPr lang="en-US" sz="1600" dirty="0">
              <a:solidFill>
                <a:srgbClr val="000000"/>
              </a:solidFill>
              <a:latin typeface="Tenorite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enorite"/>
              </a:rPr>
              <a:t>Finally, we use `plt.show()` to display the boxplot.</a:t>
            </a:r>
            <a:endParaRPr lang="en-US" sz="1600" dirty="0">
              <a:solidFill>
                <a:srgbClr val="000000"/>
              </a:solidFill>
              <a:latin typeface="Tenorite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enorite"/>
              </a:rPr>
              <a:t>The boxplot allows us to visually compare the distribution of calorie values across different categories of menu items.</a:t>
            </a:r>
            <a:endParaRPr lang="en-US" sz="1600" dirty="0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AICP WEEK</a:t>
            </a:r>
            <a:r>
              <a:rPr lang="en-US" alt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TASK1</a:t>
            </a:r>
            <a:endParaRPr lang="en-US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 b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Title 3"/>
          <p:cNvSpPr/>
          <p:nvPr>
            <p:ph type="title"/>
          </p:nvPr>
        </p:nvSpPr>
        <p:spPr>
          <a:xfrm>
            <a:off x="344532" y="-311150"/>
            <a:ext cx="9779183" cy="1325563"/>
          </a:xfrm>
        </p:spPr>
        <p:txBody>
          <a:bodyPr/>
          <a:p>
            <a:r>
              <a:rPr lang="en-US" altLang="en-US"/>
              <a:t>Agenda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" y="932180"/>
            <a:ext cx="10422890" cy="52939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" y="92075"/>
            <a:ext cx="11620500" cy="1325880"/>
          </a:xfrm>
        </p:spPr>
        <p:txBody>
          <a:bodyPr/>
          <a:lstStyle/>
          <a:p>
            <a:pPr algn="ctr"/>
            <a:r>
              <a:rPr lang="en-US" dirty="0"/>
              <a:t>WHAT THE COMPUTER SHOW 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4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1"/>
          </p:nvPr>
        </p:nvSpPr>
        <p:spPr>
          <a:xfrm>
            <a:off x="3344273" y="1417679"/>
            <a:ext cx="4663440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RUNTIME SCREEN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8745" y="1797685"/>
            <a:ext cx="5828665" cy="37471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QUESTION#5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AICP WEEK</a:t>
            </a:r>
            <a:r>
              <a:rPr lang="en-US" altLang="en-US" b="1" dirty="0">
                <a:solidFill>
                  <a:schemeClr val="bg1"/>
                </a:solidFill>
                <a:ea typeface="+mn-lt"/>
                <a:cs typeface="+mn-lt"/>
              </a:rPr>
              <a:t>4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TASK1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b="1" smtClean="0"/>
            </a:fld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" y="2566035"/>
            <a:ext cx="10436860" cy="33026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SOURCE CODE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AICP WEEK</a:t>
            </a:r>
            <a:r>
              <a:rPr lang="en-US" alt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TASK1</a:t>
            </a:r>
            <a:endParaRPr lang="en-US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 b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0810" y="2110105"/>
            <a:ext cx="6445885" cy="37884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22" y="381000"/>
            <a:ext cx="10949397" cy="1339170"/>
          </a:xfrm>
        </p:spPr>
        <p:txBody>
          <a:bodyPr/>
          <a:lstStyle/>
          <a:p>
            <a:pPr algn="ctr"/>
            <a:r>
              <a:rPr lang="en-US" dirty="0"/>
              <a:t>HOW THE CODE 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4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67765" y="1304290"/>
            <a:ext cx="9779000" cy="496697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We use the `idxmax()` function to find the index of the row with the maximum value for each attribute.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Then, we use the `loc[]` function to locate the row in the DataFrame based on the index found.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This allows us to extract the entire row corresponding to the item with the highest quantity for each attribute.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We print out the item with the highest quantity for each attribute to the console.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This helps us identify which menu item has the highest value for each nutritional attribute.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For example, the item with the highest calories is printed as "Calories: Big Breakfast with Hotcakes (Large Biscuit)".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Similarly, the items with the highest values for total fat, carbohydrates, dietary fiber, sugars, protein, vitamin A, vitamin C, calcium, and iron are printed accordingly.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These findings provide insights into which menu items are particularly high in certain nutrients or attributes.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It helps in understanding the nutritional composition of the menu and identifying items that may be of interest to customers based on their dietary preferences or requirements.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15" y="98425"/>
            <a:ext cx="11672570" cy="1325880"/>
          </a:xfrm>
        </p:spPr>
        <p:txBody>
          <a:bodyPr/>
          <a:lstStyle/>
          <a:p>
            <a:pPr algn="ctr"/>
            <a:r>
              <a:rPr lang="en-US" dirty="0"/>
              <a:t>WHAT THE COMPUTER SHOW 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4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384799" y="2968918"/>
            <a:ext cx="4581525" cy="314325"/>
          </a:xfrm>
        </p:spPr>
      </p:pic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2969714" y="1241421"/>
            <a:ext cx="4663440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RUNTIME SCREEN</a:t>
            </a:r>
            <a:endParaRPr lang="en-US" sz="2800" dirty="0"/>
          </a:p>
        </p:txBody>
      </p:sp>
      <p:sp>
        <p:nvSpPr>
          <p:cNvPr id="12" name="Content Placeholder 3"/>
          <p:cNvSpPr txBox="1"/>
          <p:nvPr/>
        </p:nvSpPr>
        <p:spPr>
          <a:xfrm>
            <a:off x="1336675" y="2364825"/>
            <a:ext cx="4663440" cy="318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165" y="1850390"/>
            <a:ext cx="6579870" cy="25501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QUESTION#6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AICP WEEK</a:t>
            </a:r>
            <a:r>
              <a:rPr lang="en-US" altLang="en-US" b="1" dirty="0">
                <a:solidFill>
                  <a:schemeClr val="bg1"/>
                </a:solidFill>
                <a:ea typeface="+mn-lt"/>
                <a:cs typeface="+mn-lt"/>
              </a:rPr>
              <a:t>4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TASK1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b="1" smtClean="0"/>
            </a:fld>
            <a:endParaRPr lang="en-US" b="1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2376805"/>
            <a:ext cx="10845800" cy="32550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SOURCE CODE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AICP WEEK</a:t>
            </a:r>
            <a:r>
              <a:rPr lang="en-US" alt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TASK1</a:t>
            </a:r>
            <a:endParaRPr lang="en-US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 b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0825" y="2383155"/>
            <a:ext cx="9673590" cy="20916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22" y="381000"/>
            <a:ext cx="10949397" cy="1339170"/>
          </a:xfrm>
        </p:spPr>
        <p:txBody>
          <a:bodyPr/>
          <a:lstStyle/>
          <a:p>
            <a:pPr algn="ctr"/>
            <a:r>
              <a:rPr lang="en-US" dirty="0"/>
              <a:t>HOW THE CODE 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4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67765" y="1304290"/>
            <a:ext cx="9779000" cy="496697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We set the figure size to ensure the plot is clear and visible.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Then, we use Seaborn's `stripplot()` function to create a stripplot.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The `x` parameter specifies the categorical variable ('Category') to be plotted on the x-axis, and the `y` parameter specifies the numerical variable ('Calories') to be plotted on the y-axis.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We provide the `menu_df` DataFrame as the data source for the plot.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We set the title of the plot to 'Stripplot of Calories by Category' to provide context for the reader.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The `plt.xticks()` function is used to rotate the category labels on the x-axis for better readability.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A rotation of 45 degrees is applied to the category labels, and the `ha='right'` parameter ensures that the labels are aligned properly.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Finally, we use `plt.show()` to display the stripplot.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The stripplot allows us to visualize the distribution of calorie values across different categories of menu items.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" y="45720"/>
            <a:ext cx="11920855" cy="1325880"/>
          </a:xfrm>
        </p:spPr>
        <p:txBody>
          <a:bodyPr/>
          <a:lstStyle/>
          <a:p>
            <a:pPr algn="ctr"/>
            <a:r>
              <a:rPr lang="en-US" dirty="0"/>
              <a:t>WHAT THE COMPUTER SHOW 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4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384799" y="2968918"/>
            <a:ext cx="4581525" cy="314325"/>
          </a:xfrm>
        </p:spPr>
      </p:pic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3256734" y="1282696"/>
            <a:ext cx="4663440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RUNTIME SCREEN</a:t>
            </a:r>
            <a:endParaRPr lang="en-US" sz="2800" dirty="0"/>
          </a:p>
        </p:txBody>
      </p:sp>
      <p:sp>
        <p:nvSpPr>
          <p:cNvPr id="12" name="Content Placeholder 3"/>
          <p:cNvSpPr txBox="1"/>
          <p:nvPr/>
        </p:nvSpPr>
        <p:spPr>
          <a:xfrm>
            <a:off x="1333500" y="2354030"/>
            <a:ext cx="4663440" cy="318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060" y="1679575"/>
            <a:ext cx="5647690" cy="38569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QUESTION#7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AICP WEEK</a:t>
            </a:r>
            <a:r>
              <a:rPr lang="en-US" altLang="en-US" b="1" dirty="0">
                <a:solidFill>
                  <a:schemeClr val="bg1"/>
                </a:solidFill>
                <a:ea typeface="+mn-lt"/>
                <a:cs typeface="+mn-lt"/>
              </a:rPr>
              <a:t>4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TASK1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b="1" smtClean="0"/>
            </a:fld>
            <a:endParaRPr lang="en-US" b="1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0" y="2432050"/>
            <a:ext cx="10400665" cy="31997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1319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AICP WEEK</a:t>
            </a:r>
            <a:r>
              <a:rPr lang="en-US" alt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TASK1</a:t>
            </a:r>
            <a:endParaRPr lang="en-US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 b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Title 3"/>
          <p:cNvSpPr/>
          <p:nvPr>
            <p:ph type="title"/>
          </p:nvPr>
        </p:nvSpPr>
        <p:spPr>
          <a:xfrm>
            <a:off x="344532" y="-311150"/>
            <a:ext cx="9779183" cy="1325563"/>
          </a:xfrm>
        </p:spPr>
        <p:txBody>
          <a:bodyPr/>
          <a:p>
            <a:r>
              <a:rPr lang="en-US" altLang="en-US"/>
              <a:t>Agenda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923925"/>
            <a:ext cx="10369550" cy="558927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SOURCE CODE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AICP WEEK</a:t>
            </a:r>
            <a:r>
              <a:rPr lang="en-US" alt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TASK1</a:t>
            </a:r>
            <a:endParaRPr lang="en-US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 b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4620" y="2189480"/>
            <a:ext cx="7527290" cy="287464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122" y="-135255"/>
            <a:ext cx="10949397" cy="1339170"/>
          </a:xfrm>
        </p:spPr>
        <p:txBody>
          <a:bodyPr/>
          <a:lstStyle/>
          <a:p>
            <a:pPr algn="ctr"/>
            <a:r>
              <a:rPr lang="en-US" dirty="0"/>
              <a:t>HOW THE CODE 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74460"/>
            <a:ext cx="4114800" cy="365125"/>
          </a:xfrm>
        </p:spPr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4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2365" y="769620"/>
            <a:ext cx="9779000" cy="570484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We start by getting the unique categories from the 'Category' column of the `menu_df` DataFrame.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Then, we iterate over each unique category in a loop to create separate visualizations for each category.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Within each iteration, we filter the `menu_df` DataFrame to include only the rows corresponding to the current category using boolean indexing.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This creates a subset DataFrame (`category_df`) containing only the data for the current category.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We set the figure size to ensure clear visualization.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We use Seaborn's `barplot()` function to create a bar plot.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The `x` parameter specifies the numerical variable ('Calories') to be plotted on the x-axis, and the `y` parameter specifies the categorical variable ('Item') to be plotted on the y-axis.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We provide the `category_df` DataFrame as the data source for the plot.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We set the title of the plot dynamically based on the current category using f-strings.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The x-axis label is set to 'Calories', and the y-axis label is set to 'Item' for clarity.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Finally, we use `plt.show()` to display the bar plot for the current category.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This loop repeats for each unique category, generating separate bar plots for the calorie distribution of items within each category.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13665"/>
            <a:ext cx="11619865" cy="1325880"/>
          </a:xfrm>
        </p:spPr>
        <p:txBody>
          <a:bodyPr/>
          <a:lstStyle/>
          <a:p>
            <a:pPr algn="ctr"/>
            <a:r>
              <a:rPr lang="en-US" dirty="0"/>
              <a:t>WHAT THE COMPUTER SHOW 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4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384799" y="2968918"/>
            <a:ext cx="4581525" cy="314325"/>
          </a:xfrm>
        </p:spPr>
      </p:pic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3126740" y="1062990"/>
            <a:ext cx="5551170" cy="5226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RUNTIME SCREEN</a:t>
            </a:r>
            <a:endParaRPr lang="en-US" sz="2800" dirty="0"/>
          </a:p>
          <a:p>
            <a:pPr algn="ctr"/>
            <a:r>
              <a:rPr lang="" altLang="en-US" sz="2800" dirty="0"/>
              <a:t>[Calories, Item]</a:t>
            </a:r>
            <a:endParaRPr lang="" altLang="en-US" sz="2800" dirty="0"/>
          </a:p>
        </p:txBody>
      </p:sp>
      <p:sp>
        <p:nvSpPr>
          <p:cNvPr id="12" name="Content Placeholder 3"/>
          <p:cNvSpPr txBox="1"/>
          <p:nvPr/>
        </p:nvSpPr>
        <p:spPr>
          <a:xfrm>
            <a:off x="1333500" y="2354030"/>
            <a:ext cx="4663440" cy="318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510" y="1917065"/>
            <a:ext cx="7836535" cy="3632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13665"/>
            <a:ext cx="11619865" cy="1325880"/>
          </a:xfrm>
        </p:spPr>
        <p:txBody>
          <a:bodyPr/>
          <a:lstStyle/>
          <a:p>
            <a:pPr algn="ctr"/>
            <a:r>
              <a:rPr lang="en-US" dirty="0"/>
              <a:t>WHAT THE COMPUTER SHOW 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4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384799" y="2968918"/>
            <a:ext cx="4581525" cy="314325"/>
          </a:xfrm>
        </p:spPr>
      </p:pic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2724785" y="1089025"/>
            <a:ext cx="6743065" cy="5226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RUNTIME SCREEN</a:t>
            </a:r>
            <a:endParaRPr lang="en-US" sz="2800" dirty="0"/>
          </a:p>
          <a:p>
            <a:pPr algn="ctr"/>
            <a:r>
              <a:rPr lang="" altLang="en-US" sz="2800" dirty="0"/>
              <a:t>[</a:t>
            </a:r>
            <a:r>
              <a:rPr lang="en-US" altLang="en-US" sz="2800" dirty="0"/>
              <a:t>Calories, Item</a:t>
            </a:r>
            <a:r>
              <a:rPr lang="" altLang="en-US" sz="2800" dirty="0"/>
              <a:t>] (Beef &amp; pork)</a:t>
            </a:r>
            <a:endParaRPr lang="" altLang="en-US" sz="2800" dirty="0"/>
          </a:p>
        </p:txBody>
      </p:sp>
      <p:sp>
        <p:nvSpPr>
          <p:cNvPr id="12" name="Content Placeholder 3"/>
          <p:cNvSpPr txBox="1"/>
          <p:nvPr/>
        </p:nvSpPr>
        <p:spPr>
          <a:xfrm>
            <a:off x="1333500" y="2354030"/>
            <a:ext cx="4663440" cy="318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10" y="2174240"/>
            <a:ext cx="7047865" cy="354266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13665"/>
            <a:ext cx="11619865" cy="1325880"/>
          </a:xfrm>
        </p:spPr>
        <p:txBody>
          <a:bodyPr/>
          <a:lstStyle/>
          <a:p>
            <a:pPr algn="ctr"/>
            <a:r>
              <a:rPr lang="en-US" dirty="0"/>
              <a:t>WHAT THE COMPUTER SHOW 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4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384799" y="2968918"/>
            <a:ext cx="4581525" cy="314325"/>
          </a:xfrm>
        </p:spPr>
      </p:pic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2724785" y="1089025"/>
            <a:ext cx="6743065" cy="5226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RUNTIME SCREEN</a:t>
            </a:r>
            <a:endParaRPr lang="en-US" sz="2800" dirty="0"/>
          </a:p>
          <a:p>
            <a:pPr algn="ctr"/>
            <a:r>
              <a:rPr lang="en-US" altLang="en-US" sz="2800" dirty="0"/>
              <a:t>[Calories, Item] (</a:t>
            </a:r>
            <a:r>
              <a:rPr lang="" altLang="en-US" sz="2800" dirty="0"/>
              <a:t>Chicken</a:t>
            </a:r>
            <a:r>
              <a:rPr lang="en-US" altLang="en-US" sz="2800" dirty="0"/>
              <a:t> &amp; </a:t>
            </a:r>
            <a:r>
              <a:rPr lang="" altLang="en-US" sz="2800" dirty="0"/>
              <a:t>Fish</a:t>
            </a:r>
            <a:r>
              <a:rPr lang="en-US" altLang="en-US" sz="2800" dirty="0"/>
              <a:t>)</a:t>
            </a:r>
            <a:endParaRPr lang="en-US" altLang="en-US" sz="2800" dirty="0"/>
          </a:p>
        </p:txBody>
      </p:sp>
      <p:sp>
        <p:nvSpPr>
          <p:cNvPr id="12" name="Content Placeholder 3"/>
          <p:cNvSpPr txBox="1"/>
          <p:nvPr/>
        </p:nvSpPr>
        <p:spPr>
          <a:xfrm>
            <a:off x="1333500" y="2354030"/>
            <a:ext cx="4663440" cy="318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45" y="1993900"/>
            <a:ext cx="7047865" cy="354266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13665"/>
            <a:ext cx="11619865" cy="1325880"/>
          </a:xfrm>
        </p:spPr>
        <p:txBody>
          <a:bodyPr/>
          <a:lstStyle/>
          <a:p>
            <a:pPr algn="ctr"/>
            <a:r>
              <a:rPr lang="en-US" dirty="0"/>
              <a:t>WHAT THE COMPUTER SHOW 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4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384799" y="2968918"/>
            <a:ext cx="4581525" cy="314325"/>
          </a:xfrm>
        </p:spPr>
      </p:pic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2724785" y="1089025"/>
            <a:ext cx="6743065" cy="5226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RUNTIME SCREEN</a:t>
            </a:r>
            <a:endParaRPr lang="en-US" sz="2800" dirty="0"/>
          </a:p>
          <a:p>
            <a:pPr algn="ctr"/>
            <a:r>
              <a:rPr lang="en-US" altLang="en-US" sz="2800" dirty="0"/>
              <a:t>[Calories, Item] (</a:t>
            </a:r>
            <a:r>
              <a:rPr lang="" altLang="en-US" sz="2800" dirty="0"/>
              <a:t>Salads</a:t>
            </a:r>
            <a:r>
              <a:rPr lang="en-US" altLang="en-US" sz="2800" dirty="0"/>
              <a:t>)</a:t>
            </a:r>
            <a:endParaRPr lang="en-US" altLang="en-US" sz="2800" dirty="0"/>
          </a:p>
        </p:txBody>
      </p:sp>
      <p:sp>
        <p:nvSpPr>
          <p:cNvPr id="12" name="Content Placeholder 3"/>
          <p:cNvSpPr txBox="1"/>
          <p:nvPr/>
        </p:nvSpPr>
        <p:spPr>
          <a:xfrm>
            <a:off x="1333500" y="2354030"/>
            <a:ext cx="4663440" cy="318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993900"/>
            <a:ext cx="7047865" cy="354266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13665"/>
            <a:ext cx="11619865" cy="1325880"/>
          </a:xfrm>
        </p:spPr>
        <p:txBody>
          <a:bodyPr/>
          <a:lstStyle/>
          <a:p>
            <a:pPr algn="ctr"/>
            <a:r>
              <a:rPr lang="en-US" dirty="0"/>
              <a:t>WHAT THE COMPUTER SHOW 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4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384799" y="2968918"/>
            <a:ext cx="4581525" cy="314325"/>
          </a:xfrm>
        </p:spPr>
      </p:pic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2724785" y="1089025"/>
            <a:ext cx="6743065" cy="5226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RUNTIME SCREEN</a:t>
            </a:r>
            <a:endParaRPr lang="en-US" sz="2800" dirty="0"/>
          </a:p>
          <a:p>
            <a:pPr algn="ctr"/>
            <a:r>
              <a:rPr lang="en-US" altLang="en-US" sz="2800" dirty="0"/>
              <a:t>[Calories, Item] (</a:t>
            </a:r>
            <a:r>
              <a:rPr lang="" altLang="en-US" sz="2800" dirty="0"/>
              <a:t>Snacks &amp; Sides</a:t>
            </a:r>
            <a:r>
              <a:rPr lang="en-US" altLang="en-US" sz="2800" dirty="0"/>
              <a:t>)</a:t>
            </a:r>
            <a:endParaRPr lang="en-US" altLang="en-US" sz="2800" dirty="0"/>
          </a:p>
        </p:txBody>
      </p:sp>
      <p:sp>
        <p:nvSpPr>
          <p:cNvPr id="12" name="Content Placeholder 3"/>
          <p:cNvSpPr txBox="1"/>
          <p:nvPr/>
        </p:nvSpPr>
        <p:spPr>
          <a:xfrm>
            <a:off x="1333500" y="2354030"/>
            <a:ext cx="4663440" cy="318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993900"/>
            <a:ext cx="7047865" cy="35426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13665"/>
            <a:ext cx="11619865" cy="1325880"/>
          </a:xfrm>
        </p:spPr>
        <p:txBody>
          <a:bodyPr/>
          <a:lstStyle/>
          <a:p>
            <a:pPr algn="ctr"/>
            <a:r>
              <a:rPr lang="en-US" dirty="0"/>
              <a:t>WHAT THE COMPUTER SHOW 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4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384799" y="2968918"/>
            <a:ext cx="4581525" cy="314325"/>
          </a:xfrm>
        </p:spPr>
      </p:pic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2724785" y="1089025"/>
            <a:ext cx="6743065" cy="5226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RUNTIME SCREEN</a:t>
            </a:r>
            <a:endParaRPr lang="en-US" sz="2800" dirty="0"/>
          </a:p>
          <a:p>
            <a:pPr algn="ctr"/>
            <a:r>
              <a:rPr lang="en-US" altLang="en-US" sz="2800" dirty="0"/>
              <a:t>[Calories, Item] (</a:t>
            </a:r>
            <a:r>
              <a:rPr lang="" altLang="en-US" sz="2800" dirty="0"/>
              <a:t>Desserts</a:t>
            </a:r>
            <a:r>
              <a:rPr lang="en-US" altLang="en-US" sz="2800" dirty="0"/>
              <a:t>)</a:t>
            </a:r>
            <a:endParaRPr lang="en-US" altLang="en-US" sz="2800" dirty="0"/>
          </a:p>
        </p:txBody>
      </p:sp>
      <p:sp>
        <p:nvSpPr>
          <p:cNvPr id="12" name="Content Placeholder 3"/>
          <p:cNvSpPr txBox="1"/>
          <p:nvPr/>
        </p:nvSpPr>
        <p:spPr>
          <a:xfrm>
            <a:off x="1333500" y="2354030"/>
            <a:ext cx="4663440" cy="318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993900"/>
            <a:ext cx="7047865" cy="354266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13665"/>
            <a:ext cx="11619865" cy="1325880"/>
          </a:xfrm>
        </p:spPr>
        <p:txBody>
          <a:bodyPr/>
          <a:lstStyle/>
          <a:p>
            <a:pPr algn="ctr"/>
            <a:r>
              <a:rPr lang="en-US" dirty="0"/>
              <a:t>WHAT THE COMPUTER SHOW 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4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384799" y="2968918"/>
            <a:ext cx="4581525" cy="314325"/>
          </a:xfrm>
        </p:spPr>
      </p:pic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2724785" y="1089025"/>
            <a:ext cx="6743065" cy="5226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RUNTIME SCREEN</a:t>
            </a:r>
            <a:endParaRPr lang="en-US" sz="2800" dirty="0"/>
          </a:p>
          <a:p>
            <a:pPr algn="ctr"/>
            <a:r>
              <a:rPr lang="en-US" altLang="en-US" sz="2800" dirty="0"/>
              <a:t>[Calories, Item] (</a:t>
            </a:r>
            <a:r>
              <a:rPr lang="" altLang="en-US" sz="2800" dirty="0"/>
              <a:t>Beverages</a:t>
            </a:r>
            <a:r>
              <a:rPr lang="en-US" altLang="en-US" sz="2800" dirty="0"/>
              <a:t>)</a:t>
            </a:r>
            <a:endParaRPr lang="en-US" altLang="en-US" sz="2800" dirty="0"/>
          </a:p>
        </p:txBody>
      </p:sp>
      <p:sp>
        <p:nvSpPr>
          <p:cNvPr id="12" name="Content Placeholder 3"/>
          <p:cNvSpPr txBox="1"/>
          <p:nvPr/>
        </p:nvSpPr>
        <p:spPr>
          <a:xfrm>
            <a:off x="1333500" y="2354030"/>
            <a:ext cx="4663440" cy="318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985" y="1993900"/>
            <a:ext cx="7047865" cy="354266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13665"/>
            <a:ext cx="11619865" cy="1325880"/>
          </a:xfrm>
        </p:spPr>
        <p:txBody>
          <a:bodyPr/>
          <a:lstStyle/>
          <a:p>
            <a:pPr algn="ctr"/>
            <a:r>
              <a:rPr lang="en-US" dirty="0"/>
              <a:t>WHAT THE COMPUTER SHOW 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4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384799" y="2968918"/>
            <a:ext cx="4581525" cy="314325"/>
          </a:xfrm>
        </p:spPr>
      </p:pic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2724785" y="1089025"/>
            <a:ext cx="6743065" cy="5226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RUNTIME SCREEN</a:t>
            </a:r>
            <a:endParaRPr lang="en-US" sz="2800" dirty="0"/>
          </a:p>
          <a:p>
            <a:pPr algn="ctr"/>
            <a:r>
              <a:rPr lang="en-US" altLang="en-US" sz="2800" dirty="0"/>
              <a:t>[Calories, Item] (</a:t>
            </a:r>
            <a:r>
              <a:rPr lang="" altLang="en-US" sz="2800" dirty="0"/>
              <a:t>Coffee &amp; Tea</a:t>
            </a:r>
            <a:r>
              <a:rPr lang="en-US" altLang="en-US" sz="2800" dirty="0"/>
              <a:t>)</a:t>
            </a:r>
            <a:endParaRPr lang="en-US" altLang="en-US" sz="2800" dirty="0"/>
          </a:p>
        </p:txBody>
      </p:sp>
      <p:sp>
        <p:nvSpPr>
          <p:cNvPr id="12" name="Content Placeholder 3"/>
          <p:cNvSpPr txBox="1"/>
          <p:nvPr/>
        </p:nvSpPr>
        <p:spPr>
          <a:xfrm>
            <a:off x="1333500" y="2354030"/>
            <a:ext cx="4663440" cy="318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65" y="1993900"/>
            <a:ext cx="7047865" cy="35426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1319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AICP WEEK</a:t>
            </a:r>
            <a:r>
              <a:rPr lang="en-US" alt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TASK1</a:t>
            </a:r>
            <a:endParaRPr lang="en-US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 b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Title 3"/>
          <p:cNvSpPr/>
          <p:nvPr>
            <p:ph type="title"/>
          </p:nvPr>
        </p:nvSpPr>
        <p:spPr>
          <a:xfrm>
            <a:off x="344532" y="-311150"/>
            <a:ext cx="9779183" cy="1325563"/>
          </a:xfrm>
        </p:spPr>
        <p:txBody>
          <a:bodyPr/>
          <a:p>
            <a:r>
              <a:rPr lang="en-US" altLang="en-US"/>
              <a:t>Agenda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" y="936625"/>
            <a:ext cx="10478135" cy="442722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13665"/>
            <a:ext cx="11619865" cy="1325880"/>
          </a:xfrm>
        </p:spPr>
        <p:txBody>
          <a:bodyPr/>
          <a:lstStyle/>
          <a:p>
            <a:pPr algn="ctr"/>
            <a:r>
              <a:rPr lang="en-US" dirty="0"/>
              <a:t>WHAT THE COMPUTER SHOW 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4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384799" y="2968918"/>
            <a:ext cx="4581525" cy="314325"/>
          </a:xfrm>
        </p:spPr>
      </p:pic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1719580" y="1089025"/>
            <a:ext cx="8434070" cy="5226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RUNTIME SCREEN</a:t>
            </a:r>
            <a:endParaRPr lang="en-US" sz="2800" dirty="0"/>
          </a:p>
          <a:p>
            <a:pPr algn="ctr"/>
            <a:r>
              <a:rPr lang="en-US" altLang="en-US" sz="2800" dirty="0"/>
              <a:t>[Calories, Item] (</a:t>
            </a:r>
            <a:r>
              <a:rPr lang="" altLang="en-US" sz="2800" dirty="0"/>
              <a:t>Smoothies</a:t>
            </a:r>
            <a:r>
              <a:rPr lang="en-US" altLang="en-US" sz="2800" dirty="0"/>
              <a:t> &amp; </a:t>
            </a:r>
            <a:r>
              <a:rPr lang="" altLang="en-US" sz="2800" dirty="0"/>
              <a:t>Shakes</a:t>
            </a:r>
            <a:r>
              <a:rPr lang="en-US" altLang="en-US" sz="2800" dirty="0"/>
              <a:t>)</a:t>
            </a:r>
            <a:endParaRPr lang="en-US" altLang="en-US" sz="2800" dirty="0"/>
          </a:p>
        </p:txBody>
      </p:sp>
      <p:sp>
        <p:nvSpPr>
          <p:cNvPr id="12" name="Content Placeholder 3"/>
          <p:cNvSpPr txBox="1"/>
          <p:nvPr/>
        </p:nvSpPr>
        <p:spPr>
          <a:xfrm>
            <a:off x="1333500" y="2354030"/>
            <a:ext cx="4663440" cy="318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360" y="1993900"/>
            <a:ext cx="7047865" cy="354266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/>
              <a:t>Summary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5260" y="2378710"/>
            <a:ext cx="11856085" cy="3436620"/>
          </a:xfrm>
        </p:spPr>
        <p:txBody>
          <a:bodyPr vert="horz" lIns="91440" tIns="45720" rIns="91440" bIns="45720" rtlCol="0" anchor="t"/>
          <a:lstStyle/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000" dirty="0"/>
              <a:t>Sure, here's a summary of the ab</a:t>
            </a:r>
            <a:endParaRPr lang="en-US" sz="1000" dirty="0"/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000" dirty="0"/>
              <a:t>- Utilized McDonald's menu dataset to analyze nutritional information of various menu items.</a:t>
            </a:r>
            <a:endParaRPr lang="en-US" sz="1000" dirty="0"/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000" dirty="0"/>
              <a:t>- Explored attributes including Calories, Total Fat, Carbohydrates, Dietary Fiber, Sugars, Protein, and Daily Vitamin and Mineral percentages.</a:t>
            </a:r>
            <a:endParaRPr lang="en-US" sz="1000" dirty="0"/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000" dirty="0"/>
              <a:t>- Conducted statistical analysis to identify maximum values for each attribute.</a:t>
            </a:r>
            <a:endParaRPr lang="en-US" sz="1000" dirty="0"/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000" dirty="0"/>
              <a:t>- Investigated correlation between Calories and other independent variables using a correlation matrix.</a:t>
            </a:r>
            <a:endParaRPr lang="en-US" sz="1000" dirty="0"/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000" dirty="0"/>
              <a:t>- Visualized calories distribution across menu categories using boxplots to identify outliers and max calorie categories.</a:t>
            </a:r>
            <a:endParaRPr lang="en-US" sz="1000" dirty="0"/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000" dirty="0"/>
              <a:t>- Identified menu items with high quantities of specific attributes such as Calories, Total Fat, Carbohydrates, etc.</a:t>
            </a:r>
            <a:endParaRPr lang="en-US" sz="1000" dirty="0"/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000" dirty="0"/>
              <a:t>- Drew stripplots to visualize the distribution of various attributes across menu categories.</a:t>
            </a:r>
            <a:endParaRPr lang="en-US" sz="1000" dirty="0"/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000" dirty="0"/>
              <a:t>- Created horizontal bar graphs to compare calorie content of items within each menu category.</a:t>
            </a:r>
            <a:endParaRPr lang="en-US" sz="1000" dirty="0"/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000" dirty="0"/>
              <a:t>- Observations included insights into calorie distribution, outliers, and category-wise comparisons of nutritional attributes.</a:t>
            </a:r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AICP WEEK</a:t>
            </a:r>
            <a:r>
              <a:rPr lang="en-US" altLang="en-US" b="1" dirty="0">
                <a:solidFill>
                  <a:schemeClr val="bg1"/>
                </a:solidFill>
                <a:ea typeface="+mn-lt"/>
                <a:cs typeface="+mn-lt"/>
              </a:rPr>
              <a:t>4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TASK1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b="1" smtClean="0"/>
            </a:fld>
            <a:endParaRPr lang="en-US" b="1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270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altLang="en-US"/>
              <a:t>THANK YOU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936180" y="3849804"/>
            <a:ext cx="5783966" cy="21892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Malik M Shahmeer Rashid</a:t>
            </a:r>
            <a:endParaRPr lang="en-US" dirty="0"/>
          </a:p>
          <a:p>
            <a:r>
              <a:rPr lang="en-US" altLang="en-US" sz="2400" dirty="0">
                <a:hlinkClick r:id="rId1"/>
              </a:rPr>
              <a:t>m</a:t>
            </a:r>
            <a:r>
              <a:rPr lang="en-US" sz="2400" dirty="0">
                <a:hlinkClick r:id="rId1"/>
              </a:rPr>
              <a:t>alikmshahmeerrashid@gmail.com</a:t>
            </a:r>
            <a:r>
              <a:rPr lang="en-US" sz="2400" dirty="0"/>
              <a:t> </a:t>
            </a:r>
            <a:endParaRPr lang="en-US" sz="2400" dirty="0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 person in a suit and tie&#10;&#10;Description automatically generated"/>
          <p:cNvPicPr>
            <a:picLocks noChangeAspect="1"/>
          </p:cNvPicPr>
          <p:nvPr/>
        </p:nvPicPr>
        <p:blipFill rotWithShape="1">
          <a:blip r:embed="rId2"/>
          <a:srcRect t="1250" r="1" b="23751"/>
          <a:stretch>
            <a:fillRect/>
          </a:stretch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QUESTION#1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AICP WEEK</a:t>
            </a:r>
            <a:r>
              <a:rPr lang="en-US" altLang="en-US" b="1" dirty="0">
                <a:solidFill>
                  <a:schemeClr val="bg1"/>
                </a:solidFill>
                <a:ea typeface="+mn-lt"/>
                <a:cs typeface="+mn-lt"/>
              </a:rPr>
              <a:t>4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TASK1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b="1" smtClean="0"/>
            </a:fld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80" y="2765425"/>
            <a:ext cx="10081260" cy="1953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SOURCE CODE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AICP WEEK</a:t>
            </a:r>
            <a:r>
              <a:rPr lang="en-US" alt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TASK1</a:t>
            </a:r>
            <a:endParaRPr lang="en-US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 b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5310" y="2305050"/>
            <a:ext cx="8632825" cy="22485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22" y="381000"/>
            <a:ext cx="10949397" cy="1339170"/>
          </a:xfrm>
        </p:spPr>
        <p:txBody>
          <a:bodyPr/>
          <a:lstStyle/>
          <a:p>
            <a:pPr algn="ctr"/>
            <a:r>
              <a:rPr lang="en-US" dirty="0"/>
              <a:t>HOW THE CODE 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17970"/>
            <a:ext cx="4114800" cy="365125"/>
          </a:xfrm>
        </p:spPr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4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6700" y="1458595"/>
            <a:ext cx="10575290" cy="4897755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We start by importing necessary libraries like NumPy, Pandas, Matplotlib, Seaborn, and Plotly Express.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These libraries help us with data manipulation, visualization, and analysis.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We read a dataset called 'menu.csv' using Pandas.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" altLang="en-US" sz="1600" dirty="0">
                <a:solidFill>
                  <a:schemeClr val="tx1"/>
                </a:solidFill>
                <a:latin typeface="Time new roman"/>
              </a:rPr>
              <a:t>T</a:t>
            </a:r>
            <a:r>
              <a:rPr lang="en-US" sz="1600" dirty="0">
                <a:solidFill>
                  <a:schemeClr val="tx1"/>
                </a:solidFill>
                <a:latin typeface="Time new roman"/>
              </a:rPr>
              <a:t>his dataset likely contains information about McDonald's menu items, such as their nutritional content.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After reading the data, we display the first few rows using the `head()` function.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This allows us to understand the structure of the dataset and see what kind of information it contains.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By looking at the first few rows of the dataset, we can see various columns like Calories, Total Fat, Carbohydrates, etc.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Each row represents a different menu item, and each column contains specific information about that item, such as its nutritional values.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With the dataset loaded, we're ready to analyze it further.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We can explore things like the distribution of calories, correlation between different attributes, and comparisons between menu categories.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" y="133350"/>
            <a:ext cx="11922125" cy="132588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                                           </a:t>
            </a:r>
            <a:br>
              <a:rPr lang="en-US" dirty="0"/>
            </a:br>
            <a:r>
              <a:rPr lang="en-US" dirty="0"/>
              <a:t>WHAT THE COMPUTER SHOW 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4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sp>
        <p:nvSpPr>
          <p:cNvPr id="9" name="Content Placeholder 7"/>
          <p:cNvSpPr txBox="1"/>
          <p:nvPr/>
        </p:nvSpPr>
        <p:spPr>
          <a:xfrm>
            <a:off x="2722880" y="1459230"/>
            <a:ext cx="4663440" cy="5232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800" dirty="0"/>
              <a:t>RUNTIME SCREEN</a:t>
            </a:r>
            <a:endParaRPr lang="en-US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4425" y="1852295"/>
            <a:ext cx="6142990" cy="3637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QUESTION#2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AICP WEEK</a:t>
            </a:r>
            <a:r>
              <a:rPr lang="en-US" altLang="en-US" b="1" dirty="0">
                <a:solidFill>
                  <a:schemeClr val="bg1"/>
                </a:solidFill>
                <a:ea typeface="+mn-lt"/>
                <a:cs typeface="+mn-lt"/>
              </a:rPr>
              <a:t>4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TASK1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b="1" smtClean="0"/>
            </a:fld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" y="2891790"/>
            <a:ext cx="11059795" cy="1673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10395</Words>
  <Application>WPS Presentation</Application>
  <PresentationFormat>Widescreen</PresentationFormat>
  <Paragraphs>378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SimSun</vt:lpstr>
      <vt:lpstr>Wingdings</vt:lpstr>
      <vt:lpstr>Tenorite</vt:lpstr>
      <vt:lpstr>Time new roman</vt:lpstr>
      <vt:lpstr>Tenorite</vt:lpstr>
      <vt:lpstr>Gubbi</vt:lpstr>
      <vt:lpstr>DejaVu Sans</vt:lpstr>
      <vt:lpstr>微软雅黑</vt:lpstr>
      <vt:lpstr>Droid Sans Fallback</vt:lpstr>
      <vt:lpstr>Arial Unicode MS</vt:lpstr>
      <vt:lpstr>Calibri</vt:lpstr>
      <vt:lpstr>Office Theme</vt:lpstr>
      <vt:lpstr>AICP INTERNSHIP</vt:lpstr>
      <vt:lpstr>Agenda</vt:lpstr>
      <vt:lpstr>Agenda</vt:lpstr>
      <vt:lpstr>Agenda</vt:lpstr>
      <vt:lpstr>QUESTION#1</vt:lpstr>
      <vt:lpstr> SOURCE CODE</vt:lpstr>
      <vt:lpstr>HOW THE CODE WORKS</vt:lpstr>
      <vt:lpstr>                                              WHAT THE COMPUTER SHOW US</vt:lpstr>
      <vt:lpstr>QUESTION#2</vt:lpstr>
      <vt:lpstr> SOURCE CODE</vt:lpstr>
      <vt:lpstr>HOW THE CODE WORKS</vt:lpstr>
      <vt:lpstr>                                              WHAT THE COMPUTER SHOW US</vt:lpstr>
      <vt:lpstr>QUESTION#3</vt:lpstr>
      <vt:lpstr> SOURCE CODE</vt:lpstr>
      <vt:lpstr>HOW THE CODE WORKS</vt:lpstr>
      <vt:lpstr>                                              WHAT THE COMPUTER SHOW US</vt:lpstr>
      <vt:lpstr>QUESTION#4</vt:lpstr>
      <vt:lpstr> SOURCE CODE</vt:lpstr>
      <vt:lpstr>HOW THE CODE WORKS</vt:lpstr>
      <vt:lpstr>WHAT THE COMPUTER SHOW US</vt:lpstr>
      <vt:lpstr>QUESTION#5</vt:lpstr>
      <vt:lpstr> SOURCE CODE</vt:lpstr>
      <vt:lpstr>HOW THE CODE WORKS</vt:lpstr>
      <vt:lpstr>WHAT THE COMPUTER SHOW US</vt:lpstr>
      <vt:lpstr>QUESTION#6</vt:lpstr>
      <vt:lpstr> SOURCE CODE</vt:lpstr>
      <vt:lpstr>HOW THE CODE WORKS</vt:lpstr>
      <vt:lpstr>WHAT THE COMPUTER SHOW US</vt:lpstr>
      <vt:lpstr>QUESTION#7</vt:lpstr>
      <vt:lpstr> SOURCE CODE</vt:lpstr>
      <vt:lpstr>HOW THE CODE WORKS</vt:lpstr>
      <vt:lpstr>WHAT THE COMPUTER SHOW US</vt:lpstr>
      <vt:lpstr>WHAT THE COMPUTER SHOW US</vt:lpstr>
      <vt:lpstr>WHAT THE COMPUTER SHOW US</vt:lpstr>
      <vt:lpstr>WHAT THE COMPUTER SHOW US</vt:lpstr>
      <vt:lpstr>WHAT THE COMPUTER SHOW US</vt:lpstr>
      <vt:lpstr>WHAT THE COMPUTER SHOW US</vt:lpstr>
      <vt:lpstr>WHAT THE COMPUTER SHOW US</vt:lpstr>
      <vt:lpstr>WHAT THE COMPUTER SHOW US</vt:lpstr>
      <vt:lpstr>WHAT THE COMPUTER SHOW US</vt:lpstr>
      <vt:lpstr>Summary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malik-m-shahmeer-rashid</cp:lastModifiedBy>
  <cp:revision>335</cp:revision>
  <dcterms:created xsi:type="dcterms:W3CDTF">2024-02-21T05:28:23Z</dcterms:created>
  <dcterms:modified xsi:type="dcterms:W3CDTF">2024-02-21T05:28:23Z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KSOProductBuildVer">
    <vt:lpwstr>1033-10.1.0.6757</vt:lpwstr>
  </property>
</Properties>
</file>