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57" r:id="rId3"/>
    <p:sldId id="258" r:id="rId4"/>
    <p:sldId id="259" r:id="rId5"/>
    <p:sldId id="260" r:id="rId6"/>
    <p:sldId id="261" r:id="rId7"/>
    <p:sldId id="262" r:id="rId8"/>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54839" autoAdjust="0"/>
  </p:normalViewPr>
  <p:slideViewPr>
    <p:cSldViewPr>
      <p:cViewPr varScale="1">
        <p:scale>
          <a:sx n="38" d="100"/>
          <a:sy n="38" d="100"/>
        </p:scale>
        <p:origin x="-2316" y="-10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Üstbilgi Yer Tutucusu"/>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tr-TR"/>
          </a:p>
        </p:txBody>
      </p:sp>
      <p:sp>
        <p:nvSpPr>
          <p:cNvPr id="3" name="2 Veri Yer Tutucusu"/>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80F1399-6BA0-47B4-AB4A-389349AE6769}" type="datetimeFigureOut">
              <a:rPr lang="tr-TR" smtClean="0"/>
              <a:t>06.05.2021</a:t>
            </a:fld>
            <a:endParaRPr lang="tr-TR"/>
          </a:p>
        </p:txBody>
      </p:sp>
      <p:sp>
        <p:nvSpPr>
          <p:cNvPr id="4" name="3 Slayt Görüntüsü Yer Tutucusu"/>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tr-TR"/>
          </a:p>
        </p:txBody>
      </p:sp>
      <p:sp>
        <p:nvSpPr>
          <p:cNvPr id="5" name="4 Not Yer Tutucusu"/>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6" name="5 Altbilgi Yer Tutucusu"/>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tr-TR"/>
          </a:p>
        </p:txBody>
      </p:sp>
      <p:sp>
        <p:nvSpPr>
          <p:cNvPr id="7" name="6 Slayt Numarası Yer Tutucusu"/>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2817F69-E02B-4849-82DD-1F15D5BA68C3}" type="slidenum">
              <a:rPr lang="tr-TR" smtClean="0"/>
              <a:t>‹#›</a:t>
            </a:fld>
            <a:endParaRPr lang="tr-T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online.hbs.edu/courses/global-business/"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8" Type="http://schemas.openxmlformats.org/officeDocument/2006/relationships/hyperlink" Target="https://online.hbs.edu/courses/global-business/" TargetMode="External"/><Relationship Id="rId3" Type="http://schemas.openxmlformats.org/officeDocument/2006/relationships/hyperlink" Target="https://online.hbs.edu/blog/post/emotional-intelligence-skills" TargetMode="External"/><Relationship Id="rId7" Type="http://schemas.openxmlformats.org/officeDocument/2006/relationships/hyperlink" Target="https://online.hbs.edu/blog/post/how-to-engage-remote-employees" TargetMode="External"/><Relationship Id="rId2" Type="http://schemas.openxmlformats.org/officeDocument/2006/relationships/slide" Target="../slides/slide3.xml"/><Relationship Id="rId1" Type="http://schemas.openxmlformats.org/officeDocument/2006/relationships/notesMaster" Target="../notesMasters/notesMaster1.xml"/><Relationship Id="rId6" Type="http://schemas.openxmlformats.org/officeDocument/2006/relationships/hyperlink" Target="https://online.hbs.edu/blog/post/job-search-tips-during-covid-19-pandemic" TargetMode="External"/><Relationship Id="rId5" Type="http://schemas.openxmlformats.org/officeDocument/2006/relationships/hyperlink" Target="https://news.gallup.com/businessjournal/174197/managers-focus-performance-engagement.aspx" TargetMode="External"/><Relationship Id="rId4" Type="http://schemas.openxmlformats.org/officeDocument/2006/relationships/hyperlink" Target="https://online.hbs.edu/blog/post/how-to-manage-global-teams"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8" Type="http://schemas.openxmlformats.org/officeDocument/2006/relationships/hyperlink" Target="https://online.hbs.edu/courses/entrepreneurship-essentials/" TargetMode="External"/><Relationship Id="rId3" Type="http://schemas.openxmlformats.org/officeDocument/2006/relationships/hyperlink" Target="https://online.hbs.edu/blog/post/pros-and-cons-of-globalization" TargetMode="External"/><Relationship Id="rId7" Type="http://schemas.openxmlformats.org/officeDocument/2006/relationships/hyperlink" Target="https://online.hbs.edu/courses/financial-accounting/" TargetMode="External"/><Relationship Id="rId2" Type="http://schemas.openxmlformats.org/officeDocument/2006/relationships/slide" Target="../slides/slide5.xml"/><Relationship Id="rId1" Type="http://schemas.openxmlformats.org/officeDocument/2006/relationships/notesMaster" Target="../notesMasters/notesMaster1.xml"/><Relationship Id="rId6" Type="http://schemas.openxmlformats.org/officeDocument/2006/relationships/hyperlink" Target="https://online.hbs.edu/courses/economics-for-managers/" TargetMode="External"/><Relationship Id="rId5" Type="http://schemas.openxmlformats.org/officeDocument/2006/relationships/hyperlink" Target="https://online.hbs.edu/blog/post/emotional-intelligence-skills" TargetMode="External"/><Relationship Id="rId4" Type="http://schemas.openxmlformats.org/officeDocument/2006/relationships/hyperlink" Target="https://online.hbs.edu/blog/post/leadership-communication" TargetMode="Externa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online.hbs.edu/courses/disruptive-strategy/" TargetMode="External"/><Relationship Id="rId2" Type="http://schemas.openxmlformats.org/officeDocument/2006/relationships/slide" Target="../slides/slide6.xml"/><Relationship Id="rId1" Type="http://schemas.openxmlformats.org/officeDocument/2006/relationships/notesMaster" Target="../notesMasters/notesMaster1.xml"/><Relationship Id="rId4" Type="http://schemas.openxmlformats.org/officeDocument/2006/relationships/hyperlink" Target="https://online.hbs.edu/blog/post/3-keys-to-understanding-jobs-to-be-done" TargetMode="External"/></Relationships>
</file>

<file path=ppt/notesSlides/_rels/notesSlide7.xml.rels><?xml version="1.0" encoding="UTF-8" standalone="yes"?>
<Relationships xmlns="http://schemas.openxmlformats.org/package/2006/relationships"><Relationship Id="rId8" Type="http://schemas.openxmlformats.org/officeDocument/2006/relationships/hyperlink" Target="https://online.hbs.edu/blog/post/managing-remote-employees" TargetMode="External"/><Relationship Id="rId13" Type="http://schemas.openxmlformats.org/officeDocument/2006/relationships/hyperlink" Target="https://www.paypal.com/us/home" TargetMode="External"/><Relationship Id="rId18" Type="http://schemas.openxmlformats.org/officeDocument/2006/relationships/hyperlink" Target="https://www.businessinsider.com/paypal-expanding-business-with-new-offerings-2020-1" TargetMode="External"/><Relationship Id="rId26" Type="http://schemas.openxmlformats.org/officeDocument/2006/relationships/hyperlink" Target="https://www.cnbc.com/2020/06/19/doordash-scores-16-billion-valuation-now-top-of-food-delivery-chain.html" TargetMode="External"/><Relationship Id="rId3" Type="http://schemas.openxmlformats.org/officeDocument/2006/relationships/hyperlink" Target="https://www.flexjobs.com/blog/post/remote-work-statistics/" TargetMode="External"/><Relationship Id="rId21" Type="http://schemas.openxmlformats.org/officeDocument/2006/relationships/hyperlink" Target="https://secondmeasure.com/datapoints/food-delivery-services-grubhub-uber-eats-doordash-postmates/" TargetMode="External"/><Relationship Id="rId7" Type="http://schemas.openxmlformats.org/officeDocument/2006/relationships/hyperlink" Target="https://www.statista.com/statistics/1123023/top-collaboration-tools-for-remote-workers-in-the-us/" TargetMode="External"/><Relationship Id="rId12" Type="http://schemas.openxmlformats.org/officeDocument/2006/relationships/hyperlink" Target="https://www.reuters.com/article/us-zoom-video-commn-privacy/zoom-says-added-over-100-features-as-part-of-90-day-security-plan-idUSKBN2425ZU" TargetMode="External"/><Relationship Id="rId17" Type="http://schemas.openxmlformats.org/officeDocument/2006/relationships/hyperlink" Target="https://www.grandviewresearch.com/press-release/global-digital-payments-market" TargetMode="External"/><Relationship Id="rId25" Type="http://schemas.openxmlformats.org/officeDocument/2006/relationships/hyperlink" Target="https://www.businesswire.com/news/home/20200511005687/en/Global-Online-Food-Delivery-Services-Market-2020" TargetMode="External"/><Relationship Id="rId2" Type="http://schemas.openxmlformats.org/officeDocument/2006/relationships/slide" Target="../slides/slide7.xml"/><Relationship Id="rId16" Type="http://schemas.openxmlformats.org/officeDocument/2006/relationships/hyperlink" Target="https://www.fool.com/investing/2020/07/01/3-reasons-paypals-taking-share-of-online-checkout.aspx" TargetMode="External"/><Relationship Id="rId20" Type="http://schemas.openxmlformats.org/officeDocument/2006/relationships/hyperlink" Target="https://chainstoreage.com/demand-food-delivery-platform-dominated-april" TargetMode="External"/><Relationship Id="rId29" Type="http://schemas.openxmlformats.org/officeDocument/2006/relationships/hyperlink" Target="https://news.nike.com/news/bill-bowerman-nike-s-original-innovator" TargetMode="External"/><Relationship Id="rId1" Type="http://schemas.openxmlformats.org/officeDocument/2006/relationships/notesMaster" Target="../notesMasters/notesMaster1.xml"/><Relationship Id="rId6" Type="http://schemas.openxmlformats.org/officeDocument/2006/relationships/hyperlink" Target="https://zoom.us/" TargetMode="External"/><Relationship Id="rId11" Type="http://schemas.openxmlformats.org/officeDocument/2006/relationships/hyperlink" Target="https://www.upwork.com/press/2019/03/05/third-annual-future-workforce-report/" TargetMode="External"/><Relationship Id="rId24" Type="http://schemas.openxmlformats.org/officeDocument/2006/relationships/hyperlink" Target="https://www.engadget.com/doordash-deliveries-cvs-pharmacy-154030673.html" TargetMode="External"/><Relationship Id="rId32" Type="http://schemas.openxmlformats.org/officeDocument/2006/relationships/hyperlink" Target="https://www.runnersworld.com/news/a30783617/nike-alphafly-next-percent/" TargetMode="External"/><Relationship Id="rId5" Type="http://schemas.openxmlformats.org/officeDocument/2006/relationships/hyperlink" Target="https://online.hbs.edu/blog/post/coronavirus-tips" TargetMode="External"/><Relationship Id="rId15" Type="http://schemas.openxmlformats.org/officeDocument/2006/relationships/hyperlink" Target="https://www.cnn.com/2020/07/07/investing/square-paypal-stocks-cash/index.html" TargetMode="External"/><Relationship Id="rId23" Type="http://schemas.openxmlformats.org/officeDocument/2006/relationships/hyperlink" Target="https://www.cnbc.com/2020/06/16/doordash-disruptor-50.html" TargetMode="External"/><Relationship Id="rId28" Type="http://schemas.openxmlformats.org/officeDocument/2006/relationships/hyperlink" Target="https://www.statista.com/statistics/900271/leading-sportswear-and-performance-wear-companies-by-sales-worldwide/" TargetMode="External"/><Relationship Id="rId10" Type="http://schemas.openxmlformats.org/officeDocument/2006/relationships/hyperlink" Target="https://techcrunch.com/2020/06/02/zooms-paid-usage-skyrockets-as-remote-work-takes-over/" TargetMode="External"/><Relationship Id="rId19" Type="http://schemas.openxmlformats.org/officeDocument/2006/relationships/hyperlink" Target="https://www.restaurant.org/downloads/pdfs/research/research_offpremises_201910" TargetMode="External"/><Relationship Id="rId31" Type="http://schemas.openxmlformats.org/officeDocument/2006/relationships/hyperlink" Target="https://www.nytimes.com/interactive/2019/12/13/upshot/nike-vaporfly-next-percent-shoe-estimates.html" TargetMode="External"/><Relationship Id="rId4" Type="http://schemas.openxmlformats.org/officeDocument/2006/relationships/hyperlink" Target="https://www.statista.com/statistics/1122987/change-in-remote-work-trends-after-covid-in-usa/" TargetMode="External"/><Relationship Id="rId9" Type="http://schemas.openxmlformats.org/officeDocument/2006/relationships/hyperlink" Target="https://online.hbs.edu/blog/post/how-to-engage-remote-employees" TargetMode="External"/><Relationship Id="rId14" Type="http://schemas.openxmlformats.org/officeDocument/2006/relationships/hyperlink" Target="https://www.frbsf.org/cash/publications/fed-notes/2019/june/2019-findings-from-the-diary-of-consumer-payment-choice/" TargetMode="External"/><Relationship Id="rId22" Type="http://schemas.openxmlformats.org/officeDocument/2006/relationships/hyperlink" Target="https://www.doordash.com/" TargetMode="External"/><Relationship Id="rId27" Type="http://schemas.openxmlformats.org/officeDocument/2006/relationships/hyperlink" Target="https://www.nike.com/" TargetMode="External"/><Relationship Id="rId30" Type="http://schemas.openxmlformats.org/officeDocument/2006/relationships/hyperlink" Target="https://www.businessinsider.com/nikes-first-running-shoes-were-made-in-a-waffle-iron-2015-7"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F2817F69-E02B-4849-82DD-1F15D5BA68C3}" type="slidenum">
              <a:rPr lang="tr-TR" smtClean="0"/>
              <a:t>1</a:t>
            </a:fld>
            <a:endParaRPr lang="tr-T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fontScale="92500"/>
          </a:bodyPr>
          <a:lstStyle/>
          <a:p>
            <a:r>
              <a:rPr lang="en-US" sz="1200" b="0" i="0" kern="1200" dirty="0" smtClean="0">
                <a:solidFill>
                  <a:schemeClr val="tx1"/>
                </a:solidFill>
                <a:latin typeface="+mn-lt"/>
                <a:ea typeface="+mn-ea"/>
                <a:cs typeface="+mn-cs"/>
              </a:rPr>
              <a:t>The world is big and, when it comes to business, everyone is intertwined. Whether or not you produce and sell goods internationally, global business impacts every organization.</a:t>
            </a:r>
          </a:p>
          <a:p>
            <a:r>
              <a:rPr lang="en-US" sz="1200" b="0" i="0" kern="1200" dirty="0" smtClean="0">
                <a:solidFill>
                  <a:schemeClr val="tx1"/>
                </a:solidFill>
                <a:latin typeface="+mn-lt"/>
                <a:ea typeface="+mn-ea"/>
                <a:cs typeface="+mn-cs"/>
              </a:rPr>
              <a:t>“Everybody has to care about macroeconomics and the global economy,” says Harvard Business School Professor Forest Reinhardt in the online course </a:t>
            </a:r>
            <a:r>
              <a:rPr lang="en-US" sz="1200" b="0" i="0" u="sng" kern="1200" dirty="0" smtClean="0">
                <a:solidFill>
                  <a:schemeClr val="tx1"/>
                </a:solidFill>
                <a:latin typeface="+mn-lt"/>
                <a:ea typeface="+mn-ea"/>
                <a:cs typeface="+mn-cs"/>
                <a:hlinkClick r:id="rId3"/>
              </a:rPr>
              <a:t>Global Business</a:t>
            </a:r>
            <a:r>
              <a:rPr lang="en-US" sz="1200" b="0" i="0" kern="1200" dirty="0" smtClean="0">
                <a:solidFill>
                  <a:schemeClr val="tx1"/>
                </a:solidFill>
                <a:latin typeface="+mn-lt"/>
                <a:ea typeface="+mn-ea"/>
                <a:cs typeface="+mn-cs"/>
              </a:rPr>
              <a:t>.</a:t>
            </a:r>
          </a:p>
          <a:p>
            <a:r>
              <a:rPr lang="en-US" sz="1200" b="0" i="0" kern="1200" dirty="0" smtClean="0">
                <a:solidFill>
                  <a:schemeClr val="tx1"/>
                </a:solidFill>
                <a:latin typeface="+mn-lt"/>
                <a:ea typeface="+mn-ea"/>
                <a:cs typeface="+mn-cs"/>
              </a:rPr>
              <a:t>So, how can you, as a business owner, manager, or employee, stay informed and find your organization’s place in the global market?</a:t>
            </a:r>
          </a:p>
          <a:p>
            <a:r>
              <a:rPr lang="en-US" sz="1200" b="0" i="0" kern="1200" dirty="0" smtClean="0">
                <a:solidFill>
                  <a:schemeClr val="tx1"/>
                </a:solidFill>
                <a:latin typeface="+mn-lt"/>
                <a:ea typeface="+mn-ea"/>
                <a:cs typeface="+mn-cs"/>
              </a:rPr>
              <a:t>Here’s an introduction to international business, some common challenges to consider, and suggestions for how you can prepare.</a:t>
            </a:r>
          </a:p>
          <a:p>
            <a:endParaRPr lang="en-US" sz="1200" b="0"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International business is the production and sale of goods and services between countries. There are several ways a business can be international:</a:t>
            </a:r>
          </a:p>
          <a:p>
            <a:r>
              <a:rPr lang="en-US" sz="1200" b="0" i="0" kern="1200" dirty="0" smtClean="0">
                <a:solidFill>
                  <a:schemeClr val="tx1"/>
                </a:solidFill>
                <a:latin typeface="+mn-lt"/>
                <a:ea typeface="+mn-ea"/>
                <a:cs typeface="+mn-cs"/>
              </a:rPr>
              <a:t>It produces goods domestically and sells both domestically and internationally.</a:t>
            </a:r>
          </a:p>
          <a:p>
            <a:r>
              <a:rPr lang="en-US" sz="1200" b="0" i="0" kern="1200" dirty="0" smtClean="0">
                <a:solidFill>
                  <a:schemeClr val="tx1"/>
                </a:solidFill>
                <a:latin typeface="+mn-lt"/>
                <a:ea typeface="+mn-ea"/>
                <a:cs typeface="+mn-cs"/>
              </a:rPr>
              <a:t>It produces goods in a different country but sells domestically.</a:t>
            </a:r>
          </a:p>
          <a:p>
            <a:r>
              <a:rPr lang="en-US" sz="1200" b="0" i="0" kern="1200" dirty="0" smtClean="0">
                <a:solidFill>
                  <a:schemeClr val="tx1"/>
                </a:solidFill>
                <a:latin typeface="+mn-lt"/>
                <a:ea typeface="+mn-ea"/>
                <a:cs typeface="+mn-cs"/>
              </a:rPr>
              <a:t>It produces goods in a different country and sells both domestically and internationally.</a:t>
            </a:r>
          </a:p>
          <a:p>
            <a:r>
              <a:rPr lang="en-US" sz="1200" b="0" i="0" kern="1200" dirty="0" smtClean="0">
                <a:solidFill>
                  <a:schemeClr val="tx1"/>
                </a:solidFill>
                <a:latin typeface="+mn-lt"/>
                <a:ea typeface="+mn-ea"/>
                <a:cs typeface="+mn-cs"/>
              </a:rPr>
              <a:t>Businesses typically produce goods overseas due to lower labor costs or taxes, and they sell products and services in the global market because of the high potential for gaining a larger audience, new customers, and increased revenue.</a:t>
            </a:r>
          </a:p>
          <a:p>
            <a:r>
              <a:rPr lang="en-US" sz="1200" b="0" i="0" kern="1200" dirty="0" smtClean="0">
                <a:solidFill>
                  <a:schemeClr val="tx1"/>
                </a:solidFill>
                <a:latin typeface="+mn-lt"/>
                <a:ea typeface="+mn-ea"/>
                <a:cs typeface="+mn-cs"/>
              </a:rPr>
              <a:t>“Although international business is extremely exciting, it can also be risky,” Reinhardt says in </a:t>
            </a:r>
            <a:r>
              <a:rPr lang="en-US" sz="1200" b="0" i="0" u="sng" kern="1200" dirty="0" smtClean="0">
                <a:solidFill>
                  <a:schemeClr val="tx1"/>
                </a:solidFill>
                <a:latin typeface="+mn-lt"/>
                <a:ea typeface="+mn-ea"/>
                <a:cs typeface="+mn-cs"/>
                <a:hlinkClick r:id="rId3"/>
              </a:rPr>
              <a:t>Global Business</a:t>
            </a:r>
            <a:r>
              <a:rPr lang="en-US" sz="1200" b="0" i="0" kern="1200" dirty="0" smtClean="0">
                <a:solidFill>
                  <a:schemeClr val="tx1"/>
                </a:solidFill>
                <a:latin typeface="+mn-lt"/>
                <a:ea typeface="+mn-ea"/>
                <a:cs typeface="+mn-cs"/>
              </a:rPr>
              <a:t>.</a:t>
            </a:r>
          </a:p>
          <a:p>
            <a:r>
              <a:rPr lang="en-US" sz="1200" b="0" i="0" kern="1200" dirty="0" smtClean="0">
                <a:solidFill>
                  <a:schemeClr val="tx1"/>
                </a:solidFill>
                <a:latin typeface="+mn-lt"/>
                <a:ea typeface="+mn-ea"/>
                <a:cs typeface="+mn-cs"/>
              </a:rPr>
              <a:t>Because every country has its own government, policies, laws, cultures, languages, currency, time zones, and inflation rate, navigating the global business landscape can be difficult. Here are five challenges to consider.</a:t>
            </a:r>
          </a:p>
          <a:p>
            <a:endParaRPr lang="en-US" sz="1200" b="0" i="0" kern="1200" dirty="0" smtClean="0">
              <a:solidFill>
                <a:schemeClr val="tx1"/>
              </a:solidFill>
              <a:latin typeface="+mn-lt"/>
              <a:ea typeface="+mn-ea"/>
              <a:cs typeface="+mn-cs"/>
            </a:endParaRPr>
          </a:p>
          <a:p>
            <a:endParaRPr lang="tr-TR" dirty="0"/>
          </a:p>
        </p:txBody>
      </p:sp>
      <p:sp>
        <p:nvSpPr>
          <p:cNvPr id="4" name="3 Slayt Numarası Yer Tutucusu"/>
          <p:cNvSpPr>
            <a:spLocks noGrp="1"/>
          </p:cNvSpPr>
          <p:nvPr>
            <p:ph type="sldNum" sz="quarter" idx="10"/>
          </p:nvPr>
        </p:nvSpPr>
        <p:spPr/>
        <p:txBody>
          <a:bodyPr/>
          <a:lstStyle/>
          <a:p>
            <a:fld id="{F2817F69-E02B-4849-82DD-1F15D5BA68C3}" type="slidenum">
              <a:rPr lang="tr-TR" smtClean="0"/>
              <a:t>2</a:t>
            </a:fld>
            <a:endParaRPr lang="tr-T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fontScale="47500" lnSpcReduction="20000"/>
          </a:bodyPr>
          <a:lstStyle/>
          <a:p>
            <a:r>
              <a:rPr lang="en-US" sz="1200" b="0" i="0" kern="1200" dirty="0" smtClean="0">
                <a:solidFill>
                  <a:schemeClr val="tx1"/>
                </a:solidFill>
                <a:latin typeface="+mn-lt"/>
                <a:ea typeface="+mn-ea"/>
                <a:cs typeface="+mn-cs"/>
              </a:rPr>
              <a:t>1. Language Barriers</a:t>
            </a:r>
          </a:p>
          <a:p>
            <a:r>
              <a:rPr lang="en-US" sz="1200" b="0" i="0" kern="1200" dirty="0" smtClean="0">
                <a:solidFill>
                  <a:schemeClr val="tx1"/>
                </a:solidFill>
                <a:latin typeface="+mn-lt"/>
                <a:ea typeface="+mn-ea"/>
                <a:cs typeface="+mn-cs"/>
              </a:rPr>
              <a:t>When engaging in international business, it’s important to consider the languages spoken in the countries to which you’re looking to expand.</a:t>
            </a:r>
          </a:p>
          <a:p>
            <a:r>
              <a:rPr lang="en-US" sz="1200" b="0" i="0" kern="1200" dirty="0" smtClean="0">
                <a:solidFill>
                  <a:schemeClr val="tx1"/>
                </a:solidFill>
                <a:latin typeface="+mn-lt"/>
                <a:ea typeface="+mn-ea"/>
                <a:cs typeface="+mn-cs"/>
              </a:rPr>
              <a:t>Does your product messaging translate well into another language? Consider hiring an interpreter and consulting a native speaker and resident of each country.</a:t>
            </a:r>
          </a:p>
          <a:p>
            <a:r>
              <a:rPr lang="en-US" sz="1200" b="0" i="0" kern="1200" dirty="0" smtClean="0">
                <a:solidFill>
                  <a:schemeClr val="tx1"/>
                </a:solidFill>
                <a:latin typeface="+mn-lt"/>
                <a:ea typeface="+mn-ea"/>
                <a:cs typeface="+mn-cs"/>
              </a:rPr>
              <a:t>One example of a product “lost in translation” comes from luxury car brand Mercedes-Benz. When entering the Chinese market, the company chose a Mandarin Chinese name that sounded similar to “Benz”: </a:t>
            </a:r>
            <a:r>
              <a:rPr lang="en-US" sz="1200" b="0" i="0" kern="1200" dirty="0" err="1" smtClean="0">
                <a:solidFill>
                  <a:schemeClr val="tx1"/>
                </a:solidFill>
                <a:latin typeface="+mn-lt"/>
                <a:ea typeface="+mn-ea"/>
                <a:cs typeface="+mn-cs"/>
              </a:rPr>
              <a:t>Bēnsǐ</a:t>
            </a:r>
            <a:r>
              <a:rPr lang="en-US" sz="1200" b="0" i="0" kern="1200" dirty="0" smtClean="0">
                <a:solidFill>
                  <a:schemeClr val="tx1"/>
                </a:solidFill>
                <a:latin typeface="+mn-lt"/>
                <a:ea typeface="+mn-ea"/>
                <a:cs typeface="+mn-cs"/>
              </a:rPr>
              <a:t>. The name translates to “rush to death” in Mandarin Chinese, which wasn’t the impression Mercedes-Benz wanted to make with its new audience. The company quickly adapted, changing its Chinese name to </a:t>
            </a:r>
            <a:r>
              <a:rPr lang="en-US" sz="1200" b="0" i="0" kern="1200" dirty="0" err="1" smtClean="0">
                <a:solidFill>
                  <a:schemeClr val="tx1"/>
                </a:solidFill>
                <a:latin typeface="+mn-lt"/>
                <a:ea typeface="+mn-ea"/>
                <a:cs typeface="+mn-cs"/>
              </a:rPr>
              <a:t>Bēnchí</a:t>
            </a:r>
            <a:r>
              <a:rPr lang="en-US" sz="1200" b="0" i="0" kern="1200" dirty="0" smtClean="0">
                <a:solidFill>
                  <a:schemeClr val="tx1"/>
                </a:solidFill>
                <a:latin typeface="+mn-lt"/>
                <a:ea typeface="+mn-ea"/>
                <a:cs typeface="+mn-cs"/>
              </a:rPr>
              <a:t>, which translates to “run quickly, speed, or gallop.”</a:t>
            </a:r>
          </a:p>
          <a:p>
            <a:r>
              <a:rPr lang="en-US" sz="1200" b="0" i="0" kern="1200" dirty="0" smtClean="0">
                <a:solidFill>
                  <a:schemeClr val="tx1"/>
                </a:solidFill>
                <a:latin typeface="+mn-lt"/>
                <a:ea typeface="+mn-ea"/>
                <a:cs typeface="+mn-cs"/>
              </a:rPr>
              <a:t>It’s also critical to consider the languages spoken by your company’s team members based in international offices. Once again, investing in interpreters can help ensure your business continues to operate smoothly.</a:t>
            </a:r>
          </a:p>
          <a:p>
            <a:r>
              <a:rPr lang="en-US" sz="1200" b="0" i="0" kern="1200" dirty="0" smtClean="0">
                <a:solidFill>
                  <a:schemeClr val="tx1"/>
                </a:solidFill>
                <a:latin typeface="+mn-lt"/>
                <a:ea typeface="+mn-ea"/>
                <a:cs typeface="+mn-cs"/>
              </a:rPr>
              <a:t>2. Cultural Differences</a:t>
            </a:r>
          </a:p>
          <a:p>
            <a:r>
              <a:rPr lang="en-US" sz="1200" b="0" i="0" kern="1200" dirty="0" smtClean="0">
                <a:solidFill>
                  <a:schemeClr val="tx1"/>
                </a:solidFill>
                <a:latin typeface="+mn-lt"/>
                <a:ea typeface="+mn-ea"/>
                <a:cs typeface="+mn-cs"/>
              </a:rPr>
              <a:t>Just as each country has its own makeup of languages, each also has its own specific culture or blend of cultures. Culture consists of the holidays, arts, traditions, foods, and social norms followed by a specific group of people. It’s important and enriching to learn about the cultures of countries where you’ll be doing business.</a:t>
            </a:r>
          </a:p>
          <a:p>
            <a:r>
              <a:rPr lang="en-US" sz="1200" b="0" i="0" kern="1200" dirty="0" smtClean="0">
                <a:solidFill>
                  <a:schemeClr val="tx1"/>
                </a:solidFill>
                <a:latin typeface="+mn-lt"/>
                <a:ea typeface="+mn-ea"/>
                <a:cs typeface="+mn-cs"/>
              </a:rPr>
              <a:t>When managing teams in offices abroad, selling products to an international retailer or potential client, or running an overseas production facility, demonstrating that you’ve taken the time to understand their cultures can project the respect and </a:t>
            </a:r>
            <a:r>
              <a:rPr lang="en-US" sz="1200" b="0" i="0" u="sng" kern="1200" dirty="0" smtClean="0">
                <a:solidFill>
                  <a:schemeClr val="tx1"/>
                </a:solidFill>
                <a:latin typeface="+mn-lt"/>
                <a:ea typeface="+mn-ea"/>
                <a:cs typeface="+mn-cs"/>
                <a:hlinkClick r:id="rId3"/>
              </a:rPr>
              <a:t>emotional intelligence</a:t>
            </a:r>
            <a:r>
              <a:rPr lang="en-US" sz="1200" b="0" i="0" kern="1200" dirty="0" smtClean="0">
                <a:solidFill>
                  <a:schemeClr val="tx1"/>
                </a:solidFill>
                <a:latin typeface="+mn-lt"/>
                <a:ea typeface="+mn-ea"/>
                <a:cs typeface="+mn-cs"/>
              </a:rPr>
              <a:t> necessary to conduct business successfully.</a:t>
            </a:r>
          </a:p>
          <a:p>
            <a:r>
              <a:rPr lang="en-US" sz="1200" b="0" i="0" kern="1200" dirty="0" smtClean="0">
                <a:solidFill>
                  <a:schemeClr val="tx1"/>
                </a:solidFill>
                <a:latin typeface="+mn-lt"/>
                <a:ea typeface="+mn-ea"/>
                <a:cs typeface="+mn-cs"/>
              </a:rPr>
              <a:t>One example of a cultural difference between the United States and Spain is the hours of a typical workday. In the United States, working hours are 9 a.m. to 5 p.m., often extending earlier or later. In Spain, however, working hours are typically 9 a.m. to 1:30 p.m. and 4:30 to 8 p.m. The break in the middle of the workday allows for a siesta, which is a rest taken after lunch in many Mediterranean and European countries.</a:t>
            </a:r>
          </a:p>
          <a:p>
            <a:r>
              <a:rPr lang="en-US" sz="1200" b="0" i="0" kern="1200" dirty="0" smtClean="0">
                <a:solidFill>
                  <a:schemeClr val="tx1"/>
                </a:solidFill>
                <a:latin typeface="+mn-lt"/>
                <a:ea typeface="+mn-ea"/>
                <a:cs typeface="+mn-cs"/>
              </a:rPr>
              <a:t>3. Managing Global Teams</a:t>
            </a:r>
          </a:p>
          <a:p>
            <a:r>
              <a:rPr lang="en-US" sz="1200" b="0" i="0" kern="1200" dirty="0" smtClean="0">
                <a:solidFill>
                  <a:schemeClr val="tx1"/>
                </a:solidFill>
                <a:latin typeface="+mn-lt"/>
                <a:ea typeface="+mn-ea"/>
                <a:cs typeface="+mn-cs"/>
              </a:rPr>
              <a:t>Another challenge of international business is managing employees who live all over the world. When trying to function as a team, it can be difficult to account for language barriers, cultural differences, time zones, and varying levels of technology access and reliance.</a:t>
            </a:r>
          </a:p>
          <a:p>
            <a:r>
              <a:rPr lang="en-US" sz="1200" b="0" i="0" kern="1200" dirty="0" smtClean="0">
                <a:solidFill>
                  <a:schemeClr val="tx1"/>
                </a:solidFill>
                <a:latin typeface="+mn-lt"/>
                <a:ea typeface="+mn-ea"/>
                <a:cs typeface="+mn-cs"/>
              </a:rPr>
              <a:t>To build and maintain a strong working </a:t>
            </a:r>
            <a:r>
              <a:rPr lang="en-US" sz="1200" b="0" i="0" u="sng" kern="1200" dirty="0" smtClean="0">
                <a:solidFill>
                  <a:schemeClr val="tx1"/>
                </a:solidFill>
                <a:latin typeface="+mn-lt"/>
                <a:ea typeface="+mn-ea"/>
                <a:cs typeface="+mn-cs"/>
                <a:hlinkClick r:id="rId4"/>
              </a:rPr>
              <a:t>relationship with your global team</a:t>
            </a:r>
            <a:r>
              <a:rPr lang="en-US" sz="1200" b="0" i="0" kern="1200" dirty="0" smtClean="0">
                <a:solidFill>
                  <a:schemeClr val="tx1"/>
                </a:solidFill>
                <a:latin typeface="+mn-lt"/>
                <a:ea typeface="+mn-ea"/>
                <a:cs typeface="+mn-cs"/>
              </a:rPr>
              <a:t>, facilitate regular check-ins, preferably using a video conferencing platform so you can interact in real time.</a:t>
            </a:r>
          </a:p>
          <a:p>
            <a:r>
              <a:rPr lang="en-US" sz="1200" b="0" i="0" u="sng" kern="1200" dirty="0" smtClean="0">
                <a:solidFill>
                  <a:schemeClr val="tx1"/>
                </a:solidFill>
                <a:latin typeface="+mn-lt"/>
                <a:ea typeface="+mn-ea"/>
                <a:cs typeface="+mn-cs"/>
                <a:hlinkClick r:id="rId5"/>
              </a:rPr>
              <a:t>Research by Gallup</a:t>
            </a:r>
            <a:r>
              <a:rPr lang="en-US" sz="1200" b="0" i="0" kern="1200" dirty="0" smtClean="0">
                <a:solidFill>
                  <a:schemeClr val="tx1"/>
                </a:solidFill>
                <a:latin typeface="+mn-lt"/>
                <a:ea typeface="+mn-ea"/>
                <a:cs typeface="+mn-cs"/>
              </a:rPr>
              <a:t> shows that employees who have regular check-ins with their managers are three times more likely to be engaged at work than employees who don’t.</a:t>
            </a:r>
          </a:p>
          <a:p>
            <a:r>
              <a:rPr lang="en-US" sz="1200" b="0" i="0" kern="1200" dirty="0" smtClean="0">
                <a:solidFill>
                  <a:schemeClr val="tx1"/>
                </a:solidFill>
                <a:latin typeface="+mn-lt"/>
                <a:ea typeface="+mn-ea"/>
                <a:cs typeface="+mn-cs"/>
              </a:rPr>
              <a:t>When distance divides teams, as it has for many during the </a:t>
            </a:r>
            <a:r>
              <a:rPr lang="en-US" sz="1200" b="0" i="0" u="sng" kern="1200" dirty="0" err="1" smtClean="0">
                <a:solidFill>
                  <a:schemeClr val="tx1"/>
                </a:solidFill>
                <a:latin typeface="+mn-lt"/>
                <a:ea typeface="+mn-ea"/>
                <a:cs typeface="+mn-cs"/>
                <a:hlinkClick r:id="rId6"/>
              </a:rPr>
              <a:t>coronavirus</a:t>
            </a:r>
            <a:r>
              <a:rPr lang="en-US" sz="1200" b="0" i="0" u="sng" kern="1200" dirty="0" smtClean="0">
                <a:solidFill>
                  <a:schemeClr val="tx1"/>
                </a:solidFill>
                <a:latin typeface="+mn-lt"/>
                <a:ea typeface="+mn-ea"/>
                <a:cs typeface="+mn-cs"/>
                <a:hlinkClick r:id="rId6"/>
              </a:rPr>
              <a:t> (COVID-19)</a:t>
            </a:r>
            <a:r>
              <a:rPr lang="en-US" sz="1200" b="0" i="0" kern="1200" dirty="0" smtClean="0">
                <a:solidFill>
                  <a:schemeClr val="tx1"/>
                </a:solidFill>
                <a:latin typeface="+mn-lt"/>
                <a:ea typeface="+mn-ea"/>
                <a:cs typeface="+mn-cs"/>
              </a:rPr>
              <a:t> pandemic, communication is key to ensuring everyone feels valued and engaged.</a:t>
            </a:r>
          </a:p>
          <a:p>
            <a:r>
              <a:rPr lang="en-US" sz="1200" b="0" i="0" kern="1200" dirty="0" smtClean="0">
                <a:solidFill>
                  <a:schemeClr val="tx1"/>
                </a:solidFill>
                <a:latin typeface="+mn-lt"/>
                <a:ea typeface="+mn-ea"/>
                <a:cs typeface="+mn-cs"/>
              </a:rPr>
              <a:t>Related: </a:t>
            </a:r>
            <a:r>
              <a:rPr lang="en-US" sz="1200" b="0" i="0" u="sng" kern="1200" dirty="0" smtClean="0">
                <a:solidFill>
                  <a:schemeClr val="tx1"/>
                </a:solidFill>
                <a:latin typeface="+mn-lt"/>
                <a:ea typeface="+mn-ea"/>
                <a:cs typeface="+mn-cs"/>
                <a:hlinkClick r:id="rId7"/>
              </a:rPr>
              <a:t>How to Foster Employee Engagement When Your Team Is Remote</a:t>
            </a:r>
            <a:endParaRPr lang="en-US" sz="1200" b="0"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4. Currency Exchange and Inflation Rates</a:t>
            </a:r>
          </a:p>
          <a:p>
            <a:r>
              <a:rPr lang="en-US" sz="1200" b="0" i="0" kern="1200" dirty="0" smtClean="0">
                <a:solidFill>
                  <a:schemeClr val="tx1"/>
                </a:solidFill>
                <a:latin typeface="+mn-lt"/>
                <a:ea typeface="+mn-ea"/>
                <a:cs typeface="+mn-cs"/>
              </a:rPr>
              <a:t>The value of a dollar in your country won’t always equal the same amount in other countries’ currency, nor will the value of currency consistently be worth the same amount of goods and services.</a:t>
            </a:r>
          </a:p>
          <a:p>
            <a:r>
              <a:rPr lang="en-US" sz="1200" b="0" i="0" kern="1200" dirty="0" smtClean="0">
                <a:solidFill>
                  <a:schemeClr val="tx1"/>
                </a:solidFill>
                <a:latin typeface="+mn-lt"/>
                <a:ea typeface="+mn-ea"/>
                <a:cs typeface="+mn-cs"/>
              </a:rPr>
              <a:t>Familiarize yourself with currency exchange rates between your country and those where you plan to do business. The exchange rate is the relative value between two nation’s currencies. For instance, the current exchange rate from the Canadian dollar to the US dollar is 0.77, meaning one Canadian dollar is equal to 77 cents in US currency. Make it a point to watch exchange rates closely, as they can fluctuate.</a:t>
            </a:r>
          </a:p>
          <a:p>
            <a:r>
              <a:rPr lang="en-US" sz="1200" b="0" i="0" kern="1200" dirty="0" smtClean="0">
                <a:solidFill>
                  <a:schemeClr val="tx1"/>
                </a:solidFill>
                <a:latin typeface="+mn-lt"/>
                <a:ea typeface="+mn-ea"/>
                <a:cs typeface="+mn-cs"/>
              </a:rPr>
              <a:t>It’s also important to monitor inflation rates, which are the rates that general price levels in an economy increase year over year, expressed as a percentage. Inflation rates vary across countries and can impact materials and labor costs, as well as product pricing.</a:t>
            </a:r>
          </a:p>
          <a:p>
            <a:r>
              <a:rPr lang="en-US" sz="1200" b="0" i="0" kern="1200" dirty="0" smtClean="0">
                <a:solidFill>
                  <a:schemeClr val="tx1"/>
                </a:solidFill>
                <a:latin typeface="+mn-lt"/>
                <a:ea typeface="+mn-ea"/>
                <a:cs typeface="+mn-cs"/>
              </a:rPr>
              <a:t>Understanding and closely following these two rates can provide important information about the value of your company’s product in various locations over time.</a:t>
            </a:r>
          </a:p>
          <a:p>
            <a:r>
              <a:rPr lang="en-US" sz="1200" b="0" i="0" kern="1200" dirty="0" smtClean="0">
                <a:solidFill>
                  <a:schemeClr val="tx1"/>
                </a:solidFill>
                <a:latin typeface="+mn-lt"/>
                <a:ea typeface="+mn-ea"/>
                <a:cs typeface="+mn-cs"/>
              </a:rPr>
              <a:t>5. Nuances of Foreign Politics, Policy, and Relations</a:t>
            </a:r>
          </a:p>
          <a:p>
            <a:r>
              <a:rPr lang="en-US" sz="1200" b="0" i="0" kern="1200" dirty="0" smtClean="0">
                <a:solidFill>
                  <a:schemeClr val="tx1"/>
                </a:solidFill>
                <a:latin typeface="+mn-lt"/>
                <a:ea typeface="+mn-ea"/>
                <a:cs typeface="+mn-cs"/>
              </a:rPr>
              <a:t>Business doesn’t exist in a vacuum—it’s influenced by politics, policies, laws, and relationships between countries. Because those relationships can be extremely nuanced, it’s important that you closely follow news related to countries where you do business.</a:t>
            </a:r>
          </a:p>
          <a:p>
            <a:r>
              <a:rPr lang="en-US" sz="1200" b="0" i="0" kern="1200" dirty="0" smtClean="0">
                <a:solidFill>
                  <a:schemeClr val="tx1"/>
                </a:solidFill>
                <a:latin typeface="+mn-lt"/>
                <a:ea typeface="+mn-ea"/>
                <a:cs typeface="+mn-cs"/>
              </a:rPr>
              <a:t>The decisions made by political leaders can impact taxes, labor laws, raw material costs, transportation infrastructure, educational systems, and more.</a:t>
            </a:r>
          </a:p>
          <a:p>
            <a:r>
              <a:rPr lang="en-US" sz="1200" b="0" i="0" kern="1200" dirty="0" smtClean="0">
                <a:solidFill>
                  <a:schemeClr val="tx1"/>
                </a:solidFill>
                <a:latin typeface="+mn-lt"/>
                <a:ea typeface="+mn-ea"/>
                <a:cs typeface="+mn-cs"/>
              </a:rPr>
              <a:t>One hypothetical example Reinhardt presents in </a:t>
            </a:r>
            <a:r>
              <a:rPr lang="en-US" sz="1200" b="0" i="0" u="sng" kern="1200" dirty="0" smtClean="0">
                <a:solidFill>
                  <a:schemeClr val="tx1"/>
                </a:solidFill>
                <a:latin typeface="+mn-lt"/>
                <a:ea typeface="+mn-ea"/>
                <a:cs typeface="+mn-cs"/>
                <a:hlinkClick r:id="rId8"/>
              </a:rPr>
              <a:t>Global Business</a:t>
            </a:r>
            <a:r>
              <a:rPr lang="en-US" sz="1200" b="0" i="0" kern="1200" dirty="0" smtClean="0">
                <a:solidFill>
                  <a:schemeClr val="tx1"/>
                </a:solidFill>
                <a:latin typeface="+mn-lt"/>
                <a:ea typeface="+mn-ea"/>
                <a:cs typeface="+mn-cs"/>
              </a:rPr>
              <a:t> is that if the Chinese government decided to subsidize Chinese dairy farms, it would impact dairy farmers in all surrounding countries. This is because, with extra funding, Chinese dairy farms may produce a surplus of dairy products, causing them to expand their markets to neighboring countries.</a:t>
            </a:r>
          </a:p>
          <a:p>
            <a:r>
              <a:rPr lang="en-US" sz="1200" b="0" i="0" kern="1200" dirty="0" smtClean="0">
                <a:solidFill>
                  <a:schemeClr val="tx1"/>
                </a:solidFill>
                <a:latin typeface="+mn-lt"/>
                <a:ea typeface="+mn-ea"/>
                <a:cs typeface="+mn-cs"/>
              </a:rPr>
              <a:t>It’s both exciting and intimidating that the nuances of international politics, policies, and relations can impact your business. Stay informed and make strategic decisions as new information arises.</a:t>
            </a:r>
          </a:p>
          <a:p>
            <a:endParaRPr lang="tr-TR" dirty="0"/>
          </a:p>
        </p:txBody>
      </p:sp>
      <p:sp>
        <p:nvSpPr>
          <p:cNvPr id="4" name="3 Slayt Numarası Yer Tutucusu"/>
          <p:cNvSpPr>
            <a:spLocks noGrp="1"/>
          </p:cNvSpPr>
          <p:nvPr>
            <p:ph type="sldNum" sz="quarter" idx="10"/>
          </p:nvPr>
        </p:nvSpPr>
        <p:spPr/>
        <p:txBody>
          <a:bodyPr/>
          <a:lstStyle/>
          <a:p>
            <a:fld id="{F2817F69-E02B-4849-82DD-1F15D5BA68C3}" type="slidenum">
              <a:rPr lang="tr-TR" smtClean="0"/>
              <a:t>3</a:t>
            </a:fld>
            <a:endParaRPr lang="tr-T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lnSpcReduction="10000"/>
          </a:bodyPr>
          <a:lstStyle/>
          <a:p>
            <a:r>
              <a:rPr lang="en-US" dirty="0" smtClean="0"/>
              <a:t>Why should a domestic company consider marketing overseas? </a:t>
            </a:r>
          </a:p>
          <a:p>
            <a:endParaRPr lang="en-US" dirty="0" smtClean="0"/>
          </a:p>
          <a:p>
            <a:r>
              <a:rPr lang="en-US" dirty="0" smtClean="0"/>
              <a:t>The excitement and sense of adventure that previously accompanied this endeavor has been greatly reduced as a result of access to information systems, which appear capable of monitoring each and every action that we take as a consumer within the developed economies (</a:t>
            </a:r>
            <a:r>
              <a:rPr lang="en-US" dirty="0" err="1" smtClean="0"/>
              <a:t>Nancarrow</a:t>
            </a:r>
            <a:r>
              <a:rPr lang="en-US" dirty="0" smtClean="0"/>
              <a:t> et al., 1997). Store loyalty cards and credit cards track all our expenditures and provide information not only for us but for others as well. Credit rating agencies not only know where we live but how we live. The world has changed greatly. Meanwhile, it also has to be said that the exchange process, which forms the basis of international marketing, is different from that found in the domestic market and involves more than exporting.</a:t>
            </a:r>
          </a:p>
          <a:p>
            <a:endParaRPr lang="en-US" dirty="0" smtClean="0"/>
          </a:p>
          <a:p>
            <a:r>
              <a:rPr lang="en-US" dirty="0" smtClean="0"/>
              <a:t>The motivation for marketing abroad is best defined by contextual characteristics facing the individual firm and this will be discussed in more detail later in terms of the ‘drivers’ motivating companies To export means simply to send or carry abroad, especially for trade or sale. International marketing goes beyond that in introducing the concept of the end-user, moving the orientation away from finding sales for a company’s existing products to </a:t>
            </a:r>
            <a:r>
              <a:rPr lang="en-US" dirty="0" err="1" smtClean="0"/>
              <a:t>analysing</a:t>
            </a:r>
            <a:r>
              <a:rPr lang="en-US" dirty="0" smtClean="0"/>
              <a:t> the market and assessing whether the company is able to produce a product or service (Knight, 1999) for which there is either current or potential demand, assuming that other factors can be controlled, such as price, promotion and distribution. International marketing can be very profitable but it is a serious business, which requires the long-term commitment of resources. It will mean the outlay of a substantial investment in a foreign market, often with a long projected payback. This issue of the planning time horizon is quite crucial. It is important then to differentiate between a short term sales-oriented approach and a longer-term entry strategy of three to four years, which is aimed at market building.</a:t>
            </a:r>
            <a:endParaRPr lang="tr-TR" dirty="0"/>
          </a:p>
        </p:txBody>
      </p:sp>
      <p:sp>
        <p:nvSpPr>
          <p:cNvPr id="4" name="3 Slayt Numarası Yer Tutucusu"/>
          <p:cNvSpPr>
            <a:spLocks noGrp="1"/>
          </p:cNvSpPr>
          <p:nvPr>
            <p:ph type="sldNum" sz="quarter" idx="10"/>
          </p:nvPr>
        </p:nvSpPr>
        <p:spPr/>
        <p:txBody>
          <a:bodyPr/>
          <a:lstStyle/>
          <a:p>
            <a:fld id="{F2817F69-E02B-4849-82DD-1F15D5BA68C3}" type="slidenum">
              <a:rPr lang="tr-TR" smtClean="0"/>
              <a:t>4</a:t>
            </a:fld>
            <a:endParaRPr lang="tr-T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fontScale="47500" lnSpcReduction="20000"/>
          </a:bodyPr>
          <a:lstStyle/>
          <a:p>
            <a:r>
              <a:rPr lang="en-US" sz="1200" b="0" i="0" kern="1200" dirty="0" smtClean="0">
                <a:solidFill>
                  <a:schemeClr val="tx1"/>
                </a:solidFill>
                <a:latin typeface="+mn-lt"/>
                <a:ea typeface="+mn-ea"/>
                <a:cs typeface="+mn-cs"/>
              </a:rPr>
              <a:t>The modern economy—</a:t>
            </a:r>
            <a:r>
              <a:rPr lang="en-US" sz="1200" b="0" i="0" u="sng" kern="1200" dirty="0" smtClean="0">
                <a:solidFill>
                  <a:schemeClr val="tx1"/>
                </a:solidFill>
                <a:latin typeface="+mn-lt"/>
                <a:ea typeface="+mn-ea"/>
                <a:cs typeface="+mn-cs"/>
                <a:hlinkClick r:id="rId3"/>
              </a:rPr>
              <a:t>for better or worse</a:t>
            </a:r>
            <a:r>
              <a:rPr lang="en-US" sz="1200" b="0" i="0" kern="1200" dirty="0" smtClean="0">
                <a:solidFill>
                  <a:schemeClr val="tx1"/>
                </a:solidFill>
                <a:latin typeface="+mn-lt"/>
                <a:ea typeface="+mn-ea"/>
                <a:cs typeface="+mn-cs"/>
              </a:rPr>
              <a:t>—is an international story. The ever-increasing rise in global cooperation has led to partnerships, supply chains, labor pools, and markets throughout virtually every sector of the economy. Where once international business was only a concern of large conglomerates, today, virtually every business, regardless of its size or maturity, is impacted by international considerations.</a:t>
            </a:r>
          </a:p>
          <a:p>
            <a:r>
              <a:rPr lang="en-US" sz="1200" b="0" i="0" kern="1200" dirty="0" smtClean="0">
                <a:solidFill>
                  <a:schemeClr val="tx1"/>
                </a:solidFill>
                <a:latin typeface="+mn-lt"/>
                <a:ea typeface="+mn-ea"/>
                <a:cs typeface="+mn-cs"/>
              </a:rPr>
              <a:t>Are you employed by, or aspire to be employed by, an organization with an established or fledgling international footprint? Do you work within an industry or sector of the economy with significant international exposure? Are you a business owner with your eyes set on expanding your business globally? Do you aspire to craft policy—whether at the local, state, or federal levels—that might be impacted by global trends or international developments? Are you interested in potentially partnering with an organization located in a foreign country?</a:t>
            </a:r>
          </a:p>
          <a:p>
            <a:r>
              <a:rPr lang="en-US" sz="1200" b="0" i="0" kern="1200" dirty="0" smtClean="0">
                <a:solidFill>
                  <a:schemeClr val="tx1"/>
                </a:solidFill>
                <a:latin typeface="+mn-lt"/>
                <a:ea typeface="+mn-ea"/>
                <a:cs typeface="+mn-cs"/>
              </a:rPr>
              <a:t>If you answered “yes” to any of the questions above, there are skills you should master to increase your chances of success. Here are four of the most important skills to develop if you’re interested in international business.</a:t>
            </a:r>
          </a:p>
          <a:p>
            <a:endParaRPr lang="en-US" dirty="0" smtClean="0"/>
          </a:p>
          <a:p>
            <a:endParaRPr lang="en-US" dirty="0" smtClean="0"/>
          </a:p>
          <a:p>
            <a:r>
              <a:rPr lang="en-US" sz="1200" b="0" i="0" kern="1200" dirty="0" smtClean="0">
                <a:solidFill>
                  <a:schemeClr val="tx1"/>
                </a:solidFill>
                <a:latin typeface="+mn-lt"/>
                <a:ea typeface="+mn-ea"/>
                <a:cs typeface="+mn-cs"/>
              </a:rPr>
              <a:t>1. Strong Communication</a:t>
            </a:r>
          </a:p>
          <a:p>
            <a:r>
              <a:rPr lang="en-US" sz="1200" b="0" i="0" u="sng" kern="1200" dirty="0" smtClean="0">
                <a:solidFill>
                  <a:schemeClr val="tx1"/>
                </a:solidFill>
                <a:latin typeface="+mn-lt"/>
                <a:ea typeface="+mn-ea"/>
                <a:cs typeface="+mn-cs"/>
                <a:hlinkClick r:id="rId4"/>
              </a:rPr>
              <a:t>Communication skills</a:t>
            </a:r>
            <a:r>
              <a:rPr lang="en-US" sz="1200" b="0" i="0" kern="1200" dirty="0" smtClean="0">
                <a:solidFill>
                  <a:schemeClr val="tx1"/>
                </a:solidFill>
                <a:latin typeface="+mn-lt"/>
                <a:ea typeface="+mn-ea"/>
                <a:cs typeface="+mn-cs"/>
              </a:rPr>
              <a:t> are essential for any business professional—especially those who aspire to work in a leadership or management position. It’s through communication that business is done, and taking the time to develop your verbal and written communication skills is essential.</a:t>
            </a:r>
          </a:p>
          <a:p>
            <a:r>
              <a:rPr lang="en-US" sz="1200" b="0" i="0" kern="1200" dirty="0" smtClean="0">
                <a:solidFill>
                  <a:schemeClr val="tx1"/>
                </a:solidFill>
                <a:latin typeface="+mn-lt"/>
                <a:ea typeface="+mn-ea"/>
                <a:cs typeface="+mn-cs"/>
              </a:rPr>
              <a:t>In the context of international business, there are several steps you can take to bolster your communication skills.</a:t>
            </a:r>
          </a:p>
          <a:p>
            <a:r>
              <a:rPr lang="en-US" sz="1200" b="0" i="0" kern="1200" dirty="0" smtClean="0">
                <a:solidFill>
                  <a:schemeClr val="tx1"/>
                </a:solidFill>
                <a:latin typeface="+mn-lt"/>
                <a:ea typeface="+mn-ea"/>
                <a:cs typeface="+mn-cs"/>
              </a:rPr>
              <a:t>First, consider what languages are most important to your career. What languages do your potential employers, partners, suppliers, and customers speak? Becoming proficient in those languages can open doors that might otherwise remain closed to you. Second, consider nonverbal communication that occurs through body language, posture, and eye contact. This can vary significantly from culture to culture, so it’s important to understand how your nonverbal communication can influence the message you’re trying to convey.</a:t>
            </a:r>
          </a:p>
          <a:p>
            <a:r>
              <a:rPr lang="en-US" sz="1200" b="0" i="0" kern="1200" dirty="0" smtClean="0">
                <a:solidFill>
                  <a:schemeClr val="tx1"/>
                </a:solidFill>
                <a:latin typeface="+mn-lt"/>
                <a:ea typeface="+mn-ea"/>
                <a:cs typeface="+mn-cs"/>
              </a:rPr>
              <a:t>2. Emotional Intelligence</a:t>
            </a:r>
          </a:p>
          <a:p>
            <a:r>
              <a:rPr lang="en-US" sz="1200" b="0" i="0" u="sng" kern="1200" dirty="0" smtClean="0">
                <a:solidFill>
                  <a:schemeClr val="tx1"/>
                </a:solidFill>
                <a:latin typeface="+mn-lt"/>
                <a:ea typeface="+mn-ea"/>
                <a:cs typeface="+mn-cs"/>
                <a:hlinkClick r:id="rId5"/>
              </a:rPr>
              <a:t>Emotional intelligence</a:t>
            </a:r>
            <a:r>
              <a:rPr lang="en-US" sz="1200" b="0" i="0" kern="1200" dirty="0" smtClean="0">
                <a:solidFill>
                  <a:schemeClr val="tx1"/>
                </a:solidFill>
                <a:latin typeface="+mn-lt"/>
                <a:ea typeface="+mn-ea"/>
                <a:cs typeface="+mn-cs"/>
              </a:rPr>
              <a:t> is a concept that refers to an individual’s ability to perceive and manage others’ emotions while also recognizing and regulating their own.</a:t>
            </a:r>
          </a:p>
          <a:p>
            <a:r>
              <a:rPr lang="en-US" sz="1200" b="0" i="0" kern="1200" dirty="0" smtClean="0">
                <a:solidFill>
                  <a:schemeClr val="tx1"/>
                </a:solidFill>
                <a:latin typeface="+mn-lt"/>
                <a:ea typeface="+mn-ea"/>
                <a:cs typeface="+mn-cs"/>
              </a:rPr>
              <a:t>There’s no specific definition as to what constitutes an emotionally intelligent person. However, they tend to exhibit:</a:t>
            </a:r>
          </a:p>
          <a:p>
            <a:r>
              <a:rPr lang="en-US" sz="1200" b="0" i="0" kern="1200" dirty="0" smtClean="0">
                <a:solidFill>
                  <a:schemeClr val="tx1"/>
                </a:solidFill>
                <a:latin typeface="+mn-lt"/>
                <a:ea typeface="+mn-ea"/>
                <a:cs typeface="+mn-cs"/>
              </a:rPr>
              <a:t>Self-awareness: Emotionally intelligent people understand their strengths, weaknesses, emotions, beliefs, and motivations, and leverage them to reach their goals.</a:t>
            </a:r>
          </a:p>
          <a:p>
            <a:r>
              <a:rPr lang="en-US" sz="1200" b="0" i="0" kern="1200" dirty="0" smtClean="0">
                <a:solidFill>
                  <a:schemeClr val="tx1"/>
                </a:solidFill>
                <a:latin typeface="+mn-lt"/>
                <a:ea typeface="+mn-ea"/>
                <a:cs typeface="+mn-cs"/>
              </a:rPr>
              <a:t>Self-regulation: Emotionally intelligent people can recognize their emotions and impulses—especially negative emotions, such as anger—and regulate their response to prevent an outburst that could threaten a negotiation or business deal.</a:t>
            </a:r>
          </a:p>
          <a:p>
            <a:r>
              <a:rPr lang="en-US" sz="1200" b="0" i="0" kern="1200" dirty="0" smtClean="0">
                <a:solidFill>
                  <a:schemeClr val="tx1"/>
                </a:solidFill>
                <a:latin typeface="+mn-lt"/>
                <a:ea typeface="+mn-ea"/>
                <a:cs typeface="+mn-cs"/>
              </a:rPr>
              <a:t>Empathy: Emotionally intelligent people are capable of understanding others’ personal experiences and emotions.</a:t>
            </a:r>
          </a:p>
          <a:p>
            <a:r>
              <a:rPr lang="en-US" sz="1200" b="0" i="0" kern="1200" dirty="0" smtClean="0">
                <a:solidFill>
                  <a:schemeClr val="tx1"/>
                </a:solidFill>
                <a:latin typeface="+mn-lt"/>
                <a:ea typeface="+mn-ea"/>
                <a:cs typeface="+mn-cs"/>
              </a:rPr>
              <a:t>Motivation: Emotionally intelligent people are capable of motivating not just themselves, but others.</a:t>
            </a:r>
          </a:p>
          <a:p>
            <a:r>
              <a:rPr lang="en-US" sz="1200" b="0" i="0" kern="1200" dirty="0" smtClean="0">
                <a:solidFill>
                  <a:schemeClr val="tx1"/>
                </a:solidFill>
                <a:latin typeface="+mn-lt"/>
                <a:ea typeface="+mn-ea"/>
                <a:cs typeface="+mn-cs"/>
              </a:rPr>
              <a:t>Emotional intelligence, like communication, is a critical skill for all business professionals to develop. It’s especially important in global business, where cultural or language barriers can make it difficult to form a connection with others.</a:t>
            </a:r>
          </a:p>
          <a:p>
            <a:r>
              <a:rPr lang="en-US" sz="1200" b="0" i="0" kern="1200" dirty="0" smtClean="0">
                <a:solidFill>
                  <a:schemeClr val="tx1"/>
                </a:solidFill>
                <a:latin typeface="+mn-lt"/>
                <a:ea typeface="+mn-ea"/>
                <a:cs typeface="+mn-cs"/>
              </a:rPr>
              <a:t>3. Cultural Awareness</a:t>
            </a:r>
          </a:p>
          <a:p>
            <a:r>
              <a:rPr lang="en-US" sz="1200" b="0" i="0" kern="1200" dirty="0" smtClean="0">
                <a:solidFill>
                  <a:schemeClr val="tx1"/>
                </a:solidFill>
                <a:latin typeface="+mn-lt"/>
                <a:ea typeface="+mn-ea"/>
                <a:cs typeface="+mn-cs"/>
              </a:rPr>
              <a:t>Every culture has unique nuances and quirks, which ultimately makes the world a varied, beautiful, and interesting place. Yet, these cultural differences can occasionally lead to misunderstandings, wrecked deals, or international embarrassment (depending on the prominence of the faux pas).</a:t>
            </a:r>
          </a:p>
          <a:p>
            <a:r>
              <a:rPr lang="en-US" sz="1200" b="0" i="0" kern="1200" dirty="0" smtClean="0">
                <a:solidFill>
                  <a:schemeClr val="tx1"/>
                </a:solidFill>
                <a:latin typeface="+mn-lt"/>
                <a:ea typeface="+mn-ea"/>
                <a:cs typeface="+mn-cs"/>
              </a:rPr>
              <a:t>If you’re interested in breaking into international business, you need to develop a firm understanding of the various cultures you’ll interact with. In addition to learning their languages, you should familiarize yourself with their beliefs, traditions, and social norms.</a:t>
            </a:r>
          </a:p>
          <a:p>
            <a:r>
              <a:rPr lang="en-US" sz="1200" b="0" i="0" kern="1200" dirty="0" smtClean="0">
                <a:solidFill>
                  <a:schemeClr val="tx1"/>
                </a:solidFill>
                <a:latin typeface="+mn-lt"/>
                <a:ea typeface="+mn-ea"/>
                <a:cs typeface="+mn-cs"/>
              </a:rPr>
              <a:t>Strong cultural awareness can ensure the message you communicate and the actions you take are always propelling you closer to your goal. For example, you might want to craft a marketing campaign that resonates with the local community or foster an atmosphere of respect during a negotiation. Poor cultural awareness can leave you with a message that flops or a business deal that breaks down due to a perceived slight you never intended.</a:t>
            </a:r>
          </a:p>
          <a:p>
            <a:r>
              <a:rPr lang="en-US" sz="1200" b="0" i="0" kern="1200" dirty="0" smtClean="0">
                <a:solidFill>
                  <a:schemeClr val="tx1"/>
                </a:solidFill>
                <a:latin typeface="+mn-lt"/>
                <a:ea typeface="+mn-ea"/>
                <a:cs typeface="+mn-cs"/>
              </a:rPr>
              <a:t>4. Hard Skills</a:t>
            </a:r>
          </a:p>
          <a:p>
            <a:r>
              <a:rPr lang="en-US" sz="1200" b="0" i="0" kern="1200" dirty="0" smtClean="0">
                <a:solidFill>
                  <a:schemeClr val="tx1"/>
                </a:solidFill>
                <a:latin typeface="+mn-lt"/>
                <a:ea typeface="+mn-ea"/>
                <a:cs typeface="+mn-cs"/>
              </a:rPr>
              <a:t>In addition to the “soft” skills mentioned above, working globally requires “hard” business skills. As in all business, you need a firm understanding of basic </a:t>
            </a:r>
            <a:r>
              <a:rPr lang="en-US" sz="1200" b="0" i="0" u="sng" kern="1200" dirty="0" smtClean="0">
                <a:solidFill>
                  <a:schemeClr val="tx1"/>
                </a:solidFill>
                <a:latin typeface="+mn-lt"/>
                <a:ea typeface="+mn-ea"/>
                <a:cs typeface="+mn-cs"/>
                <a:hlinkClick r:id="rId6"/>
              </a:rPr>
              <a:t>economic principles</a:t>
            </a:r>
            <a:r>
              <a:rPr lang="en-US" sz="1200" b="0" i="0" kern="1200" dirty="0" smtClean="0">
                <a:solidFill>
                  <a:schemeClr val="tx1"/>
                </a:solidFill>
                <a:latin typeface="+mn-lt"/>
                <a:ea typeface="+mn-ea"/>
                <a:cs typeface="+mn-cs"/>
              </a:rPr>
              <a:t>, </a:t>
            </a:r>
            <a:r>
              <a:rPr lang="en-US" sz="1200" b="0" i="0" u="sng" kern="1200" dirty="0" smtClean="0">
                <a:solidFill>
                  <a:schemeClr val="tx1"/>
                </a:solidFill>
                <a:latin typeface="+mn-lt"/>
                <a:ea typeface="+mn-ea"/>
                <a:cs typeface="+mn-cs"/>
                <a:hlinkClick r:id="rId7"/>
              </a:rPr>
              <a:t>financial accounting</a:t>
            </a:r>
            <a:r>
              <a:rPr lang="en-US" sz="1200" b="0" i="0" kern="1200" dirty="0" smtClean="0">
                <a:solidFill>
                  <a:schemeClr val="tx1"/>
                </a:solidFill>
                <a:latin typeface="+mn-lt"/>
                <a:ea typeface="+mn-ea"/>
                <a:cs typeface="+mn-cs"/>
              </a:rPr>
              <a:t>, and </a:t>
            </a:r>
            <a:r>
              <a:rPr lang="en-US" sz="1200" b="0" i="0" u="sng" kern="1200" dirty="0" smtClean="0">
                <a:solidFill>
                  <a:schemeClr val="tx1"/>
                </a:solidFill>
                <a:latin typeface="+mn-lt"/>
                <a:ea typeface="+mn-ea"/>
                <a:cs typeface="+mn-cs"/>
                <a:hlinkClick r:id="rId8"/>
              </a:rPr>
              <a:t>entrepreneurial frameworks</a:t>
            </a:r>
            <a:r>
              <a:rPr lang="en-US" sz="1200" b="0" i="0" kern="1200" dirty="0" smtClean="0">
                <a:solidFill>
                  <a:schemeClr val="tx1"/>
                </a:solidFill>
                <a:latin typeface="+mn-lt"/>
                <a:ea typeface="+mn-ea"/>
                <a:cs typeface="+mn-cs"/>
              </a:rPr>
              <a:t>.</a:t>
            </a:r>
          </a:p>
          <a:p>
            <a:r>
              <a:rPr lang="en-US" sz="1200" b="0" i="0" kern="1200" dirty="0" smtClean="0">
                <a:solidFill>
                  <a:schemeClr val="tx1"/>
                </a:solidFill>
                <a:latin typeface="+mn-lt"/>
                <a:ea typeface="+mn-ea"/>
                <a:cs typeface="+mn-cs"/>
              </a:rPr>
              <a:t>It also requires knowledge that’s specific to an international context. For example, while macroeconomic theory impacts all businesses, it can impact those operating globally to an even greater degree. Having a foundation in this area can prove essential for anyone interested in moving into a leadership position within a firm that operates internationally.</a:t>
            </a:r>
          </a:p>
          <a:p>
            <a:r>
              <a:rPr lang="en-US" sz="1200" b="0" i="0" kern="1200" dirty="0" smtClean="0">
                <a:solidFill>
                  <a:schemeClr val="tx1"/>
                </a:solidFill>
                <a:latin typeface="+mn-lt"/>
                <a:ea typeface="+mn-ea"/>
                <a:cs typeface="+mn-cs"/>
              </a:rPr>
              <a:t>Additionally, multinational corporations can find their margins exposed to various political and social considerations that businesses operating solely in a domestic capacity don’t encounter. Taxes, tariffs, and trade deficits can quickly become threats—and occasionally opportunities—that must be handled appropriately.</a:t>
            </a:r>
          </a:p>
          <a:p>
            <a:endParaRPr lang="tr-TR" dirty="0"/>
          </a:p>
        </p:txBody>
      </p:sp>
      <p:sp>
        <p:nvSpPr>
          <p:cNvPr id="4" name="3 Slayt Numarası Yer Tutucusu"/>
          <p:cNvSpPr>
            <a:spLocks noGrp="1"/>
          </p:cNvSpPr>
          <p:nvPr>
            <p:ph type="sldNum" sz="quarter" idx="10"/>
          </p:nvPr>
        </p:nvSpPr>
        <p:spPr/>
        <p:txBody>
          <a:bodyPr/>
          <a:lstStyle/>
          <a:p>
            <a:fld id="{F2817F69-E02B-4849-82DD-1F15D5BA68C3}" type="slidenum">
              <a:rPr lang="tr-TR" smtClean="0"/>
              <a:t>5</a:t>
            </a:fld>
            <a:endParaRPr lang="tr-T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What drives consumers to purchase and use certain products and services over others?</a:t>
            </a:r>
          </a:p>
          <a:p>
            <a:r>
              <a:rPr lang="en-US" sz="1200" b="0" i="0" kern="1200" dirty="0" smtClean="0">
                <a:solidFill>
                  <a:schemeClr val="tx1"/>
                </a:solidFill>
                <a:latin typeface="+mn-lt"/>
                <a:ea typeface="+mn-ea"/>
                <a:cs typeface="+mn-cs"/>
              </a:rPr>
              <a:t>In the online course </a:t>
            </a:r>
            <a:r>
              <a:rPr lang="en-US" sz="1200" b="0" i="0" u="sng" kern="1200" dirty="0" smtClean="0">
                <a:solidFill>
                  <a:schemeClr val="tx1"/>
                </a:solidFill>
                <a:latin typeface="+mn-lt"/>
                <a:ea typeface="+mn-ea"/>
                <a:cs typeface="+mn-cs"/>
                <a:hlinkClick r:id="rId3"/>
              </a:rPr>
              <a:t>Disruptive Strategy</a:t>
            </a:r>
            <a:r>
              <a:rPr lang="en-US" sz="1200" b="0" i="0" kern="1200" dirty="0" smtClean="0">
                <a:solidFill>
                  <a:schemeClr val="tx1"/>
                </a:solidFill>
                <a:latin typeface="+mn-lt"/>
                <a:ea typeface="+mn-ea"/>
                <a:cs typeface="+mn-cs"/>
              </a:rPr>
              <a:t>, Harvard Business School Professor Clayton Christensen presents an answer to that question. He says that although companies spend billions of dollars developing new offerings every year, most fail.</a:t>
            </a:r>
          </a:p>
          <a:p>
            <a:r>
              <a:rPr lang="en-US" sz="1200" b="0" i="0" kern="1200" dirty="0" smtClean="0">
                <a:solidFill>
                  <a:schemeClr val="tx1"/>
                </a:solidFill>
                <a:latin typeface="+mn-lt"/>
                <a:ea typeface="+mn-ea"/>
                <a:cs typeface="+mn-cs"/>
              </a:rPr>
              <a:t>“Somewhere between 75 and 85 percent of all new products launched into the market don't succeed financially,” Christensen says. “The reason is they don't target a job that people are trying to get done.”</a:t>
            </a:r>
          </a:p>
          <a:p>
            <a:r>
              <a:rPr lang="en-US" sz="1200" b="0" i="0" kern="1200" dirty="0" smtClean="0">
                <a:solidFill>
                  <a:schemeClr val="tx1"/>
                </a:solidFill>
                <a:latin typeface="+mn-lt"/>
                <a:ea typeface="+mn-ea"/>
                <a:cs typeface="+mn-cs"/>
              </a:rPr>
              <a:t>This idea is the crux of Christensen’s </a:t>
            </a:r>
            <a:r>
              <a:rPr lang="en-US" sz="1200" b="0" i="0" u="none" strike="noStrike" kern="1200" dirty="0" smtClean="0">
                <a:solidFill>
                  <a:schemeClr val="tx1"/>
                </a:solidFill>
                <a:latin typeface="+mn-lt"/>
                <a:ea typeface="+mn-ea"/>
                <a:cs typeface="+mn-cs"/>
                <a:hlinkClick r:id="rId4"/>
              </a:rPr>
              <a:t>jobs to be done theory</a:t>
            </a:r>
            <a:r>
              <a:rPr lang="en-US" sz="1200" b="0" i="0" kern="1200" dirty="0" smtClean="0">
                <a:solidFill>
                  <a:schemeClr val="tx1"/>
                </a:solidFill>
                <a:latin typeface="+mn-lt"/>
                <a:ea typeface="+mn-ea"/>
                <a:cs typeface="+mn-cs"/>
              </a:rPr>
              <a:t>, which asserts that customers don’t simply buy a product or service—they “hire” it to do a “job.”</a:t>
            </a:r>
          </a:p>
          <a:p>
            <a:r>
              <a:rPr lang="en-US" sz="1200" b="0" i="0" kern="1200" dirty="0" smtClean="0">
                <a:solidFill>
                  <a:schemeClr val="tx1"/>
                </a:solidFill>
                <a:latin typeface="+mn-lt"/>
                <a:ea typeface="+mn-ea"/>
                <a:cs typeface="+mn-cs"/>
              </a:rPr>
              <a:t>“A ‘job to be done’ is a problem or opportunity that somebody is trying to solve,” Christensen says. “We call it a ‘job’ because it needs to be done, and we hire people or products to get jobs done.”</a:t>
            </a:r>
          </a:p>
          <a:p>
            <a:r>
              <a:rPr lang="en-US" sz="1200" b="0" i="0" kern="1200" dirty="0" smtClean="0">
                <a:solidFill>
                  <a:schemeClr val="tx1"/>
                </a:solidFill>
                <a:latin typeface="+mn-lt"/>
                <a:ea typeface="+mn-ea"/>
                <a:cs typeface="+mn-cs"/>
              </a:rPr>
              <a:t>Before delving into some real-world examples of Christensen’s theory in action, here’s a look at how his framework can be used to discover and observe jobs to be done.</a:t>
            </a:r>
          </a:p>
          <a:p>
            <a:endParaRPr lang="en-US" dirty="0" smtClean="0"/>
          </a:p>
          <a:p>
            <a:endParaRPr lang="en-US" dirty="0" smtClean="0"/>
          </a:p>
          <a:p>
            <a:endParaRPr lang="tr-TR" dirty="0"/>
          </a:p>
        </p:txBody>
      </p:sp>
      <p:sp>
        <p:nvSpPr>
          <p:cNvPr id="4" name="3 Slayt Numarası Yer Tutucusu"/>
          <p:cNvSpPr>
            <a:spLocks noGrp="1"/>
          </p:cNvSpPr>
          <p:nvPr>
            <p:ph type="sldNum" sz="quarter" idx="10"/>
          </p:nvPr>
        </p:nvSpPr>
        <p:spPr/>
        <p:txBody>
          <a:bodyPr/>
          <a:lstStyle/>
          <a:p>
            <a:fld id="{F2817F69-E02B-4849-82DD-1F15D5BA68C3}" type="slidenum">
              <a:rPr lang="tr-TR" smtClean="0"/>
              <a:t>6</a:t>
            </a:fld>
            <a:endParaRPr lang="tr-T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fontScale="47500" lnSpcReduction="20000"/>
          </a:bodyPr>
          <a:lstStyle/>
          <a:p>
            <a:r>
              <a:rPr lang="en-US" sz="1200" b="0" i="0" kern="1200" dirty="0" smtClean="0">
                <a:solidFill>
                  <a:schemeClr val="tx1"/>
                </a:solidFill>
                <a:latin typeface="+mn-lt"/>
                <a:ea typeface="+mn-ea"/>
                <a:cs typeface="+mn-cs"/>
              </a:rPr>
              <a:t>1. Zoom: Connecting Remote Workers</a:t>
            </a:r>
          </a:p>
          <a:p>
            <a:r>
              <a:rPr lang="en-US" sz="1200" b="0" i="0" kern="1200" dirty="0" smtClean="0">
                <a:solidFill>
                  <a:schemeClr val="tx1"/>
                </a:solidFill>
                <a:latin typeface="+mn-lt"/>
                <a:ea typeface="+mn-ea"/>
                <a:cs typeface="+mn-cs"/>
              </a:rPr>
              <a:t>The number of professionals working remotely has </a:t>
            </a:r>
            <a:r>
              <a:rPr lang="en-US" sz="1200" b="0" i="0" u="sng" kern="1200" dirty="0" smtClean="0">
                <a:solidFill>
                  <a:schemeClr val="tx1"/>
                </a:solidFill>
                <a:latin typeface="+mn-lt"/>
                <a:ea typeface="+mn-ea"/>
                <a:cs typeface="+mn-cs"/>
                <a:hlinkClick r:id="rId3"/>
              </a:rPr>
              <a:t>grown exponentially</a:t>
            </a:r>
            <a:r>
              <a:rPr lang="en-US" sz="1200" b="0" i="0" kern="1200" dirty="0" smtClean="0">
                <a:solidFill>
                  <a:schemeClr val="tx1"/>
                </a:solidFill>
                <a:latin typeface="+mn-lt"/>
                <a:ea typeface="+mn-ea"/>
                <a:cs typeface="+mn-cs"/>
              </a:rPr>
              <a:t> over the past decade. This </a:t>
            </a:r>
            <a:r>
              <a:rPr lang="en-US" sz="1200" b="0" i="0" u="sng" kern="1200" dirty="0" smtClean="0">
                <a:solidFill>
                  <a:schemeClr val="tx1"/>
                </a:solidFill>
                <a:latin typeface="+mn-lt"/>
                <a:ea typeface="+mn-ea"/>
                <a:cs typeface="+mn-cs"/>
                <a:hlinkClick r:id="rId4"/>
              </a:rPr>
              <a:t>trend has spiked</a:t>
            </a:r>
            <a:r>
              <a:rPr lang="en-US" sz="1200" b="0" i="0" kern="1200" dirty="0" smtClean="0">
                <a:solidFill>
                  <a:schemeClr val="tx1"/>
                </a:solidFill>
                <a:latin typeface="+mn-lt"/>
                <a:ea typeface="+mn-ea"/>
                <a:cs typeface="+mn-cs"/>
              </a:rPr>
              <a:t> with the onset of the </a:t>
            </a:r>
            <a:r>
              <a:rPr lang="en-US" sz="1200" b="0" i="0" u="sng" kern="1200" dirty="0" err="1" smtClean="0">
                <a:solidFill>
                  <a:schemeClr val="tx1"/>
                </a:solidFill>
                <a:latin typeface="+mn-lt"/>
                <a:ea typeface="+mn-ea"/>
                <a:cs typeface="+mn-cs"/>
                <a:hlinkClick r:id="rId5"/>
              </a:rPr>
              <a:t>coronavirus</a:t>
            </a:r>
            <a:r>
              <a:rPr lang="en-US" sz="1200" b="0" i="0" u="sng" kern="1200" dirty="0" smtClean="0">
                <a:solidFill>
                  <a:schemeClr val="tx1"/>
                </a:solidFill>
                <a:latin typeface="+mn-lt"/>
                <a:ea typeface="+mn-ea"/>
                <a:cs typeface="+mn-cs"/>
                <a:hlinkClick r:id="rId5"/>
              </a:rPr>
              <a:t> (COVID-19) pandemic</a:t>
            </a:r>
            <a:r>
              <a:rPr lang="en-US" sz="1200" b="0" i="0" kern="1200" dirty="0" smtClean="0">
                <a:solidFill>
                  <a:schemeClr val="tx1"/>
                </a:solidFill>
                <a:latin typeface="+mn-lt"/>
                <a:ea typeface="+mn-ea"/>
                <a:cs typeface="+mn-cs"/>
              </a:rPr>
              <a:t>, as scores of businesses have transitioned to </a:t>
            </a:r>
            <a:r>
              <a:rPr lang="en-US" sz="1200" b="0" i="0" kern="1200" dirty="0" err="1" smtClean="0">
                <a:solidFill>
                  <a:schemeClr val="tx1"/>
                </a:solidFill>
                <a:latin typeface="+mn-lt"/>
                <a:ea typeface="+mn-ea"/>
                <a:cs typeface="+mn-cs"/>
              </a:rPr>
              <a:t>telework</a:t>
            </a:r>
            <a:r>
              <a:rPr lang="en-US" sz="1200" b="0" i="0" kern="1200" dirty="0" smtClean="0">
                <a:solidFill>
                  <a:schemeClr val="tx1"/>
                </a:solidFill>
                <a:latin typeface="+mn-lt"/>
                <a:ea typeface="+mn-ea"/>
                <a:cs typeface="+mn-cs"/>
              </a:rPr>
              <a:t> to limit the spread of the virus. As a result, many organizations have turned to technology to connect employees virtually.</a:t>
            </a:r>
          </a:p>
          <a:p>
            <a:r>
              <a:rPr lang="en-US" sz="1200" b="0" i="0" kern="1200" dirty="0" smtClean="0">
                <a:solidFill>
                  <a:schemeClr val="tx1"/>
                </a:solidFill>
                <a:latin typeface="+mn-lt"/>
                <a:ea typeface="+mn-ea"/>
                <a:cs typeface="+mn-cs"/>
              </a:rPr>
              <a:t>Among remote workers in the US, videoconferencing software </a:t>
            </a:r>
            <a:r>
              <a:rPr lang="en-US" sz="1200" b="0" i="0" u="sng" kern="1200" dirty="0" smtClean="0">
                <a:solidFill>
                  <a:schemeClr val="tx1"/>
                </a:solidFill>
                <a:latin typeface="+mn-lt"/>
                <a:ea typeface="+mn-ea"/>
                <a:cs typeface="+mn-cs"/>
                <a:hlinkClick r:id="rId6"/>
              </a:rPr>
              <a:t>Zoom</a:t>
            </a:r>
            <a:r>
              <a:rPr lang="en-US" sz="1200" b="0" i="0" kern="1200" dirty="0" smtClean="0">
                <a:solidFill>
                  <a:schemeClr val="tx1"/>
                </a:solidFill>
                <a:latin typeface="+mn-lt"/>
                <a:ea typeface="+mn-ea"/>
                <a:cs typeface="+mn-cs"/>
              </a:rPr>
              <a:t> has emerged as the </a:t>
            </a:r>
            <a:r>
              <a:rPr lang="en-US" sz="1200" b="0" i="0" u="sng" kern="1200" dirty="0" smtClean="0">
                <a:solidFill>
                  <a:schemeClr val="tx1"/>
                </a:solidFill>
                <a:latin typeface="+mn-lt"/>
                <a:ea typeface="+mn-ea"/>
                <a:cs typeface="+mn-cs"/>
                <a:hlinkClick r:id="rId7"/>
              </a:rPr>
              <a:t>most-used collaboration tool</a:t>
            </a:r>
            <a:r>
              <a:rPr lang="en-US" sz="1200" b="0" i="0" kern="1200" dirty="0" smtClean="0">
                <a:solidFill>
                  <a:schemeClr val="tx1"/>
                </a:solidFill>
                <a:latin typeface="+mn-lt"/>
                <a:ea typeface="+mn-ea"/>
                <a:cs typeface="+mn-cs"/>
              </a:rPr>
              <a:t>.</a:t>
            </a:r>
          </a:p>
          <a:p>
            <a:r>
              <a:rPr lang="en-US" sz="1200" b="0" i="0" kern="1200" dirty="0" smtClean="0">
                <a:solidFill>
                  <a:schemeClr val="tx1"/>
                </a:solidFill>
                <a:latin typeface="+mn-lt"/>
                <a:ea typeface="+mn-ea"/>
                <a:cs typeface="+mn-cs"/>
              </a:rPr>
              <a:t>In this case, the job to be done is helping remote workers </a:t>
            </a:r>
            <a:r>
              <a:rPr lang="en-US" sz="1200" b="0" i="0" u="sng" kern="1200" dirty="0" smtClean="0">
                <a:solidFill>
                  <a:schemeClr val="tx1"/>
                </a:solidFill>
                <a:latin typeface="+mn-lt"/>
                <a:ea typeface="+mn-ea"/>
                <a:cs typeface="+mn-cs"/>
                <a:hlinkClick r:id="rId8"/>
              </a:rPr>
              <a:t>manage</a:t>
            </a:r>
            <a:r>
              <a:rPr lang="en-US" sz="1200" b="0" i="0" kern="1200" dirty="0" smtClean="0">
                <a:solidFill>
                  <a:schemeClr val="tx1"/>
                </a:solidFill>
                <a:latin typeface="+mn-lt"/>
                <a:ea typeface="+mn-ea"/>
                <a:cs typeface="+mn-cs"/>
              </a:rPr>
              <a:t> and </a:t>
            </a:r>
            <a:r>
              <a:rPr lang="en-US" sz="1200" b="0" i="0" u="sng" kern="1200" dirty="0" smtClean="0">
                <a:solidFill>
                  <a:schemeClr val="tx1"/>
                </a:solidFill>
                <a:latin typeface="+mn-lt"/>
                <a:ea typeface="+mn-ea"/>
                <a:cs typeface="+mn-cs"/>
                <a:hlinkClick r:id="rId9"/>
              </a:rPr>
              <a:t>engage</a:t>
            </a:r>
            <a:r>
              <a:rPr lang="en-US" sz="1200" b="0" i="0" kern="1200" dirty="0" smtClean="0">
                <a:solidFill>
                  <a:schemeClr val="tx1"/>
                </a:solidFill>
                <a:latin typeface="+mn-lt"/>
                <a:ea typeface="+mn-ea"/>
                <a:cs typeface="+mn-cs"/>
              </a:rPr>
              <a:t> with colleagues without in-person interaction, and Zoom has proven to be an effective means of doing so. In fact, the company has seen a </a:t>
            </a:r>
            <a:r>
              <a:rPr lang="en-US" sz="1200" b="0" i="0" u="sng" kern="1200" dirty="0" smtClean="0">
                <a:solidFill>
                  <a:schemeClr val="tx1"/>
                </a:solidFill>
                <a:latin typeface="+mn-lt"/>
                <a:ea typeface="+mn-ea"/>
                <a:cs typeface="+mn-cs"/>
                <a:hlinkClick r:id="rId10"/>
              </a:rPr>
              <a:t>354 percent increase</a:t>
            </a:r>
            <a:r>
              <a:rPr lang="en-US" sz="1200" b="0" i="0" kern="1200" dirty="0" smtClean="0">
                <a:solidFill>
                  <a:schemeClr val="tx1"/>
                </a:solidFill>
                <a:latin typeface="+mn-lt"/>
                <a:ea typeface="+mn-ea"/>
                <a:cs typeface="+mn-cs"/>
              </a:rPr>
              <a:t> in customer growth since the start of the COVID-19 pandemic.</a:t>
            </a:r>
          </a:p>
          <a:p>
            <a:r>
              <a:rPr lang="en-US" sz="1200" b="0" i="0" kern="1200" dirty="0" smtClean="0">
                <a:solidFill>
                  <a:schemeClr val="tx1"/>
                </a:solidFill>
                <a:latin typeface="+mn-lt"/>
                <a:ea typeface="+mn-ea"/>
                <a:cs typeface="+mn-cs"/>
              </a:rPr>
              <a:t>With 73 percent of teams </a:t>
            </a:r>
            <a:r>
              <a:rPr lang="en-US" sz="1200" b="0" i="0" u="sng" kern="1200" dirty="0" smtClean="0">
                <a:solidFill>
                  <a:schemeClr val="tx1"/>
                </a:solidFill>
                <a:latin typeface="+mn-lt"/>
                <a:ea typeface="+mn-ea"/>
                <a:cs typeface="+mn-cs"/>
                <a:hlinkClick r:id="rId11"/>
              </a:rPr>
              <a:t>projected to include remote employees by 2028</a:t>
            </a:r>
            <a:r>
              <a:rPr lang="en-US" sz="1200" b="0" i="0" kern="1200" dirty="0" smtClean="0">
                <a:solidFill>
                  <a:schemeClr val="tx1"/>
                </a:solidFill>
                <a:latin typeface="+mn-lt"/>
                <a:ea typeface="+mn-ea"/>
                <a:cs typeface="+mn-cs"/>
              </a:rPr>
              <a:t>, the job of helping professionals virtually connect is poised to persist, and Zoom has made strides to </a:t>
            </a:r>
            <a:r>
              <a:rPr lang="en-US" sz="1200" b="0" i="0" u="sng" kern="1200" dirty="0" smtClean="0">
                <a:solidFill>
                  <a:schemeClr val="tx1"/>
                </a:solidFill>
                <a:latin typeface="+mn-lt"/>
                <a:ea typeface="+mn-ea"/>
                <a:cs typeface="+mn-cs"/>
                <a:hlinkClick r:id="rId12"/>
              </a:rPr>
              <a:t>upgrade its security and privacy features</a:t>
            </a:r>
            <a:r>
              <a:rPr lang="en-US" sz="1200" b="0" i="0" kern="1200" dirty="0" smtClean="0">
                <a:solidFill>
                  <a:schemeClr val="tx1"/>
                </a:solidFill>
                <a:latin typeface="+mn-lt"/>
                <a:ea typeface="+mn-ea"/>
                <a:cs typeface="+mn-cs"/>
              </a:rPr>
              <a:t> to keep with that trend.</a:t>
            </a:r>
          </a:p>
          <a:p>
            <a:r>
              <a:rPr lang="en-US" sz="1200" b="0" i="0" kern="1200" dirty="0" smtClean="0">
                <a:solidFill>
                  <a:schemeClr val="tx1"/>
                </a:solidFill>
                <a:latin typeface="+mn-lt"/>
                <a:ea typeface="+mn-ea"/>
                <a:cs typeface="+mn-cs"/>
              </a:rPr>
              <a:t>2. PayPal: Providing a Secure Way to Make Online Payments</a:t>
            </a:r>
          </a:p>
          <a:p>
            <a:r>
              <a:rPr lang="en-US" sz="1200" b="0" i="0" u="sng" kern="1200" dirty="0" smtClean="0">
                <a:solidFill>
                  <a:schemeClr val="tx1"/>
                </a:solidFill>
                <a:latin typeface="+mn-lt"/>
                <a:ea typeface="+mn-ea"/>
                <a:cs typeface="+mn-cs"/>
                <a:hlinkClick r:id="rId13"/>
              </a:rPr>
              <a:t>PayPal</a:t>
            </a:r>
            <a:r>
              <a:rPr lang="en-US" sz="1200" b="0" i="0" kern="1200" dirty="0" smtClean="0">
                <a:solidFill>
                  <a:schemeClr val="tx1"/>
                </a:solidFill>
                <a:latin typeface="+mn-lt"/>
                <a:ea typeface="+mn-ea"/>
                <a:cs typeface="+mn-cs"/>
              </a:rPr>
              <a:t> is another company that’s experienced significant growth—in recent years and due to circumstances surrounding the </a:t>
            </a:r>
            <a:r>
              <a:rPr lang="en-US" sz="1200" b="0" i="0" kern="1200" dirty="0" err="1" smtClean="0">
                <a:solidFill>
                  <a:schemeClr val="tx1"/>
                </a:solidFill>
                <a:latin typeface="+mn-lt"/>
                <a:ea typeface="+mn-ea"/>
                <a:cs typeface="+mn-cs"/>
              </a:rPr>
              <a:t>coronavirus</a:t>
            </a:r>
            <a:r>
              <a:rPr lang="en-US" sz="1200" b="0" i="0" kern="1200" dirty="0" smtClean="0">
                <a:solidFill>
                  <a:schemeClr val="tx1"/>
                </a:solidFill>
                <a:latin typeface="+mn-lt"/>
                <a:ea typeface="+mn-ea"/>
                <a:cs typeface="+mn-cs"/>
              </a:rPr>
              <a:t> outbreak.</a:t>
            </a:r>
          </a:p>
          <a:p>
            <a:r>
              <a:rPr lang="en-US" sz="1200" b="0" i="0" kern="1200" dirty="0" smtClean="0">
                <a:solidFill>
                  <a:schemeClr val="tx1"/>
                </a:solidFill>
                <a:latin typeface="+mn-lt"/>
                <a:ea typeface="+mn-ea"/>
                <a:cs typeface="+mn-cs"/>
              </a:rPr>
              <a:t>Research shows </a:t>
            </a:r>
            <a:r>
              <a:rPr lang="en-US" sz="1200" b="0" i="0" u="sng" kern="1200" dirty="0" smtClean="0">
                <a:solidFill>
                  <a:schemeClr val="tx1"/>
                </a:solidFill>
                <a:latin typeface="+mn-lt"/>
                <a:ea typeface="+mn-ea"/>
                <a:cs typeface="+mn-cs"/>
                <a:hlinkClick r:id="rId14"/>
              </a:rPr>
              <a:t>the use of cash has been in decline</a:t>
            </a:r>
            <a:r>
              <a:rPr lang="en-US" sz="1200" b="0" i="0" kern="1200" dirty="0" smtClean="0">
                <a:solidFill>
                  <a:schemeClr val="tx1"/>
                </a:solidFill>
                <a:latin typeface="+mn-lt"/>
                <a:ea typeface="+mn-ea"/>
                <a:cs typeface="+mn-cs"/>
              </a:rPr>
              <a:t> and, due to concerns about COVID-19 transmission, people are increasingly </a:t>
            </a:r>
            <a:r>
              <a:rPr lang="en-US" sz="1200" b="0" i="0" u="sng" kern="1200" dirty="0" smtClean="0">
                <a:solidFill>
                  <a:schemeClr val="tx1"/>
                </a:solidFill>
                <a:latin typeface="+mn-lt"/>
                <a:ea typeface="+mn-ea"/>
                <a:cs typeface="+mn-cs"/>
                <a:hlinkClick r:id="rId15"/>
              </a:rPr>
              <a:t>opting for digital payment methods</a:t>
            </a:r>
            <a:r>
              <a:rPr lang="en-US" sz="1200" b="0" i="0" kern="1200" dirty="0" smtClean="0">
                <a:solidFill>
                  <a:schemeClr val="tx1"/>
                </a:solidFill>
                <a:latin typeface="+mn-lt"/>
                <a:ea typeface="+mn-ea"/>
                <a:cs typeface="+mn-cs"/>
              </a:rPr>
              <a:t>.</a:t>
            </a:r>
          </a:p>
          <a:p>
            <a:r>
              <a:rPr lang="en-US" sz="1200" b="0" i="0" kern="1200" dirty="0" smtClean="0">
                <a:solidFill>
                  <a:schemeClr val="tx1"/>
                </a:solidFill>
                <a:latin typeface="+mn-lt"/>
                <a:ea typeface="+mn-ea"/>
                <a:cs typeface="+mn-cs"/>
              </a:rPr>
              <a:t>For consumers who need to securely and easily pay online, PayPal’s offerings have hit the mark.</a:t>
            </a:r>
          </a:p>
          <a:p>
            <a:r>
              <a:rPr lang="en-US" sz="1200" b="0" i="0" kern="1200" dirty="0" smtClean="0">
                <a:solidFill>
                  <a:schemeClr val="tx1"/>
                </a:solidFill>
                <a:latin typeface="+mn-lt"/>
                <a:ea typeface="+mn-ea"/>
                <a:cs typeface="+mn-cs"/>
              </a:rPr>
              <a:t>In addition to a large network of merchants, PayPal provides customers with convenient payment options, such as its One Touch checkout tool.</a:t>
            </a:r>
          </a:p>
          <a:p>
            <a:r>
              <a:rPr lang="en-US" sz="1200" b="0" i="0" kern="1200" dirty="0" smtClean="0">
                <a:solidFill>
                  <a:schemeClr val="tx1"/>
                </a:solidFill>
                <a:latin typeface="+mn-lt"/>
                <a:ea typeface="+mn-ea"/>
                <a:cs typeface="+mn-cs"/>
              </a:rPr>
              <a:t>According to CEO Dan Schulman in an </a:t>
            </a:r>
            <a:r>
              <a:rPr lang="en-US" sz="1200" b="0" i="0" u="sng" kern="1200" dirty="0" smtClean="0">
                <a:solidFill>
                  <a:schemeClr val="tx1"/>
                </a:solidFill>
                <a:latin typeface="+mn-lt"/>
                <a:ea typeface="+mn-ea"/>
                <a:cs typeface="+mn-cs"/>
                <a:hlinkClick r:id="rId16"/>
              </a:rPr>
              <a:t>article for </a:t>
            </a:r>
            <a:r>
              <a:rPr lang="en-US" sz="1200" b="0" i="0" u="none" strike="noStrike" kern="1200" dirty="0" smtClean="0">
                <a:solidFill>
                  <a:schemeClr val="tx1"/>
                </a:solidFill>
                <a:latin typeface="+mn-lt"/>
                <a:ea typeface="+mn-ea"/>
                <a:cs typeface="+mn-cs"/>
                <a:hlinkClick r:id="rId16"/>
              </a:rPr>
              <a:t>The Motley Fool</a:t>
            </a:r>
            <a:r>
              <a:rPr lang="en-US" sz="1200" b="0" i="0" kern="1200" dirty="0" smtClean="0">
                <a:solidFill>
                  <a:schemeClr val="tx1"/>
                </a:solidFill>
                <a:latin typeface="+mn-lt"/>
                <a:ea typeface="+mn-ea"/>
                <a:cs typeface="+mn-cs"/>
              </a:rPr>
              <a:t>, PayPal also invokes a feeling of “trust and security” among its customers, which speaks to the emotional dimension of jobs described in Christenson’s theory.</a:t>
            </a:r>
          </a:p>
          <a:p>
            <a:r>
              <a:rPr lang="en-US" sz="1200" b="0" i="0" kern="1200" dirty="0" smtClean="0">
                <a:solidFill>
                  <a:schemeClr val="tx1"/>
                </a:solidFill>
                <a:latin typeface="+mn-lt"/>
                <a:ea typeface="+mn-ea"/>
                <a:cs typeface="+mn-cs"/>
              </a:rPr>
              <a:t>A recent </a:t>
            </a:r>
            <a:r>
              <a:rPr lang="en-US" sz="1200" b="0" i="0" u="sng" kern="1200" dirty="0" smtClean="0">
                <a:solidFill>
                  <a:schemeClr val="tx1"/>
                </a:solidFill>
                <a:latin typeface="+mn-lt"/>
                <a:ea typeface="+mn-ea"/>
                <a:cs typeface="+mn-cs"/>
                <a:hlinkClick r:id="rId17"/>
              </a:rPr>
              <a:t>report</a:t>
            </a:r>
            <a:r>
              <a:rPr lang="en-US" sz="1200" b="0" i="0" kern="1200" dirty="0" smtClean="0">
                <a:solidFill>
                  <a:schemeClr val="tx1"/>
                </a:solidFill>
                <a:latin typeface="+mn-lt"/>
                <a:ea typeface="+mn-ea"/>
                <a:cs typeface="+mn-cs"/>
              </a:rPr>
              <a:t> projects the global digital payments market to grow at an annual rate of over 17 percent, enabling PayPal to continue to succeed as it </a:t>
            </a:r>
            <a:r>
              <a:rPr lang="en-US" sz="1200" b="0" i="0" u="sng" kern="1200" dirty="0" smtClean="0">
                <a:solidFill>
                  <a:schemeClr val="tx1"/>
                </a:solidFill>
                <a:latin typeface="+mn-lt"/>
                <a:ea typeface="+mn-ea"/>
                <a:cs typeface="+mn-cs"/>
                <a:hlinkClick r:id="rId18"/>
              </a:rPr>
              <a:t>expands its business</a:t>
            </a:r>
            <a:r>
              <a:rPr lang="en-US" sz="1200" b="0" i="0" kern="1200" dirty="0" smtClean="0">
                <a:solidFill>
                  <a:schemeClr val="tx1"/>
                </a:solidFill>
                <a:latin typeface="+mn-lt"/>
                <a:ea typeface="+mn-ea"/>
                <a:cs typeface="+mn-cs"/>
              </a:rPr>
              <a:t>.</a:t>
            </a:r>
          </a:p>
          <a:p>
            <a:r>
              <a:rPr lang="en-US" sz="1200" b="0" i="0" kern="1200" dirty="0" smtClean="0">
                <a:solidFill>
                  <a:schemeClr val="tx1"/>
                </a:solidFill>
                <a:latin typeface="+mn-lt"/>
                <a:ea typeface="+mn-ea"/>
                <a:cs typeface="+mn-cs"/>
              </a:rPr>
              <a:t>3. </a:t>
            </a:r>
            <a:r>
              <a:rPr lang="en-US" sz="1200" b="0" i="0" kern="1200" dirty="0" err="1" smtClean="0">
                <a:solidFill>
                  <a:schemeClr val="tx1"/>
                </a:solidFill>
                <a:latin typeface="+mn-lt"/>
                <a:ea typeface="+mn-ea"/>
                <a:cs typeface="+mn-cs"/>
              </a:rPr>
              <a:t>DoorDash</a:t>
            </a:r>
            <a:r>
              <a:rPr lang="en-US" sz="1200" b="0" i="0" kern="1200" dirty="0" smtClean="0">
                <a:solidFill>
                  <a:schemeClr val="tx1"/>
                </a:solidFill>
                <a:latin typeface="+mn-lt"/>
                <a:ea typeface="+mn-ea"/>
                <a:cs typeface="+mn-cs"/>
              </a:rPr>
              <a:t>: Delivering Food Safely and Conveniently</a:t>
            </a:r>
          </a:p>
          <a:p>
            <a:r>
              <a:rPr lang="en-US" sz="1200" b="0" i="0" kern="1200" dirty="0" smtClean="0">
                <a:solidFill>
                  <a:schemeClr val="tx1"/>
                </a:solidFill>
                <a:latin typeface="+mn-lt"/>
                <a:ea typeface="+mn-ea"/>
                <a:cs typeface="+mn-cs"/>
              </a:rPr>
              <a:t>Third-party food delivery services have become increasingly popular as more people </a:t>
            </a:r>
            <a:r>
              <a:rPr lang="en-US" sz="1200" b="0" i="0" u="sng" kern="1200" dirty="0" smtClean="0">
                <a:solidFill>
                  <a:schemeClr val="tx1"/>
                </a:solidFill>
                <a:latin typeface="+mn-lt"/>
                <a:ea typeface="+mn-ea"/>
                <a:cs typeface="+mn-cs"/>
                <a:hlinkClick r:id="rId19"/>
              </a:rPr>
              <a:t>opt for off-premises over in-person dining</a:t>
            </a:r>
            <a:r>
              <a:rPr lang="en-US" sz="1200" b="0" i="0" kern="1200" dirty="0" smtClean="0">
                <a:solidFill>
                  <a:schemeClr val="tx1"/>
                </a:solidFill>
                <a:latin typeface="+mn-lt"/>
                <a:ea typeface="+mn-ea"/>
                <a:cs typeface="+mn-cs"/>
              </a:rPr>
              <a:t>. This trend has recently </a:t>
            </a:r>
            <a:r>
              <a:rPr lang="en-US" sz="1200" b="0" i="0" u="sng" kern="1200" dirty="0" smtClean="0">
                <a:solidFill>
                  <a:schemeClr val="tx1"/>
                </a:solidFill>
                <a:latin typeface="+mn-lt"/>
                <a:ea typeface="+mn-ea"/>
                <a:cs typeface="+mn-cs"/>
                <a:hlinkClick r:id="rId20"/>
              </a:rPr>
              <a:t>surged in the US</a:t>
            </a:r>
            <a:r>
              <a:rPr lang="en-US" sz="1200" b="0" i="0" kern="1200" dirty="0" smtClean="0">
                <a:solidFill>
                  <a:schemeClr val="tx1"/>
                </a:solidFill>
                <a:latin typeface="+mn-lt"/>
                <a:ea typeface="+mn-ea"/>
                <a:cs typeface="+mn-cs"/>
              </a:rPr>
              <a:t>, with many Americans under shelter-in-place orders and restaurant owners facing stringent building capacity and sanitation guidelines.</a:t>
            </a:r>
          </a:p>
          <a:p>
            <a:r>
              <a:rPr lang="en-US" sz="1200" b="0" i="0" kern="1200" dirty="0" smtClean="0">
                <a:solidFill>
                  <a:schemeClr val="tx1"/>
                </a:solidFill>
                <a:latin typeface="+mn-lt"/>
                <a:ea typeface="+mn-ea"/>
                <a:cs typeface="+mn-cs"/>
              </a:rPr>
              <a:t>According to </a:t>
            </a:r>
            <a:r>
              <a:rPr lang="en-US" sz="1200" b="0" i="0" u="sng" kern="1200" dirty="0" smtClean="0">
                <a:solidFill>
                  <a:schemeClr val="tx1"/>
                </a:solidFill>
                <a:latin typeface="+mn-lt"/>
                <a:ea typeface="+mn-ea"/>
                <a:cs typeface="+mn-cs"/>
                <a:hlinkClick r:id="rId21"/>
              </a:rPr>
              <a:t>research</a:t>
            </a:r>
            <a:r>
              <a:rPr lang="en-US" sz="1200" b="0" i="0" kern="1200" dirty="0" smtClean="0">
                <a:solidFill>
                  <a:schemeClr val="tx1"/>
                </a:solidFill>
                <a:latin typeface="+mn-lt"/>
                <a:ea typeface="+mn-ea"/>
                <a:cs typeface="+mn-cs"/>
              </a:rPr>
              <a:t> by data analytics company Second Measure, 44 percent of US consumers are using </a:t>
            </a:r>
            <a:r>
              <a:rPr lang="en-US" sz="1200" b="0" i="0" u="sng" kern="1200" dirty="0" err="1" smtClean="0">
                <a:solidFill>
                  <a:schemeClr val="tx1"/>
                </a:solidFill>
                <a:latin typeface="+mn-lt"/>
                <a:ea typeface="+mn-ea"/>
                <a:cs typeface="+mn-cs"/>
                <a:hlinkClick r:id="rId22"/>
              </a:rPr>
              <a:t>DoorDash</a:t>
            </a:r>
            <a:r>
              <a:rPr lang="en-US" sz="1200" b="0" i="0" kern="1200" dirty="0" smtClean="0">
                <a:solidFill>
                  <a:schemeClr val="tx1"/>
                </a:solidFill>
                <a:latin typeface="+mn-lt"/>
                <a:ea typeface="+mn-ea"/>
                <a:cs typeface="+mn-cs"/>
              </a:rPr>
              <a:t> as their preferred meal delivery platform.</a:t>
            </a:r>
          </a:p>
          <a:p>
            <a:r>
              <a:rPr lang="en-US" sz="1200" b="0" i="0" kern="1200" dirty="0" err="1" smtClean="0">
                <a:solidFill>
                  <a:schemeClr val="tx1"/>
                </a:solidFill>
                <a:latin typeface="+mn-lt"/>
                <a:ea typeface="+mn-ea"/>
                <a:cs typeface="+mn-cs"/>
              </a:rPr>
              <a:t>DoorDash</a:t>
            </a:r>
            <a:r>
              <a:rPr lang="en-US" sz="1200" b="0" i="0" kern="1200" dirty="0" smtClean="0">
                <a:solidFill>
                  <a:schemeClr val="tx1"/>
                </a:solidFill>
                <a:latin typeface="+mn-lt"/>
                <a:ea typeface="+mn-ea"/>
                <a:cs typeface="+mn-cs"/>
              </a:rPr>
              <a:t> offers users a convenient way to order food without leaving their homes or making a phone call, and receive it via contactless delivery. It’s the </a:t>
            </a:r>
            <a:r>
              <a:rPr lang="en-US" sz="1200" b="0" i="0" u="sng" kern="1200" dirty="0" smtClean="0">
                <a:solidFill>
                  <a:schemeClr val="tx1"/>
                </a:solidFill>
                <a:latin typeface="+mn-lt"/>
                <a:ea typeface="+mn-ea"/>
                <a:cs typeface="+mn-cs"/>
                <a:hlinkClick r:id="rId23"/>
              </a:rPr>
              <a:t>largest platform of its kind in the US</a:t>
            </a:r>
            <a:r>
              <a:rPr lang="en-US" sz="1200" b="0" i="0" kern="1200" dirty="0" smtClean="0">
                <a:solidFill>
                  <a:schemeClr val="tx1"/>
                </a:solidFill>
                <a:latin typeface="+mn-lt"/>
                <a:ea typeface="+mn-ea"/>
                <a:cs typeface="+mn-cs"/>
              </a:rPr>
              <a:t> and has partnerships with over 310,000 restaurants.</a:t>
            </a:r>
          </a:p>
          <a:p>
            <a:r>
              <a:rPr lang="en-US" sz="1200" b="0" i="0" kern="1200" dirty="0" smtClean="0">
                <a:solidFill>
                  <a:schemeClr val="tx1"/>
                </a:solidFill>
                <a:latin typeface="+mn-lt"/>
                <a:ea typeface="+mn-ea"/>
                <a:cs typeface="+mn-cs"/>
              </a:rPr>
              <a:t>As the need for contactless delivery has continued to rise amidst the </a:t>
            </a:r>
            <a:r>
              <a:rPr lang="en-US" sz="1200" b="0" i="0" kern="1200" dirty="0" err="1" smtClean="0">
                <a:solidFill>
                  <a:schemeClr val="tx1"/>
                </a:solidFill>
                <a:latin typeface="+mn-lt"/>
                <a:ea typeface="+mn-ea"/>
                <a:cs typeface="+mn-cs"/>
              </a:rPr>
              <a:t>coronavirus</a:t>
            </a:r>
            <a:r>
              <a:rPr lang="en-US" sz="1200" b="0" i="0" kern="1200" dirty="0" smtClean="0">
                <a:solidFill>
                  <a:schemeClr val="tx1"/>
                </a:solidFill>
                <a:latin typeface="+mn-lt"/>
                <a:ea typeface="+mn-ea"/>
                <a:cs typeface="+mn-cs"/>
              </a:rPr>
              <a:t> pandemic, the company has </a:t>
            </a:r>
            <a:r>
              <a:rPr lang="en-US" sz="1200" b="0" i="0" u="sng" kern="1200" dirty="0" smtClean="0">
                <a:solidFill>
                  <a:schemeClr val="tx1"/>
                </a:solidFill>
                <a:latin typeface="+mn-lt"/>
                <a:ea typeface="+mn-ea"/>
                <a:cs typeface="+mn-cs"/>
                <a:hlinkClick r:id="rId24"/>
              </a:rPr>
              <a:t>broadened its services</a:t>
            </a:r>
            <a:r>
              <a:rPr lang="en-US" sz="1200" b="0" i="0" kern="1200" dirty="0" smtClean="0">
                <a:solidFill>
                  <a:schemeClr val="tx1"/>
                </a:solidFill>
                <a:latin typeface="+mn-lt"/>
                <a:ea typeface="+mn-ea"/>
                <a:cs typeface="+mn-cs"/>
              </a:rPr>
              <a:t> to include orders from 7-Eleven, Wawa, Circle K, and CVS Pharmacy, enabling customers to get essential household products and over-the-counter medicines.</a:t>
            </a:r>
          </a:p>
          <a:p>
            <a:r>
              <a:rPr lang="en-US" sz="1200" b="0" i="0" kern="1200" dirty="0" smtClean="0">
                <a:solidFill>
                  <a:schemeClr val="tx1"/>
                </a:solidFill>
                <a:latin typeface="+mn-lt"/>
                <a:ea typeface="+mn-ea"/>
                <a:cs typeface="+mn-cs"/>
              </a:rPr>
              <a:t>The global online food delivery services market is </a:t>
            </a:r>
            <a:r>
              <a:rPr lang="en-US" sz="1200" b="0" i="0" u="sng" kern="1200" dirty="0" smtClean="0">
                <a:solidFill>
                  <a:schemeClr val="tx1"/>
                </a:solidFill>
                <a:latin typeface="+mn-lt"/>
                <a:ea typeface="+mn-ea"/>
                <a:cs typeface="+mn-cs"/>
                <a:hlinkClick r:id="rId25"/>
              </a:rPr>
              <a:t>projected to grow</a:t>
            </a:r>
            <a:r>
              <a:rPr lang="en-US" sz="1200" b="0" i="0" kern="1200" dirty="0" smtClean="0">
                <a:solidFill>
                  <a:schemeClr val="tx1"/>
                </a:solidFill>
                <a:latin typeface="+mn-lt"/>
                <a:ea typeface="+mn-ea"/>
                <a:cs typeface="+mn-cs"/>
              </a:rPr>
              <a:t> from $111 billion in 2020 to $154 billion in 2023. </a:t>
            </a:r>
            <a:r>
              <a:rPr lang="en-US" sz="1200" b="0" i="0" u="sng" kern="1200" dirty="0" err="1" smtClean="0">
                <a:solidFill>
                  <a:schemeClr val="tx1"/>
                </a:solidFill>
                <a:latin typeface="+mn-lt"/>
                <a:ea typeface="+mn-ea"/>
                <a:cs typeface="+mn-cs"/>
                <a:hlinkClick r:id="rId26"/>
              </a:rPr>
              <a:t>DoorDash’s</a:t>
            </a:r>
            <a:r>
              <a:rPr lang="en-US" sz="1200" b="0" i="0" u="sng" kern="1200" dirty="0" smtClean="0">
                <a:solidFill>
                  <a:schemeClr val="tx1"/>
                </a:solidFill>
                <a:latin typeface="+mn-lt"/>
                <a:ea typeface="+mn-ea"/>
                <a:cs typeface="+mn-cs"/>
                <a:hlinkClick r:id="rId26"/>
              </a:rPr>
              <a:t> market share</a:t>
            </a:r>
            <a:r>
              <a:rPr lang="en-US" sz="1200" b="0" i="0" kern="1200" dirty="0" smtClean="0">
                <a:solidFill>
                  <a:schemeClr val="tx1"/>
                </a:solidFill>
                <a:latin typeface="+mn-lt"/>
                <a:ea typeface="+mn-ea"/>
                <a:cs typeface="+mn-cs"/>
              </a:rPr>
              <a:t> puts it in a prime spot to continue helping people get food and items delivered to their door safely and conveniently.</a:t>
            </a:r>
          </a:p>
          <a:p>
            <a:r>
              <a:rPr lang="en-US" sz="1200" b="0" i="0" kern="1200" dirty="0" smtClean="0">
                <a:solidFill>
                  <a:schemeClr val="tx1"/>
                </a:solidFill>
                <a:latin typeface="+mn-lt"/>
                <a:ea typeface="+mn-ea"/>
                <a:cs typeface="+mn-cs"/>
              </a:rPr>
              <a:t>4. Nike: Serving the Needs of Runners</a:t>
            </a:r>
          </a:p>
          <a:p>
            <a:r>
              <a:rPr lang="en-US" sz="1200" b="0" i="0" u="sng" kern="1200" dirty="0" smtClean="0">
                <a:solidFill>
                  <a:schemeClr val="tx1"/>
                </a:solidFill>
                <a:latin typeface="+mn-lt"/>
                <a:ea typeface="+mn-ea"/>
                <a:cs typeface="+mn-cs"/>
                <a:hlinkClick r:id="rId27"/>
              </a:rPr>
              <a:t>Nike</a:t>
            </a:r>
            <a:r>
              <a:rPr lang="en-US" sz="1200" b="0" i="0" kern="1200" dirty="0" smtClean="0">
                <a:solidFill>
                  <a:schemeClr val="tx1"/>
                </a:solidFill>
                <a:latin typeface="+mn-lt"/>
                <a:ea typeface="+mn-ea"/>
                <a:cs typeface="+mn-cs"/>
              </a:rPr>
              <a:t> sits atop the list of </a:t>
            </a:r>
            <a:r>
              <a:rPr lang="en-US" sz="1200" b="0" i="0" u="sng" kern="1200" dirty="0" smtClean="0">
                <a:solidFill>
                  <a:schemeClr val="tx1"/>
                </a:solidFill>
                <a:latin typeface="+mn-lt"/>
                <a:ea typeface="+mn-ea"/>
                <a:cs typeface="+mn-cs"/>
                <a:hlinkClick r:id="rId28"/>
              </a:rPr>
              <a:t>best-selling athletic apparel and footwear companies</a:t>
            </a:r>
            <a:r>
              <a:rPr lang="en-US" sz="1200" b="0" i="0" kern="1200" dirty="0" smtClean="0">
                <a:solidFill>
                  <a:schemeClr val="tx1"/>
                </a:solidFill>
                <a:latin typeface="+mn-lt"/>
                <a:ea typeface="+mn-ea"/>
                <a:cs typeface="+mn-cs"/>
              </a:rPr>
              <a:t> worldwide, but its rise to the upper echelons of the market began with a product geared toward a specific job that needed to be done.</a:t>
            </a:r>
          </a:p>
          <a:p>
            <a:r>
              <a:rPr lang="en-US" sz="1200" b="0" i="0" kern="1200" dirty="0" smtClean="0">
                <a:solidFill>
                  <a:schemeClr val="tx1"/>
                </a:solidFill>
                <a:latin typeface="+mn-lt"/>
                <a:ea typeface="+mn-ea"/>
                <a:cs typeface="+mn-cs"/>
              </a:rPr>
              <a:t>In the mid-1960s, track and field coach and Nike co-founder Bill </a:t>
            </a:r>
            <a:r>
              <a:rPr lang="en-US" sz="1200" b="0" i="0" kern="1200" dirty="0" err="1" smtClean="0">
                <a:solidFill>
                  <a:schemeClr val="tx1"/>
                </a:solidFill>
                <a:latin typeface="+mn-lt"/>
                <a:ea typeface="+mn-ea"/>
                <a:cs typeface="+mn-cs"/>
              </a:rPr>
              <a:t>Bowerman</a:t>
            </a:r>
            <a:r>
              <a:rPr lang="en-US" sz="1200" b="0" i="0" kern="1200" dirty="0" smtClean="0">
                <a:solidFill>
                  <a:schemeClr val="tx1"/>
                </a:solidFill>
                <a:latin typeface="+mn-lt"/>
                <a:ea typeface="+mn-ea"/>
                <a:cs typeface="+mn-cs"/>
              </a:rPr>
              <a:t> sought to engineer a shoe that could enable runners to run faster and lighter with less risk of injury. He conceived of a design with a soft sponge midsole through the ball and heel of the foot, intended to absorb road shock and reduce leg fatigue.</a:t>
            </a:r>
          </a:p>
          <a:p>
            <a:r>
              <a:rPr lang="en-US" sz="1200" b="0" i="0" kern="1200" dirty="0" smtClean="0">
                <a:solidFill>
                  <a:schemeClr val="tx1"/>
                </a:solidFill>
                <a:latin typeface="+mn-lt"/>
                <a:ea typeface="+mn-ea"/>
                <a:cs typeface="+mn-cs"/>
              </a:rPr>
              <a:t>This idea </a:t>
            </a:r>
            <a:r>
              <a:rPr lang="en-US" sz="1200" b="0" i="0" u="sng" kern="1200" dirty="0" smtClean="0">
                <a:solidFill>
                  <a:schemeClr val="tx1"/>
                </a:solidFill>
                <a:latin typeface="+mn-lt"/>
                <a:ea typeface="+mn-ea"/>
                <a:cs typeface="+mn-cs"/>
                <a:hlinkClick r:id="rId29"/>
              </a:rPr>
              <a:t>resulted in the Cortez</a:t>
            </a:r>
            <a:r>
              <a:rPr lang="en-US" sz="1200" b="0" i="0" kern="1200" dirty="0" smtClean="0">
                <a:solidFill>
                  <a:schemeClr val="tx1"/>
                </a:solidFill>
                <a:latin typeface="+mn-lt"/>
                <a:ea typeface="+mn-ea"/>
                <a:cs typeface="+mn-cs"/>
              </a:rPr>
              <a:t>, which became a staple in Nike’s footwear lineup and was dubbed the “most popular long-distance training shoe in the US” by Runner’s World magazine in the early 1970s.</a:t>
            </a:r>
          </a:p>
          <a:p>
            <a:r>
              <a:rPr lang="en-US" sz="1200" b="0" i="0" kern="1200" dirty="0" smtClean="0">
                <a:solidFill>
                  <a:schemeClr val="tx1"/>
                </a:solidFill>
                <a:latin typeface="+mn-lt"/>
                <a:ea typeface="+mn-ea"/>
                <a:cs typeface="+mn-cs"/>
              </a:rPr>
              <a:t>Since the Cortez’s success, Nike has continued to develop products that help athletes of all levels run with greater efficiency and support. Nike </a:t>
            </a:r>
            <a:r>
              <a:rPr lang="en-US" sz="1200" b="0" i="0" u="sng" kern="1200" dirty="0" smtClean="0">
                <a:solidFill>
                  <a:schemeClr val="tx1"/>
                </a:solidFill>
                <a:latin typeface="+mn-lt"/>
                <a:ea typeface="+mn-ea"/>
                <a:cs typeface="+mn-cs"/>
                <a:hlinkClick r:id="rId30"/>
              </a:rPr>
              <a:t>debuted its legendary Waffle Trainer in 1974</a:t>
            </a:r>
            <a:r>
              <a:rPr lang="en-US" sz="1200" b="0" i="0" kern="1200" dirty="0" smtClean="0">
                <a:solidFill>
                  <a:schemeClr val="tx1"/>
                </a:solidFill>
                <a:latin typeface="+mn-lt"/>
                <a:ea typeface="+mn-ea"/>
                <a:cs typeface="+mn-cs"/>
              </a:rPr>
              <a:t>, which provided runners with traction and cushioning that performed well on various surfaces.</a:t>
            </a:r>
          </a:p>
          <a:p>
            <a:r>
              <a:rPr lang="en-US" sz="1200" b="0" i="0" kern="1200" dirty="0" smtClean="0">
                <a:solidFill>
                  <a:schemeClr val="tx1"/>
                </a:solidFill>
                <a:latin typeface="+mn-lt"/>
                <a:ea typeface="+mn-ea"/>
                <a:cs typeface="+mn-cs"/>
              </a:rPr>
              <a:t>More recently, the company has integrated carbon plates into shoes like the Zoom </a:t>
            </a:r>
            <a:r>
              <a:rPr lang="en-US" sz="1200" b="0" i="0" kern="1200" dirty="0" err="1" smtClean="0">
                <a:solidFill>
                  <a:schemeClr val="tx1"/>
                </a:solidFill>
                <a:latin typeface="+mn-lt"/>
                <a:ea typeface="+mn-ea"/>
                <a:cs typeface="+mn-cs"/>
              </a:rPr>
              <a:t>Vaporfly</a:t>
            </a:r>
            <a:r>
              <a:rPr lang="en-US" sz="1200" b="0" i="0" kern="1200" dirty="0" smtClean="0">
                <a:solidFill>
                  <a:schemeClr val="tx1"/>
                </a:solidFill>
                <a:latin typeface="+mn-lt"/>
                <a:ea typeface="+mn-ea"/>
                <a:cs typeface="+mn-cs"/>
              </a:rPr>
              <a:t> 4% and </a:t>
            </a:r>
            <a:r>
              <a:rPr lang="en-US" sz="1200" b="0" i="0" kern="1200" dirty="0" err="1" smtClean="0">
                <a:solidFill>
                  <a:schemeClr val="tx1"/>
                </a:solidFill>
                <a:latin typeface="+mn-lt"/>
                <a:ea typeface="+mn-ea"/>
                <a:cs typeface="+mn-cs"/>
              </a:rPr>
              <a:t>ZoomX</a:t>
            </a:r>
            <a:r>
              <a:rPr lang="en-US" sz="1200" b="0"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Vaporfly</a:t>
            </a:r>
            <a:r>
              <a:rPr lang="en-US" sz="1200" b="0" i="0" kern="1200" dirty="0" smtClean="0">
                <a:solidFill>
                  <a:schemeClr val="tx1"/>
                </a:solidFill>
                <a:latin typeface="+mn-lt"/>
                <a:ea typeface="+mn-ea"/>
                <a:cs typeface="+mn-cs"/>
              </a:rPr>
              <a:t> Next%—a move that </a:t>
            </a:r>
            <a:r>
              <a:rPr lang="en-US" sz="1200" b="0" i="0" u="sng" kern="1200" dirty="0" smtClean="0">
                <a:solidFill>
                  <a:schemeClr val="tx1"/>
                </a:solidFill>
                <a:latin typeface="+mn-lt"/>
                <a:ea typeface="+mn-ea"/>
                <a:cs typeface="+mn-cs"/>
                <a:hlinkClick r:id="rId31"/>
              </a:rPr>
              <a:t>dramatically improves race performance</a:t>
            </a:r>
            <a:r>
              <a:rPr lang="en-US" sz="1200" b="0" i="0" kern="1200" dirty="0" smtClean="0">
                <a:solidFill>
                  <a:schemeClr val="tx1"/>
                </a:solidFill>
                <a:latin typeface="+mn-lt"/>
                <a:ea typeface="+mn-ea"/>
                <a:cs typeface="+mn-cs"/>
              </a:rPr>
              <a:t> for wearers of those models. In October 2019, Kenyan runner </a:t>
            </a:r>
            <a:r>
              <a:rPr lang="en-US" sz="1200" b="0" i="0" kern="1200" dirty="0" err="1" smtClean="0">
                <a:solidFill>
                  <a:schemeClr val="tx1"/>
                </a:solidFill>
                <a:latin typeface="+mn-lt"/>
                <a:ea typeface="+mn-ea"/>
                <a:cs typeface="+mn-cs"/>
              </a:rPr>
              <a:t>Eliud</a:t>
            </a:r>
            <a:r>
              <a:rPr lang="en-US" sz="1200" b="0"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Kipchoge</a:t>
            </a:r>
            <a:r>
              <a:rPr lang="en-US" sz="1200" b="0" i="0" kern="1200" dirty="0" smtClean="0">
                <a:solidFill>
                  <a:schemeClr val="tx1"/>
                </a:solidFill>
                <a:latin typeface="+mn-lt"/>
                <a:ea typeface="+mn-ea"/>
                <a:cs typeface="+mn-cs"/>
              </a:rPr>
              <a:t> broke the two-hour marathon barrier </a:t>
            </a:r>
            <a:r>
              <a:rPr lang="en-US" sz="1200" b="0" i="0" u="sng" kern="1200" dirty="0" smtClean="0">
                <a:solidFill>
                  <a:schemeClr val="tx1"/>
                </a:solidFill>
                <a:latin typeface="+mn-lt"/>
                <a:ea typeface="+mn-ea"/>
                <a:cs typeface="+mn-cs"/>
                <a:hlinkClick r:id="rId32"/>
              </a:rPr>
              <a:t>wearing a carbon-plated prototype from the brand’s </a:t>
            </a:r>
            <a:r>
              <a:rPr lang="en-US" sz="1200" b="0" i="0" u="sng" kern="1200" dirty="0" err="1" smtClean="0">
                <a:solidFill>
                  <a:schemeClr val="tx1"/>
                </a:solidFill>
                <a:latin typeface="+mn-lt"/>
                <a:ea typeface="+mn-ea"/>
                <a:cs typeface="+mn-cs"/>
                <a:hlinkClick r:id="rId32"/>
              </a:rPr>
              <a:t>Alphafly</a:t>
            </a:r>
            <a:r>
              <a:rPr lang="en-US" sz="1200" b="0" i="0" u="sng" kern="1200" dirty="0" smtClean="0">
                <a:solidFill>
                  <a:schemeClr val="tx1"/>
                </a:solidFill>
                <a:latin typeface="+mn-lt"/>
                <a:ea typeface="+mn-ea"/>
                <a:cs typeface="+mn-cs"/>
                <a:hlinkClick r:id="rId32"/>
              </a:rPr>
              <a:t> series</a:t>
            </a:r>
            <a:r>
              <a:rPr lang="en-US" sz="1200" b="0" i="0" kern="1200" dirty="0" smtClean="0">
                <a:solidFill>
                  <a:schemeClr val="tx1"/>
                </a:solidFill>
                <a:latin typeface="+mn-lt"/>
                <a:ea typeface="+mn-ea"/>
                <a:cs typeface="+mn-cs"/>
              </a:rPr>
              <a:t>.</a:t>
            </a:r>
          </a:p>
          <a:p>
            <a:r>
              <a:rPr lang="en-US" sz="1200" b="0" i="0" kern="1200" dirty="0" smtClean="0">
                <a:solidFill>
                  <a:schemeClr val="tx1"/>
                </a:solidFill>
                <a:latin typeface="+mn-lt"/>
                <a:ea typeface="+mn-ea"/>
                <a:cs typeface="+mn-cs"/>
              </a:rPr>
              <a:t>As professional and recreational runners alike continue to seek footwear to meet their training needs, Nike is well-positioned to deliver.</a:t>
            </a:r>
          </a:p>
          <a:p>
            <a:endParaRPr lang="tr-TR" dirty="0"/>
          </a:p>
        </p:txBody>
      </p:sp>
      <p:sp>
        <p:nvSpPr>
          <p:cNvPr id="4" name="3 Slayt Numarası Yer Tutucusu"/>
          <p:cNvSpPr>
            <a:spLocks noGrp="1"/>
          </p:cNvSpPr>
          <p:nvPr>
            <p:ph type="sldNum" sz="quarter" idx="10"/>
          </p:nvPr>
        </p:nvSpPr>
        <p:spPr/>
        <p:txBody>
          <a:bodyPr/>
          <a:lstStyle/>
          <a:p>
            <a:fld id="{F2817F69-E02B-4849-82DD-1F15D5BA68C3}" type="slidenum">
              <a:rPr lang="tr-TR" smtClean="0"/>
              <a:t>7</a:t>
            </a:fld>
            <a:endParaRPr lang="tr-T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1 Başlık"/>
          <p:cNvSpPr>
            <a:spLocks noGrp="1"/>
          </p:cNvSpPr>
          <p:nvPr>
            <p:ph type="ctrTitle"/>
          </p:nvPr>
        </p:nvSpPr>
        <p:spPr>
          <a:xfrm>
            <a:off x="685800" y="2130425"/>
            <a:ext cx="7772400" cy="1470025"/>
          </a:xfrm>
        </p:spPr>
        <p:txBody>
          <a:bodyPr/>
          <a:lstStyle/>
          <a:p>
            <a:r>
              <a:rPr lang="tr-TR" smtClean="0"/>
              <a:t>Asıl başlık stili için tıklatın</a:t>
            </a:r>
            <a:endParaRPr lang="tr-TR"/>
          </a:p>
        </p:txBody>
      </p:sp>
      <p:sp>
        <p:nvSpPr>
          <p:cNvPr id="3" name="2 Alt Başlık"/>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smtClean="0"/>
              <a:t>Asıl alt başlık stilini düzenlemek için tıklatın</a:t>
            </a:r>
            <a:endParaRPr lang="tr-TR"/>
          </a:p>
        </p:txBody>
      </p:sp>
      <p:sp>
        <p:nvSpPr>
          <p:cNvPr id="4" name="3 Veri Yer Tutucusu"/>
          <p:cNvSpPr>
            <a:spLocks noGrp="1"/>
          </p:cNvSpPr>
          <p:nvPr>
            <p:ph type="dt" sz="half" idx="10"/>
          </p:nvPr>
        </p:nvSpPr>
        <p:spPr/>
        <p:txBody>
          <a:bodyPr/>
          <a:lstStyle/>
          <a:p>
            <a:fld id="{A251CEE0-F2D0-4E1A-927F-435B6BB411C6}" type="datetimeFigureOut">
              <a:rPr lang="tr-TR" smtClean="0"/>
              <a:t>06.05.2021</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21B46572-F3A5-40AC-A42A-1F457F77CC2B}" type="slidenum">
              <a:rPr lang="tr-TR" smtClean="0"/>
              <a:t>‹#›</a:t>
            </a:fld>
            <a:endParaRPr lang="tr-T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Dikey Metin Yer Tutucusu"/>
          <p:cNvSpPr>
            <a:spLocks noGrp="1"/>
          </p:cNvSpPr>
          <p:nvPr>
            <p:ph type="body" orient="vert" idx="1"/>
          </p:nvPr>
        </p:nvSpPr>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10"/>
          </p:nvPr>
        </p:nvSpPr>
        <p:spPr/>
        <p:txBody>
          <a:bodyPr/>
          <a:lstStyle/>
          <a:p>
            <a:fld id="{A251CEE0-F2D0-4E1A-927F-435B6BB411C6}" type="datetimeFigureOut">
              <a:rPr lang="tr-TR" smtClean="0"/>
              <a:t>06.05.2021</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21B46572-F3A5-40AC-A42A-1F457F77CC2B}" type="slidenum">
              <a:rPr lang="tr-TR" smtClean="0"/>
              <a:t>‹#›</a:t>
            </a:fld>
            <a:endParaRPr lang="tr-T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6629400" y="274638"/>
            <a:ext cx="2057400" cy="5851525"/>
          </a:xfrm>
        </p:spPr>
        <p:txBody>
          <a:bodyPr vert="eaVert"/>
          <a:lstStyle/>
          <a:p>
            <a:r>
              <a:rPr lang="tr-TR" smtClean="0"/>
              <a:t>Asıl başlık stili için tıklatın</a:t>
            </a:r>
            <a:endParaRPr lang="tr-TR"/>
          </a:p>
        </p:txBody>
      </p:sp>
      <p:sp>
        <p:nvSpPr>
          <p:cNvPr id="3" name="2 Dikey Metin Yer Tutucusu"/>
          <p:cNvSpPr>
            <a:spLocks noGrp="1"/>
          </p:cNvSpPr>
          <p:nvPr>
            <p:ph type="body" orient="vert" idx="1"/>
          </p:nvPr>
        </p:nvSpPr>
        <p:spPr>
          <a:xfrm>
            <a:off x="457200" y="274638"/>
            <a:ext cx="6019800" cy="5851525"/>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10"/>
          </p:nvPr>
        </p:nvSpPr>
        <p:spPr/>
        <p:txBody>
          <a:bodyPr/>
          <a:lstStyle/>
          <a:p>
            <a:fld id="{A251CEE0-F2D0-4E1A-927F-435B6BB411C6}" type="datetimeFigureOut">
              <a:rPr lang="tr-TR" smtClean="0"/>
              <a:t>06.05.2021</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21B46572-F3A5-40AC-A42A-1F457F77CC2B}" type="slidenum">
              <a:rPr lang="tr-TR" smtClean="0"/>
              <a:t>‹#›</a:t>
            </a:fld>
            <a:endParaRPr lang="tr-T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İçerik Yer Tutucusu"/>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10"/>
          </p:nvPr>
        </p:nvSpPr>
        <p:spPr/>
        <p:txBody>
          <a:bodyPr/>
          <a:lstStyle/>
          <a:p>
            <a:fld id="{A251CEE0-F2D0-4E1A-927F-435B6BB411C6}" type="datetimeFigureOut">
              <a:rPr lang="tr-TR" smtClean="0"/>
              <a:t>06.05.2021</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21B46572-F3A5-40AC-A42A-1F457F77CC2B}" type="slidenum">
              <a:rPr lang="tr-TR" smtClean="0"/>
              <a:t>‹#›</a:t>
            </a:fld>
            <a:endParaRPr lang="tr-T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1 Başlık"/>
          <p:cNvSpPr>
            <a:spLocks noGrp="1"/>
          </p:cNvSpPr>
          <p:nvPr>
            <p:ph type="title"/>
          </p:nvPr>
        </p:nvSpPr>
        <p:spPr>
          <a:xfrm>
            <a:off x="722313" y="4406900"/>
            <a:ext cx="7772400" cy="1362075"/>
          </a:xfrm>
        </p:spPr>
        <p:txBody>
          <a:bodyPr anchor="t"/>
          <a:lstStyle>
            <a:lvl1pPr algn="l">
              <a:defRPr sz="4000" b="1" cap="all"/>
            </a:lvl1pPr>
          </a:lstStyle>
          <a:p>
            <a:r>
              <a:rPr lang="tr-TR" smtClean="0"/>
              <a:t>Asıl başlık stili için tıklatın</a:t>
            </a:r>
            <a:endParaRPr lang="tr-TR"/>
          </a:p>
        </p:txBody>
      </p:sp>
      <p:sp>
        <p:nvSpPr>
          <p:cNvPr id="3" name="2 Metin Yer Tutucusu"/>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3 Veri Yer Tutucusu"/>
          <p:cNvSpPr>
            <a:spLocks noGrp="1"/>
          </p:cNvSpPr>
          <p:nvPr>
            <p:ph type="dt" sz="half" idx="10"/>
          </p:nvPr>
        </p:nvSpPr>
        <p:spPr/>
        <p:txBody>
          <a:bodyPr/>
          <a:lstStyle/>
          <a:p>
            <a:fld id="{A251CEE0-F2D0-4E1A-927F-435B6BB411C6}" type="datetimeFigureOut">
              <a:rPr lang="tr-TR" smtClean="0"/>
              <a:t>06.05.2021</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21B46572-F3A5-40AC-A42A-1F457F77CC2B}" type="slidenum">
              <a:rPr lang="tr-TR" smtClean="0"/>
              <a:t>‹#›</a:t>
            </a:fld>
            <a:endParaRPr lang="tr-T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İçerik Yer Tutucusu"/>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İçerik Yer Tutucusu"/>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4 Veri Yer Tutucusu"/>
          <p:cNvSpPr>
            <a:spLocks noGrp="1"/>
          </p:cNvSpPr>
          <p:nvPr>
            <p:ph type="dt" sz="half" idx="10"/>
          </p:nvPr>
        </p:nvSpPr>
        <p:spPr/>
        <p:txBody>
          <a:bodyPr/>
          <a:lstStyle/>
          <a:p>
            <a:fld id="{A251CEE0-F2D0-4E1A-927F-435B6BB411C6}" type="datetimeFigureOut">
              <a:rPr lang="tr-TR" smtClean="0"/>
              <a:t>06.05.2021</a:t>
            </a:fld>
            <a:endParaRPr lang="tr-TR"/>
          </a:p>
        </p:txBody>
      </p:sp>
      <p:sp>
        <p:nvSpPr>
          <p:cNvPr id="6" name="5 Altbilgi Yer Tutucusu"/>
          <p:cNvSpPr>
            <a:spLocks noGrp="1"/>
          </p:cNvSpPr>
          <p:nvPr>
            <p:ph type="ftr" sz="quarter" idx="11"/>
          </p:nvPr>
        </p:nvSpPr>
        <p:spPr/>
        <p:txBody>
          <a:bodyPr/>
          <a:lstStyle/>
          <a:p>
            <a:endParaRPr lang="tr-TR"/>
          </a:p>
        </p:txBody>
      </p:sp>
      <p:sp>
        <p:nvSpPr>
          <p:cNvPr id="7" name="6 Slayt Numarası Yer Tutucusu"/>
          <p:cNvSpPr>
            <a:spLocks noGrp="1"/>
          </p:cNvSpPr>
          <p:nvPr>
            <p:ph type="sldNum" sz="quarter" idx="12"/>
          </p:nvPr>
        </p:nvSpPr>
        <p:spPr/>
        <p:txBody>
          <a:bodyPr/>
          <a:lstStyle/>
          <a:p>
            <a:fld id="{21B46572-F3A5-40AC-A42A-1F457F77CC2B}" type="slidenum">
              <a:rPr lang="tr-TR" smtClean="0"/>
              <a:t>‹#›</a:t>
            </a:fld>
            <a:endParaRPr lang="tr-T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lvl1pPr>
              <a:defRPr/>
            </a:lvl1pPr>
          </a:lstStyle>
          <a:p>
            <a:r>
              <a:rPr lang="tr-TR" smtClean="0"/>
              <a:t>Asıl başlık stili için tıklatın</a:t>
            </a:r>
            <a:endParaRPr lang="tr-TR"/>
          </a:p>
        </p:txBody>
      </p:sp>
      <p:sp>
        <p:nvSpPr>
          <p:cNvPr id="3" name="2 Metin Yer Tutucusu"/>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3 İçerik Yer Tutucusu"/>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4 Metin Yer Tutucusu"/>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5 İçerik Yer Tutucusu"/>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7" name="6 Veri Yer Tutucusu"/>
          <p:cNvSpPr>
            <a:spLocks noGrp="1"/>
          </p:cNvSpPr>
          <p:nvPr>
            <p:ph type="dt" sz="half" idx="10"/>
          </p:nvPr>
        </p:nvSpPr>
        <p:spPr/>
        <p:txBody>
          <a:bodyPr/>
          <a:lstStyle/>
          <a:p>
            <a:fld id="{A251CEE0-F2D0-4E1A-927F-435B6BB411C6}" type="datetimeFigureOut">
              <a:rPr lang="tr-TR" smtClean="0"/>
              <a:t>06.05.2021</a:t>
            </a:fld>
            <a:endParaRPr lang="tr-TR"/>
          </a:p>
        </p:txBody>
      </p:sp>
      <p:sp>
        <p:nvSpPr>
          <p:cNvPr id="8" name="7 Altbilgi Yer Tutucusu"/>
          <p:cNvSpPr>
            <a:spLocks noGrp="1"/>
          </p:cNvSpPr>
          <p:nvPr>
            <p:ph type="ftr" sz="quarter" idx="11"/>
          </p:nvPr>
        </p:nvSpPr>
        <p:spPr/>
        <p:txBody>
          <a:bodyPr/>
          <a:lstStyle/>
          <a:p>
            <a:endParaRPr lang="tr-TR"/>
          </a:p>
        </p:txBody>
      </p:sp>
      <p:sp>
        <p:nvSpPr>
          <p:cNvPr id="9" name="8 Slayt Numarası Yer Tutucusu"/>
          <p:cNvSpPr>
            <a:spLocks noGrp="1"/>
          </p:cNvSpPr>
          <p:nvPr>
            <p:ph type="sldNum" sz="quarter" idx="12"/>
          </p:nvPr>
        </p:nvSpPr>
        <p:spPr/>
        <p:txBody>
          <a:bodyPr/>
          <a:lstStyle/>
          <a:p>
            <a:fld id="{21B46572-F3A5-40AC-A42A-1F457F77CC2B}" type="slidenum">
              <a:rPr lang="tr-TR" smtClean="0"/>
              <a:t>‹#›</a:t>
            </a:fld>
            <a:endParaRPr lang="tr-T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Veri Yer Tutucusu"/>
          <p:cNvSpPr>
            <a:spLocks noGrp="1"/>
          </p:cNvSpPr>
          <p:nvPr>
            <p:ph type="dt" sz="half" idx="10"/>
          </p:nvPr>
        </p:nvSpPr>
        <p:spPr/>
        <p:txBody>
          <a:bodyPr/>
          <a:lstStyle/>
          <a:p>
            <a:fld id="{A251CEE0-F2D0-4E1A-927F-435B6BB411C6}" type="datetimeFigureOut">
              <a:rPr lang="tr-TR" smtClean="0"/>
              <a:t>06.05.2021</a:t>
            </a:fld>
            <a:endParaRPr lang="tr-TR"/>
          </a:p>
        </p:txBody>
      </p:sp>
      <p:sp>
        <p:nvSpPr>
          <p:cNvPr id="4" name="3 Altbilgi Yer Tutucusu"/>
          <p:cNvSpPr>
            <a:spLocks noGrp="1"/>
          </p:cNvSpPr>
          <p:nvPr>
            <p:ph type="ftr" sz="quarter" idx="11"/>
          </p:nvPr>
        </p:nvSpPr>
        <p:spPr/>
        <p:txBody>
          <a:bodyPr/>
          <a:lstStyle/>
          <a:p>
            <a:endParaRPr lang="tr-TR"/>
          </a:p>
        </p:txBody>
      </p:sp>
      <p:sp>
        <p:nvSpPr>
          <p:cNvPr id="5" name="4 Slayt Numarası Yer Tutucusu"/>
          <p:cNvSpPr>
            <a:spLocks noGrp="1"/>
          </p:cNvSpPr>
          <p:nvPr>
            <p:ph type="sldNum" sz="quarter" idx="12"/>
          </p:nvPr>
        </p:nvSpPr>
        <p:spPr/>
        <p:txBody>
          <a:bodyPr/>
          <a:lstStyle/>
          <a:p>
            <a:fld id="{21B46572-F3A5-40AC-A42A-1F457F77CC2B}" type="slidenum">
              <a:rPr lang="tr-TR" smtClean="0"/>
              <a:t>‹#›</a:t>
            </a:fld>
            <a:endParaRPr lang="tr-T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1 Veri Yer Tutucusu"/>
          <p:cNvSpPr>
            <a:spLocks noGrp="1"/>
          </p:cNvSpPr>
          <p:nvPr>
            <p:ph type="dt" sz="half" idx="10"/>
          </p:nvPr>
        </p:nvSpPr>
        <p:spPr/>
        <p:txBody>
          <a:bodyPr/>
          <a:lstStyle/>
          <a:p>
            <a:fld id="{A251CEE0-F2D0-4E1A-927F-435B6BB411C6}" type="datetimeFigureOut">
              <a:rPr lang="tr-TR" smtClean="0"/>
              <a:t>06.05.2021</a:t>
            </a:fld>
            <a:endParaRPr lang="tr-TR"/>
          </a:p>
        </p:txBody>
      </p:sp>
      <p:sp>
        <p:nvSpPr>
          <p:cNvPr id="3" name="2 Altbilgi Yer Tutucusu"/>
          <p:cNvSpPr>
            <a:spLocks noGrp="1"/>
          </p:cNvSpPr>
          <p:nvPr>
            <p:ph type="ftr" sz="quarter" idx="11"/>
          </p:nvPr>
        </p:nvSpPr>
        <p:spPr/>
        <p:txBody>
          <a:bodyPr/>
          <a:lstStyle/>
          <a:p>
            <a:endParaRPr lang="tr-TR"/>
          </a:p>
        </p:txBody>
      </p:sp>
      <p:sp>
        <p:nvSpPr>
          <p:cNvPr id="4" name="3 Slayt Numarası Yer Tutucusu"/>
          <p:cNvSpPr>
            <a:spLocks noGrp="1"/>
          </p:cNvSpPr>
          <p:nvPr>
            <p:ph type="sldNum" sz="quarter" idx="12"/>
          </p:nvPr>
        </p:nvSpPr>
        <p:spPr/>
        <p:txBody>
          <a:bodyPr/>
          <a:lstStyle/>
          <a:p>
            <a:fld id="{21B46572-F3A5-40AC-A42A-1F457F77CC2B}" type="slidenum">
              <a:rPr lang="tr-TR" smtClean="0"/>
              <a:t>‹#›</a:t>
            </a:fld>
            <a:endParaRPr lang="tr-T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3050"/>
            <a:ext cx="3008313" cy="1162050"/>
          </a:xfrm>
        </p:spPr>
        <p:txBody>
          <a:bodyPr anchor="b"/>
          <a:lstStyle>
            <a:lvl1pPr algn="l">
              <a:defRPr sz="2000" b="1"/>
            </a:lvl1pPr>
          </a:lstStyle>
          <a:p>
            <a:r>
              <a:rPr lang="tr-TR" smtClean="0"/>
              <a:t>Asıl başlık stili için tıklatın</a:t>
            </a:r>
            <a:endParaRPr lang="tr-TR"/>
          </a:p>
        </p:txBody>
      </p:sp>
      <p:sp>
        <p:nvSpPr>
          <p:cNvPr id="3" name="2 İçerik Yer Tutucusu"/>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Metin Yer Tutucusu"/>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4 Veri Yer Tutucusu"/>
          <p:cNvSpPr>
            <a:spLocks noGrp="1"/>
          </p:cNvSpPr>
          <p:nvPr>
            <p:ph type="dt" sz="half" idx="10"/>
          </p:nvPr>
        </p:nvSpPr>
        <p:spPr/>
        <p:txBody>
          <a:bodyPr/>
          <a:lstStyle/>
          <a:p>
            <a:fld id="{A251CEE0-F2D0-4E1A-927F-435B6BB411C6}" type="datetimeFigureOut">
              <a:rPr lang="tr-TR" smtClean="0"/>
              <a:t>06.05.2021</a:t>
            </a:fld>
            <a:endParaRPr lang="tr-TR"/>
          </a:p>
        </p:txBody>
      </p:sp>
      <p:sp>
        <p:nvSpPr>
          <p:cNvPr id="6" name="5 Altbilgi Yer Tutucusu"/>
          <p:cNvSpPr>
            <a:spLocks noGrp="1"/>
          </p:cNvSpPr>
          <p:nvPr>
            <p:ph type="ftr" sz="quarter" idx="11"/>
          </p:nvPr>
        </p:nvSpPr>
        <p:spPr/>
        <p:txBody>
          <a:bodyPr/>
          <a:lstStyle/>
          <a:p>
            <a:endParaRPr lang="tr-TR"/>
          </a:p>
        </p:txBody>
      </p:sp>
      <p:sp>
        <p:nvSpPr>
          <p:cNvPr id="7" name="6 Slayt Numarası Yer Tutucusu"/>
          <p:cNvSpPr>
            <a:spLocks noGrp="1"/>
          </p:cNvSpPr>
          <p:nvPr>
            <p:ph type="sldNum" sz="quarter" idx="12"/>
          </p:nvPr>
        </p:nvSpPr>
        <p:spPr/>
        <p:txBody>
          <a:bodyPr/>
          <a:lstStyle/>
          <a:p>
            <a:fld id="{21B46572-F3A5-40AC-A42A-1F457F77CC2B}" type="slidenum">
              <a:rPr lang="tr-TR" smtClean="0"/>
              <a:t>‹#›</a:t>
            </a:fld>
            <a:endParaRPr lang="tr-T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1 Başlık"/>
          <p:cNvSpPr>
            <a:spLocks noGrp="1"/>
          </p:cNvSpPr>
          <p:nvPr>
            <p:ph type="title"/>
          </p:nvPr>
        </p:nvSpPr>
        <p:spPr>
          <a:xfrm>
            <a:off x="1792288" y="4800600"/>
            <a:ext cx="5486400" cy="566738"/>
          </a:xfrm>
        </p:spPr>
        <p:txBody>
          <a:bodyPr anchor="b"/>
          <a:lstStyle>
            <a:lvl1pPr algn="l">
              <a:defRPr sz="2000" b="1"/>
            </a:lvl1pPr>
          </a:lstStyle>
          <a:p>
            <a:r>
              <a:rPr lang="tr-TR" smtClean="0"/>
              <a:t>Asıl başlık stili için tıklatın</a:t>
            </a:r>
            <a:endParaRPr lang="tr-TR"/>
          </a:p>
        </p:txBody>
      </p:sp>
      <p:sp>
        <p:nvSpPr>
          <p:cNvPr id="3" name="2 Resim Yer Tutucusu"/>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3 Metin Yer Tutucusu"/>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4 Veri Yer Tutucusu"/>
          <p:cNvSpPr>
            <a:spLocks noGrp="1"/>
          </p:cNvSpPr>
          <p:nvPr>
            <p:ph type="dt" sz="half" idx="10"/>
          </p:nvPr>
        </p:nvSpPr>
        <p:spPr/>
        <p:txBody>
          <a:bodyPr/>
          <a:lstStyle/>
          <a:p>
            <a:fld id="{A251CEE0-F2D0-4E1A-927F-435B6BB411C6}" type="datetimeFigureOut">
              <a:rPr lang="tr-TR" smtClean="0"/>
              <a:t>06.05.2021</a:t>
            </a:fld>
            <a:endParaRPr lang="tr-TR"/>
          </a:p>
        </p:txBody>
      </p:sp>
      <p:sp>
        <p:nvSpPr>
          <p:cNvPr id="6" name="5 Altbilgi Yer Tutucusu"/>
          <p:cNvSpPr>
            <a:spLocks noGrp="1"/>
          </p:cNvSpPr>
          <p:nvPr>
            <p:ph type="ftr" sz="quarter" idx="11"/>
          </p:nvPr>
        </p:nvSpPr>
        <p:spPr/>
        <p:txBody>
          <a:bodyPr/>
          <a:lstStyle/>
          <a:p>
            <a:endParaRPr lang="tr-TR"/>
          </a:p>
        </p:txBody>
      </p:sp>
      <p:sp>
        <p:nvSpPr>
          <p:cNvPr id="7" name="6 Slayt Numarası Yer Tutucusu"/>
          <p:cNvSpPr>
            <a:spLocks noGrp="1"/>
          </p:cNvSpPr>
          <p:nvPr>
            <p:ph type="sldNum" sz="quarter" idx="12"/>
          </p:nvPr>
        </p:nvSpPr>
        <p:spPr/>
        <p:txBody>
          <a:bodyPr/>
          <a:lstStyle/>
          <a:p>
            <a:fld id="{21B46572-F3A5-40AC-A42A-1F457F77CC2B}" type="slidenum">
              <a:rPr lang="tr-TR" smtClean="0"/>
              <a:t>‹#›</a:t>
            </a:fld>
            <a:endParaRPr lang="tr-T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Başlık Yer Tutucusu"/>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tr-TR" smtClean="0"/>
              <a:t>Asıl başlık stili için tıklatın</a:t>
            </a:r>
            <a:endParaRPr lang="tr-TR"/>
          </a:p>
        </p:txBody>
      </p:sp>
      <p:sp>
        <p:nvSpPr>
          <p:cNvPr id="3" name="2 Metin Yer Tutucusu"/>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51CEE0-F2D0-4E1A-927F-435B6BB411C6}" type="datetimeFigureOut">
              <a:rPr lang="tr-TR" smtClean="0"/>
              <a:t>06.05.2021</a:t>
            </a:fld>
            <a:endParaRPr lang="tr-TR"/>
          </a:p>
        </p:txBody>
      </p:sp>
      <p:sp>
        <p:nvSpPr>
          <p:cNvPr id="5" name="4 Altbilgi Yer Tutucusu"/>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5 Slayt Numarası Yer Tutucusu"/>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B46572-F3A5-40AC-A42A-1F457F77CC2B}" type="slidenum">
              <a:rPr lang="tr-TR" smtClean="0"/>
              <a:t>‹#›</a:t>
            </a:fld>
            <a:endParaRPr lang="tr-T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online.hbs.edu/blog/post/challenges-of-international-business"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online.hbs.edu/blog/post/international-business-skills"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online.hbs.edu/blog/post/jobs-to-be-done-examples"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hyperlink" Target="https://online.hbs.edu/blog/post/3-keys-to-understanding-jobs-to-be-done"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ctrTitle"/>
          </p:nvPr>
        </p:nvSpPr>
        <p:spPr/>
        <p:txBody>
          <a:bodyPr/>
          <a:lstStyle/>
          <a:p>
            <a:r>
              <a:rPr lang="tr-TR" dirty="0" err="1" smtClean="0"/>
              <a:t>International</a:t>
            </a:r>
            <a:r>
              <a:rPr lang="tr-TR" dirty="0" smtClean="0"/>
              <a:t> marketing – </a:t>
            </a:r>
            <a:r>
              <a:rPr lang="tr-TR" dirty="0" err="1" smtClean="0"/>
              <a:t>the</a:t>
            </a:r>
            <a:r>
              <a:rPr lang="tr-TR" dirty="0" smtClean="0"/>
              <a:t> </a:t>
            </a:r>
            <a:r>
              <a:rPr lang="tr-TR" dirty="0" err="1" smtClean="0"/>
              <a:t>issues</a:t>
            </a:r>
            <a:endParaRPr lang="tr-TR" dirty="0"/>
          </a:p>
        </p:txBody>
      </p:sp>
      <p:sp>
        <p:nvSpPr>
          <p:cNvPr id="3" name="2 Alt Başlık"/>
          <p:cNvSpPr>
            <a:spLocks noGrp="1"/>
          </p:cNvSpPr>
          <p:nvPr>
            <p:ph type="subTitle" idx="1"/>
          </p:nvPr>
        </p:nvSpPr>
        <p:spPr/>
        <p:txBody>
          <a:bodyPr>
            <a:normAutofit/>
          </a:bodyPr>
          <a:lstStyle/>
          <a:p>
            <a:r>
              <a:rPr lang="tr-TR" b="1" dirty="0" err="1" smtClean="0">
                <a:solidFill>
                  <a:srgbClr val="FF0000"/>
                </a:solidFill>
              </a:rPr>
              <a:t>Lesson</a:t>
            </a:r>
            <a:r>
              <a:rPr lang="tr-TR" b="1" dirty="0" smtClean="0">
                <a:solidFill>
                  <a:srgbClr val="FF0000"/>
                </a:solidFill>
              </a:rPr>
              <a:t> 11</a:t>
            </a:r>
          </a:p>
          <a:p>
            <a:r>
              <a:rPr lang="tr-TR" b="1" i="1" dirty="0" err="1" smtClean="0">
                <a:solidFill>
                  <a:srgbClr val="FF0000"/>
                </a:solidFill>
              </a:rPr>
              <a:t>Source</a:t>
            </a:r>
            <a:r>
              <a:rPr lang="en-US" b="1" i="1" dirty="0" smtClean="0">
                <a:solidFill>
                  <a:srgbClr val="FF0000"/>
                </a:solidFill>
              </a:rPr>
              <a:t>: </a:t>
            </a:r>
            <a:r>
              <a:rPr lang="en-US" i="1" u="sng" dirty="0" smtClean="0">
                <a:hlinkClick r:id="rId3"/>
              </a:rPr>
              <a:t>Business in Society</a:t>
            </a:r>
            <a:r>
              <a:rPr lang="en-US" i="1" dirty="0">
                <a:hlinkClick r:id="rId3"/>
              </a:rPr>
              <a:t> </a:t>
            </a:r>
            <a:r>
              <a:rPr lang="en-US" i="1" u="none" strike="noStrike" dirty="0" smtClean="0">
                <a:hlinkClick r:id="rId3"/>
              </a:rPr>
              <a:t>Global Business</a:t>
            </a:r>
            <a:r>
              <a:rPr lang="en-US" i="1" dirty="0">
                <a:hlinkClick r:id="rId3"/>
              </a:rPr>
              <a:t> </a:t>
            </a:r>
            <a:r>
              <a:rPr lang="en-US" i="1" u="none" strike="noStrike" dirty="0" smtClean="0">
                <a:hlinkClick r:id="rId3"/>
              </a:rPr>
              <a:t>Strategy</a:t>
            </a:r>
            <a:endParaRPr lang="tr-TR" b="1" i="1" dirty="0">
              <a:solidFill>
                <a:srgbClr val="FF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500034" y="428604"/>
            <a:ext cx="8229600" cy="2154230"/>
          </a:xfrm>
        </p:spPr>
        <p:txBody>
          <a:bodyPr>
            <a:normAutofit fontScale="90000"/>
          </a:bodyPr>
          <a:lstStyle/>
          <a:p>
            <a:r>
              <a:rPr lang="tr-TR" cap="all" dirty="0" smtClean="0"/>
              <a:t/>
            </a:r>
            <a:br>
              <a:rPr lang="tr-TR" cap="all" dirty="0" smtClean="0"/>
            </a:br>
            <a:r>
              <a:rPr lang="en-US" cap="all" dirty="0" smtClean="0"/>
              <a:t>5 </a:t>
            </a:r>
            <a:r>
              <a:rPr lang="en-US" cap="all" dirty="0"/>
              <a:t>COMMON CHALLENGES OF INTERNATIONAL BUSINESS YOU SHOULD CONSIDER</a:t>
            </a:r>
            <a:br>
              <a:rPr lang="en-US" cap="all" dirty="0"/>
            </a:br>
            <a:endParaRPr lang="tr-TR" dirty="0"/>
          </a:p>
        </p:txBody>
      </p:sp>
      <p:sp>
        <p:nvSpPr>
          <p:cNvPr id="3" name="2 İçerik Yer Tutucusu"/>
          <p:cNvSpPr>
            <a:spLocks noGrp="1"/>
          </p:cNvSpPr>
          <p:nvPr>
            <p:ph idx="1"/>
          </p:nvPr>
        </p:nvSpPr>
        <p:spPr>
          <a:xfrm>
            <a:off x="642910" y="2928934"/>
            <a:ext cx="8115328" cy="2482849"/>
          </a:xfrm>
        </p:spPr>
        <p:txBody>
          <a:bodyPr/>
          <a:lstStyle/>
          <a:p>
            <a:pPr>
              <a:buNone/>
            </a:pPr>
            <a:endParaRPr lang="en-US" b="1" cap="all" dirty="0" smtClean="0"/>
          </a:p>
          <a:p>
            <a:pPr algn="ctr">
              <a:buNone/>
            </a:pPr>
            <a:r>
              <a:rPr lang="tr-TR" b="1" cap="all" dirty="0" smtClean="0"/>
              <a:t>WHAT </a:t>
            </a:r>
            <a:r>
              <a:rPr lang="tr-TR" b="1" cap="all" dirty="0"/>
              <a:t>IS INTERNATIONAL BUSINESS?</a:t>
            </a:r>
          </a:p>
          <a:p>
            <a:endParaRPr lang="tr-T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fontScale="90000"/>
          </a:bodyPr>
          <a:lstStyle/>
          <a:p>
            <a:r>
              <a:rPr lang="en-US" dirty="0" smtClean="0"/>
              <a:t/>
            </a:r>
            <a:br>
              <a:rPr lang="en-US" dirty="0" smtClean="0"/>
            </a:br>
            <a:r>
              <a:rPr lang="en-US" dirty="0" smtClean="0"/>
              <a:t/>
            </a:r>
            <a:br>
              <a:rPr lang="en-US" dirty="0" smtClean="0"/>
            </a:br>
            <a:r>
              <a:rPr lang="en-US" cap="all" dirty="0" smtClean="0"/>
              <a:t>5 </a:t>
            </a:r>
            <a:r>
              <a:rPr lang="en-US" cap="all" dirty="0"/>
              <a:t>COMMON CHALLENGES OF INTERNATIONAL BUSINESS</a:t>
            </a:r>
            <a:br>
              <a:rPr lang="en-US" cap="all" dirty="0"/>
            </a:br>
            <a:r>
              <a:rPr lang="tr-TR" dirty="0"/>
              <a:t/>
            </a:r>
            <a:br>
              <a:rPr lang="tr-TR" dirty="0"/>
            </a:br>
            <a:endParaRPr lang="tr-TR" dirty="0"/>
          </a:p>
        </p:txBody>
      </p:sp>
      <p:sp>
        <p:nvSpPr>
          <p:cNvPr id="3" name="2 İçerik Yer Tutucusu"/>
          <p:cNvSpPr>
            <a:spLocks noGrp="1"/>
          </p:cNvSpPr>
          <p:nvPr>
            <p:ph idx="1"/>
          </p:nvPr>
        </p:nvSpPr>
        <p:spPr/>
        <p:txBody>
          <a:bodyPr/>
          <a:lstStyle/>
          <a:p>
            <a:r>
              <a:rPr lang="tr-TR" dirty="0" err="1"/>
              <a:t>Language</a:t>
            </a:r>
            <a:r>
              <a:rPr lang="tr-TR" dirty="0"/>
              <a:t> </a:t>
            </a:r>
            <a:r>
              <a:rPr lang="tr-TR" dirty="0" err="1"/>
              <a:t>Barriers</a:t>
            </a:r>
            <a:endParaRPr lang="tr-TR" dirty="0"/>
          </a:p>
          <a:p>
            <a:r>
              <a:rPr lang="tr-TR" dirty="0" err="1"/>
              <a:t>Cultural</a:t>
            </a:r>
            <a:r>
              <a:rPr lang="tr-TR" dirty="0"/>
              <a:t> </a:t>
            </a:r>
            <a:r>
              <a:rPr lang="tr-TR" dirty="0" err="1"/>
              <a:t>Differences</a:t>
            </a:r>
            <a:endParaRPr lang="tr-TR" dirty="0"/>
          </a:p>
          <a:p>
            <a:r>
              <a:rPr lang="tr-TR" dirty="0" err="1"/>
              <a:t>Managing</a:t>
            </a:r>
            <a:r>
              <a:rPr lang="tr-TR" dirty="0"/>
              <a:t> Global </a:t>
            </a:r>
            <a:r>
              <a:rPr lang="tr-TR" dirty="0" err="1"/>
              <a:t>Teams</a:t>
            </a:r>
            <a:endParaRPr lang="tr-TR" dirty="0"/>
          </a:p>
          <a:p>
            <a:r>
              <a:rPr lang="en-US" dirty="0"/>
              <a:t>Currency Exchange and Inflation Rates</a:t>
            </a:r>
          </a:p>
          <a:p>
            <a:r>
              <a:rPr lang="en-US" dirty="0"/>
              <a:t>Nuances of Foreign Politics, Policy, and Relations</a:t>
            </a:r>
          </a:p>
          <a:p>
            <a:endParaRPr lang="tr-T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28596" y="2285992"/>
            <a:ext cx="8229600" cy="2328866"/>
          </a:xfrm>
        </p:spPr>
        <p:txBody>
          <a:bodyPr>
            <a:normAutofit/>
          </a:bodyPr>
          <a:lstStyle/>
          <a:p>
            <a:pPr algn="ctr">
              <a:buNone/>
            </a:pPr>
            <a:r>
              <a:rPr lang="en-US" sz="4800" b="1" dirty="0" smtClean="0"/>
              <a:t>Why market abroad? What are the driving forces?</a:t>
            </a:r>
            <a:endParaRPr lang="tr-TR" sz="4800" b="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fontScale="90000"/>
          </a:bodyPr>
          <a:lstStyle/>
          <a:p>
            <a:r>
              <a:rPr lang="en-US" cap="all" dirty="0" smtClean="0"/>
              <a:t/>
            </a:r>
            <a:br>
              <a:rPr lang="en-US" cap="all" dirty="0" smtClean="0"/>
            </a:br>
            <a:r>
              <a:rPr lang="en-US" sz="4000" cap="all" dirty="0" smtClean="0"/>
              <a:t>4 </a:t>
            </a:r>
            <a:r>
              <a:rPr lang="en-US" sz="4000" cap="all" dirty="0"/>
              <a:t>SKILLS YOU NEED TO GET INVOLVED IN INTERNATIONAL BUSINESS</a:t>
            </a:r>
            <a:r>
              <a:rPr lang="en-US" cap="all" dirty="0"/>
              <a:t/>
            </a:r>
            <a:br>
              <a:rPr lang="en-US" cap="all" dirty="0"/>
            </a:br>
            <a:endParaRPr lang="tr-TR" dirty="0"/>
          </a:p>
        </p:txBody>
      </p:sp>
      <p:sp>
        <p:nvSpPr>
          <p:cNvPr id="3" name="2 İçerik Yer Tutucusu"/>
          <p:cNvSpPr>
            <a:spLocks noGrp="1"/>
          </p:cNvSpPr>
          <p:nvPr>
            <p:ph idx="1"/>
          </p:nvPr>
        </p:nvSpPr>
        <p:spPr/>
        <p:txBody>
          <a:bodyPr/>
          <a:lstStyle/>
          <a:p>
            <a:pPr>
              <a:buNone/>
            </a:pPr>
            <a:r>
              <a:rPr lang="en-US" i="1" dirty="0" smtClean="0"/>
              <a:t>Source: </a:t>
            </a:r>
            <a:r>
              <a:rPr lang="en-US" i="1" dirty="0" smtClean="0">
                <a:hlinkClick r:id="rId3"/>
              </a:rPr>
              <a:t>Skills </a:t>
            </a:r>
            <a:endParaRPr lang="en-US" i="1" dirty="0" smtClean="0"/>
          </a:p>
          <a:p>
            <a:pPr>
              <a:buNone/>
            </a:pPr>
            <a:r>
              <a:rPr lang="en-US" dirty="0" smtClean="0"/>
              <a:t>1. </a:t>
            </a:r>
            <a:r>
              <a:rPr lang="tr-TR" dirty="0" err="1"/>
              <a:t>Strong</a:t>
            </a:r>
            <a:r>
              <a:rPr lang="tr-TR" dirty="0"/>
              <a:t> </a:t>
            </a:r>
            <a:r>
              <a:rPr lang="tr-TR" dirty="0" err="1"/>
              <a:t>Communication</a:t>
            </a:r>
            <a:endParaRPr lang="tr-TR" dirty="0"/>
          </a:p>
          <a:p>
            <a:pPr>
              <a:buNone/>
            </a:pPr>
            <a:r>
              <a:rPr lang="en-US" dirty="0" smtClean="0"/>
              <a:t>2. </a:t>
            </a:r>
            <a:r>
              <a:rPr lang="tr-TR" dirty="0" err="1"/>
              <a:t>Emotional</a:t>
            </a:r>
            <a:r>
              <a:rPr lang="tr-TR" dirty="0"/>
              <a:t> </a:t>
            </a:r>
            <a:r>
              <a:rPr lang="tr-TR" dirty="0" err="1"/>
              <a:t>Intelligence</a:t>
            </a:r>
            <a:endParaRPr lang="tr-TR" dirty="0"/>
          </a:p>
          <a:p>
            <a:pPr>
              <a:buNone/>
            </a:pPr>
            <a:r>
              <a:rPr lang="en-US" dirty="0" smtClean="0"/>
              <a:t>3. </a:t>
            </a:r>
            <a:r>
              <a:rPr lang="tr-TR" dirty="0" err="1"/>
              <a:t>Cultural</a:t>
            </a:r>
            <a:r>
              <a:rPr lang="tr-TR" dirty="0"/>
              <a:t> </a:t>
            </a:r>
            <a:r>
              <a:rPr lang="tr-TR" dirty="0" err="1"/>
              <a:t>Awareness</a:t>
            </a:r>
            <a:endParaRPr lang="tr-TR" dirty="0"/>
          </a:p>
          <a:p>
            <a:pPr>
              <a:buNone/>
            </a:pPr>
            <a:r>
              <a:rPr lang="en-US" dirty="0" smtClean="0"/>
              <a:t>4. </a:t>
            </a:r>
            <a:r>
              <a:rPr lang="tr-TR" dirty="0"/>
              <a:t>Hard </a:t>
            </a:r>
            <a:r>
              <a:rPr lang="tr-TR" dirty="0" err="1" smtClean="0"/>
              <a:t>Skills</a:t>
            </a:r>
            <a:endParaRPr lang="tr-T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fontScale="90000"/>
          </a:bodyPr>
          <a:lstStyle/>
          <a:p>
            <a:r>
              <a:rPr lang="en-US" cap="all" dirty="0" smtClean="0"/>
              <a:t/>
            </a:r>
            <a:br>
              <a:rPr lang="en-US" cap="all" dirty="0" smtClean="0"/>
            </a:br>
            <a:r>
              <a:rPr lang="en-US" cap="all" dirty="0"/>
              <a:t/>
            </a:r>
            <a:br>
              <a:rPr lang="en-US" cap="all" dirty="0"/>
            </a:br>
            <a:r>
              <a:rPr lang="en-US" sz="4000" cap="all" dirty="0" smtClean="0"/>
              <a:t>JOBS </a:t>
            </a:r>
            <a:r>
              <a:rPr lang="en-US" sz="4000" cap="all" dirty="0"/>
              <a:t>TO BE DONE: 4 REAL-WORLD EXAMPLES</a:t>
            </a:r>
            <a:r>
              <a:rPr lang="en-US" cap="all" dirty="0"/>
              <a:t/>
            </a:r>
            <a:br>
              <a:rPr lang="en-US" cap="all" dirty="0"/>
            </a:br>
            <a:r>
              <a:rPr lang="en-US" cap="all" dirty="0" smtClean="0"/>
              <a:t/>
            </a:r>
            <a:br>
              <a:rPr lang="en-US" cap="all" dirty="0" smtClean="0"/>
            </a:br>
            <a:endParaRPr lang="tr-TR" dirty="0"/>
          </a:p>
        </p:txBody>
      </p:sp>
      <p:sp>
        <p:nvSpPr>
          <p:cNvPr id="3" name="2 İçerik Yer Tutucusu"/>
          <p:cNvSpPr>
            <a:spLocks noGrp="1"/>
          </p:cNvSpPr>
          <p:nvPr>
            <p:ph idx="1"/>
          </p:nvPr>
        </p:nvSpPr>
        <p:spPr/>
        <p:txBody>
          <a:bodyPr>
            <a:normAutofit/>
          </a:bodyPr>
          <a:lstStyle/>
          <a:p>
            <a:pPr>
              <a:buNone/>
            </a:pPr>
            <a:r>
              <a:rPr lang="en-US" i="1" dirty="0" smtClean="0"/>
              <a:t>Source: </a:t>
            </a:r>
            <a:r>
              <a:rPr lang="en-US" i="1" dirty="0" smtClean="0">
                <a:hlinkClick r:id="rId3"/>
              </a:rPr>
              <a:t>Jobs to be done</a:t>
            </a:r>
            <a:endParaRPr lang="en-US" i="1" dirty="0" smtClean="0"/>
          </a:p>
          <a:p>
            <a:pPr>
              <a:buNone/>
            </a:pPr>
            <a:r>
              <a:rPr lang="en-US" i="1" dirty="0" smtClean="0">
                <a:hlinkClick r:id="rId4"/>
              </a:rPr>
              <a:t>Theory of jobs to be done</a:t>
            </a:r>
            <a:endParaRPr lang="en-US" i="1" dirty="0" smtClean="0"/>
          </a:p>
          <a:p>
            <a:pPr>
              <a:buNone/>
            </a:pPr>
            <a:endParaRPr lang="en-US" i="1" dirty="0"/>
          </a:p>
          <a:p>
            <a:pPr>
              <a:buNone/>
            </a:pPr>
            <a:endParaRPr lang="en-US" i="1" dirty="0" smtClean="0"/>
          </a:p>
          <a:p>
            <a:pPr algn="ctr">
              <a:buNone/>
            </a:pPr>
            <a:r>
              <a:rPr lang="en-US" sz="4400" b="1" cap="all" dirty="0"/>
              <a:t>WHAT ARE JOBS TO BE DONE?</a:t>
            </a:r>
          </a:p>
          <a:p>
            <a:pPr>
              <a:buNone/>
            </a:pPr>
            <a:endParaRPr lang="tr-T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fontScale="90000"/>
          </a:bodyPr>
          <a:lstStyle/>
          <a:p>
            <a:r>
              <a:rPr lang="en-US" cap="all" dirty="0" smtClean="0"/>
              <a:t/>
            </a:r>
            <a:br>
              <a:rPr lang="en-US" cap="all" dirty="0" smtClean="0"/>
            </a:br>
            <a:r>
              <a:rPr lang="en-US" cap="all" dirty="0" smtClean="0"/>
              <a:t>4 </a:t>
            </a:r>
            <a:r>
              <a:rPr lang="en-US" cap="all" dirty="0"/>
              <a:t>JOBS TO BE DONE EXAMPLES</a:t>
            </a:r>
            <a:br>
              <a:rPr lang="en-US" cap="all" dirty="0"/>
            </a:br>
            <a:endParaRPr lang="tr-TR" dirty="0"/>
          </a:p>
        </p:txBody>
      </p:sp>
      <p:sp>
        <p:nvSpPr>
          <p:cNvPr id="3" name="2 İçerik Yer Tutucusu"/>
          <p:cNvSpPr>
            <a:spLocks noGrp="1"/>
          </p:cNvSpPr>
          <p:nvPr>
            <p:ph idx="1"/>
          </p:nvPr>
        </p:nvSpPr>
        <p:spPr/>
        <p:txBody>
          <a:bodyPr/>
          <a:lstStyle/>
          <a:p>
            <a:r>
              <a:rPr lang="tr-TR" dirty="0" err="1"/>
              <a:t>Zoom</a:t>
            </a:r>
            <a:r>
              <a:rPr lang="tr-TR" dirty="0"/>
              <a:t>: </a:t>
            </a:r>
            <a:r>
              <a:rPr lang="tr-TR" dirty="0" err="1"/>
              <a:t>Connecting</a:t>
            </a:r>
            <a:r>
              <a:rPr lang="tr-TR" dirty="0"/>
              <a:t> </a:t>
            </a:r>
            <a:r>
              <a:rPr lang="tr-TR" dirty="0" err="1"/>
              <a:t>Remote</a:t>
            </a:r>
            <a:r>
              <a:rPr lang="tr-TR" dirty="0"/>
              <a:t> </a:t>
            </a:r>
            <a:r>
              <a:rPr lang="tr-TR" dirty="0" err="1"/>
              <a:t>Workers</a:t>
            </a:r>
            <a:endParaRPr lang="tr-TR" dirty="0"/>
          </a:p>
          <a:p>
            <a:r>
              <a:rPr lang="en-US" dirty="0"/>
              <a:t>PayPal: Providing a Secure Way to Make Online Payments</a:t>
            </a:r>
          </a:p>
          <a:p>
            <a:r>
              <a:rPr lang="en-US" dirty="0" err="1"/>
              <a:t>DoorDash</a:t>
            </a:r>
            <a:r>
              <a:rPr lang="en-US" dirty="0"/>
              <a:t>: Delivering Food Safely and Conveniently</a:t>
            </a:r>
          </a:p>
          <a:p>
            <a:r>
              <a:rPr lang="en-US" dirty="0"/>
              <a:t> Nike: Serving the Needs of Runners</a:t>
            </a:r>
          </a:p>
          <a:p>
            <a:endParaRPr lang="tr-TR" dirty="0"/>
          </a:p>
        </p:txBody>
      </p:sp>
    </p:spTree>
  </p:cSld>
  <p:clrMapOvr>
    <a:masterClrMapping/>
  </p:clrMapOvr>
</p:sld>
</file>

<file path=ppt/theme/theme1.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47</TotalTime>
  <Words>1036</Words>
  <Application>Microsoft Office PowerPoint</Application>
  <PresentationFormat>Ekran Gösterisi (4:3)</PresentationFormat>
  <Paragraphs>136</Paragraphs>
  <Slides>7</Slides>
  <Notes>7</Notes>
  <HiddenSlides>0</HiddenSlides>
  <MMClips>0</MMClips>
  <ScaleCrop>false</ScaleCrop>
  <HeadingPairs>
    <vt:vector size="4" baseType="variant">
      <vt:variant>
        <vt:lpstr>Tema</vt:lpstr>
      </vt:variant>
      <vt:variant>
        <vt:i4>1</vt:i4>
      </vt:variant>
      <vt:variant>
        <vt:lpstr>Slayt Başlıkları</vt:lpstr>
      </vt:variant>
      <vt:variant>
        <vt:i4>7</vt:i4>
      </vt:variant>
    </vt:vector>
  </HeadingPairs>
  <TitlesOfParts>
    <vt:vector size="8" baseType="lpstr">
      <vt:lpstr>Ofis Teması</vt:lpstr>
      <vt:lpstr>International marketing – the issues</vt:lpstr>
      <vt:lpstr> 5 COMMON CHALLENGES OF INTERNATIONAL BUSINESS YOU SHOULD CONSIDER </vt:lpstr>
      <vt:lpstr>  5 COMMON CHALLENGES OF INTERNATIONAL BUSINESS  </vt:lpstr>
      <vt:lpstr>Slayt 4</vt:lpstr>
      <vt:lpstr> 4 SKILLS YOU NEED TO GET INVOLVED IN INTERNATIONAL BUSINESS </vt:lpstr>
      <vt:lpstr>  JOBS TO BE DONE: 4 REAL-WORLD EXAMPLES  </vt:lpstr>
      <vt:lpstr> 4 JOBS TO BE DONE EXAMPLES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International marketing – the issues</dc:title>
  <dc:creator>Sony</dc:creator>
  <cp:lastModifiedBy>Sony</cp:lastModifiedBy>
  <cp:revision>5</cp:revision>
  <dcterms:created xsi:type="dcterms:W3CDTF">2021-05-06T15:29:29Z</dcterms:created>
  <dcterms:modified xsi:type="dcterms:W3CDTF">2021-05-06T16:16:40Z</dcterms:modified>
</cp:coreProperties>
</file>