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Economic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b89ff34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b89ff34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4b89ff34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4b89ff34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4b89ff34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4b89ff34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e6ebf6b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4e6ebf6b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b89ff34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4b89ff34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113179" y="723838"/>
            <a:ext cx="2386631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800" dirty="0" smtClean="0"/>
              <a:t>Sentiment Analysis of Persian Language: Review of Algorithms, Approaches, and Datasets</a:t>
            </a:r>
          </a:p>
          <a:p>
            <a:pPr lvl="0" algn="ctr">
              <a:lnSpc>
                <a:spcPct val="115000"/>
              </a:lnSpc>
            </a:pPr>
            <a:r>
              <a:rPr lang="en-US" sz="1000" dirty="0" smtClean="0"/>
              <a:t>Ali Nazarizadeh1 and </a:t>
            </a:r>
            <a:r>
              <a:rPr lang="en-US" sz="1000" dirty="0" err="1" smtClean="0"/>
              <a:t>Touraj</a:t>
            </a:r>
            <a:r>
              <a:rPr lang="en-US" sz="1000" dirty="0" smtClean="0"/>
              <a:t> Banirostam2 and Mino </a:t>
            </a:r>
            <a:r>
              <a:rPr lang="en-US" sz="1000" dirty="0" err="1" smtClean="0"/>
              <a:t>Sayyadpour</a:t>
            </a:r>
            <a:endParaRPr sz="1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8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000163" y="3007153"/>
            <a:ext cx="3075000" cy="152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Number: 01</a:t>
            </a:r>
            <a:endParaRPr sz="1200" dirty="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21241057 Malika </a:t>
            </a:r>
            <a:r>
              <a:rPr lang="en" sz="1200" dirty="0" smtClean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Muradi</a:t>
            </a:r>
            <a:endParaRPr lang="en" sz="1200" dirty="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RA</a:t>
            </a:r>
            <a:r>
              <a:rPr lang="en" sz="1200" dirty="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00" dirty="0">
                <a:solidFill>
                  <a:srgbClr val="1D1C1D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Sania Azhmee Bhuiyan</a:t>
            </a:r>
            <a:endParaRPr sz="1200" dirty="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D1C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" sz="1200" dirty="0" smtClean="0">
                <a:solidFill>
                  <a:srgbClr val="1D1C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ST</a:t>
            </a:r>
            <a:r>
              <a:rPr lang="en" sz="1200" dirty="0">
                <a:solidFill>
                  <a:srgbClr val="1D1C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Abid Hossain</a:t>
            </a:r>
            <a:endParaRPr sz="1200" dirty="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60360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 smtClean="0"/>
              <a:t>  Objectives:</a:t>
            </a:r>
            <a:endParaRPr sz="2400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lvl="0" indent="0">
              <a:spcBef>
                <a:spcPts val="1200"/>
              </a:spcBef>
              <a:buSzPts val="1600"/>
              <a:buNone/>
            </a:pPr>
            <a:endParaRPr lang="en-US" dirty="0" smtClean="0"/>
          </a:p>
          <a:p>
            <a:pPr lvl="0" indent="-330200">
              <a:spcBef>
                <a:spcPts val="1200"/>
              </a:spcBef>
              <a:buSzPts val="1600"/>
            </a:pPr>
            <a:r>
              <a:rPr lang="en-US" dirty="0" smtClean="0"/>
              <a:t>Provide </a:t>
            </a:r>
            <a:r>
              <a:rPr lang="en-US" dirty="0"/>
              <a:t>an overview of sentiment analysis and its significance in understanding public opinion, customer feedback, and social media trends</a:t>
            </a:r>
            <a:r>
              <a:rPr lang="en-US" dirty="0" smtClean="0"/>
              <a:t>.</a:t>
            </a:r>
          </a:p>
          <a:p>
            <a:pPr lvl="0" indent="-330200">
              <a:spcBef>
                <a:spcPts val="1200"/>
              </a:spcBef>
              <a:buSzPts val="1600"/>
            </a:pPr>
            <a:r>
              <a:rPr lang="en-US" dirty="0" smtClean="0"/>
              <a:t>Explore </a:t>
            </a:r>
            <a:r>
              <a:rPr lang="en-US" dirty="0"/>
              <a:t>the specific </a:t>
            </a:r>
            <a:r>
              <a:rPr lang="en-US" dirty="0" smtClean="0"/>
              <a:t>challenges</a:t>
            </a:r>
          </a:p>
          <a:p>
            <a:pPr lvl="0" indent="-330200">
              <a:spcBef>
                <a:spcPts val="1200"/>
              </a:spcBef>
              <a:buSzPts val="1600"/>
            </a:pPr>
            <a:r>
              <a:rPr lang="en-US" dirty="0"/>
              <a:t>Review various approaches and algorithms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83619" y="53168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Challenges </a:t>
            </a:r>
            <a:r>
              <a:rPr lang="en" sz="2400" b="1" dirty="0" smtClean="0"/>
              <a:t>:</a:t>
            </a:r>
            <a:endParaRPr sz="2400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None/>
            </a:pPr>
            <a:endParaRPr lang="en-US" dirty="0"/>
          </a:p>
          <a:p>
            <a:pPr lvl="0"/>
            <a:r>
              <a:rPr lang="en-US" dirty="0" smtClean="0"/>
              <a:t>Complex </a:t>
            </a:r>
            <a:r>
              <a:rPr lang="en-US" dirty="0"/>
              <a:t>Grammar and </a:t>
            </a:r>
            <a:r>
              <a:rPr lang="en-US" dirty="0" smtClean="0"/>
              <a:t>Syntax</a:t>
            </a:r>
          </a:p>
          <a:p>
            <a:pPr lvl="0"/>
            <a:r>
              <a:rPr lang="en-US" dirty="0"/>
              <a:t>Lexical </a:t>
            </a:r>
            <a:r>
              <a:rPr lang="en-US" dirty="0" smtClean="0"/>
              <a:t>Ambiguity</a:t>
            </a:r>
          </a:p>
          <a:p>
            <a:pPr lvl="0"/>
            <a:r>
              <a:rPr lang="en-US" dirty="0"/>
              <a:t>Lack of Annotated </a:t>
            </a:r>
            <a:r>
              <a:rPr lang="en-US" dirty="0" smtClean="0"/>
              <a:t>Datasets</a:t>
            </a:r>
          </a:p>
          <a:p>
            <a:pPr lvl="0"/>
            <a:r>
              <a:rPr lang="en-US" dirty="0"/>
              <a:t>Limited Sentiment </a:t>
            </a:r>
            <a:r>
              <a:rPr lang="en-US" dirty="0" smtClean="0"/>
              <a:t>Lexicons</a:t>
            </a:r>
          </a:p>
          <a:p>
            <a:pPr lvl="0"/>
            <a:r>
              <a:rPr lang="en-US" dirty="0"/>
              <a:t>Cultural and Contextual Sensitivity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Methodology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 </a:t>
            </a:r>
            <a:r>
              <a:rPr lang="en" dirty="0" smtClean="0"/>
              <a:t>collection</a:t>
            </a:r>
          </a:p>
          <a:p>
            <a:pPr marL="157163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" dirty="0" smtClean="0"/>
          </a:p>
          <a:p>
            <a:pPr lvl="0" indent="-300037">
              <a:buSzPct val="100000"/>
            </a:pPr>
            <a:r>
              <a:rPr lang="en-US" dirty="0"/>
              <a:t>Literature </a:t>
            </a:r>
            <a:r>
              <a:rPr lang="en-US" dirty="0" smtClean="0"/>
              <a:t>Review</a:t>
            </a:r>
          </a:p>
          <a:p>
            <a:pPr marL="157163" lvl="0" indent="0">
              <a:buSzPct val="100000"/>
              <a:buNone/>
            </a:pPr>
            <a:endParaRPr lang="en-US" dirty="0" smtClean="0"/>
          </a:p>
          <a:p>
            <a:pPr lvl="0" indent="-300037">
              <a:buSzPct val="100000"/>
            </a:pPr>
            <a:r>
              <a:rPr lang="en-US" dirty="0"/>
              <a:t>Evaluation </a:t>
            </a:r>
            <a:r>
              <a:rPr lang="en-US" dirty="0" smtClean="0"/>
              <a:t>Metrics</a:t>
            </a:r>
          </a:p>
          <a:p>
            <a:pPr marL="157163" lvl="0" indent="0">
              <a:buSzPct val="100000"/>
              <a:buNone/>
            </a:pPr>
            <a:endParaRPr lang="en-US" dirty="0" smtClean="0"/>
          </a:p>
          <a:p>
            <a:pPr lvl="0" indent="-300037">
              <a:buSzPct val="100000"/>
            </a:pPr>
            <a:r>
              <a:rPr lang="en-US" dirty="0"/>
              <a:t>Dataset </a:t>
            </a:r>
            <a:r>
              <a:rPr lang="en-US" dirty="0" smtClean="0"/>
              <a:t>Analysis</a:t>
            </a:r>
          </a:p>
          <a:p>
            <a:pPr marL="157163" lvl="0" indent="0">
              <a:buSzPct val="100000"/>
              <a:buNone/>
            </a:pP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 </a:t>
            </a:r>
            <a:r>
              <a:rPr lang="en" dirty="0" smtClean="0"/>
              <a:t>preprocessing</a:t>
            </a:r>
          </a:p>
          <a:p>
            <a:pPr marL="157163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 smtClean="0"/>
              <a:t>Annotation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dirty="0"/>
          </a:p>
          <a:p>
            <a:pPr lvl="0" indent="-300037">
              <a:buSzPct val="100000"/>
            </a:pPr>
            <a:r>
              <a:rPr lang="en-US" dirty="0" smtClean="0"/>
              <a:t>Labeling</a:t>
            </a:r>
            <a:endParaRPr lang="en-US" dirty="0" smtClean="0"/>
          </a:p>
          <a:p>
            <a:pPr marL="157163" lvl="0" indent="0">
              <a:buSzPct val="100000"/>
              <a:buNone/>
            </a:pPr>
            <a:endParaRPr lang="en-US" dirty="0"/>
          </a:p>
          <a:p>
            <a:pPr lvl="0" indent="-300037">
              <a:buSzPct val="100000"/>
            </a:pPr>
            <a:r>
              <a:rPr lang="en-US" dirty="0" smtClean="0"/>
              <a:t>Analyzing</a:t>
            </a:r>
          </a:p>
          <a:p>
            <a:pPr marL="157163" lvl="0" indent="0">
              <a:buSzPct val="100000"/>
              <a:buNone/>
            </a:pPr>
            <a:endParaRPr lang="en-US" dirty="0"/>
          </a:p>
          <a:p>
            <a:pPr lvl="0" indent="-300037">
              <a:buSzPct val="100000"/>
            </a:pPr>
            <a:r>
              <a:rPr lang="en-US" dirty="0"/>
              <a:t>Mod</a:t>
            </a:r>
            <a:r>
              <a:rPr lang="en" dirty="0" smtClean="0"/>
              <a:t>g </a:t>
            </a:r>
            <a:r>
              <a:rPr lang="en" dirty="0"/>
              <a:t>the </a:t>
            </a:r>
            <a:r>
              <a:rPr lang="en" dirty="0" smtClean="0"/>
              <a:t>data</a:t>
            </a:r>
          </a:p>
          <a:p>
            <a:pPr marL="157163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Model Evaluation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109"/>
            <a:ext cx="4971889" cy="3228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18" y="1147225"/>
            <a:ext cx="4784282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Future Work: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1600" dirty="0" smtClean="0"/>
          </a:p>
          <a:p>
            <a:r>
              <a:rPr lang="en-US" sz="1600" dirty="0" smtClean="0"/>
              <a:t>Development </a:t>
            </a:r>
            <a:r>
              <a:rPr lang="en-US" sz="1600" dirty="0"/>
              <a:t>of Larger Annotated </a:t>
            </a:r>
            <a:r>
              <a:rPr lang="en-US" sz="1600" dirty="0" smtClean="0"/>
              <a:t>Datasets</a:t>
            </a:r>
          </a:p>
          <a:p>
            <a:endParaRPr lang="en-US" sz="1600" dirty="0" smtClean="0"/>
          </a:p>
          <a:p>
            <a:r>
              <a:rPr lang="en-US" sz="1600" dirty="0"/>
              <a:t>Fine-Grained Sentiment </a:t>
            </a:r>
            <a:r>
              <a:rPr lang="en-US" sz="1600" dirty="0" smtClean="0"/>
              <a:t>Analysis</a:t>
            </a: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US" sz="1600" dirty="0"/>
              <a:t>Contextual and Cultural Adaptation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94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0" y="21561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4200" b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131</Words>
  <Application>Microsoft Office PowerPoint</Application>
  <PresentationFormat>On-screen Show (16:9)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</vt:lpstr>
      <vt:lpstr>Economica</vt:lpstr>
      <vt:lpstr>Arial</vt:lpstr>
      <vt:lpstr>Times New Roman</vt:lpstr>
      <vt:lpstr>Luxe</vt:lpstr>
      <vt:lpstr>PowerPoint Presentation</vt:lpstr>
      <vt:lpstr>  Objectives:</vt:lpstr>
      <vt:lpstr>Challenges :</vt:lpstr>
      <vt:lpstr>Methodology</vt:lpstr>
      <vt:lpstr>Conclusion</vt:lpstr>
      <vt:lpstr>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 Muradi</dc:creator>
  <cp:lastModifiedBy>hp</cp:lastModifiedBy>
  <cp:revision>6</cp:revision>
  <dcterms:modified xsi:type="dcterms:W3CDTF">2023-07-05T21:32:43Z</dcterms:modified>
</cp:coreProperties>
</file>