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2"/>
  </p:notesMasterIdLst>
  <p:sldIdLst>
    <p:sldId id="256" r:id="rId2"/>
    <p:sldId id="287" r:id="rId3"/>
    <p:sldId id="288" r:id="rId4"/>
    <p:sldId id="289" r:id="rId5"/>
    <p:sldId id="291" r:id="rId6"/>
    <p:sldId id="296" r:id="rId7"/>
    <p:sldId id="301" r:id="rId8"/>
    <p:sldId id="331" r:id="rId9"/>
    <p:sldId id="333" r:id="rId10"/>
    <p:sldId id="332" r:id="rId11"/>
    <p:sldId id="335" r:id="rId12"/>
    <p:sldId id="297" r:id="rId13"/>
    <p:sldId id="339" r:id="rId14"/>
    <p:sldId id="340" r:id="rId15"/>
    <p:sldId id="341" r:id="rId16"/>
    <p:sldId id="346" r:id="rId17"/>
    <p:sldId id="350" r:id="rId18"/>
    <p:sldId id="348" r:id="rId19"/>
    <p:sldId id="342" r:id="rId20"/>
    <p:sldId id="285" r:id="rId21"/>
  </p:sldIdLst>
  <p:sldSz cx="9144000" cy="5143500" type="screen16x9"/>
  <p:notesSz cx="6858000" cy="9144000"/>
  <p:embeddedFontLst>
    <p:embeddedFont>
      <p:font typeface="Cambria Math" panose="02040503050406030204" pitchFamily="18" charset="0"/>
      <p:regular r:id="rId23"/>
    </p:embeddedFont>
    <p:embeddedFont>
      <p:font typeface="Roboto"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61" roundtripDataSignature="AMtx7mjtjnmYjpPN0ltsgflMikvimCdJ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450" autoAdjust="0"/>
  </p:normalViewPr>
  <p:slideViewPr>
    <p:cSldViewPr snapToGrid="0">
      <p:cViewPr varScale="1">
        <p:scale>
          <a:sx n="111" d="100"/>
          <a:sy n="111" d="100"/>
        </p:scale>
        <p:origin x="1614" y="96"/>
      </p:cViewPr>
      <p:guideLst>
        <p:guide orient="horz" pos="1620"/>
        <p:guide pos="2880"/>
      </p:guideLst>
    </p:cSldViewPr>
  </p:slideViewPr>
  <p:notesTextViewPr>
    <p:cViewPr>
      <p:scale>
        <a:sx n="3" d="2"/>
        <a:sy n="3" d="2"/>
      </p:scale>
      <p:origin x="0" y="0"/>
    </p:cViewPr>
  </p:notesTextViewPr>
  <p:notesViewPr>
    <p:cSldViewPr snapToGrid="0">
      <p:cViewPr varScale="1">
        <p:scale>
          <a:sx n="87" d="100"/>
          <a:sy n="87" d="100"/>
        </p:scale>
        <p:origin x="384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63"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61"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6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G:\IIT\MSSE%20Thesis\tests\subjec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G:\IIT\MSSE%20Thesis\tests\subject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col"/>
        <c:grouping val="stacked"/>
        <c:varyColors val="0"/>
        <c:ser>
          <c:idx val="0"/>
          <c:order val="0"/>
          <c:tx>
            <c:strRef>
              <c:f>Sheet2!$F$1</c:f>
              <c:strCache>
                <c:ptCount val="1"/>
                <c:pt idx="0">
                  <c:v>Proportion (a)</c:v>
                </c:pt>
              </c:strCache>
            </c:strRef>
          </c:tx>
          <c:spPr>
            <a:solidFill>
              <a:schemeClr val="accent2">
                <a:tint val="77000"/>
              </a:schemeClr>
            </a:solidFill>
            <a:ln>
              <a:noFill/>
            </a:ln>
            <a:effectLst/>
          </c:spPr>
          <c:invertIfNegative val="0"/>
          <c:cat>
            <c:numRef>
              <c:f>Sheet2!$A$2:$A$55</c:f>
              <c:numCache>
                <c:formatCode>General</c:formatCode>
                <c:ptCount val="5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numCache>
            </c:numRef>
          </c:cat>
          <c:val>
            <c:numRef>
              <c:f>Sheet2!$F$2:$F$55</c:f>
              <c:numCache>
                <c:formatCode>0.000</c:formatCode>
                <c:ptCount val="54"/>
                <c:pt idx="0">
                  <c:v>0.60128440158539997</c:v>
                </c:pt>
                <c:pt idx="1">
                  <c:v>0.37136205303377334</c:v>
                </c:pt>
                <c:pt idx="2">
                  <c:v>0.84209952338596705</c:v>
                </c:pt>
                <c:pt idx="3">
                  <c:v>0.64498491590447626</c:v>
                </c:pt>
                <c:pt idx="4">
                  <c:v>0.82838464639258136</c:v>
                </c:pt>
                <c:pt idx="5">
                  <c:v>0.94319702290303264</c:v>
                </c:pt>
                <c:pt idx="6">
                  <c:v>0.20652975756550851</c:v>
                </c:pt>
                <c:pt idx="7">
                  <c:v>0.76816526490650383</c:v>
                </c:pt>
                <c:pt idx="8">
                  <c:v>0.7704225136614673</c:v>
                </c:pt>
                <c:pt idx="9">
                  <c:v>0.98330425987811376</c:v>
                </c:pt>
                <c:pt idx="10">
                  <c:v>0.49957795886455703</c:v>
                </c:pt>
                <c:pt idx="11">
                  <c:v>0.99950021790127563</c:v>
                </c:pt>
                <c:pt idx="12">
                  <c:v>0.81257689760218288</c:v>
                </c:pt>
                <c:pt idx="13">
                  <c:v>0.79762864461940186</c:v>
                </c:pt>
                <c:pt idx="14">
                  <c:v>0.29940571579291975</c:v>
                </c:pt>
                <c:pt idx="15">
                  <c:v>0.19416310242326917</c:v>
                </c:pt>
                <c:pt idx="16">
                  <c:v>9.7969680199662346E-2</c:v>
                </c:pt>
                <c:pt idx="17">
                  <c:v>0.86934447478634513</c:v>
                </c:pt>
                <c:pt idx="18">
                  <c:v>0.4133686808615179</c:v>
                </c:pt>
                <c:pt idx="19">
                  <c:v>0.87710201409558664</c:v>
                </c:pt>
                <c:pt idx="20">
                  <c:v>0.15265203871175448</c:v>
                </c:pt>
                <c:pt idx="21">
                  <c:v>0.84374404935558622</c:v>
                </c:pt>
                <c:pt idx="22">
                  <c:v>0.47989419086714047</c:v>
                </c:pt>
                <c:pt idx="23">
                  <c:v>0.22803133917458407</c:v>
                </c:pt>
                <c:pt idx="24">
                  <c:v>0.80773897076995604</c:v>
                </c:pt>
                <c:pt idx="25">
                  <c:v>0.90418970730192383</c:v>
                </c:pt>
                <c:pt idx="26">
                  <c:v>0.62647498079008357</c:v>
                </c:pt>
                <c:pt idx="27">
                  <c:v>0.56276998138705026</c:v>
                </c:pt>
                <c:pt idx="28">
                  <c:v>0.81568983726183875</c:v>
                </c:pt>
                <c:pt idx="29">
                  <c:v>0.69951643362445415</c:v>
                </c:pt>
                <c:pt idx="30">
                  <c:v>0.88779730076973029</c:v>
                </c:pt>
                <c:pt idx="31">
                  <c:v>0.45906019290707045</c:v>
                </c:pt>
                <c:pt idx="32">
                  <c:v>0.25621614987850205</c:v>
                </c:pt>
                <c:pt idx="33">
                  <c:v>0.69930526882665345</c:v>
                </c:pt>
                <c:pt idx="34">
                  <c:v>0.20364236252924295</c:v>
                </c:pt>
                <c:pt idx="35">
                  <c:v>0.15755311757358048</c:v>
                </c:pt>
                <c:pt idx="36">
                  <c:v>0.62756793358271834</c:v>
                </c:pt>
                <c:pt idx="37">
                  <c:v>0.83881732798887654</c:v>
                </c:pt>
                <c:pt idx="38">
                  <c:v>0.88350950450545118</c:v>
                </c:pt>
                <c:pt idx="39">
                  <c:v>0.90522237795024096</c:v>
                </c:pt>
                <c:pt idx="40">
                  <c:v>0.35498272859417912</c:v>
                </c:pt>
                <c:pt idx="41">
                  <c:v>0.26244824425228752</c:v>
                </c:pt>
                <c:pt idx="42">
                  <c:v>0.72241089535186043</c:v>
                </c:pt>
                <c:pt idx="43">
                  <c:v>0.39756491003824013</c:v>
                </c:pt>
                <c:pt idx="44">
                  <c:v>0.65257702589724897</c:v>
                </c:pt>
                <c:pt idx="45">
                  <c:v>0.64006303577948198</c:v>
                </c:pt>
                <c:pt idx="46">
                  <c:v>0.93455379976922959</c:v>
                </c:pt>
                <c:pt idx="47">
                  <c:v>0.40833936080950917</c:v>
                </c:pt>
                <c:pt idx="48">
                  <c:v>0.99047432374428779</c:v>
                </c:pt>
                <c:pt idx="49">
                  <c:v>0.57703928862746889</c:v>
                </c:pt>
                <c:pt idx="50">
                  <c:v>0.11122004722508416</c:v>
                </c:pt>
                <c:pt idx="51">
                  <c:v>0.90431099941352022</c:v>
                </c:pt>
                <c:pt idx="52">
                  <c:v>0.18361512356906595</c:v>
                </c:pt>
                <c:pt idx="53">
                  <c:v>0.37558026283148527</c:v>
                </c:pt>
              </c:numCache>
            </c:numRef>
          </c:val>
          <c:extLst>
            <c:ext xmlns:c16="http://schemas.microsoft.com/office/drawing/2014/chart" uri="{C3380CC4-5D6E-409C-BE32-E72D297353CC}">
              <c16:uniqueId val="{00000000-85E1-4B64-ACDB-27CE4ABAC2B4}"/>
            </c:ext>
          </c:extLst>
        </c:ser>
        <c:ser>
          <c:idx val="1"/>
          <c:order val="1"/>
          <c:tx>
            <c:strRef>
              <c:f>Sheet2!$H$1</c:f>
              <c:strCache>
                <c:ptCount val="1"/>
                <c:pt idx="0">
                  <c:v>Proportion (Loss)</c:v>
                </c:pt>
              </c:strCache>
            </c:strRef>
          </c:tx>
          <c:spPr>
            <a:solidFill>
              <a:schemeClr val="accent2">
                <a:shade val="76000"/>
              </a:schemeClr>
            </a:solidFill>
            <a:ln>
              <a:noFill/>
            </a:ln>
            <a:effectLst/>
          </c:spPr>
          <c:invertIfNegative val="0"/>
          <c:cat>
            <c:numRef>
              <c:f>Sheet2!$A$2:$A$55</c:f>
              <c:numCache>
                <c:formatCode>General</c:formatCode>
                <c:ptCount val="5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numCache>
            </c:numRef>
          </c:cat>
          <c:val>
            <c:numRef>
              <c:f>Sheet2!$H$2:$H$55</c:f>
              <c:numCache>
                <c:formatCode>0.000</c:formatCode>
                <c:ptCount val="54"/>
                <c:pt idx="0">
                  <c:v>0.123944779165024</c:v>
                </c:pt>
                <c:pt idx="1">
                  <c:v>0.18352153769566582</c:v>
                </c:pt>
                <c:pt idx="2">
                  <c:v>0.66867948441745084</c:v>
                </c:pt>
                <c:pt idx="3">
                  <c:v>0.36867357320023325</c:v>
                </c:pt>
                <c:pt idx="4">
                  <c:v>0.49034222483235301</c:v>
                </c:pt>
                <c:pt idx="5">
                  <c:v>0.85750528436251705</c:v>
                </c:pt>
                <c:pt idx="6">
                  <c:v>0.14473504869082676</c:v>
                </c:pt>
                <c:pt idx="7">
                  <c:v>0.51296255923751632</c:v>
                </c:pt>
                <c:pt idx="8">
                  <c:v>0.4074320765307724</c:v>
                </c:pt>
                <c:pt idx="9">
                  <c:v>0.28974318417338674</c:v>
                </c:pt>
                <c:pt idx="10">
                  <c:v>-0.3484655770860744</c:v>
                </c:pt>
                <c:pt idx="11">
                  <c:v>0.59099638698317081</c:v>
                </c:pt>
                <c:pt idx="12">
                  <c:v>0.21096305490293976</c:v>
                </c:pt>
                <c:pt idx="13">
                  <c:v>0.66811861254778671</c:v>
                </c:pt>
                <c:pt idx="14">
                  <c:v>0.13670042621131276</c:v>
                </c:pt>
                <c:pt idx="15">
                  <c:v>4.3055689092157179E-2</c:v>
                </c:pt>
                <c:pt idx="16">
                  <c:v>-0.65838680450505216</c:v>
                </c:pt>
                <c:pt idx="17">
                  <c:v>0.63778459171783541</c:v>
                </c:pt>
                <c:pt idx="18">
                  <c:v>4.8459314231895534E-2</c:v>
                </c:pt>
                <c:pt idx="19">
                  <c:v>0.24538209873949113</c:v>
                </c:pt>
                <c:pt idx="20">
                  <c:v>5.2420689843500901E-3</c:v>
                </c:pt>
                <c:pt idx="21">
                  <c:v>0.24699911225214732</c:v>
                </c:pt>
                <c:pt idx="22">
                  <c:v>0.19895418737404946</c:v>
                </c:pt>
                <c:pt idx="23">
                  <c:v>4.3736259834884078E-2</c:v>
                </c:pt>
                <c:pt idx="24">
                  <c:v>1.6214831494369863E-2</c:v>
                </c:pt>
                <c:pt idx="25">
                  <c:v>0.46091182287226851</c:v>
                </c:pt>
                <c:pt idx="26">
                  <c:v>4.5993706087392616E-2</c:v>
                </c:pt>
                <c:pt idx="27">
                  <c:v>0.28083855409218028</c:v>
                </c:pt>
                <c:pt idx="28">
                  <c:v>0.4446637571148222</c:v>
                </c:pt>
                <c:pt idx="29">
                  <c:v>0.36393784992754707</c:v>
                </c:pt>
                <c:pt idx="30">
                  <c:v>0.37775323188198551</c:v>
                </c:pt>
                <c:pt idx="31">
                  <c:v>0.41790307851550523</c:v>
                </c:pt>
                <c:pt idx="32">
                  <c:v>8.3280059378496057E-2</c:v>
                </c:pt>
                <c:pt idx="33">
                  <c:v>0.51028690487084294</c:v>
                </c:pt>
                <c:pt idx="34">
                  <c:v>0.19321122559598447</c:v>
                </c:pt>
                <c:pt idx="35">
                  <c:v>-1.4793417476227089E-2</c:v>
                </c:pt>
                <c:pt idx="36">
                  <c:v>0.61356114815181917</c:v>
                </c:pt>
                <c:pt idx="37">
                  <c:v>3.7613988497365303E-2</c:v>
                </c:pt>
                <c:pt idx="38">
                  <c:v>0.50709754310709587</c:v>
                </c:pt>
                <c:pt idx="39">
                  <c:v>0.23692607139396271</c:v>
                </c:pt>
                <c:pt idx="40">
                  <c:v>0.13470191407354412</c:v>
                </c:pt>
                <c:pt idx="41">
                  <c:v>8.8232740771072515E-2</c:v>
                </c:pt>
                <c:pt idx="42">
                  <c:v>3.5127968280951438E-2</c:v>
                </c:pt>
                <c:pt idx="43">
                  <c:v>0.18588785272188812</c:v>
                </c:pt>
                <c:pt idx="44">
                  <c:v>0.39619220062534055</c:v>
                </c:pt>
                <c:pt idx="45">
                  <c:v>0.330586198250999</c:v>
                </c:pt>
                <c:pt idx="46">
                  <c:v>0.21479937196616605</c:v>
                </c:pt>
                <c:pt idx="47">
                  <c:v>0.14244079337099219</c:v>
                </c:pt>
                <c:pt idx="48">
                  <c:v>9.1229340227662159E-2</c:v>
                </c:pt>
                <c:pt idx="49">
                  <c:v>0.31797811012777877</c:v>
                </c:pt>
                <c:pt idx="50">
                  <c:v>6.339237024262516E-2</c:v>
                </c:pt>
                <c:pt idx="51">
                  <c:v>0.85130735917060085</c:v>
                </c:pt>
                <c:pt idx="52">
                  <c:v>9.8195780547495948E-2</c:v>
                </c:pt>
                <c:pt idx="53">
                  <c:v>2.3906494437100911E-2</c:v>
                </c:pt>
              </c:numCache>
            </c:numRef>
          </c:val>
          <c:extLst>
            <c:ext xmlns:c16="http://schemas.microsoft.com/office/drawing/2014/chart" uri="{C3380CC4-5D6E-409C-BE32-E72D297353CC}">
              <c16:uniqueId val="{00000001-85E1-4B64-ACDB-27CE4ABAC2B4}"/>
            </c:ext>
          </c:extLst>
        </c:ser>
        <c:dLbls>
          <c:showLegendKey val="0"/>
          <c:showVal val="0"/>
          <c:showCatName val="0"/>
          <c:showSerName val="0"/>
          <c:showPercent val="0"/>
          <c:showBubbleSize val="0"/>
        </c:dLbls>
        <c:gapWidth val="150"/>
        <c:overlap val="100"/>
        <c:axId val="1085953008"/>
        <c:axId val="1085947024"/>
      </c:barChart>
      <c:catAx>
        <c:axId val="1085953008"/>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bg2">
                        <a:lumMod val="50000"/>
                      </a:schemeClr>
                    </a:solidFill>
                    <a:latin typeface="Roboto" panose="020B0604020202020204" charset="0"/>
                    <a:ea typeface="Roboto" panose="020B0604020202020204" charset="0"/>
                    <a:cs typeface="+mn-cs"/>
                  </a:defRPr>
                </a:pPr>
                <a:r>
                  <a:rPr lang="en-US"/>
                  <a:t>Subjects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2">
                      <a:lumMod val="50000"/>
                    </a:schemeClr>
                  </a:solidFill>
                  <a:latin typeface="Roboto" panose="020B0604020202020204" charset="0"/>
                  <a:ea typeface="Roboto" panose="020B0604020202020204" charset="0"/>
                  <a:cs typeface="+mn-cs"/>
                </a:defRPr>
              </a:pPr>
              <a:endParaRPr lang="en-US"/>
            </a:p>
          </c:txPr>
        </c:title>
        <c:numFmt formatCode="General" sourceLinked="1"/>
        <c:majorTickMark val="none"/>
        <c:minorTickMark val="none"/>
        <c:tickLblPos val="nextTo"/>
        <c:crossAx val="1085947024"/>
        <c:crosses val="autoZero"/>
        <c:auto val="1"/>
        <c:lblAlgn val="ctr"/>
        <c:lblOffset val="100"/>
        <c:noMultiLvlLbl val="0"/>
      </c:catAx>
      <c:valAx>
        <c:axId val="10859470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2">
                        <a:lumMod val="50000"/>
                      </a:schemeClr>
                    </a:solidFill>
                    <a:latin typeface="Roboto" panose="020B0604020202020204" charset="0"/>
                    <a:ea typeface="Roboto" panose="020B0604020202020204" charset="0"/>
                    <a:cs typeface="+mn-cs"/>
                  </a:defRPr>
                </a:pPr>
                <a:r>
                  <a:rPr lang="en-US"/>
                  <a:t>After Proportion 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2">
                      <a:lumMod val="50000"/>
                    </a:schemeClr>
                  </a:solidFill>
                  <a:latin typeface="Roboto" panose="020B0604020202020204" charset="0"/>
                  <a:ea typeface="Roboto" panose="020B0604020202020204" charset="0"/>
                  <a:cs typeface="+mn-cs"/>
                </a:defRPr>
              </a:pPr>
              <a:endParaRPr lang="en-US"/>
            </a:p>
          </c:txPr>
        </c:title>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2">
                    <a:lumMod val="50000"/>
                  </a:schemeClr>
                </a:solidFill>
                <a:latin typeface="Roboto" panose="020B0604020202020204" charset="0"/>
                <a:ea typeface="Roboto" panose="020B0604020202020204" charset="0"/>
                <a:cs typeface="+mn-cs"/>
              </a:defRPr>
            </a:pPr>
            <a:endParaRPr lang="en-US"/>
          </a:p>
        </c:txPr>
        <c:crossAx val="10859530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2">
                  <a:lumMod val="50000"/>
                </a:schemeClr>
              </a:solidFill>
              <a:latin typeface="Roboto" panose="020B0604020202020204" charset="0"/>
              <a:ea typeface="Roboto" panose="020B0604020202020204" charset="0"/>
              <a:cs typeface="+mn-cs"/>
            </a:defRPr>
          </a:pPr>
          <a:endParaRPr lang="en-US"/>
        </a:p>
      </c:txPr>
    </c:legend>
    <c:plotVisOnly val="1"/>
    <c:dispBlanksAs val="gap"/>
    <c:showDLblsOverMax val="0"/>
  </c:chart>
  <c:spPr>
    <a:noFill/>
    <a:ln>
      <a:solidFill>
        <a:schemeClr val="bg2">
          <a:lumMod val="50000"/>
        </a:schemeClr>
      </a:solidFill>
    </a:ln>
    <a:effectLst/>
  </c:spPr>
  <c:txPr>
    <a:bodyPr/>
    <a:lstStyle/>
    <a:p>
      <a:pPr>
        <a:defRPr>
          <a:solidFill>
            <a:schemeClr val="bg2">
              <a:lumMod val="50000"/>
            </a:schemeClr>
          </a:solidFill>
          <a:latin typeface="Roboto" panose="020B0604020202020204" charset="0"/>
          <a:ea typeface="Roboto" panose="020B060402020202020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col"/>
        <c:grouping val="stacked"/>
        <c:varyColors val="0"/>
        <c:ser>
          <c:idx val="0"/>
          <c:order val="0"/>
          <c:tx>
            <c:strRef>
              <c:f>Sheet2!$C$1</c:f>
              <c:strCache>
                <c:ptCount val="1"/>
                <c:pt idx="0">
                  <c:v>Balance (a)</c:v>
                </c:pt>
              </c:strCache>
            </c:strRef>
          </c:tx>
          <c:spPr>
            <a:solidFill>
              <a:schemeClr val="accent2">
                <a:tint val="77000"/>
              </a:schemeClr>
            </a:solidFill>
            <a:ln>
              <a:noFill/>
            </a:ln>
            <a:effectLst/>
          </c:spPr>
          <c:invertIfNegative val="0"/>
          <c:cat>
            <c:strRef>
              <c:f>Sheet2!$B$2:$B$55</c:f>
              <c:strCache>
                <c:ptCount val="54"/>
                <c:pt idx="0">
                  <c:v>aamc.org</c:v>
                </c:pt>
                <c:pt idx="1">
                  <c:v>arxiv.org</c:v>
                </c:pt>
                <c:pt idx="2">
                  <c:v>us.battle.net</c:v>
                </c:pt>
                <c:pt idx="3">
                  <c:v>bitcointalk.org</c:v>
                </c:pt>
                <c:pt idx="4">
                  <c:v>blizzard.com</c:v>
                </c:pt>
                <c:pt idx="5">
                  <c:v>boardgamegeek.com</c:v>
                </c:pt>
                <c:pt idx="6">
                  <c:v>bulbagarden.net</c:v>
                </c:pt>
                <c:pt idx="7">
                  <c:v>coinmarketcap.com</c:v>
                </c:pt>
                <c:pt idx="8">
                  <c:v>correios.com.br/para-voce</c:v>
                </c:pt>
                <c:pt idx="9">
                  <c:v>dict.cc</c:v>
                </c:pt>
                <c:pt idx="10">
                  <c:v>discogs.com</c:v>
                </c:pt>
                <c:pt idx="11">
                  <c:v>drudgereport.com</c:v>
                </c:pt>
                <c:pt idx="12">
                  <c:v>finalfantasyxiv.com</c:v>
                </c:pt>
                <c:pt idx="13">
                  <c:v>flashscore.com</c:v>
                </c:pt>
                <c:pt idx="14">
                  <c:v>fragrantica.com</c:v>
                </c:pt>
                <c:pt idx="15">
                  <c:v>forum.gsmhosting.com/vbb</c:v>
                </c:pt>
                <c:pt idx="16">
                  <c:v>intellicast.com</c:v>
                </c:pt>
                <c:pt idx="17">
                  <c:v>irctc.co.in</c:v>
                </c:pt>
                <c:pt idx="18">
                  <c:v>irs.gov</c:v>
                </c:pt>
                <c:pt idx="19">
                  <c:v>leo.org</c:v>
                </c:pt>
                <c:pt idx="20">
                  <c:v>letour.fr</c:v>
                </c:pt>
                <c:pt idx="21">
                  <c:v>lolcounter.com</c:v>
                </c:pt>
                <c:pt idx="22">
                  <c:v>mmo-champion.com</c:v>
                </c:pt>
                <c:pt idx="23">
                  <c:v>myway.com</c:v>
                </c:pt>
                <c:pt idx="24">
                  <c:v>ncbi.nlm.nih.gov</c:v>
                </c:pt>
                <c:pt idx="25">
                  <c:v>nexusmods.com</c:v>
                </c:pt>
                <c:pt idx="26">
                  <c:v>nvidia.com</c:v>
                </c:pt>
                <c:pt idx="27">
                  <c:v>rotoworld.com</c:v>
                </c:pt>
                <c:pt idx="28">
                  <c:v>sigmaaldrich.com</c:v>
                </c:pt>
                <c:pt idx="29">
                  <c:v>us.soccerway.com</c:v>
                </c:pt>
                <c:pt idx="30">
                  <c:v>square-enix.com</c:v>
                </c:pt>
                <c:pt idx="31">
                  <c:v>travel.state.gov</c:v>
                </c:pt>
                <c:pt idx="32">
                  <c:v>weather.gov</c:v>
                </c:pt>
                <c:pt idx="33">
                  <c:v>bom.gov.au</c:v>
                </c:pt>
                <c:pt idx="34">
                  <c:v>wiley.com</c:v>
                </c:pt>
                <c:pt idx="35">
                  <c:v>onlinelibrary.wiley.com</c:v>
                </c:pt>
                <c:pt idx="36">
                  <c:v>wowprogress.com</c:v>
                </c:pt>
                <c:pt idx="37">
                  <c:v>xkcd.com</c:v>
                </c:pt>
                <c:pt idx="38">
                  <c:v>telegraph.co.uk</c:v>
                </c:pt>
                <c:pt idx="39">
                  <c:v>washingtonpost.com</c:v>
                </c:pt>
                <c:pt idx="40">
                  <c:v>ft.com</c:v>
                </c:pt>
                <c:pt idx="41">
                  <c:v>hatena.ne.jp</c:v>
                </c:pt>
                <c:pt idx="42">
                  <c:v>networkadvertising.org</c:v>
                </c:pt>
                <c:pt idx="43">
                  <c:v>businessinsider.com</c:v>
                </c:pt>
                <c:pt idx="44">
                  <c:v>steampowered.com</c:v>
                </c:pt>
                <c:pt idx="45">
                  <c:v>un.org</c:v>
                </c:pt>
                <c:pt idx="46">
                  <c:v>plesk.com</c:v>
                </c:pt>
                <c:pt idx="47">
                  <c:v>aliexpress.com</c:v>
                </c:pt>
                <c:pt idx="48">
                  <c:v>terra.com.br</c:v>
                </c:pt>
                <c:pt idx="49">
                  <c:v>bit.ly</c:v>
                </c:pt>
                <c:pt idx="50">
                  <c:v>deezer.com</c:v>
                </c:pt>
                <c:pt idx="51">
                  <c:v>thetimes.co.uk</c:v>
                </c:pt>
                <c:pt idx="52">
                  <c:v>mashable.com</c:v>
                </c:pt>
                <c:pt idx="53">
                  <c:v>cnbc.com</c:v>
                </c:pt>
              </c:strCache>
            </c:strRef>
          </c:cat>
          <c:val>
            <c:numRef>
              <c:f>Sheet2!$C$2:$C$55</c:f>
              <c:numCache>
                <c:formatCode>0.000</c:formatCode>
                <c:ptCount val="54"/>
                <c:pt idx="0">
                  <c:v>0.72347521189332098</c:v>
                </c:pt>
                <c:pt idx="1">
                  <c:v>0.61602714264202496</c:v>
                </c:pt>
                <c:pt idx="2">
                  <c:v>0.32217304485353782</c:v>
                </c:pt>
                <c:pt idx="3">
                  <c:v>9.3177601927080467E-2</c:v>
                </c:pt>
                <c:pt idx="4">
                  <c:v>0.45976350654134224</c:v>
                </c:pt>
                <c:pt idx="5">
                  <c:v>0.36452705161411436</c:v>
                </c:pt>
                <c:pt idx="6">
                  <c:v>5.4498402650117184E-3</c:v>
                </c:pt>
                <c:pt idx="7">
                  <c:v>0.77041522552365216</c:v>
                </c:pt>
                <c:pt idx="8">
                  <c:v>0.37351823522530858</c:v>
                </c:pt>
                <c:pt idx="9">
                  <c:v>0.63042028996551391</c:v>
                </c:pt>
                <c:pt idx="10">
                  <c:v>0.41688689358687925</c:v>
                </c:pt>
                <c:pt idx="11">
                  <c:v>0.80253780098577698</c:v>
                </c:pt>
                <c:pt idx="12">
                  <c:v>0.584089202500919</c:v>
                </c:pt>
                <c:pt idx="13">
                  <c:v>0.36150985397237057</c:v>
                </c:pt>
                <c:pt idx="14">
                  <c:v>0.21484242870672501</c:v>
                </c:pt>
                <c:pt idx="15">
                  <c:v>0.31478615828366302</c:v>
                </c:pt>
                <c:pt idx="16">
                  <c:v>0.44553184985468131</c:v>
                </c:pt>
                <c:pt idx="17">
                  <c:v>8.7792127345024507E-2</c:v>
                </c:pt>
                <c:pt idx="18">
                  <c:v>2.4580353087433227E-2</c:v>
                </c:pt>
                <c:pt idx="19">
                  <c:v>1.4891640639311809E-2</c:v>
                </c:pt>
                <c:pt idx="20">
                  <c:v>0.22225958128143863</c:v>
                </c:pt>
                <c:pt idx="21">
                  <c:v>0.77535622081697975</c:v>
                </c:pt>
                <c:pt idx="22">
                  <c:v>0.24502490970053936</c:v>
                </c:pt>
                <c:pt idx="23">
                  <c:v>0.38000571393764171</c:v>
                </c:pt>
                <c:pt idx="24">
                  <c:v>0.31356911699022694</c:v>
                </c:pt>
                <c:pt idx="25">
                  <c:v>0.4406066269632043</c:v>
                </c:pt>
                <c:pt idx="26">
                  <c:v>0.77610905624488025</c:v>
                </c:pt>
                <c:pt idx="27">
                  <c:v>0.4069933561187129</c:v>
                </c:pt>
                <c:pt idx="28">
                  <c:v>0.73860823953558996</c:v>
                </c:pt>
                <c:pt idx="29">
                  <c:v>0.64829893775304703</c:v>
                </c:pt>
                <c:pt idx="30">
                  <c:v>8.6970918596798286E-2</c:v>
                </c:pt>
                <c:pt idx="31">
                  <c:v>0.2847889729701244</c:v>
                </c:pt>
                <c:pt idx="32">
                  <c:v>0.8545993354550252</c:v>
                </c:pt>
                <c:pt idx="33">
                  <c:v>0.43321322269330576</c:v>
                </c:pt>
                <c:pt idx="34">
                  <c:v>3.3222142033211055E-2</c:v>
                </c:pt>
                <c:pt idx="35">
                  <c:v>0.8554440222222488</c:v>
                </c:pt>
                <c:pt idx="36">
                  <c:v>0.40050695790363011</c:v>
                </c:pt>
                <c:pt idx="37">
                  <c:v>0.54046908373912361</c:v>
                </c:pt>
                <c:pt idx="38">
                  <c:v>0.52477930068732481</c:v>
                </c:pt>
                <c:pt idx="39">
                  <c:v>0.87761701703844586</c:v>
                </c:pt>
                <c:pt idx="40">
                  <c:v>0.29542632436239791</c:v>
                </c:pt>
                <c:pt idx="41">
                  <c:v>0.54537346312647927</c:v>
                </c:pt>
                <c:pt idx="42">
                  <c:v>0.140889961801764</c:v>
                </c:pt>
                <c:pt idx="43">
                  <c:v>0.19820944886235792</c:v>
                </c:pt>
                <c:pt idx="44">
                  <c:v>0.79249075217101284</c:v>
                </c:pt>
                <c:pt idx="45">
                  <c:v>0.38941534326816402</c:v>
                </c:pt>
                <c:pt idx="46">
                  <c:v>0.78631202510675691</c:v>
                </c:pt>
                <c:pt idx="47">
                  <c:v>0.53665097073258461</c:v>
                </c:pt>
                <c:pt idx="48">
                  <c:v>0.45633244722700339</c:v>
                </c:pt>
                <c:pt idx="49">
                  <c:v>0.81021348800423476</c:v>
                </c:pt>
                <c:pt idx="50">
                  <c:v>0.22631882307557705</c:v>
                </c:pt>
                <c:pt idx="51">
                  <c:v>0.87366867140889126</c:v>
                </c:pt>
                <c:pt idx="52">
                  <c:v>0.40281892984689927</c:v>
                </c:pt>
                <c:pt idx="53">
                  <c:v>0.31540542330557586</c:v>
                </c:pt>
              </c:numCache>
            </c:numRef>
          </c:val>
          <c:extLst>
            <c:ext xmlns:c16="http://schemas.microsoft.com/office/drawing/2014/chart" uri="{C3380CC4-5D6E-409C-BE32-E72D297353CC}">
              <c16:uniqueId val="{00000000-C858-4DBF-9AB2-19AAE7841B3E}"/>
            </c:ext>
          </c:extLst>
        </c:ser>
        <c:ser>
          <c:idx val="1"/>
          <c:order val="1"/>
          <c:tx>
            <c:strRef>
              <c:f>Sheet2!$E$1</c:f>
              <c:strCache>
                <c:ptCount val="1"/>
                <c:pt idx="0">
                  <c:v>Balance (Gain)</c:v>
                </c:pt>
              </c:strCache>
            </c:strRef>
          </c:tx>
          <c:spPr>
            <a:solidFill>
              <a:schemeClr val="accent2">
                <a:shade val="76000"/>
              </a:schemeClr>
            </a:solidFill>
            <a:ln>
              <a:noFill/>
            </a:ln>
            <a:effectLst/>
          </c:spPr>
          <c:invertIfNegative val="0"/>
          <c:cat>
            <c:strRef>
              <c:f>Sheet2!$B$2:$B$55</c:f>
              <c:strCache>
                <c:ptCount val="54"/>
                <c:pt idx="0">
                  <c:v>aamc.org</c:v>
                </c:pt>
                <c:pt idx="1">
                  <c:v>arxiv.org</c:v>
                </c:pt>
                <c:pt idx="2">
                  <c:v>us.battle.net</c:v>
                </c:pt>
                <c:pt idx="3">
                  <c:v>bitcointalk.org</c:v>
                </c:pt>
                <c:pt idx="4">
                  <c:v>blizzard.com</c:v>
                </c:pt>
                <c:pt idx="5">
                  <c:v>boardgamegeek.com</c:v>
                </c:pt>
                <c:pt idx="6">
                  <c:v>bulbagarden.net</c:v>
                </c:pt>
                <c:pt idx="7">
                  <c:v>coinmarketcap.com</c:v>
                </c:pt>
                <c:pt idx="8">
                  <c:v>correios.com.br/para-voce</c:v>
                </c:pt>
                <c:pt idx="9">
                  <c:v>dict.cc</c:v>
                </c:pt>
                <c:pt idx="10">
                  <c:v>discogs.com</c:v>
                </c:pt>
                <c:pt idx="11">
                  <c:v>drudgereport.com</c:v>
                </c:pt>
                <c:pt idx="12">
                  <c:v>finalfantasyxiv.com</c:v>
                </c:pt>
                <c:pt idx="13">
                  <c:v>flashscore.com</c:v>
                </c:pt>
                <c:pt idx="14">
                  <c:v>fragrantica.com</c:v>
                </c:pt>
                <c:pt idx="15">
                  <c:v>forum.gsmhosting.com/vbb</c:v>
                </c:pt>
                <c:pt idx="16">
                  <c:v>intellicast.com</c:v>
                </c:pt>
                <c:pt idx="17">
                  <c:v>irctc.co.in</c:v>
                </c:pt>
                <c:pt idx="18">
                  <c:v>irs.gov</c:v>
                </c:pt>
                <c:pt idx="19">
                  <c:v>leo.org</c:v>
                </c:pt>
                <c:pt idx="20">
                  <c:v>letour.fr</c:v>
                </c:pt>
                <c:pt idx="21">
                  <c:v>lolcounter.com</c:v>
                </c:pt>
                <c:pt idx="22">
                  <c:v>mmo-champion.com</c:v>
                </c:pt>
                <c:pt idx="23">
                  <c:v>myway.com</c:v>
                </c:pt>
                <c:pt idx="24">
                  <c:v>ncbi.nlm.nih.gov</c:v>
                </c:pt>
                <c:pt idx="25">
                  <c:v>nexusmods.com</c:v>
                </c:pt>
                <c:pt idx="26">
                  <c:v>nvidia.com</c:v>
                </c:pt>
                <c:pt idx="27">
                  <c:v>rotoworld.com</c:v>
                </c:pt>
                <c:pt idx="28">
                  <c:v>sigmaaldrich.com</c:v>
                </c:pt>
                <c:pt idx="29">
                  <c:v>us.soccerway.com</c:v>
                </c:pt>
                <c:pt idx="30">
                  <c:v>square-enix.com</c:v>
                </c:pt>
                <c:pt idx="31">
                  <c:v>travel.state.gov</c:v>
                </c:pt>
                <c:pt idx="32">
                  <c:v>weather.gov</c:v>
                </c:pt>
                <c:pt idx="33">
                  <c:v>bom.gov.au</c:v>
                </c:pt>
                <c:pt idx="34">
                  <c:v>wiley.com</c:v>
                </c:pt>
                <c:pt idx="35">
                  <c:v>onlinelibrary.wiley.com</c:v>
                </c:pt>
                <c:pt idx="36">
                  <c:v>wowprogress.com</c:v>
                </c:pt>
                <c:pt idx="37">
                  <c:v>xkcd.com</c:v>
                </c:pt>
                <c:pt idx="38">
                  <c:v>telegraph.co.uk</c:v>
                </c:pt>
                <c:pt idx="39">
                  <c:v>washingtonpost.com</c:v>
                </c:pt>
                <c:pt idx="40">
                  <c:v>ft.com</c:v>
                </c:pt>
                <c:pt idx="41">
                  <c:v>hatena.ne.jp</c:v>
                </c:pt>
                <c:pt idx="42">
                  <c:v>networkadvertising.org</c:v>
                </c:pt>
                <c:pt idx="43">
                  <c:v>businessinsider.com</c:v>
                </c:pt>
                <c:pt idx="44">
                  <c:v>steampowered.com</c:v>
                </c:pt>
                <c:pt idx="45">
                  <c:v>un.org</c:v>
                </c:pt>
                <c:pt idx="46">
                  <c:v>plesk.com</c:v>
                </c:pt>
                <c:pt idx="47">
                  <c:v>aliexpress.com</c:v>
                </c:pt>
                <c:pt idx="48">
                  <c:v>terra.com.br</c:v>
                </c:pt>
                <c:pt idx="49">
                  <c:v>bit.ly</c:v>
                </c:pt>
                <c:pt idx="50">
                  <c:v>deezer.com</c:v>
                </c:pt>
                <c:pt idx="51">
                  <c:v>thetimes.co.uk</c:v>
                </c:pt>
                <c:pt idx="52">
                  <c:v>mashable.com</c:v>
                </c:pt>
                <c:pt idx="53">
                  <c:v>cnbc.com</c:v>
                </c:pt>
              </c:strCache>
            </c:strRef>
          </c:cat>
          <c:val>
            <c:numRef>
              <c:f>Sheet2!$E$2:$E$55</c:f>
              <c:numCache>
                <c:formatCode>0.000</c:formatCode>
                <c:ptCount val="54"/>
                <c:pt idx="0">
                  <c:v>0.17379885198724598</c:v>
                </c:pt>
                <c:pt idx="1">
                  <c:v>0.23950145822836499</c:v>
                </c:pt>
                <c:pt idx="2">
                  <c:v>0.36183021084221045</c:v>
                </c:pt>
                <c:pt idx="3">
                  <c:v>4.7495999639538544E-3</c:v>
                </c:pt>
                <c:pt idx="4">
                  <c:v>-5.779076753497514E-2</c:v>
                </c:pt>
                <c:pt idx="5">
                  <c:v>0.15310521399809929</c:v>
                </c:pt>
                <c:pt idx="6">
                  <c:v>0.50339120921513825</c:v>
                </c:pt>
                <c:pt idx="7">
                  <c:v>6.5538805385177867E-2</c:v>
                </c:pt>
                <c:pt idx="8">
                  <c:v>0.23938890614297403</c:v>
                </c:pt>
                <c:pt idx="9">
                  <c:v>7.6260077925134562E-2</c:v>
                </c:pt>
                <c:pt idx="10">
                  <c:v>0.29321934924966453</c:v>
                </c:pt>
                <c:pt idx="11">
                  <c:v>2.4062014813329036E-2</c:v>
                </c:pt>
                <c:pt idx="12">
                  <c:v>0.36278472051525201</c:v>
                </c:pt>
                <c:pt idx="13">
                  <c:v>0.41329652126643968</c:v>
                </c:pt>
                <c:pt idx="14">
                  <c:v>0.3107211751813117</c:v>
                </c:pt>
                <c:pt idx="15">
                  <c:v>0.3217297590440234</c:v>
                </c:pt>
                <c:pt idx="16">
                  <c:v>0.43770332972654158</c:v>
                </c:pt>
                <c:pt idx="17">
                  <c:v>0.45507892694095931</c:v>
                </c:pt>
                <c:pt idx="18">
                  <c:v>4.0103788643549576E-3</c:v>
                </c:pt>
                <c:pt idx="19">
                  <c:v>0.29185303981795652</c:v>
                </c:pt>
                <c:pt idx="20">
                  <c:v>-0.13729307070464436</c:v>
                </c:pt>
                <c:pt idx="21">
                  <c:v>0.18033511248911926</c:v>
                </c:pt>
                <c:pt idx="22">
                  <c:v>2.5992674484853207E-2</c:v>
                </c:pt>
                <c:pt idx="23">
                  <c:v>-0.19261354710146372</c:v>
                </c:pt>
                <c:pt idx="24">
                  <c:v>3.1053213320819562E-2</c:v>
                </c:pt>
                <c:pt idx="25">
                  <c:v>0.43320611206760484</c:v>
                </c:pt>
                <c:pt idx="26">
                  <c:v>-1.1043730234130633E-2</c:v>
                </c:pt>
                <c:pt idx="27">
                  <c:v>0.17598130182686267</c:v>
                </c:pt>
                <c:pt idx="28">
                  <c:v>1.9545724729736258E-2</c:v>
                </c:pt>
                <c:pt idx="29">
                  <c:v>9.6286973799753928E-2</c:v>
                </c:pt>
                <c:pt idx="30">
                  <c:v>0.12923966841056389</c:v>
                </c:pt>
                <c:pt idx="31">
                  <c:v>0.70470613799374604</c:v>
                </c:pt>
                <c:pt idx="32">
                  <c:v>5.4866214233433297E-3</c:v>
                </c:pt>
                <c:pt idx="33">
                  <c:v>0.23237198259868419</c:v>
                </c:pt>
                <c:pt idx="34">
                  <c:v>0.39931795286235139</c:v>
                </c:pt>
                <c:pt idx="35">
                  <c:v>-0.36138035941076296</c:v>
                </c:pt>
                <c:pt idx="36">
                  <c:v>0.3074817879595384</c:v>
                </c:pt>
                <c:pt idx="37">
                  <c:v>0.12499484530573146</c:v>
                </c:pt>
                <c:pt idx="38">
                  <c:v>4.0923225130285235E-2</c:v>
                </c:pt>
                <c:pt idx="39">
                  <c:v>9.2502369733056033E-2</c:v>
                </c:pt>
                <c:pt idx="40">
                  <c:v>0.46297148695943735</c:v>
                </c:pt>
                <c:pt idx="41">
                  <c:v>3.0271642486681793E-2</c:v>
                </c:pt>
                <c:pt idx="42">
                  <c:v>0.23243846624583303</c:v>
                </c:pt>
                <c:pt idx="43">
                  <c:v>0.54888316265705928</c:v>
                </c:pt>
                <c:pt idx="44">
                  <c:v>0.18846638230213719</c:v>
                </c:pt>
                <c:pt idx="45">
                  <c:v>0.19557061426072003</c:v>
                </c:pt>
                <c:pt idx="46">
                  <c:v>0.10678722204516577</c:v>
                </c:pt>
                <c:pt idx="47">
                  <c:v>0.43000860832770338</c:v>
                </c:pt>
                <c:pt idx="48">
                  <c:v>0.4397981207916577</c:v>
                </c:pt>
                <c:pt idx="49">
                  <c:v>0.12220570218887028</c:v>
                </c:pt>
                <c:pt idx="50">
                  <c:v>0.63691274247829099</c:v>
                </c:pt>
                <c:pt idx="51">
                  <c:v>0.1206888911256927</c:v>
                </c:pt>
                <c:pt idx="52">
                  <c:v>5.3120587039933498E-2</c:v>
                </c:pt>
                <c:pt idx="53">
                  <c:v>0.36265128463511154</c:v>
                </c:pt>
              </c:numCache>
            </c:numRef>
          </c:val>
          <c:extLst>
            <c:ext xmlns:c16="http://schemas.microsoft.com/office/drawing/2014/chart" uri="{C3380CC4-5D6E-409C-BE32-E72D297353CC}">
              <c16:uniqueId val="{00000001-C858-4DBF-9AB2-19AAE7841B3E}"/>
            </c:ext>
          </c:extLst>
        </c:ser>
        <c:dLbls>
          <c:showLegendKey val="0"/>
          <c:showVal val="0"/>
          <c:showCatName val="0"/>
          <c:showSerName val="0"/>
          <c:showPercent val="0"/>
          <c:showBubbleSize val="0"/>
        </c:dLbls>
        <c:gapWidth val="150"/>
        <c:overlap val="100"/>
        <c:axId val="1085938320"/>
        <c:axId val="1085944848"/>
      </c:barChart>
      <c:catAx>
        <c:axId val="1085938320"/>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bg2">
                        <a:lumMod val="50000"/>
                      </a:schemeClr>
                    </a:solidFill>
                    <a:latin typeface="Roboto" panose="020B0604020202020204" charset="0"/>
                    <a:ea typeface="Roboto" panose="020B0604020202020204" charset="0"/>
                    <a:cs typeface="+mn-cs"/>
                  </a:defRPr>
                </a:pPr>
                <a:r>
                  <a:rPr lang="en-US"/>
                  <a:t>Subjects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2">
                      <a:lumMod val="50000"/>
                    </a:schemeClr>
                  </a:solidFill>
                  <a:latin typeface="Roboto" panose="020B0604020202020204" charset="0"/>
                  <a:ea typeface="Roboto" panose="020B0604020202020204" charset="0"/>
                  <a:cs typeface="+mn-cs"/>
                </a:defRPr>
              </a:pPr>
              <a:endParaRPr lang="en-US"/>
            </a:p>
          </c:txPr>
        </c:title>
        <c:numFmt formatCode="General" sourceLinked="1"/>
        <c:majorTickMark val="out"/>
        <c:minorTickMark val="none"/>
        <c:tickLblPos val="nextTo"/>
        <c:crossAx val="1085944848"/>
        <c:crosses val="autoZero"/>
        <c:auto val="1"/>
        <c:lblAlgn val="ctr"/>
        <c:lblOffset val="100"/>
        <c:noMultiLvlLbl val="0"/>
      </c:catAx>
      <c:valAx>
        <c:axId val="1085944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2">
                        <a:lumMod val="50000"/>
                      </a:schemeClr>
                    </a:solidFill>
                    <a:latin typeface="Roboto" panose="020B0604020202020204" charset="0"/>
                    <a:ea typeface="Roboto" panose="020B0604020202020204" charset="0"/>
                    <a:cs typeface="+mn-cs"/>
                  </a:defRPr>
                </a:pPr>
                <a:r>
                  <a:rPr lang="en-US"/>
                  <a:t>After Balance 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2">
                      <a:lumMod val="50000"/>
                    </a:schemeClr>
                  </a:solidFill>
                  <a:latin typeface="Roboto" panose="020B0604020202020204" charset="0"/>
                  <a:ea typeface="Roboto" panose="020B0604020202020204" charset="0"/>
                  <a:cs typeface="+mn-cs"/>
                </a:defRPr>
              </a:pPr>
              <a:endParaRPr lang="en-US"/>
            </a:p>
          </c:txPr>
        </c:title>
        <c:numFmt formatCode="0.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2">
                    <a:lumMod val="50000"/>
                  </a:schemeClr>
                </a:solidFill>
                <a:latin typeface="Roboto" panose="020B0604020202020204" charset="0"/>
                <a:ea typeface="Roboto" panose="020B0604020202020204" charset="0"/>
                <a:cs typeface="+mn-cs"/>
              </a:defRPr>
            </a:pPr>
            <a:endParaRPr lang="en-US"/>
          </a:p>
        </c:txPr>
        <c:crossAx val="10859383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2">
                  <a:lumMod val="50000"/>
                </a:schemeClr>
              </a:solidFill>
              <a:latin typeface="Roboto" panose="020B0604020202020204" charset="0"/>
              <a:ea typeface="Roboto" panose="020B0604020202020204" charset="0"/>
              <a:cs typeface="+mn-cs"/>
            </a:defRPr>
          </a:pPr>
          <a:endParaRPr lang="en-US"/>
        </a:p>
      </c:txPr>
    </c:legend>
    <c:plotVisOnly val="1"/>
    <c:dispBlanksAs val="gap"/>
    <c:showDLblsOverMax val="0"/>
  </c:chart>
  <c:spPr>
    <a:noFill/>
    <a:ln>
      <a:solidFill>
        <a:schemeClr val="bg2">
          <a:lumMod val="50000"/>
        </a:schemeClr>
      </a:solidFill>
    </a:ln>
    <a:effectLst/>
  </c:spPr>
  <c:txPr>
    <a:bodyPr/>
    <a:lstStyle/>
    <a:p>
      <a:pPr>
        <a:defRPr>
          <a:solidFill>
            <a:schemeClr val="bg2">
              <a:lumMod val="50000"/>
            </a:schemeClr>
          </a:solidFill>
          <a:latin typeface="Roboto" panose="020B0604020202020204" charset="0"/>
          <a:ea typeface="Roboto" panose="020B060402020202020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2">
  <a:schemeClr val="accent2"/>
</cs:colorStyle>
</file>

<file path=ppt/charts/colors2.xml><?xml version="1.0" encoding="utf-8"?>
<cs:colorStyle xmlns:cs="http://schemas.microsoft.com/office/drawing/2012/chartStyle" xmlns:a="http://schemas.openxmlformats.org/drawingml/2006/main" meth="withinLinearReversed" id="22">
  <a:schemeClr val="accent2"/>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F34873-3706-40AF-AF3E-ECBB52640C9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97D55B0-3197-49DF-930D-DEAC8ED9100D}">
      <dgm:prSet custT="1"/>
      <dgm:spPr/>
      <dgm:t>
        <a:bodyPr/>
        <a:lstStyle/>
        <a:p>
          <a:pPr rtl="0"/>
          <a:r>
            <a:rPr lang="en-US" sz="1600" b="0" i="0"/>
            <a:t>Which version between two screenshots (One is mobile friendly, other one is symmetric mobile friendly) is more visually attractive?</a:t>
          </a:r>
          <a:endParaRPr lang="en-US" sz="1600"/>
        </a:p>
      </dgm:t>
    </dgm:pt>
    <dgm:pt modelId="{3ED3D10E-80D5-48DF-820C-8BCBA907BB84}" type="parTrans" cxnId="{5553DF3A-6CEF-4C00-833B-F35452F5F6B1}">
      <dgm:prSet/>
      <dgm:spPr/>
      <dgm:t>
        <a:bodyPr/>
        <a:lstStyle/>
        <a:p>
          <a:endParaRPr lang="en-US" sz="1600"/>
        </a:p>
      </dgm:t>
    </dgm:pt>
    <dgm:pt modelId="{3137B392-E347-4B99-AA89-7988FA803085}" type="sibTrans" cxnId="{5553DF3A-6CEF-4C00-833B-F35452F5F6B1}">
      <dgm:prSet/>
      <dgm:spPr/>
      <dgm:t>
        <a:bodyPr/>
        <a:lstStyle/>
        <a:p>
          <a:endParaRPr lang="en-US" sz="1600"/>
        </a:p>
      </dgm:t>
    </dgm:pt>
    <dgm:pt modelId="{625E8314-DE7D-441F-BCC3-FA64F1E6D791}">
      <dgm:prSet custT="1"/>
      <dgm:spPr/>
      <dgm:t>
        <a:bodyPr/>
        <a:lstStyle/>
        <a:p>
          <a:pPr rtl="0"/>
          <a:r>
            <a:rPr lang="en-US" sz="1600" b="0" i="0" dirty="0"/>
            <a:t>Which version would you prefer more to use in a mobile device?</a:t>
          </a:r>
          <a:endParaRPr lang="en-US" sz="1600" dirty="0"/>
        </a:p>
      </dgm:t>
    </dgm:pt>
    <dgm:pt modelId="{149A87E0-E866-448E-A32A-1E5B33C679C7}" type="parTrans" cxnId="{5C248D3E-B6A0-4691-A0D4-B6B6911F2887}">
      <dgm:prSet/>
      <dgm:spPr/>
      <dgm:t>
        <a:bodyPr/>
        <a:lstStyle/>
        <a:p>
          <a:endParaRPr lang="en-US" sz="1600"/>
        </a:p>
      </dgm:t>
    </dgm:pt>
    <dgm:pt modelId="{3DF2890E-DBB1-4D35-835D-48208E809416}" type="sibTrans" cxnId="{5C248D3E-B6A0-4691-A0D4-B6B6911F2887}">
      <dgm:prSet/>
      <dgm:spPr/>
      <dgm:t>
        <a:bodyPr/>
        <a:lstStyle/>
        <a:p>
          <a:endParaRPr lang="en-US" sz="1600"/>
        </a:p>
      </dgm:t>
    </dgm:pt>
    <dgm:pt modelId="{5E546F3B-237E-457D-A4A5-D6525EF1A5C1}">
      <dgm:prSet custT="1"/>
      <dgm:spPr/>
      <dgm:t>
        <a:bodyPr/>
        <a:lstStyle/>
        <a:p>
          <a:pPr rtl="0"/>
          <a:r>
            <a:rPr lang="en-US" sz="1600" b="0" i="0"/>
            <a:t>Rate the each version of the target page on a scale of 10.</a:t>
          </a:r>
          <a:endParaRPr lang="en-US" sz="1600"/>
        </a:p>
      </dgm:t>
    </dgm:pt>
    <dgm:pt modelId="{4D99BF86-E9B9-4498-BD0A-2D2FDDA28395}" type="parTrans" cxnId="{B56E5F5C-E932-4E34-8833-6055C5695F7A}">
      <dgm:prSet/>
      <dgm:spPr/>
      <dgm:t>
        <a:bodyPr/>
        <a:lstStyle/>
        <a:p>
          <a:endParaRPr lang="en-US" sz="1600"/>
        </a:p>
      </dgm:t>
    </dgm:pt>
    <dgm:pt modelId="{9A1776C7-B4F4-4A0C-B5B5-8E319D5663CB}" type="sibTrans" cxnId="{B56E5F5C-E932-4E34-8833-6055C5695F7A}">
      <dgm:prSet/>
      <dgm:spPr/>
      <dgm:t>
        <a:bodyPr/>
        <a:lstStyle/>
        <a:p>
          <a:endParaRPr lang="en-US" sz="1600"/>
        </a:p>
      </dgm:t>
    </dgm:pt>
    <dgm:pt modelId="{ED52EB1E-99E5-4EE7-869B-DA97D3C4C403}" type="pres">
      <dgm:prSet presAssocID="{7AF34873-3706-40AF-AF3E-ECBB52640C99}" presName="linear" presStyleCnt="0">
        <dgm:presLayoutVars>
          <dgm:animLvl val="lvl"/>
          <dgm:resizeHandles val="exact"/>
        </dgm:presLayoutVars>
      </dgm:prSet>
      <dgm:spPr/>
    </dgm:pt>
    <dgm:pt modelId="{4FF3B6E0-AAFC-4118-873E-576DC0BA0265}" type="pres">
      <dgm:prSet presAssocID="{697D55B0-3197-49DF-930D-DEAC8ED9100D}" presName="parentText" presStyleLbl="node1" presStyleIdx="0" presStyleCnt="3">
        <dgm:presLayoutVars>
          <dgm:chMax val="0"/>
          <dgm:bulletEnabled val="1"/>
        </dgm:presLayoutVars>
      </dgm:prSet>
      <dgm:spPr/>
    </dgm:pt>
    <dgm:pt modelId="{C09F28D1-C21A-4FF2-875E-8F4643D6C129}" type="pres">
      <dgm:prSet presAssocID="{3137B392-E347-4B99-AA89-7988FA803085}" presName="spacer" presStyleCnt="0"/>
      <dgm:spPr/>
    </dgm:pt>
    <dgm:pt modelId="{F97B38B9-3758-4443-8CC5-BC4F0D8330CD}" type="pres">
      <dgm:prSet presAssocID="{625E8314-DE7D-441F-BCC3-FA64F1E6D791}" presName="parentText" presStyleLbl="node1" presStyleIdx="1" presStyleCnt="3">
        <dgm:presLayoutVars>
          <dgm:chMax val="0"/>
          <dgm:bulletEnabled val="1"/>
        </dgm:presLayoutVars>
      </dgm:prSet>
      <dgm:spPr/>
    </dgm:pt>
    <dgm:pt modelId="{2FDB5796-A90E-4F17-8030-DF7567E4AF81}" type="pres">
      <dgm:prSet presAssocID="{3DF2890E-DBB1-4D35-835D-48208E809416}" presName="spacer" presStyleCnt="0"/>
      <dgm:spPr/>
    </dgm:pt>
    <dgm:pt modelId="{983EABB7-F090-44CF-BBDB-D60ED686CD6C}" type="pres">
      <dgm:prSet presAssocID="{5E546F3B-237E-457D-A4A5-D6525EF1A5C1}" presName="parentText" presStyleLbl="node1" presStyleIdx="2" presStyleCnt="3">
        <dgm:presLayoutVars>
          <dgm:chMax val="0"/>
          <dgm:bulletEnabled val="1"/>
        </dgm:presLayoutVars>
      </dgm:prSet>
      <dgm:spPr/>
    </dgm:pt>
  </dgm:ptLst>
  <dgm:cxnLst>
    <dgm:cxn modelId="{88FED725-5E0A-4D65-88D6-3000841A5514}" type="presOf" srcId="{697D55B0-3197-49DF-930D-DEAC8ED9100D}" destId="{4FF3B6E0-AAFC-4118-873E-576DC0BA0265}" srcOrd="0" destOrd="0" presId="urn:microsoft.com/office/officeart/2005/8/layout/vList2"/>
    <dgm:cxn modelId="{5553DF3A-6CEF-4C00-833B-F35452F5F6B1}" srcId="{7AF34873-3706-40AF-AF3E-ECBB52640C99}" destId="{697D55B0-3197-49DF-930D-DEAC8ED9100D}" srcOrd="0" destOrd="0" parTransId="{3ED3D10E-80D5-48DF-820C-8BCBA907BB84}" sibTransId="{3137B392-E347-4B99-AA89-7988FA803085}"/>
    <dgm:cxn modelId="{5C248D3E-B6A0-4691-A0D4-B6B6911F2887}" srcId="{7AF34873-3706-40AF-AF3E-ECBB52640C99}" destId="{625E8314-DE7D-441F-BCC3-FA64F1E6D791}" srcOrd="1" destOrd="0" parTransId="{149A87E0-E866-448E-A32A-1E5B33C679C7}" sibTransId="{3DF2890E-DBB1-4D35-835D-48208E809416}"/>
    <dgm:cxn modelId="{B56E5F5C-E932-4E34-8833-6055C5695F7A}" srcId="{7AF34873-3706-40AF-AF3E-ECBB52640C99}" destId="{5E546F3B-237E-457D-A4A5-D6525EF1A5C1}" srcOrd="2" destOrd="0" parTransId="{4D99BF86-E9B9-4498-BD0A-2D2FDDA28395}" sibTransId="{9A1776C7-B4F4-4A0C-B5B5-8E319D5663CB}"/>
    <dgm:cxn modelId="{C0527C70-5969-4499-BA5C-7DE8B0E0AC6A}" type="presOf" srcId="{7AF34873-3706-40AF-AF3E-ECBB52640C99}" destId="{ED52EB1E-99E5-4EE7-869B-DA97D3C4C403}" srcOrd="0" destOrd="0" presId="urn:microsoft.com/office/officeart/2005/8/layout/vList2"/>
    <dgm:cxn modelId="{13A55B93-8D95-402E-87A3-FDB7C3F50B41}" type="presOf" srcId="{625E8314-DE7D-441F-BCC3-FA64F1E6D791}" destId="{F97B38B9-3758-4443-8CC5-BC4F0D8330CD}" srcOrd="0" destOrd="0" presId="urn:microsoft.com/office/officeart/2005/8/layout/vList2"/>
    <dgm:cxn modelId="{040585E1-2367-4D03-832D-E8FEEF862A99}" type="presOf" srcId="{5E546F3B-237E-457D-A4A5-D6525EF1A5C1}" destId="{983EABB7-F090-44CF-BBDB-D60ED686CD6C}" srcOrd="0" destOrd="0" presId="urn:microsoft.com/office/officeart/2005/8/layout/vList2"/>
    <dgm:cxn modelId="{A7FE5A05-539A-4FFB-B095-33A8AA01D93C}" type="presParOf" srcId="{ED52EB1E-99E5-4EE7-869B-DA97D3C4C403}" destId="{4FF3B6E0-AAFC-4118-873E-576DC0BA0265}" srcOrd="0" destOrd="0" presId="urn:microsoft.com/office/officeart/2005/8/layout/vList2"/>
    <dgm:cxn modelId="{71E9B296-D68B-4755-ADD6-73C3C79EBF97}" type="presParOf" srcId="{ED52EB1E-99E5-4EE7-869B-DA97D3C4C403}" destId="{C09F28D1-C21A-4FF2-875E-8F4643D6C129}" srcOrd="1" destOrd="0" presId="urn:microsoft.com/office/officeart/2005/8/layout/vList2"/>
    <dgm:cxn modelId="{7DEC682C-2D1D-4773-89AA-3E75AFDC9C34}" type="presParOf" srcId="{ED52EB1E-99E5-4EE7-869B-DA97D3C4C403}" destId="{F97B38B9-3758-4443-8CC5-BC4F0D8330CD}" srcOrd="2" destOrd="0" presId="urn:microsoft.com/office/officeart/2005/8/layout/vList2"/>
    <dgm:cxn modelId="{C1B577EB-ACFD-4AEC-AD32-AFD11C7993FA}" type="presParOf" srcId="{ED52EB1E-99E5-4EE7-869B-DA97D3C4C403}" destId="{2FDB5796-A90E-4F17-8030-DF7567E4AF81}" srcOrd="3" destOrd="0" presId="urn:microsoft.com/office/officeart/2005/8/layout/vList2"/>
    <dgm:cxn modelId="{0C21DC44-4B06-466D-8B9C-0F1F0009C274}" type="presParOf" srcId="{ED52EB1E-99E5-4EE7-869B-DA97D3C4C403}" destId="{983EABB7-F090-44CF-BBDB-D60ED686CD6C}"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F3B6E0-AAFC-4118-873E-576DC0BA0265}">
      <dsp:nvSpPr>
        <dsp:cNvPr id="0" name=""/>
        <dsp:cNvSpPr/>
      </dsp:nvSpPr>
      <dsp:spPr>
        <a:xfrm>
          <a:off x="0" y="28375"/>
          <a:ext cx="8521700" cy="9921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0" i="0" kern="1200"/>
            <a:t>Which version between two screenshots (One is mobile friendly, other one is symmetric mobile friendly) is more visually attractive?</a:t>
          </a:r>
          <a:endParaRPr lang="en-US" sz="1600" kern="1200"/>
        </a:p>
      </dsp:txBody>
      <dsp:txXfrm>
        <a:off x="48433" y="76808"/>
        <a:ext cx="8424834" cy="895294"/>
      </dsp:txXfrm>
    </dsp:sp>
    <dsp:sp modelId="{F97B38B9-3758-4443-8CC5-BC4F0D8330CD}">
      <dsp:nvSpPr>
        <dsp:cNvPr id="0" name=""/>
        <dsp:cNvSpPr/>
      </dsp:nvSpPr>
      <dsp:spPr>
        <a:xfrm>
          <a:off x="0" y="1173176"/>
          <a:ext cx="8521700" cy="9921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0" i="0" kern="1200" dirty="0"/>
            <a:t>Which version would you prefer more to use in a mobile device?</a:t>
          </a:r>
          <a:endParaRPr lang="en-US" sz="1600" kern="1200" dirty="0"/>
        </a:p>
      </dsp:txBody>
      <dsp:txXfrm>
        <a:off x="48433" y="1221609"/>
        <a:ext cx="8424834" cy="895294"/>
      </dsp:txXfrm>
    </dsp:sp>
    <dsp:sp modelId="{983EABB7-F090-44CF-BBDB-D60ED686CD6C}">
      <dsp:nvSpPr>
        <dsp:cNvPr id="0" name=""/>
        <dsp:cNvSpPr/>
      </dsp:nvSpPr>
      <dsp:spPr>
        <a:xfrm>
          <a:off x="0" y="2317976"/>
          <a:ext cx="8521700" cy="9921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0" i="0" kern="1200"/>
            <a:t>Rate the each version of the target page on a scale of 10.</a:t>
          </a:r>
          <a:endParaRPr lang="en-US" sz="1600" kern="1200"/>
        </a:p>
      </dsp:txBody>
      <dsp:txXfrm>
        <a:off x="48433" y="2366409"/>
        <a:ext cx="8424834" cy="89529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43303247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dirty="0"/>
              <a:t>Hello everyone. Wishing you a very good day. </a:t>
            </a:r>
            <a:r>
              <a:rPr lang="en-US" dirty="0">
                <a:solidFill>
                  <a:schemeClr val="bg1"/>
                </a:solidFill>
              </a:rPr>
              <a:t>I am going to present our paper </a:t>
            </a:r>
            <a:r>
              <a:rPr lang="en-US" sz="1100" dirty="0"/>
              <a:t>Automated Repair of Asymmetric Web Pages during Resolution of Mobile Friendly Problems. I </a:t>
            </a:r>
            <a:r>
              <a:rPr lang="en-US" sz="1100"/>
              <a:t>am Md. Aquib </a:t>
            </a:r>
            <a:r>
              <a:rPr lang="en-US" sz="1100" dirty="0"/>
              <a:t>Azmain, the first author of this paper. And </a:t>
            </a:r>
            <a:r>
              <a:rPr lang="en-US" sz="1100" dirty="0" err="1"/>
              <a:t>Kishan</a:t>
            </a:r>
            <a:r>
              <a:rPr lang="en-US" sz="1100" dirty="0"/>
              <a:t> Kumar </a:t>
            </a:r>
            <a:r>
              <a:rPr lang="en-US" sz="1100" dirty="0" err="1"/>
              <a:t>Ganguly</a:t>
            </a:r>
            <a:r>
              <a:rPr lang="en-US" sz="1100" dirty="0"/>
              <a:t>, the second author of this paper who also supervised me in this work. We are from institute of information technology, University of Dhaka. And it is located in Bangladesh. If you are not familiar it’s a small country in south </a:t>
            </a:r>
            <a:r>
              <a:rPr lang="en-US" sz="1100" dirty="0" err="1"/>
              <a:t>asia</a:t>
            </a:r>
            <a:r>
              <a:rPr lang="en-US" sz="1100" dirty="0"/>
              <a:t> having 180 millions people.</a:t>
            </a:r>
            <a:endParaRPr dirty="0"/>
          </a:p>
        </p:txBody>
      </p:sp>
    </p:spTree>
    <p:extLst>
      <p:ext uri="{BB962C8B-B14F-4D97-AF65-F5344CB8AC3E}">
        <p14:creationId xmlns:p14="http://schemas.microsoft.com/office/powerpoint/2010/main" val="1423742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78ace32c6_1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g478ace32c6_1_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dirty="0"/>
              <a:t>So we get the proportion score of both the left side and right side of the web page. we need to </a:t>
            </a:r>
            <a:r>
              <a:rPr lang="en-US" dirty="0" err="1"/>
              <a:t>substract</a:t>
            </a:r>
            <a:r>
              <a:rPr lang="en-US" dirty="0"/>
              <a:t> them to get the final proportion score of that target web page.</a:t>
            </a:r>
            <a:endParaRPr dirty="0"/>
          </a:p>
        </p:txBody>
      </p:sp>
    </p:spTree>
    <p:extLst>
      <p:ext uri="{BB962C8B-B14F-4D97-AF65-F5344CB8AC3E}">
        <p14:creationId xmlns:p14="http://schemas.microsoft.com/office/powerpoint/2010/main" val="3110394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78ace32c6_1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g478ace32c6_1_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r>
              <a:rPr lang="en-US" dirty="0"/>
              <a:t>Now we will discuss how we achieve the Symmetric Mobile Friendly Patch. </a:t>
            </a:r>
            <a:r>
              <a:rPr lang="en-US" sz="1800" b="0" i="0" u="none" strike="noStrike" baseline="0" dirty="0">
                <a:latin typeface="NimbusRomNo9L-Regu"/>
              </a:rPr>
              <a:t>Search based technique has been used to generate candidate patches to get symmetric mobile friendly web page. The value of balance score and proportion score has been changed dynamically to gain highest balance score (close to 1) and lowest proportion score (close to 0). Search-based strategies start by choosing a sample set from the solution space. For this, the method iterates over each of the elements in the site.</a:t>
            </a:r>
          </a:p>
          <a:p>
            <a:pPr algn="l"/>
            <a:r>
              <a:rPr lang="en-US" sz="1800" b="0" i="0" u="none" strike="noStrike" baseline="0" dirty="0">
                <a:latin typeface="NimbusRomNo9L-Regu"/>
              </a:rPr>
              <a:t>New values are made into CSS style declarations by converting it into a CSS selector. A CSS media query is formed by these updated CSS style values. When an user access the page in a mobile viewport, this media query cause it to be rendered with the updated CSS patch.</a:t>
            </a:r>
            <a:endParaRPr dirty="0"/>
          </a:p>
        </p:txBody>
      </p:sp>
    </p:spTree>
    <p:extLst>
      <p:ext uri="{BB962C8B-B14F-4D97-AF65-F5344CB8AC3E}">
        <p14:creationId xmlns:p14="http://schemas.microsoft.com/office/powerpoint/2010/main" val="45286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For result analysis, 54 websites were selected from the most popular websites list across all categories listed by MOZ top 500 websites of 2020. We selected MOZ website list as the source because it gives the popularity based ranking and a mix of different layouts. We have used </a:t>
            </a:r>
            <a:r>
              <a:rPr lang="en-US" sz="1800" b="0" i="0" u="none" strike="noStrike" baseline="0" dirty="0" err="1">
                <a:latin typeface="NimbusRomNo9L-Regu"/>
              </a:rPr>
              <a:t>HTTrack</a:t>
            </a:r>
            <a:r>
              <a:rPr lang="en-US" sz="1800" b="0" i="0" u="none" strike="noStrike" baseline="0" dirty="0">
                <a:latin typeface="NimbusRomNo9L-Regu"/>
              </a:rPr>
              <a:t> (HTT, 2020) to download all the HTML files, images, CSS and </a:t>
            </a:r>
            <a:r>
              <a:rPr lang="en-US" sz="1800" b="0" i="0" u="none" strike="noStrike" baseline="0" dirty="0" err="1">
                <a:latin typeface="NimbusRomNo9L-Regu"/>
              </a:rPr>
              <a:t>javascript</a:t>
            </a:r>
            <a:r>
              <a:rPr lang="en-US" sz="1800" b="0" i="0" u="none" strike="noStrike" baseline="0" dirty="0">
                <a:latin typeface="NimbusRomNo9L-Regu"/>
              </a:rPr>
              <a:t> files from the website.</a:t>
            </a:r>
            <a:endParaRPr lang="en-US" dirty="0"/>
          </a:p>
        </p:txBody>
      </p:sp>
    </p:spTree>
    <p:extLst>
      <p:ext uri="{BB962C8B-B14F-4D97-AF65-F5344CB8AC3E}">
        <p14:creationId xmlns:p14="http://schemas.microsoft.com/office/powerpoint/2010/main" val="1359629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The figure shows the distribution of proportion score of 54 websites.</a:t>
            </a:r>
          </a:p>
          <a:p>
            <a:pPr algn="l"/>
            <a:r>
              <a:rPr lang="en-US" sz="1800" b="0" i="0" u="none" strike="noStrike" baseline="0" dirty="0">
                <a:latin typeface="NimbusRomNo9L-Regu"/>
              </a:rPr>
              <a:t>The light blue portion indicates the proportion score of the mobile friendly version. The dark portion indicates the improvement of proportion score of the symmetric mobile friendly version.</a:t>
            </a:r>
          </a:p>
          <a:p>
            <a:pPr algn="l"/>
            <a:r>
              <a:rPr lang="en-US" sz="1800" b="0" i="0" u="none" strike="noStrike" baseline="0" dirty="0">
                <a:latin typeface="NimbusRomNo9L-Regu"/>
              </a:rPr>
              <a:t>52 out of 54 subjects have lost proportion value. The effectiveness on the basis of proportion score is 96.2%.</a:t>
            </a:r>
            <a:endParaRPr lang="en-US" dirty="0"/>
          </a:p>
        </p:txBody>
      </p:sp>
    </p:spTree>
    <p:extLst>
      <p:ext uri="{BB962C8B-B14F-4D97-AF65-F5344CB8AC3E}">
        <p14:creationId xmlns:p14="http://schemas.microsoft.com/office/powerpoint/2010/main" val="380243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baseline="0" dirty="0">
                <a:latin typeface="NimbusRomNo9L-Regu"/>
              </a:rPr>
              <a:t>The figure shows the distribution of balance score of 54 websites</a:t>
            </a:r>
          </a:p>
          <a:p>
            <a:pPr algn="l"/>
            <a:r>
              <a:rPr lang="en-US" sz="1800" b="0" i="0" u="none" strike="noStrike" baseline="0" dirty="0">
                <a:latin typeface="NimbusRomNo9L-Regu"/>
              </a:rPr>
              <a:t>49 out of 54 subjects have gained balance score. Therefore, the effectiveness of the approach on the basis of balance is 90.7%.</a:t>
            </a:r>
            <a:endParaRPr lang="en-US" dirty="0"/>
          </a:p>
        </p:txBody>
      </p:sp>
    </p:spTree>
    <p:extLst>
      <p:ext uri="{BB962C8B-B14F-4D97-AF65-F5344CB8AC3E}">
        <p14:creationId xmlns:p14="http://schemas.microsoft.com/office/powerpoint/2010/main" val="908625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dirty="0"/>
              <a:t>If we summarize the evaluation metrics, we can see that, </a:t>
            </a:r>
            <a:r>
              <a:rPr lang="en-US" sz="1800" b="0" i="0" u="none" strike="noStrike" baseline="0" dirty="0">
                <a:latin typeface="NimbusRomNo9L-Regu"/>
              </a:rPr>
              <a:t>the mean value of balance gain is 0.20 and the mean value of proportion loss is 0.25 which are greater than 0. It confirms that the repaired versions have performed better than the previous mobile friendly technique.</a:t>
            </a:r>
            <a:endParaRPr lang="en-US" dirty="0"/>
          </a:p>
        </p:txBody>
      </p:sp>
    </p:spTree>
    <p:extLst>
      <p:ext uri="{BB962C8B-B14F-4D97-AF65-F5344CB8AC3E}">
        <p14:creationId xmlns:p14="http://schemas.microsoft.com/office/powerpoint/2010/main" val="1141102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A user based case study has been conducted by doing a survey. The purpose of this survey is to evaluate the visual appeal of the updated web page that is incorporated with symmetric mobile friendly patch. The participants were asked to compare the previous and updated versions of the subjects in that survey. For each subject, the survey included a screenshot of the original and updated pages when viewed in a viewport of the mobile device. The questions of the survey were:</a:t>
            </a:r>
            <a:endParaRPr lang="en-US" dirty="0"/>
          </a:p>
        </p:txBody>
      </p:sp>
    </p:spTree>
    <p:extLst>
      <p:ext uri="{BB962C8B-B14F-4D97-AF65-F5344CB8AC3E}">
        <p14:creationId xmlns:p14="http://schemas.microsoft.com/office/powerpoint/2010/main" val="3417981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For the survey, we had 25 participants who are currently working as software developers in different multi-national software companies of Bangladesh.</a:t>
            </a:r>
          </a:p>
          <a:p>
            <a:pPr algn="l"/>
            <a:r>
              <a:rPr lang="en-US" sz="1800" b="0" i="0" u="none" strike="noStrike" baseline="0" dirty="0">
                <a:latin typeface="NimbusRomNo9L-Regu"/>
              </a:rPr>
              <a:t>Based on the result of the survey, the participants preferred using symmetric version 48 out of 54 subjects. On average, the rating of updated symmetric mobile friendly version had a 21% improvement than the mobile friendly version.</a:t>
            </a:r>
            <a:endParaRPr lang="en-US" dirty="0"/>
          </a:p>
        </p:txBody>
      </p:sp>
    </p:spTree>
    <p:extLst>
      <p:ext uri="{BB962C8B-B14F-4D97-AF65-F5344CB8AC3E}">
        <p14:creationId xmlns:p14="http://schemas.microsoft.com/office/powerpoint/2010/main" val="1470955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dirty="0"/>
              <a:t>We have an example here. The 1</a:t>
            </a:r>
            <a:r>
              <a:rPr lang="en-US" baseline="30000" dirty="0"/>
              <a:t>st</a:t>
            </a:r>
            <a:r>
              <a:rPr lang="en-US" dirty="0"/>
              <a:t> image </a:t>
            </a:r>
            <a:r>
              <a:rPr lang="en-US" sz="1800" b="0" i="0" u="none" strike="noStrike" baseline="0" dirty="0">
                <a:latin typeface="NimbusRomNo9L-Regu"/>
              </a:rPr>
              <a:t>shows a website with various mobile friendly problems. </a:t>
            </a:r>
          </a:p>
          <a:p>
            <a:pPr algn="l"/>
            <a:r>
              <a:rPr lang="en-US" sz="1800" b="0" i="0" u="none" strike="noStrike" baseline="0" dirty="0">
                <a:latin typeface="NimbusRomNo9L-Regu"/>
              </a:rPr>
              <a:t>After applying the solution for mobile friendly problems, the website has asymmetric structure . </a:t>
            </a:r>
          </a:p>
          <a:p>
            <a:pPr algn="l"/>
            <a:r>
              <a:rPr lang="en-US" sz="1800" b="0" i="0" u="none" strike="noStrike" baseline="0" dirty="0">
                <a:latin typeface="NimbusRomNo9L-Regu"/>
              </a:rPr>
              <a:t>The last image is the final result that shows how the website looks after fixing the structural problem.</a:t>
            </a:r>
            <a:endParaRPr lang="en-US" dirty="0"/>
          </a:p>
        </p:txBody>
      </p:sp>
    </p:spTree>
    <p:extLst>
      <p:ext uri="{BB962C8B-B14F-4D97-AF65-F5344CB8AC3E}">
        <p14:creationId xmlns:p14="http://schemas.microsoft.com/office/powerpoint/2010/main" val="20696433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Our future work is to handle the dynamic changes along with the symmetric mobile friendliness of a web page. This solution needs to introduce fixing the online version of a web site.</a:t>
            </a:r>
          </a:p>
          <a:p>
            <a:pPr algn="l"/>
            <a:r>
              <a:rPr lang="en-US" sz="1800" b="0" i="0" u="none" strike="noStrike" baseline="0" dirty="0">
                <a:latin typeface="NimbusRomNo9L-Regu"/>
              </a:rPr>
              <a:t>Another possible future work is to analyze the relation between symmetry, mobile friendliness and complexity of a web page to quantify this relation. As the complexity of a web page depends on the elements, contents and layout, symmetry analysis on different types of website can extract valuable insights.</a:t>
            </a:r>
            <a:endParaRPr lang="en-US" dirty="0"/>
          </a:p>
        </p:txBody>
      </p:sp>
    </p:spTree>
    <p:extLst>
      <p:ext uri="{BB962C8B-B14F-4D97-AF65-F5344CB8AC3E}">
        <p14:creationId xmlns:p14="http://schemas.microsoft.com/office/powerpoint/2010/main" val="3729336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29d2cd431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629d2cd431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r>
              <a:rPr lang="en-US" sz="1800" b="0" i="0" u="none" strike="noStrike" baseline="0" dirty="0">
                <a:latin typeface="NimbusRomNo9L-Regu"/>
              </a:rPr>
              <a:t>Mobiles have become a common medium of accessing the internet. Designing websites to be mobile friendly ensures that the pages of that website is readable and usable on all devices. The websites which are developed for desktop viewport might be difficult to view and use on a mobile device.</a:t>
            </a:r>
            <a:endParaRPr dirty="0"/>
          </a:p>
        </p:txBody>
      </p:sp>
    </p:spTree>
    <p:extLst>
      <p:ext uri="{BB962C8B-B14F-4D97-AF65-F5344CB8AC3E}">
        <p14:creationId xmlns:p14="http://schemas.microsoft.com/office/powerpoint/2010/main" val="18188742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478ace32c6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0" name="Google Shape;290;g478ace32c6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dirty="0"/>
              <a:t>Thank you everyone for hearing. If you have any question, you can ask.</a:t>
            </a:r>
            <a:endParaRPr dirty="0"/>
          </a:p>
        </p:txBody>
      </p:sp>
    </p:spTree>
    <p:extLst>
      <p:ext uri="{BB962C8B-B14F-4D97-AF65-F5344CB8AC3E}">
        <p14:creationId xmlns:p14="http://schemas.microsoft.com/office/powerpoint/2010/main" val="2928345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dirty="0"/>
              <a:t>Now the </a:t>
            </a:r>
            <a:r>
              <a:rPr lang="en-US" dirty="0" err="1"/>
              <a:t>qusn</a:t>
            </a:r>
            <a:r>
              <a:rPr lang="en-US" dirty="0"/>
              <a:t> is why we need mobile friendly websites. </a:t>
            </a:r>
            <a:r>
              <a:rPr lang="en-US" sz="1800" b="0" i="0" u="none" strike="noStrike" baseline="0" dirty="0">
                <a:latin typeface="NimbusRomNo9L-Regu"/>
              </a:rPr>
              <a:t>Google has updated its ranking criteria and included mobile-friendliness as a criteria while returning search results for mobile devices in April 2015. This concludes that if a website is not mobile friendly, the probability of getting higher rank in the search results will be less.</a:t>
            </a:r>
            <a:endParaRPr lang="en-US" dirty="0"/>
          </a:p>
        </p:txBody>
      </p:sp>
    </p:spTree>
    <p:extLst>
      <p:ext uri="{BB962C8B-B14F-4D97-AF65-F5344CB8AC3E}">
        <p14:creationId xmlns:p14="http://schemas.microsoft.com/office/powerpoint/2010/main" val="2772031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The main problem of existing approaches is the violation of symmetric structure of the website. Symmetrical design relies on proportion to create a style with mirroring sides. Symmetry happens when the composition of design is distributed evenly around a central point or axis of a website</a:t>
            </a:r>
            <a:endParaRPr lang="en-US" dirty="0"/>
          </a:p>
        </p:txBody>
      </p:sp>
    </p:spTree>
    <p:extLst>
      <p:ext uri="{BB962C8B-B14F-4D97-AF65-F5344CB8AC3E}">
        <p14:creationId xmlns:p14="http://schemas.microsoft.com/office/powerpoint/2010/main" val="1958086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The goal of this research is to deliver a technique to improve symmetric structure of a website during resolution of mobile friendly problems. This proposed method has been compared with the existing works. This methodology helps to develop mobile friendly websites with a symmetric structure. Moreover, this approach has decreased development time and cost as it automatically fixes a web page according to the viewports of the mobile devices.</a:t>
            </a:r>
            <a:endParaRPr lang="en-US" dirty="0"/>
          </a:p>
        </p:txBody>
      </p:sp>
    </p:spTree>
    <p:extLst>
      <p:ext uri="{BB962C8B-B14F-4D97-AF65-F5344CB8AC3E}">
        <p14:creationId xmlns:p14="http://schemas.microsoft.com/office/powerpoint/2010/main" val="3883261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First, the approach parses the document object model (DOM) tree of the target web page to identify the segments.</a:t>
            </a:r>
          </a:p>
          <a:p>
            <a:pPr algn="l"/>
            <a:r>
              <a:rPr lang="en-US" sz="1800" b="0" i="0" u="none" strike="noStrike" baseline="0" dirty="0">
                <a:latin typeface="NimbusRomNo9L-Regu"/>
              </a:rPr>
              <a:t>After that, the approach incorporates the existing mobile friendly fix (Mahajan et al., 2018). This applies patches to fix mobile friendly problems of the target patch. This step uses two metrics named mobile friendly score and layout distortion for evaluation.</a:t>
            </a:r>
          </a:p>
          <a:p>
            <a:pPr algn="l"/>
            <a:r>
              <a:rPr lang="en-US" sz="1800" b="0" i="0" u="none" strike="noStrike" baseline="0" dirty="0">
                <a:latin typeface="NimbusRomNo9L-Regu"/>
              </a:rPr>
              <a:t>Then, the approach evaluates symmetric structure of the web page based on symmetry based metrics. It also finds the faulty HTML elements that cause asymmetry. To detect the asymmetry, the approach checks the balance between the two sides of a web page according to the centralized vertical axis.</a:t>
            </a:r>
          </a:p>
          <a:p>
            <a:pPr algn="l"/>
            <a:r>
              <a:rPr lang="en-US" sz="1800" b="0" i="0" u="none" strike="noStrike" baseline="0" dirty="0">
                <a:latin typeface="NimbusRomNo9L-Regu"/>
              </a:rPr>
              <a:t>After that, the approach generates patches that modifies some CSS properties like position, height, width, padding etc. so that the whole page can be symmetrically structured</a:t>
            </a:r>
          </a:p>
          <a:p>
            <a:pPr algn="l"/>
            <a:r>
              <a:rPr lang="en-US" sz="1800" b="0" i="0" u="none" strike="noStrike" baseline="0" dirty="0">
                <a:latin typeface="NimbusRomNo9L-Regu"/>
              </a:rPr>
              <a:t>The approach updates the position property value (static, relative or sticky) to achieve the most symmetric structure possible for that web page. This step uses two metrics named proportion score and balance score to generate the symmetry mobile friendly patch. </a:t>
            </a:r>
          </a:p>
          <a:p>
            <a:pPr algn="l"/>
            <a:r>
              <a:rPr lang="en-US" sz="1800" b="0" i="0" u="none" strike="noStrike" baseline="0" dirty="0">
                <a:latin typeface="NimbusRomNo9L-Regu"/>
              </a:rPr>
              <a:t>New values are made into CSS style declarations by converting it into a CSS selector. A CSS media query is formed by these updated CSS style values.</a:t>
            </a:r>
            <a:endParaRPr lang="en-US" dirty="0"/>
          </a:p>
        </p:txBody>
      </p:sp>
    </p:spTree>
    <p:extLst>
      <p:ext uri="{BB962C8B-B14F-4D97-AF65-F5344CB8AC3E}">
        <p14:creationId xmlns:p14="http://schemas.microsoft.com/office/powerpoint/2010/main" val="1991940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spcBef>
                <a:spcPts val="600"/>
              </a:spcBef>
              <a:spcAft>
                <a:spcPts val="600"/>
              </a:spcAft>
            </a:pPr>
            <a:r>
              <a:rPr lang="en-US" sz="1400" dirty="0"/>
              <a:t>Now we will see the approach in detail. First step is the </a:t>
            </a:r>
            <a:r>
              <a:rPr lang="en-US" sz="1400" dirty="0" err="1"/>
              <a:t>segmentaion</a:t>
            </a:r>
            <a:r>
              <a:rPr lang="en-US" sz="1400" dirty="0"/>
              <a:t> of the web page.</a:t>
            </a:r>
          </a:p>
          <a:p>
            <a:pPr>
              <a:spcBef>
                <a:spcPts val="600"/>
              </a:spcBef>
              <a:spcAft>
                <a:spcPts val="600"/>
              </a:spcAft>
            </a:pPr>
            <a:r>
              <a:rPr lang="en-US" sz="1400" dirty="0"/>
              <a:t>To get the segments , The document object model (DOM) tree of the target web page needs to be parsed</a:t>
            </a:r>
          </a:p>
          <a:p>
            <a:pPr>
              <a:spcBef>
                <a:spcPts val="600"/>
              </a:spcBef>
              <a:spcAft>
                <a:spcPts val="600"/>
              </a:spcAft>
            </a:pPr>
            <a:r>
              <a:rPr lang="en-US" sz="1400" dirty="0"/>
              <a:t>We have used Visual representation based segmentation process called VIPS</a:t>
            </a:r>
          </a:p>
          <a:p>
            <a:pPr lvl="1">
              <a:spcBef>
                <a:spcPts val="600"/>
              </a:spcBef>
              <a:spcAft>
                <a:spcPts val="600"/>
              </a:spcAft>
            </a:pPr>
            <a:r>
              <a:rPr lang="en-US" dirty="0"/>
              <a:t>Extract visual blocks</a:t>
            </a:r>
          </a:p>
          <a:p>
            <a:pPr lvl="1">
              <a:spcBef>
                <a:spcPts val="600"/>
              </a:spcBef>
              <a:spcAft>
                <a:spcPts val="600"/>
              </a:spcAft>
            </a:pPr>
            <a:r>
              <a:rPr lang="en-US" dirty="0"/>
              <a:t>Separator detection</a:t>
            </a:r>
          </a:p>
          <a:p>
            <a:pPr lvl="1">
              <a:spcBef>
                <a:spcPts val="600"/>
              </a:spcBef>
              <a:spcAft>
                <a:spcPts val="600"/>
              </a:spcAft>
            </a:pPr>
            <a:r>
              <a:rPr lang="en-US" dirty="0"/>
              <a:t>Content structure construction</a:t>
            </a:r>
          </a:p>
          <a:p>
            <a:pPr>
              <a:lnSpc>
                <a:spcPct val="200000"/>
              </a:lnSpc>
              <a:spcBef>
                <a:spcPts val="600"/>
              </a:spcBef>
              <a:spcAft>
                <a:spcPts val="600"/>
              </a:spcAft>
            </a:pPr>
            <a:r>
              <a:rPr lang="en-US" sz="1400" dirty="0"/>
              <a:t>This approach Uses visual information, such as position, background color, font size, font weight</a:t>
            </a:r>
          </a:p>
          <a:p>
            <a:endParaRPr lang="en-US" dirty="0"/>
          </a:p>
        </p:txBody>
      </p:sp>
    </p:spTree>
    <p:extLst>
      <p:ext uri="{BB962C8B-B14F-4D97-AF65-F5344CB8AC3E}">
        <p14:creationId xmlns:p14="http://schemas.microsoft.com/office/powerpoint/2010/main" val="2662933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78ace32c6_1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g478ace32c6_1_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r>
              <a:rPr lang="en-US" dirty="0"/>
              <a:t>Now we will see how this approach detect faulty elements that cause asymmetry of the web page. </a:t>
            </a:r>
            <a:r>
              <a:rPr lang="en-US" sz="1800" b="0" i="0" u="none" strike="noStrike" baseline="0" dirty="0">
                <a:latin typeface="NimbusRomNo9L-Regu"/>
              </a:rPr>
              <a:t>The symmetric evaluation of the HTML elements is concluded by two metrics.</a:t>
            </a:r>
            <a:r>
              <a:rPr lang="en-US" dirty="0"/>
              <a:t> </a:t>
            </a:r>
          </a:p>
          <a:p>
            <a:pPr algn="l"/>
            <a:r>
              <a:rPr lang="en-US" sz="1800" b="0" i="0" u="none" strike="noStrike" baseline="0" dirty="0">
                <a:latin typeface="NimbusRomNo9L-Regu"/>
              </a:rPr>
              <a:t>Balance Score is The equal distribution of visual weight in a design is defined as balance. This is a metric for measuring equilibrium along a vertical axis in the layout.</a:t>
            </a:r>
            <a:endParaRPr dirty="0"/>
          </a:p>
        </p:txBody>
      </p:sp>
    </p:spTree>
    <p:extLst>
      <p:ext uri="{BB962C8B-B14F-4D97-AF65-F5344CB8AC3E}">
        <p14:creationId xmlns:p14="http://schemas.microsoft.com/office/powerpoint/2010/main" val="2209141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78ace32c6_1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g478ace32c6_1_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r>
              <a:rPr lang="en-US" dirty="0"/>
              <a:t>The second </a:t>
            </a:r>
            <a:r>
              <a:rPr lang="en-US" dirty="0" err="1"/>
              <a:t>metirc</a:t>
            </a:r>
            <a:r>
              <a:rPr lang="en-US" dirty="0"/>
              <a:t> we have used to evaluate symmetry is proportion score. </a:t>
            </a:r>
            <a:r>
              <a:rPr lang="en-US" sz="1800" b="0" i="0" u="none" strike="noStrike" baseline="0" dirty="0">
                <a:latin typeface="NimbusRomNo9L-Regu"/>
              </a:rPr>
              <a:t>It is the ratio between the dimensions of elements. The ratio is calculated by dividing the height of any element by its length. The proportion of every elements in a web page  needs to be similar to maintain symmetric structure. The proportion score of a web page is calculated by the difference of individual mean proportion score of each mirror side of that web page. The solution is looking for a proportion score close to zero.</a:t>
            </a:r>
            <a:endParaRPr dirty="0"/>
          </a:p>
        </p:txBody>
      </p:sp>
    </p:spTree>
    <p:extLst>
      <p:ext uri="{BB962C8B-B14F-4D97-AF65-F5344CB8AC3E}">
        <p14:creationId xmlns:p14="http://schemas.microsoft.com/office/powerpoint/2010/main" val="3737315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10"/>
        <p:cNvGrpSpPr/>
        <p:nvPr/>
      </p:nvGrpSpPr>
      <p:grpSpPr>
        <a:xfrm>
          <a:off x="0" y="0"/>
          <a:ext cx="0" cy="0"/>
          <a:chOff x="0" y="0"/>
          <a:chExt cx="0" cy="0"/>
        </a:xfrm>
      </p:grpSpPr>
      <p:grpSp>
        <p:nvGrpSpPr>
          <p:cNvPr id="11" name="Google Shape;11;p9"/>
          <p:cNvGrpSpPr/>
          <p:nvPr/>
        </p:nvGrpSpPr>
        <p:grpSpPr>
          <a:xfrm>
            <a:off x="6098378" y="5"/>
            <a:ext cx="3045625" cy="2030570"/>
            <a:chOff x="6098378" y="5"/>
            <a:chExt cx="3045625" cy="2030570"/>
          </a:xfrm>
        </p:grpSpPr>
        <p:sp>
          <p:nvSpPr>
            <p:cNvPr id="12" name="Google Shape;12;p9"/>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9"/>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9"/>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9"/>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9"/>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 name="Google Shape;17;p9"/>
          <p:cNvSpPr txBox="1">
            <a:spLocks noGrp="1"/>
          </p:cNvSpPr>
          <p:nvPr>
            <p:ph type="ctrTitle"/>
          </p:nvPr>
        </p:nvSpPr>
        <p:spPr>
          <a:xfrm>
            <a:off x="598100" y="1775222"/>
            <a:ext cx="8222100" cy="838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18" name="Google Shape;18;p9"/>
          <p:cNvSpPr txBox="1">
            <a:spLocks noGrp="1"/>
          </p:cNvSpPr>
          <p:nvPr>
            <p:ph type="subTitle" idx="1"/>
          </p:nvPr>
        </p:nvSpPr>
        <p:spPr>
          <a:xfrm>
            <a:off x="598088" y="2715913"/>
            <a:ext cx="8222100" cy="432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9" name="Google Shape;19;p9"/>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9"/>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42987" y="4840039"/>
            <a:ext cx="903429" cy="303461"/>
          </a:xfrm>
          <a:prstGeom prst="rect">
            <a:avLst/>
          </a:prstGeom>
        </p:spPr>
        <p:txBody>
          <a:bodyPr/>
          <a:lstStyle/>
          <a:p>
            <a:endParaRPr lang="en-US"/>
          </a:p>
        </p:txBody>
      </p:sp>
      <p:sp>
        <p:nvSpPr>
          <p:cNvPr id="5" name="Footer Placeholder 4"/>
          <p:cNvSpPr>
            <a:spLocks noGrp="1"/>
          </p:cNvSpPr>
          <p:nvPr>
            <p:ph type="ftr" sz="quarter" idx="11"/>
          </p:nvPr>
        </p:nvSpPr>
        <p:spPr>
          <a:xfrm>
            <a:off x="2170173" y="4840039"/>
            <a:ext cx="4710623" cy="303461"/>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B611C3B-063A-4707-910E-99B6597B2F3D}" type="slidenum">
              <a:rPr lang="en-US" smtClean="0"/>
              <a:t>‹#›</a:t>
            </a:fld>
            <a:endParaRPr lang="en-US"/>
          </a:p>
        </p:txBody>
      </p:sp>
    </p:spTree>
    <p:extLst>
      <p:ext uri="{BB962C8B-B14F-4D97-AF65-F5344CB8AC3E}">
        <p14:creationId xmlns:p14="http://schemas.microsoft.com/office/powerpoint/2010/main" val="2058409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9" name="Google Shape;29;p12"/>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400"/>
              <a:buFont typeface="Arial"/>
              <a:buNone/>
              <a:defRPr sz="1400" b="1" i="0" u="none" strike="noStrike" cap="none">
                <a:solidFill>
                  <a:srgbClr val="000000"/>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400"/>
              <a:buFont typeface="Arial"/>
              <a:buNone/>
              <a:defRPr sz="1400" b="1" i="0" u="none" strike="noStrike" cap="none">
                <a:solidFill>
                  <a:srgbClr val="000000"/>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400"/>
              <a:buFont typeface="Arial"/>
              <a:buNone/>
              <a:defRPr sz="1400" b="1" i="0" u="none" strike="noStrike" cap="none">
                <a:solidFill>
                  <a:srgbClr val="000000"/>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400"/>
              <a:buFont typeface="Arial"/>
              <a:buNone/>
              <a:defRPr sz="1400" b="1" i="0" u="none" strike="noStrike" cap="none">
                <a:solidFill>
                  <a:srgbClr val="000000"/>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400"/>
              <a:buFont typeface="Arial"/>
              <a:buNone/>
              <a:defRPr sz="1400" b="1" i="0" u="none" strike="noStrike" cap="none">
                <a:solidFill>
                  <a:srgbClr val="000000"/>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400"/>
              <a:buFont typeface="Arial"/>
              <a:buNone/>
              <a:defRPr sz="1400" b="1" i="0" u="none" strike="noStrike" cap="none">
                <a:solidFill>
                  <a:srgbClr val="000000"/>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400"/>
              <a:buFont typeface="Arial"/>
              <a:buNone/>
              <a:defRPr sz="1400" b="1" i="0" u="none" strike="noStrike" cap="none">
                <a:solidFill>
                  <a:srgbClr val="000000"/>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400"/>
              <a:buFont typeface="Arial"/>
              <a:buNone/>
              <a:defRPr sz="1400" b="1" i="0" u="none" strike="noStrike" cap="none">
                <a:solidFill>
                  <a:srgbClr val="000000"/>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400"/>
              <a:buFont typeface="Arial"/>
              <a:buNone/>
              <a:defRPr sz="1400" b="1" i="0" u="none" strike="noStrike" cap="none">
                <a:solidFill>
                  <a:srgbClr val="000000"/>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0"/>
        <p:cNvGrpSpPr/>
        <p:nvPr/>
      </p:nvGrpSpPr>
      <p:grpSpPr>
        <a:xfrm>
          <a:off x="0" y="0"/>
          <a:ext cx="0" cy="0"/>
          <a:chOff x="0" y="0"/>
          <a:chExt cx="0" cy="0"/>
        </a:xfrm>
      </p:grpSpPr>
      <p:grpSp>
        <p:nvGrpSpPr>
          <p:cNvPr id="31" name="Google Shape;31;p11"/>
          <p:cNvGrpSpPr/>
          <p:nvPr/>
        </p:nvGrpSpPr>
        <p:grpSpPr>
          <a:xfrm>
            <a:off x="0" y="3903669"/>
            <a:ext cx="9144000" cy="1239925"/>
            <a:chOff x="0" y="3903669"/>
            <a:chExt cx="9144000" cy="1239925"/>
          </a:xfrm>
        </p:grpSpPr>
        <p:sp>
          <p:nvSpPr>
            <p:cNvPr id="32" name="Google Shape;32;p11"/>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11"/>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11"/>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11"/>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11"/>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7" name="Google Shape;37;p1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8" name="Google Shape;38;p1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9" name="Google Shape;39;p1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400"/>
              <a:buFont typeface="Arial"/>
              <a:buNone/>
              <a:defRPr sz="1400" b="1"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400"/>
              <a:buFont typeface="Arial"/>
              <a:buNone/>
              <a:defRPr sz="1400" b="1"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400"/>
              <a:buFont typeface="Arial"/>
              <a:buNone/>
              <a:defRPr sz="1400" b="1"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400"/>
              <a:buFont typeface="Arial"/>
              <a:buNone/>
              <a:defRPr sz="1400" b="1"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400"/>
              <a:buFont typeface="Arial"/>
              <a:buNone/>
              <a:defRPr sz="1400" b="1"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400"/>
              <a:buFont typeface="Arial"/>
              <a:buNone/>
              <a:defRPr sz="1400" b="1"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400"/>
              <a:buFont typeface="Arial"/>
              <a:buNone/>
              <a:defRPr sz="1400" b="1"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400"/>
              <a:buFont typeface="Arial"/>
              <a:buNone/>
              <a:defRPr sz="1400" b="1"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400"/>
              <a:buFont typeface="Arial"/>
              <a:buNone/>
              <a:defRPr sz="1400" b="1"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0"/>
        <p:cNvGrpSpPr/>
        <p:nvPr/>
      </p:nvGrpSpPr>
      <p:grpSpPr>
        <a:xfrm>
          <a:off x="0" y="0"/>
          <a:ext cx="0" cy="0"/>
          <a:chOff x="0" y="0"/>
          <a:chExt cx="0" cy="0"/>
        </a:xfrm>
      </p:grpSpPr>
      <p:grpSp>
        <p:nvGrpSpPr>
          <p:cNvPr id="41" name="Google Shape;41;p13"/>
          <p:cNvGrpSpPr/>
          <p:nvPr/>
        </p:nvGrpSpPr>
        <p:grpSpPr>
          <a:xfrm>
            <a:off x="6098378" y="5"/>
            <a:ext cx="3045625" cy="2030570"/>
            <a:chOff x="6098378" y="5"/>
            <a:chExt cx="3045625" cy="2030570"/>
          </a:xfrm>
        </p:grpSpPr>
        <p:sp>
          <p:nvSpPr>
            <p:cNvPr id="42" name="Google Shape;42;p1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1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7" name="Google Shape;47;p13"/>
          <p:cNvSpPr txBox="1">
            <a:spLocks noGrp="1"/>
          </p:cNvSpPr>
          <p:nvPr>
            <p:ph type="title"/>
          </p:nvPr>
        </p:nvSpPr>
        <p:spPr>
          <a:xfrm>
            <a:off x="598100" y="2152347"/>
            <a:ext cx="8222100" cy="838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48" name="Google Shape;48;p13"/>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51" name="Google Shape;51;p14"/>
          <p:cNvSpPr txBox="1">
            <a:spLocks noGrp="1"/>
          </p:cNvSpPr>
          <p:nvPr>
            <p:ph type="body" idx="1"/>
          </p:nvPr>
        </p:nvSpPr>
        <p:spPr>
          <a:xfrm>
            <a:off x="311700" y="1229975"/>
            <a:ext cx="3999900" cy="3339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2" name="Google Shape;52;p14"/>
          <p:cNvSpPr txBox="1">
            <a:spLocks noGrp="1"/>
          </p:cNvSpPr>
          <p:nvPr>
            <p:ph type="body" idx="2"/>
          </p:nvPr>
        </p:nvSpPr>
        <p:spPr>
          <a:xfrm>
            <a:off x="4832400" y="1229975"/>
            <a:ext cx="3999900" cy="3339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3" name="Google Shape;53;p1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4"/>
        <p:cNvGrpSpPr/>
        <p:nvPr/>
      </p:nvGrpSpPr>
      <p:grpSpPr>
        <a:xfrm>
          <a:off x="0" y="0"/>
          <a:ext cx="0" cy="0"/>
          <a:chOff x="0" y="0"/>
          <a:chExt cx="0" cy="0"/>
        </a:xfrm>
      </p:grpSpPr>
      <p:sp>
        <p:nvSpPr>
          <p:cNvPr id="55" name="Google Shape;55;p1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6" name="Google Shape;56;p15"/>
          <p:cNvSpPr txBox="1">
            <a:spLocks noGrp="1"/>
          </p:cNvSpPr>
          <p:nvPr>
            <p:ph type="body" idx="1"/>
          </p:nvPr>
        </p:nvSpPr>
        <p:spPr>
          <a:xfrm>
            <a:off x="311700" y="1465804"/>
            <a:ext cx="2808000" cy="31032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7" name="Google Shape;57;p15"/>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8"/>
        <p:cNvGrpSpPr/>
        <p:nvPr/>
      </p:nvGrpSpPr>
      <p:grpSpPr>
        <a:xfrm>
          <a:off x="0" y="0"/>
          <a:ext cx="0" cy="0"/>
          <a:chOff x="0" y="0"/>
          <a:chExt cx="0" cy="0"/>
        </a:xfrm>
      </p:grpSpPr>
      <p:grpSp>
        <p:nvGrpSpPr>
          <p:cNvPr id="59" name="Google Shape;59;p16"/>
          <p:cNvGrpSpPr/>
          <p:nvPr/>
        </p:nvGrpSpPr>
        <p:grpSpPr>
          <a:xfrm>
            <a:off x="6098378" y="5"/>
            <a:ext cx="3045625" cy="2030570"/>
            <a:chOff x="6098378" y="5"/>
            <a:chExt cx="3045625" cy="2030570"/>
          </a:xfrm>
        </p:grpSpPr>
        <p:sp>
          <p:nvSpPr>
            <p:cNvPr id="60" name="Google Shape;60;p16"/>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6"/>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6"/>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6"/>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6"/>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5" name="Google Shape;65;p16"/>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66" name="Google Shape;66;p16"/>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7"/>
        <p:cNvGrpSpPr/>
        <p:nvPr/>
      </p:nvGrpSpPr>
      <p:grpSpPr>
        <a:xfrm>
          <a:off x="0" y="0"/>
          <a:ext cx="0" cy="0"/>
          <a:chOff x="0" y="0"/>
          <a:chExt cx="0" cy="0"/>
        </a:xfrm>
      </p:grpSpPr>
      <p:sp>
        <p:nvSpPr>
          <p:cNvPr id="68" name="Google Shape;68;p17"/>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69" name="Google Shape;69;p17"/>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400"/>
              <a:buFont typeface="Arial"/>
              <a:buNone/>
              <a:defRPr sz="1400" b="1" i="0" u="none" strike="noStrike" cap="none">
                <a:solidFill>
                  <a:srgbClr val="000000"/>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400"/>
              <a:buFont typeface="Arial"/>
              <a:buNone/>
              <a:defRPr sz="1400" b="1" i="0" u="none" strike="noStrike" cap="none">
                <a:solidFill>
                  <a:srgbClr val="000000"/>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400"/>
              <a:buFont typeface="Arial"/>
              <a:buNone/>
              <a:defRPr sz="1400" b="1" i="0" u="none" strike="noStrike" cap="none">
                <a:solidFill>
                  <a:srgbClr val="000000"/>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400"/>
              <a:buFont typeface="Arial"/>
              <a:buNone/>
              <a:defRPr sz="1400" b="1" i="0" u="none" strike="noStrike" cap="none">
                <a:solidFill>
                  <a:srgbClr val="000000"/>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400"/>
              <a:buFont typeface="Arial"/>
              <a:buNone/>
              <a:defRPr sz="1400" b="1" i="0" u="none" strike="noStrike" cap="none">
                <a:solidFill>
                  <a:srgbClr val="000000"/>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400"/>
              <a:buFont typeface="Arial"/>
              <a:buNone/>
              <a:defRPr sz="1400" b="1" i="0" u="none" strike="noStrike" cap="none">
                <a:solidFill>
                  <a:srgbClr val="000000"/>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400"/>
              <a:buFont typeface="Arial"/>
              <a:buNone/>
              <a:defRPr sz="1400" b="1" i="0" u="none" strike="noStrike" cap="none">
                <a:solidFill>
                  <a:srgbClr val="000000"/>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400"/>
              <a:buFont typeface="Arial"/>
              <a:buNone/>
              <a:defRPr sz="1400" b="1" i="0" u="none" strike="noStrike" cap="none">
                <a:solidFill>
                  <a:srgbClr val="000000"/>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400"/>
              <a:buFont typeface="Arial"/>
              <a:buNone/>
              <a:defRPr sz="1400" b="1" i="0" u="none" strike="noStrike" cap="none">
                <a:solidFill>
                  <a:srgbClr val="000000"/>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0"/>
        <p:cNvGrpSpPr/>
        <p:nvPr/>
      </p:nvGrpSpPr>
      <p:grpSpPr>
        <a:xfrm>
          <a:off x="0" y="0"/>
          <a:ext cx="0" cy="0"/>
          <a:chOff x="0" y="0"/>
          <a:chExt cx="0" cy="0"/>
        </a:xfrm>
      </p:grpSpPr>
      <p:grpSp>
        <p:nvGrpSpPr>
          <p:cNvPr id="71" name="Google Shape;71;p18"/>
          <p:cNvGrpSpPr/>
          <p:nvPr/>
        </p:nvGrpSpPr>
        <p:grpSpPr>
          <a:xfrm>
            <a:off x="6098378" y="5"/>
            <a:ext cx="3045625" cy="2030570"/>
            <a:chOff x="6098378" y="5"/>
            <a:chExt cx="3045625" cy="2030570"/>
          </a:xfrm>
        </p:grpSpPr>
        <p:sp>
          <p:nvSpPr>
            <p:cNvPr id="72" name="Google Shape;72;p18"/>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8"/>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8"/>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8"/>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8"/>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 name="Google Shape;77;p18"/>
          <p:cNvSpPr txBox="1">
            <a:spLocks noGrp="1"/>
          </p:cNvSpPr>
          <p:nvPr>
            <p:ph type="title" hasCustomPrompt="1"/>
          </p:nvPr>
        </p:nvSpPr>
        <p:spPr>
          <a:xfrm>
            <a:off x="311700" y="1256050"/>
            <a:ext cx="8520600" cy="2030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8" name="Google Shape;78;p18"/>
          <p:cNvSpPr txBox="1">
            <a:spLocks noGrp="1"/>
          </p:cNvSpPr>
          <p:nvPr>
            <p:ph type="body" idx="1"/>
          </p:nvPr>
        </p:nvSpPr>
        <p:spPr>
          <a:xfrm>
            <a:off x="311700" y="3369225"/>
            <a:ext cx="8520600" cy="12819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Clr>
                <a:schemeClr val="lt1"/>
              </a:buClr>
              <a:buSzPts val="1800"/>
              <a:buChar char="●"/>
              <a:defRPr>
                <a:solidFill>
                  <a:schemeClr val="lt1"/>
                </a:solidFill>
              </a:defRPr>
            </a:lvl1pPr>
            <a:lvl2pPr marL="914400" lvl="1" indent="-317500" algn="ctr">
              <a:lnSpc>
                <a:spcPct val="115000"/>
              </a:lnSpc>
              <a:spcBef>
                <a:spcPts val="1600"/>
              </a:spcBef>
              <a:spcAft>
                <a:spcPts val="0"/>
              </a:spcAft>
              <a:buClr>
                <a:schemeClr val="lt1"/>
              </a:buClr>
              <a:buSzPts val="1400"/>
              <a:buChar char="○"/>
              <a:defRPr>
                <a:solidFill>
                  <a:schemeClr val="lt1"/>
                </a:solidFill>
              </a:defRPr>
            </a:lvl2pPr>
            <a:lvl3pPr marL="1371600" lvl="2" indent="-317500" algn="ctr">
              <a:lnSpc>
                <a:spcPct val="115000"/>
              </a:lnSpc>
              <a:spcBef>
                <a:spcPts val="1600"/>
              </a:spcBef>
              <a:spcAft>
                <a:spcPts val="0"/>
              </a:spcAft>
              <a:buClr>
                <a:schemeClr val="lt1"/>
              </a:buClr>
              <a:buSzPts val="1400"/>
              <a:buChar char="■"/>
              <a:defRPr>
                <a:solidFill>
                  <a:schemeClr val="lt1"/>
                </a:solidFill>
              </a:defRPr>
            </a:lvl3pPr>
            <a:lvl4pPr marL="1828800" lvl="3" indent="-317500" algn="ctr">
              <a:lnSpc>
                <a:spcPct val="115000"/>
              </a:lnSpc>
              <a:spcBef>
                <a:spcPts val="1600"/>
              </a:spcBef>
              <a:spcAft>
                <a:spcPts val="0"/>
              </a:spcAft>
              <a:buClr>
                <a:schemeClr val="lt1"/>
              </a:buClr>
              <a:buSzPts val="1400"/>
              <a:buChar char="●"/>
              <a:defRPr>
                <a:solidFill>
                  <a:schemeClr val="lt1"/>
                </a:solidFill>
              </a:defRPr>
            </a:lvl4pPr>
            <a:lvl5pPr marL="2286000" lvl="4" indent="-317500" algn="ctr">
              <a:lnSpc>
                <a:spcPct val="115000"/>
              </a:lnSpc>
              <a:spcBef>
                <a:spcPts val="1600"/>
              </a:spcBef>
              <a:spcAft>
                <a:spcPts val="0"/>
              </a:spcAft>
              <a:buClr>
                <a:schemeClr val="lt1"/>
              </a:buClr>
              <a:buSzPts val="1400"/>
              <a:buChar char="○"/>
              <a:defRPr>
                <a:solidFill>
                  <a:schemeClr val="lt1"/>
                </a:solidFill>
              </a:defRPr>
            </a:lvl5pPr>
            <a:lvl6pPr marL="2743200" lvl="5" indent="-317500" algn="ctr">
              <a:lnSpc>
                <a:spcPct val="115000"/>
              </a:lnSpc>
              <a:spcBef>
                <a:spcPts val="1600"/>
              </a:spcBef>
              <a:spcAft>
                <a:spcPts val="0"/>
              </a:spcAft>
              <a:buClr>
                <a:schemeClr val="lt1"/>
              </a:buClr>
              <a:buSzPts val="1400"/>
              <a:buChar char="■"/>
              <a:defRPr>
                <a:solidFill>
                  <a:schemeClr val="lt1"/>
                </a:solidFill>
              </a:defRPr>
            </a:lvl6pPr>
            <a:lvl7pPr marL="3200400" lvl="6" indent="-317500" algn="ctr">
              <a:lnSpc>
                <a:spcPct val="115000"/>
              </a:lnSpc>
              <a:spcBef>
                <a:spcPts val="1600"/>
              </a:spcBef>
              <a:spcAft>
                <a:spcPts val="0"/>
              </a:spcAft>
              <a:buClr>
                <a:schemeClr val="lt1"/>
              </a:buClr>
              <a:buSzPts val="1400"/>
              <a:buChar char="●"/>
              <a:defRPr>
                <a:solidFill>
                  <a:schemeClr val="lt1"/>
                </a:solidFill>
              </a:defRPr>
            </a:lvl7pPr>
            <a:lvl8pPr marL="3657600" lvl="7" indent="-317500" algn="ctr">
              <a:lnSpc>
                <a:spcPct val="115000"/>
              </a:lnSpc>
              <a:spcBef>
                <a:spcPts val="1600"/>
              </a:spcBef>
              <a:spcAft>
                <a:spcPts val="0"/>
              </a:spcAft>
              <a:buClr>
                <a:schemeClr val="lt1"/>
              </a:buClr>
              <a:buSzPts val="1400"/>
              <a:buChar char="○"/>
              <a:defRPr>
                <a:solidFill>
                  <a:schemeClr val="lt1"/>
                </a:solidFill>
              </a:defRPr>
            </a:lvl8pPr>
            <a:lvl9pPr marL="4114800" lvl="8" indent="-317500" algn="ctr">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79" name="Google Shape;79;p1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endParaRPr/>
          </a:p>
        </p:txBody>
      </p:sp>
      <p:sp>
        <p:nvSpPr>
          <p:cNvPr id="7" name="Google Shape;7;p8"/>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endParaRPr/>
          </a:p>
        </p:txBody>
      </p:sp>
      <p:sp>
        <p:nvSpPr>
          <p:cNvPr id="8" name="Google Shape;8;p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9" name="Google Shape;9;p8"/>
          <p:cNvSpPr txBox="1">
            <a:spLocks noGrp="1"/>
          </p:cNvSpPr>
          <p:nvPr>
            <p:ph type="sldNum" idx="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85"/>
        <p:cNvGrpSpPr/>
        <p:nvPr/>
      </p:nvGrpSpPr>
      <p:grpSpPr>
        <a:xfrm>
          <a:off x="0" y="0"/>
          <a:ext cx="0" cy="0"/>
          <a:chOff x="0" y="0"/>
          <a:chExt cx="0" cy="0"/>
        </a:xfrm>
      </p:grpSpPr>
      <p:sp>
        <p:nvSpPr>
          <p:cNvPr id="86" name="Google Shape;86;p1"/>
          <p:cNvSpPr txBox="1">
            <a:spLocks noGrp="1"/>
          </p:cNvSpPr>
          <p:nvPr>
            <p:ph type="ctrTitle"/>
          </p:nvPr>
        </p:nvSpPr>
        <p:spPr>
          <a:xfrm>
            <a:off x="335100" y="459404"/>
            <a:ext cx="8473800" cy="1496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US" sz="2800" dirty="0"/>
              <a:t>Automated Repair of Asymmetric Web Pages during Resolution of Mobile Friendly Problems</a:t>
            </a:r>
          </a:p>
        </p:txBody>
      </p:sp>
      <p:sp>
        <p:nvSpPr>
          <p:cNvPr id="6" name="TextBox 5">
            <a:extLst>
              <a:ext uri="{FF2B5EF4-FFF2-40B4-BE49-F238E27FC236}">
                <a16:creationId xmlns:a16="http://schemas.microsoft.com/office/drawing/2014/main" id="{0DE8AE9A-BB36-41D8-BADF-5E72A2EFBF69}"/>
              </a:ext>
            </a:extLst>
          </p:cNvPr>
          <p:cNvSpPr txBox="1"/>
          <p:nvPr/>
        </p:nvSpPr>
        <p:spPr>
          <a:xfrm>
            <a:off x="533668" y="2310140"/>
            <a:ext cx="8076664" cy="523220"/>
          </a:xfrm>
          <a:prstGeom prst="rect">
            <a:avLst/>
          </a:prstGeom>
          <a:noFill/>
        </p:spPr>
        <p:txBody>
          <a:bodyPr wrap="square">
            <a:spAutoFit/>
          </a:bodyPr>
          <a:lstStyle/>
          <a:p>
            <a:pPr algn="ctr"/>
            <a:r>
              <a:rPr lang="en-US" dirty="0">
                <a:solidFill>
                  <a:schemeClr val="bg1"/>
                </a:solidFill>
              </a:rPr>
              <a:t>The 16</a:t>
            </a:r>
            <a:r>
              <a:rPr lang="en-US" baseline="30000" dirty="0">
                <a:solidFill>
                  <a:schemeClr val="bg1"/>
                </a:solidFill>
              </a:rPr>
              <a:t>th</a:t>
            </a:r>
            <a:r>
              <a:rPr lang="en-US" dirty="0">
                <a:solidFill>
                  <a:schemeClr val="bg1"/>
                </a:solidFill>
              </a:rPr>
              <a:t> International Conference on Evaluation of Novel Approaches to Software Engineering</a:t>
            </a:r>
          </a:p>
          <a:p>
            <a:pPr algn="ctr"/>
            <a:r>
              <a:rPr lang="en-US" dirty="0">
                <a:solidFill>
                  <a:schemeClr val="bg1"/>
                </a:solidFill>
              </a:rPr>
              <a:t>(ENASE 2021)</a:t>
            </a:r>
          </a:p>
        </p:txBody>
      </p:sp>
      <p:sp>
        <p:nvSpPr>
          <p:cNvPr id="10" name="TextBox 9">
            <a:extLst>
              <a:ext uri="{FF2B5EF4-FFF2-40B4-BE49-F238E27FC236}">
                <a16:creationId xmlns:a16="http://schemas.microsoft.com/office/drawing/2014/main" id="{FBE262D3-6070-4187-BAD0-0C7D40582FD8}"/>
              </a:ext>
            </a:extLst>
          </p:cNvPr>
          <p:cNvSpPr txBox="1"/>
          <p:nvPr/>
        </p:nvSpPr>
        <p:spPr>
          <a:xfrm>
            <a:off x="533668" y="3277327"/>
            <a:ext cx="7539083" cy="1384995"/>
          </a:xfrm>
          <a:prstGeom prst="rect">
            <a:avLst/>
          </a:prstGeom>
          <a:noFill/>
        </p:spPr>
        <p:txBody>
          <a:bodyPr wrap="square">
            <a:spAutoFit/>
          </a:bodyPr>
          <a:lstStyle/>
          <a:p>
            <a:pPr algn="ctr"/>
            <a:r>
              <a:rPr lang="en-US" u="sng" dirty="0">
                <a:solidFill>
                  <a:schemeClr val="bg1"/>
                </a:solidFill>
              </a:rPr>
              <a:t>Authors:</a:t>
            </a:r>
          </a:p>
          <a:p>
            <a:pPr algn="ctr"/>
            <a:r>
              <a:rPr lang="en-US" dirty="0">
                <a:solidFill>
                  <a:schemeClr val="bg1"/>
                </a:solidFill>
              </a:rPr>
              <a:t>Md. Aquib Azmain</a:t>
            </a:r>
          </a:p>
          <a:p>
            <a:pPr algn="ctr"/>
            <a:r>
              <a:rPr lang="en-US" dirty="0" err="1">
                <a:solidFill>
                  <a:schemeClr val="bg1"/>
                </a:solidFill>
              </a:rPr>
              <a:t>Kishan</a:t>
            </a:r>
            <a:r>
              <a:rPr lang="en-US" dirty="0">
                <a:solidFill>
                  <a:schemeClr val="bg1"/>
                </a:solidFill>
              </a:rPr>
              <a:t> Kumar </a:t>
            </a:r>
            <a:r>
              <a:rPr lang="en-US" dirty="0" err="1">
                <a:solidFill>
                  <a:schemeClr val="bg1"/>
                </a:solidFill>
              </a:rPr>
              <a:t>Ganguly</a:t>
            </a:r>
            <a:endParaRPr lang="en-US" dirty="0">
              <a:solidFill>
                <a:schemeClr val="bg1"/>
              </a:solidFill>
            </a:endParaRPr>
          </a:p>
          <a:p>
            <a:pPr algn="ctr"/>
            <a:br>
              <a:rPr lang="en-US" dirty="0">
                <a:solidFill>
                  <a:schemeClr val="bg1"/>
                </a:solidFill>
              </a:rPr>
            </a:br>
            <a:r>
              <a:rPr lang="en-US" dirty="0">
                <a:solidFill>
                  <a:schemeClr val="bg1"/>
                </a:solidFill>
              </a:rPr>
              <a:t>Institute of Information Technology, University of Dhaka</a:t>
            </a:r>
          </a:p>
          <a:p>
            <a:pPr algn="ctr"/>
            <a:r>
              <a:rPr lang="en-US" dirty="0">
                <a:solidFill>
                  <a:schemeClr val="bg1"/>
                </a:solidFill>
              </a:rPr>
              <a:t>Bangladesh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478ace32c6_1_85"/>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lvl="0"/>
            <a:r>
              <a:rPr lang="en-US" dirty="0"/>
              <a:t>Detecting Faulty Elements</a:t>
            </a:r>
            <a:endParaRPr dirty="0"/>
          </a:p>
        </p:txBody>
      </p:sp>
      <p:sp>
        <p:nvSpPr>
          <p:cNvPr id="265" name="Google Shape;265;g478ace32c6_1_85"/>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400"/>
              <a:buNone/>
            </a:pPr>
            <a:fld id="{00000000-1234-1234-1234-123412341234}" type="slidenum">
              <a:rPr lang="en"/>
              <a:pPr marL="0" lvl="0" indent="0" algn="r" rtl="0">
                <a:lnSpc>
                  <a:spcPct val="100000"/>
                </a:lnSpc>
                <a:spcBef>
                  <a:spcPts val="0"/>
                </a:spcBef>
                <a:spcAft>
                  <a:spcPts val="0"/>
                </a:spcAft>
                <a:buSzPts val="1400"/>
                <a:buNone/>
              </a:pPr>
              <a:t>10</a:t>
            </a:fld>
            <a:endParaRPr/>
          </a:p>
        </p:txBody>
      </p:sp>
      <mc:AlternateContent xmlns:mc="http://schemas.openxmlformats.org/markup-compatibility/2006" xmlns:a14="http://schemas.microsoft.com/office/drawing/2010/main">
        <mc:Choice Requires="a14">
          <p:sp>
            <p:nvSpPr>
              <p:cNvPr id="266" name="Google Shape;266;g478ace32c6_1_85"/>
              <p:cNvSpPr txBox="1">
                <a:spLocks noGrp="1"/>
              </p:cNvSpPr>
              <p:nvPr>
                <p:ph type="body" idx="4294967295"/>
              </p:nvPr>
            </p:nvSpPr>
            <p:spPr>
              <a:xfrm>
                <a:off x="432350" y="1410175"/>
                <a:ext cx="8118900" cy="3060300"/>
              </a:xfrm>
              <a:prstGeom prst="rect">
                <a:avLst/>
              </a:prstGeom>
              <a:noFill/>
              <a:ln>
                <a:noFill/>
              </a:ln>
            </p:spPr>
            <p:txBody>
              <a:bodyPr spcFirstLastPara="1" wrap="square" lIns="91425" tIns="91425" rIns="91425" bIns="91425" anchor="t" anchorCtr="0">
                <a:noAutofit/>
              </a:bodyPr>
              <a:lstStyle/>
              <a:p>
                <a:endParaRPr lang="en-US" sz="1600" dirty="0"/>
              </a:p>
              <a:p>
                <a:endParaRPr lang="en-US" sz="1600" dirty="0"/>
              </a:p>
              <a:p>
                <a:endParaRPr lang="en-US" sz="1600" dirty="0"/>
              </a:p>
              <a:p>
                <a:pPr marL="114300" indent="0">
                  <a:buNone/>
                </a:pPr>
                <a:endParaRPr lang="en-US" sz="1600" dirty="0"/>
              </a:p>
              <a:p>
                <a:pPr marL="114300" indent="0">
                  <a:buNone/>
                </a:pPr>
                <a:r>
                  <a:rPr lang="en-US" sz="1400" dirty="0"/>
                  <a:t>where the number of elements in left side is </a:t>
                </a:r>
                <a14:m>
                  <m:oMath xmlns:m="http://schemas.openxmlformats.org/officeDocument/2006/math">
                    <m:sSub>
                      <m:sSubPr>
                        <m:ctrlPr>
                          <a:rPr lang="pt-BR" sz="1400" i="1">
                            <a:latin typeface="Cambria Math" panose="02040503050406030204" pitchFamily="18" charset="0"/>
                          </a:rPr>
                        </m:ctrlPr>
                      </m:sSubPr>
                      <m:e>
                        <m:r>
                          <a:rPr lang="en-US" sz="1400" b="0" i="1" smtClean="0">
                            <a:latin typeface="Cambria Math" panose="02040503050406030204" pitchFamily="18" charset="0"/>
                          </a:rPr>
                          <m:t>𝑛</m:t>
                        </m:r>
                      </m:e>
                      <m:sub>
                        <m:r>
                          <a:rPr lang="en-US" sz="1400" b="0" i="1" smtClean="0">
                            <a:latin typeface="Cambria Math" panose="02040503050406030204" pitchFamily="18" charset="0"/>
                          </a:rPr>
                          <m:t>𝑅</m:t>
                        </m:r>
                      </m:sub>
                    </m:sSub>
                  </m:oMath>
                </a14:m>
                <a:endParaRPr lang="en-US" sz="1400" dirty="0"/>
              </a:p>
              <a:p>
                <a:endParaRPr lang="en-US" sz="1600" dirty="0"/>
              </a:p>
              <a:p>
                <a:r>
                  <a:rPr lang="en-US" sz="1400" dirty="0"/>
                  <a:t>Final proportion score of a page </a:t>
                </a:r>
                <a14:m>
                  <m:oMath xmlns:m="http://schemas.openxmlformats.org/officeDocument/2006/math">
                    <m:r>
                      <a:rPr lang="en-US" sz="1400" b="0" i="1" smtClean="0">
                        <a:latin typeface="Cambria Math" panose="02040503050406030204" pitchFamily="18" charset="0"/>
                      </a:rPr>
                      <m:t>𝑊</m:t>
                    </m:r>
                  </m:oMath>
                </a14:m>
                <a:r>
                  <a:rPr lang="en-US" sz="1400" dirty="0"/>
                  <a:t> is </a:t>
                </a:r>
                <a14:m>
                  <m:oMath xmlns:m="http://schemas.openxmlformats.org/officeDocument/2006/math">
                    <m:sSub>
                      <m:sSubPr>
                        <m:ctrlPr>
                          <a:rPr lang="pt-BR" sz="1400" i="1">
                            <a:latin typeface="Cambria Math" panose="02040503050406030204" pitchFamily="18" charset="0"/>
                          </a:rPr>
                        </m:ctrlPr>
                      </m:sSubPr>
                      <m:e>
                        <m:r>
                          <a:rPr lang="en-US" sz="1400" b="0" i="1" smtClean="0">
                            <a:latin typeface="Cambria Math" panose="02040503050406030204" pitchFamily="18" charset="0"/>
                          </a:rPr>
                          <m:t>𝑃</m:t>
                        </m:r>
                      </m:e>
                      <m:sub>
                        <m:r>
                          <a:rPr lang="en-US" sz="1400" b="0" i="1" smtClean="0">
                            <a:latin typeface="Cambria Math" panose="02040503050406030204" pitchFamily="18" charset="0"/>
                          </a:rPr>
                          <m:t>𝑊</m:t>
                        </m:r>
                      </m:sub>
                    </m:sSub>
                  </m:oMath>
                </a14:m>
                <a:r>
                  <a:rPr lang="en-US" sz="1400" dirty="0"/>
                  <a:t>,</a:t>
                </a:r>
              </a:p>
              <a:p>
                <a:endParaRPr lang="en-US" sz="1600" dirty="0"/>
              </a:p>
            </p:txBody>
          </p:sp>
        </mc:Choice>
        <mc:Fallback xmlns="">
          <p:sp>
            <p:nvSpPr>
              <p:cNvPr id="266" name="Google Shape;266;g478ace32c6_1_85"/>
              <p:cNvSpPr txBox="1">
                <a:spLocks noGrp="1" noRot="1" noChangeAspect="1" noMove="1" noResize="1" noEditPoints="1" noAdjustHandles="1" noChangeArrowheads="1" noChangeShapeType="1" noTextEdit="1"/>
              </p:cNvSpPr>
              <p:nvPr>
                <p:ph type="body" idx="4294967295"/>
              </p:nvPr>
            </p:nvSpPr>
            <p:spPr>
              <a:xfrm>
                <a:off x="432350" y="1410175"/>
                <a:ext cx="8118900" cy="3060300"/>
              </a:xfrm>
              <a:prstGeom prst="rect">
                <a:avLst/>
              </a:prstGeom>
              <a:blipFill rotWithShape="0">
                <a:blip r:embed="rId3"/>
                <a:stretch>
                  <a:fillRect/>
                </a:stretch>
              </a:blipFill>
              <a:ln>
                <a:noFill/>
              </a:ln>
            </p:spPr>
            <p:txBody>
              <a:bodyPr/>
              <a:lstStyle/>
              <a:p>
                <a:r>
                  <a:rPr lang="en-US">
                    <a:noFill/>
                  </a:rPr>
                  <a:t> </a:t>
                </a:r>
              </a:p>
            </p:txBody>
          </p:sp>
        </mc:Fallback>
      </mc:AlternateContent>
      <p:sp>
        <p:nvSpPr>
          <p:cNvPr id="5" name="Google Shape;264;g478ace32c6_1_85"/>
          <p:cNvSpPr txBox="1">
            <a:spLocks/>
          </p:cNvSpPr>
          <p:nvPr/>
        </p:nvSpPr>
        <p:spPr>
          <a:xfrm>
            <a:off x="311700" y="943526"/>
            <a:ext cx="8520600" cy="60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r>
              <a:rPr lang="en-US" sz="2000" dirty="0"/>
              <a:t>Proportion Score:</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7407" y="1410175"/>
            <a:ext cx="2363784" cy="115777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5137" y="3913599"/>
            <a:ext cx="2893326" cy="695148"/>
          </a:xfrm>
          <a:prstGeom prst="rect">
            <a:avLst/>
          </a:prstGeom>
        </p:spPr>
      </p:pic>
    </p:spTree>
    <p:extLst>
      <p:ext uri="{BB962C8B-B14F-4D97-AF65-F5344CB8AC3E}">
        <p14:creationId xmlns:p14="http://schemas.microsoft.com/office/powerpoint/2010/main" val="767391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478ace32c6_1_85"/>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lvl="0"/>
            <a:r>
              <a:rPr lang="en-US" dirty="0"/>
              <a:t>Generate Symmetric Mobile Friendly Patch</a:t>
            </a:r>
            <a:endParaRPr dirty="0"/>
          </a:p>
        </p:txBody>
      </p:sp>
      <p:sp>
        <p:nvSpPr>
          <p:cNvPr id="265" name="Google Shape;265;g478ace32c6_1_85"/>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400"/>
              <a:buNone/>
            </a:pPr>
            <a:fld id="{00000000-1234-1234-1234-123412341234}" type="slidenum">
              <a:rPr lang="en"/>
              <a:pPr marL="0" lvl="0" indent="0" algn="r" rtl="0">
                <a:lnSpc>
                  <a:spcPct val="100000"/>
                </a:lnSpc>
                <a:spcBef>
                  <a:spcPts val="0"/>
                </a:spcBef>
                <a:spcAft>
                  <a:spcPts val="0"/>
                </a:spcAft>
                <a:buSzPts val="1400"/>
                <a:buNone/>
              </a:pPr>
              <a:t>11</a:t>
            </a:fld>
            <a:endParaRPr/>
          </a:p>
        </p:txBody>
      </p:sp>
      <p:sp>
        <p:nvSpPr>
          <p:cNvPr id="266" name="Google Shape;266;g478ace32c6_1_85"/>
          <p:cNvSpPr txBox="1">
            <a:spLocks noGrp="1"/>
          </p:cNvSpPr>
          <p:nvPr>
            <p:ph type="body" idx="4294967295"/>
          </p:nvPr>
        </p:nvSpPr>
        <p:spPr>
          <a:xfrm>
            <a:off x="432350" y="1410175"/>
            <a:ext cx="8118900" cy="3060300"/>
          </a:xfrm>
          <a:prstGeom prst="rect">
            <a:avLst/>
          </a:prstGeom>
          <a:noFill/>
          <a:ln>
            <a:noFill/>
          </a:ln>
        </p:spPr>
        <p:txBody>
          <a:bodyPr spcFirstLastPara="1" wrap="square" lIns="91425" tIns="91425" rIns="91425" bIns="91425" anchor="t" anchorCtr="0">
            <a:noAutofit/>
          </a:bodyPr>
          <a:lstStyle/>
          <a:p>
            <a:pPr>
              <a:spcBef>
                <a:spcPts val="600"/>
              </a:spcBef>
              <a:spcAft>
                <a:spcPts val="600"/>
              </a:spcAft>
            </a:pPr>
            <a:r>
              <a:rPr lang="en-US" sz="1400" dirty="0"/>
              <a:t>Search based technique has been used to generate candidate patches by updating CSS values</a:t>
            </a:r>
          </a:p>
          <a:p>
            <a:pPr lvl="1">
              <a:spcBef>
                <a:spcPts val="600"/>
              </a:spcBef>
              <a:spcAft>
                <a:spcPts val="600"/>
              </a:spcAft>
            </a:pPr>
            <a:r>
              <a:rPr lang="en-US" dirty="0"/>
              <a:t>Gain highest balance score (close to 1)</a:t>
            </a:r>
          </a:p>
          <a:p>
            <a:pPr lvl="1">
              <a:spcBef>
                <a:spcPts val="600"/>
              </a:spcBef>
              <a:spcAft>
                <a:spcPts val="600"/>
              </a:spcAft>
            </a:pPr>
            <a:r>
              <a:rPr lang="en-US" dirty="0"/>
              <a:t>Gain lowest proportion score (close to 0).</a:t>
            </a:r>
          </a:p>
          <a:p>
            <a:pPr>
              <a:spcBef>
                <a:spcPts val="600"/>
              </a:spcBef>
              <a:spcAft>
                <a:spcPts val="600"/>
              </a:spcAft>
            </a:pPr>
            <a:r>
              <a:rPr lang="en-US" sz="1400" dirty="0"/>
              <a:t>Iterates over each of the elements to get optimum result</a:t>
            </a:r>
          </a:p>
          <a:p>
            <a:pPr>
              <a:spcBef>
                <a:spcPts val="600"/>
              </a:spcBef>
              <a:spcAft>
                <a:spcPts val="600"/>
              </a:spcAft>
            </a:pPr>
            <a:r>
              <a:rPr lang="en-US" sz="1400" dirty="0"/>
              <a:t>CSS media query is formed by these updated CSS style values</a:t>
            </a:r>
          </a:p>
        </p:txBody>
      </p:sp>
    </p:spTree>
    <p:extLst>
      <p:ext uri="{BB962C8B-B14F-4D97-AF65-F5344CB8AC3E}">
        <p14:creationId xmlns:p14="http://schemas.microsoft.com/office/powerpoint/2010/main" val="2287696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Subjects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graphicFrame>
        <p:nvGraphicFramePr>
          <p:cNvPr id="4" name="Table 3"/>
          <p:cNvGraphicFramePr>
            <a:graphicFrameLocks noGrp="1"/>
          </p:cNvGraphicFramePr>
          <p:nvPr>
            <p:extLst>
              <p:ext uri="{D42A27DB-BD31-4B8C-83A1-F6EECF244321}">
                <p14:modId xmlns:p14="http://schemas.microsoft.com/office/powerpoint/2010/main" val="164423344"/>
              </p:ext>
            </p:extLst>
          </p:nvPr>
        </p:nvGraphicFramePr>
        <p:xfrm>
          <a:off x="2455523" y="1077919"/>
          <a:ext cx="6101457" cy="4023360"/>
        </p:xfrm>
        <a:graphic>
          <a:graphicData uri="http://schemas.openxmlformats.org/drawingml/2006/table">
            <a:tbl>
              <a:tblPr firstRow="1" bandRow="1">
                <a:tableStyleId>{5940675A-B579-460E-94D1-54222C63F5DA}</a:tableStyleId>
              </a:tblPr>
              <a:tblGrid>
                <a:gridCol w="699066">
                  <a:extLst>
                    <a:ext uri="{9D8B030D-6E8A-4147-A177-3AD203B41FA5}">
                      <a16:colId xmlns:a16="http://schemas.microsoft.com/office/drawing/2014/main" val="20000"/>
                    </a:ext>
                  </a:extLst>
                </a:gridCol>
                <a:gridCol w="2170700">
                  <a:extLst>
                    <a:ext uri="{9D8B030D-6E8A-4147-A177-3AD203B41FA5}">
                      <a16:colId xmlns:a16="http://schemas.microsoft.com/office/drawing/2014/main" val="20001"/>
                    </a:ext>
                  </a:extLst>
                </a:gridCol>
                <a:gridCol w="1381355">
                  <a:extLst>
                    <a:ext uri="{9D8B030D-6E8A-4147-A177-3AD203B41FA5}">
                      <a16:colId xmlns:a16="http://schemas.microsoft.com/office/drawing/2014/main" val="20002"/>
                    </a:ext>
                  </a:extLst>
                </a:gridCol>
                <a:gridCol w="1008608">
                  <a:extLst>
                    <a:ext uri="{9D8B030D-6E8A-4147-A177-3AD203B41FA5}">
                      <a16:colId xmlns:a16="http://schemas.microsoft.com/office/drawing/2014/main" val="20003"/>
                    </a:ext>
                  </a:extLst>
                </a:gridCol>
                <a:gridCol w="841728">
                  <a:extLst>
                    <a:ext uri="{9D8B030D-6E8A-4147-A177-3AD203B41FA5}">
                      <a16:colId xmlns:a16="http://schemas.microsoft.com/office/drawing/2014/main" val="20004"/>
                    </a:ext>
                  </a:extLst>
                </a:gridCol>
              </a:tblGrid>
              <a:tr h="339678">
                <a:tc>
                  <a:txBody>
                    <a:bodyPr/>
                    <a:lstStyle/>
                    <a:p>
                      <a:r>
                        <a:rPr lang="en-US" sz="1200" b="1" i="0" u="none" strike="noStrike" cap="none" baseline="0" dirty="0">
                          <a:solidFill>
                            <a:schemeClr val="bg2"/>
                          </a:solidFill>
                          <a:latin typeface="Roboto" panose="020B0604020202020204" charset="0"/>
                          <a:ea typeface="Roboto" panose="020B0604020202020204" charset="0"/>
                          <a:cs typeface="+mn-cs"/>
                          <a:sym typeface="Arial"/>
                        </a:rPr>
                        <a:t>ID</a:t>
                      </a:r>
                    </a:p>
                    <a:p>
                      <a:endParaRPr lang="fr-FR" sz="1200" b="1" i="0" u="none" strike="noStrike" cap="none" baseline="0" dirty="0">
                        <a:solidFill>
                          <a:schemeClr val="bg2"/>
                        </a:solidFill>
                        <a:latin typeface="Roboto" panose="020B0604020202020204" charset="0"/>
                        <a:ea typeface="Roboto" panose="020B0604020202020204" charset="0"/>
                        <a:cs typeface="+mn-cs"/>
                        <a:sym typeface="Arial"/>
                      </a:endParaRPr>
                    </a:p>
                  </a:txBody>
                  <a:tcPr/>
                </a:tc>
                <a:tc>
                  <a:txBody>
                    <a:bodyPr/>
                    <a:lstStyle/>
                    <a:p>
                      <a:r>
                        <a:rPr lang="en-US" sz="1200" b="1" i="0" u="none" strike="noStrike" cap="none" baseline="0" dirty="0">
                          <a:solidFill>
                            <a:schemeClr val="bg2"/>
                          </a:solidFill>
                          <a:latin typeface="Roboto" panose="020B0604020202020204" charset="0"/>
                          <a:ea typeface="Roboto" panose="020B0604020202020204" charset="0"/>
                          <a:cs typeface="+mn-cs"/>
                          <a:sym typeface="Arial"/>
                        </a:rPr>
                        <a:t>URL </a:t>
                      </a:r>
                      <a:endParaRPr lang="en-US" sz="1200" b="1" dirty="0">
                        <a:solidFill>
                          <a:schemeClr val="bg2"/>
                        </a:solidFill>
                        <a:latin typeface="Roboto" panose="020B0604020202020204" charset="0"/>
                        <a:ea typeface="Roboto" panose="020B0604020202020204" charset="0"/>
                      </a:endParaRPr>
                    </a:p>
                  </a:txBody>
                  <a:tcPr/>
                </a:tc>
                <a:tc>
                  <a:txBody>
                    <a:bodyPr/>
                    <a:lstStyle/>
                    <a:p>
                      <a:r>
                        <a:rPr lang="en-US" sz="1200" b="1" i="0" u="none" strike="noStrike" cap="none" baseline="0" dirty="0">
                          <a:solidFill>
                            <a:schemeClr val="bg2"/>
                          </a:solidFill>
                          <a:latin typeface="Roboto" panose="020B0604020202020204" charset="0"/>
                          <a:ea typeface="Roboto" panose="020B0604020202020204" charset="0"/>
                          <a:cs typeface="+mn-cs"/>
                          <a:sym typeface="Arial"/>
                        </a:rPr>
                        <a:t>Category </a:t>
                      </a:r>
                      <a:endParaRPr lang="en-US" sz="1200" b="1" dirty="0">
                        <a:solidFill>
                          <a:schemeClr val="bg2"/>
                        </a:solidFill>
                        <a:latin typeface="Roboto" panose="020B0604020202020204" charset="0"/>
                        <a:ea typeface="Roboto" panose="020B0604020202020204" charset="0"/>
                      </a:endParaRPr>
                    </a:p>
                  </a:txBody>
                  <a:tcPr/>
                </a:tc>
                <a:tc>
                  <a:txBody>
                    <a:bodyPr/>
                    <a:lstStyle/>
                    <a:p>
                      <a:r>
                        <a:rPr lang="en-US" sz="1200" b="1" i="0" u="none" strike="noStrike" cap="none" baseline="0" dirty="0">
                          <a:solidFill>
                            <a:schemeClr val="bg2"/>
                          </a:solidFill>
                          <a:latin typeface="Roboto" panose="020B0604020202020204" charset="0"/>
                          <a:ea typeface="Roboto" panose="020B0604020202020204" charset="0"/>
                          <a:cs typeface="+mn-cs"/>
                          <a:sym typeface="Arial"/>
                        </a:rPr>
                        <a:t>Rank </a:t>
                      </a:r>
                      <a:endParaRPr lang="en-US" sz="1200" b="1" dirty="0">
                        <a:solidFill>
                          <a:schemeClr val="bg2"/>
                        </a:solidFill>
                        <a:latin typeface="Roboto" panose="020B0604020202020204" charset="0"/>
                        <a:ea typeface="Roboto" panose="020B060402020202020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i="0" u="none" strike="noStrike" cap="none" baseline="0" dirty="0">
                          <a:solidFill>
                            <a:schemeClr val="bg2"/>
                          </a:solidFill>
                          <a:latin typeface="Roboto" panose="020B0604020202020204" charset="0"/>
                          <a:ea typeface="Roboto" panose="020B0604020202020204" charset="0"/>
                          <a:cs typeface="+mn-cs"/>
                          <a:sym typeface="Arial"/>
                        </a:rPr>
                        <a:t>#HTML</a:t>
                      </a:r>
                    </a:p>
                    <a:p>
                      <a:endParaRPr lang="en-US" sz="1200" b="1" dirty="0">
                        <a:solidFill>
                          <a:schemeClr val="bg2"/>
                        </a:solidFill>
                        <a:latin typeface="Roboto" panose="020B0604020202020204" charset="0"/>
                        <a:ea typeface="Roboto" panose="020B0604020202020204" charset="0"/>
                      </a:endParaRPr>
                    </a:p>
                  </a:txBody>
                  <a:tcPr/>
                </a:tc>
                <a:extLst>
                  <a:ext uri="{0D108BD9-81ED-4DB2-BD59-A6C34878D82A}">
                    <a16:rowId xmlns:a16="http://schemas.microsoft.com/office/drawing/2014/main" val="10000"/>
                  </a:ext>
                </a:extLst>
              </a:tr>
              <a:tr h="203807">
                <a:tc>
                  <a:txBody>
                    <a:bodyPr/>
                    <a:lstStyle/>
                    <a:p>
                      <a:r>
                        <a:rPr lang="en-US" sz="1200" b="0" i="0" u="none" strike="noStrike" cap="none" baseline="0" dirty="0">
                          <a:solidFill>
                            <a:schemeClr val="bg2"/>
                          </a:solidFill>
                          <a:latin typeface="Roboto" panose="020B0604020202020204" charset="0"/>
                          <a:ea typeface="Roboto" panose="020B0604020202020204" charset="0"/>
                          <a:cs typeface="+mn-cs"/>
                          <a:sym typeface="Arial"/>
                        </a:rPr>
                        <a:t>1</a:t>
                      </a:r>
                      <a:endParaRPr lang="en-US" sz="1200" dirty="0">
                        <a:solidFill>
                          <a:schemeClr val="bg2"/>
                        </a:solidFill>
                        <a:latin typeface="Roboto" panose="020B0604020202020204" charset="0"/>
                        <a:ea typeface="Roboto" panose="020B0604020202020204" charset="0"/>
                      </a:endParaRPr>
                    </a:p>
                  </a:txBody>
                  <a:tcPr/>
                </a:tc>
                <a:tc>
                  <a:txBody>
                    <a:bodyPr/>
                    <a:lstStyle/>
                    <a:p>
                      <a:r>
                        <a:rPr lang="en-US" sz="1200" b="0" i="0" u="none" strike="noStrike" cap="none" baseline="0" dirty="0">
                          <a:solidFill>
                            <a:schemeClr val="bg2"/>
                          </a:solidFill>
                          <a:latin typeface="Roboto" panose="020B0604020202020204" charset="0"/>
                          <a:ea typeface="Roboto" panose="020B0604020202020204" charset="0"/>
                          <a:cs typeface="+mn-cs"/>
                          <a:sym typeface="Arial"/>
                        </a:rPr>
                        <a:t>http://aamc.org</a:t>
                      </a:r>
                      <a:endParaRPr lang="en-US" sz="1200" dirty="0">
                        <a:solidFill>
                          <a:schemeClr val="bg2"/>
                        </a:solidFill>
                        <a:latin typeface="Roboto" panose="020B0604020202020204" charset="0"/>
                        <a:ea typeface="Roboto" panose="020B0604020202020204" charset="0"/>
                      </a:endParaRPr>
                    </a:p>
                  </a:txBody>
                  <a:tcPr/>
                </a:tc>
                <a:tc>
                  <a:txBody>
                    <a:bodyPr/>
                    <a:lstStyle/>
                    <a:p>
                      <a:r>
                        <a:rPr lang="en-US" sz="1200" b="0" i="0" u="none" strike="noStrike" cap="none" baseline="0" dirty="0">
                          <a:solidFill>
                            <a:schemeClr val="bg2"/>
                          </a:solidFill>
                          <a:latin typeface="Roboto" panose="020B0604020202020204" charset="0"/>
                          <a:ea typeface="Roboto" panose="020B0604020202020204" charset="0"/>
                          <a:cs typeface="+mn-cs"/>
                          <a:sym typeface="Arial"/>
                        </a:rPr>
                        <a:t>Health </a:t>
                      </a:r>
                      <a:endParaRPr lang="en-US" sz="1200" dirty="0">
                        <a:solidFill>
                          <a:schemeClr val="bg2"/>
                        </a:solidFill>
                        <a:latin typeface="Roboto" panose="020B0604020202020204" charset="0"/>
                        <a:ea typeface="Roboto" panose="020B0604020202020204" charset="0"/>
                      </a:endParaRPr>
                    </a:p>
                  </a:txBody>
                  <a:tcPr/>
                </a:tc>
                <a:tc>
                  <a:txBody>
                    <a:bodyPr/>
                    <a:lstStyle/>
                    <a:p>
                      <a:r>
                        <a:rPr lang="en-US" sz="1200" b="0" i="0" u="none" strike="noStrike" cap="none" baseline="0" dirty="0">
                          <a:solidFill>
                            <a:schemeClr val="bg2"/>
                          </a:solidFill>
                          <a:latin typeface="Roboto" panose="020B0604020202020204" charset="0"/>
                          <a:ea typeface="Roboto" panose="020B0604020202020204" charset="0"/>
                          <a:cs typeface="+mn-cs"/>
                          <a:sym typeface="Arial"/>
                        </a:rPr>
                        <a:t>23 </a:t>
                      </a:r>
                      <a:endParaRPr lang="en-US" sz="1200" dirty="0">
                        <a:solidFill>
                          <a:schemeClr val="bg2"/>
                        </a:solidFill>
                        <a:latin typeface="Roboto" panose="020B0604020202020204" charset="0"/>
                        <a:ea typeface="Roboto" panose="020B0604020202020204" charset="0"/>
                      </a:endParaRPr>
                    </a:p>
                  </a:txBody>
                  <a:tcPr/>
                </a:tc>
                <a:tc>
                  <a:txBody>
                    <a:bodyPr/>
                    <a:lstStyle/>
                    <a:p>
                      <a:r>
                        <a:rPr lang="en-US" sz="1200" b="0" i="0" u="none" strike="noStrike" cap="none" baseline="0" dirty="0">
                          <a:solidFill>
                            <a:schemeClr val="bg2"/>
                          </a:solidFill>
                          <a:latin typeface="Roboto" panose="020B0604020202020204" charset="0"/>
                          <a:ea typeface="Roboto" panose="020B0604020202020204" charset="0"/>
                          <a:cs typeface="+mn-cs"/>
                          <a:sym typeface="Arial"/>
                        </a:rPr>
                        <a:t>598</a:t>
                      </a:r>
                      <a:endParaRPr lang="en-US" sz="1200" dirty="0">
                        <a:solidFill>
                          <a:schemeClr val="bg2"/>
                        </a:solidFill>
                        <a:latin typeface="Roboto" panose="020B0604020202020204" charset="0"/>
                        <a:ea typeface="Roboto" panose="020B0604020202020204" charset="0"/>
                      </a:endParaRPr>
                    </a:p>
                  </a:txBody>
                  <a:tcPr/>
                </a:tc>
                <a:extLst>
                  <a:ext uri="{0D108BD9-81ED-4DB2-BD59-A6C34878D82A}">
                    <a16:rowId xmlns:a16="http://schemas.microsoft.com/office/drawing/2014/main" val="10001"/>
                  </a:ext>
                </a:extLst>
              </a:tr>
              <a:tr h="203807">
                <a:tc>
                  <a:txBody>
                    <a:bodyPr/>
                    <a:lstStyle/>
                    <a:p>
                      <a:r>
                        <a:rPr lang="fr-FR" sz="1200" b="0" i="0" u="none" strike="noStrike" cap="none" baseline="0" dirty="0">
                          <a:solidFill>
                            <a:schemeClr val="bg2"/>
                          </a:solidFill>
                          <a:latin typeface="Roboto" panose="020B0604020202020204" charset="0"/>
                          <a:ea typeface="Roboto" panose="020B0604020202020204" charset="0"/>
                          <a:cs typeface="+mn-cs"/>
                          <a:sym typeface="Arial"/>
                        </a:rPr>
                        <a:t>2 </a:t>
                      </a:r>
                      <a:endParaRPr lang="en-US" sz="1200" dirty="0">
                        <a:solidFill>
                          <a:schemeClr val="bg2"/>
                        </a:solidFill>
                        <a:latin typeface="Roboto" panose="020B0604020202020204" charset="0"/>
                        <a:ea typeface="Roboto" panose="020B0604020202020204" charset="0"/>
                      </a:endParaRPr>
                    </a:p>
                  </a:txBody>
                  <a:tcPr/>
                </a:tc>
                <a:tc>
                  <a:txBody>
                    <a:bodyPr/>
                    <a:lstStyle/>
                    <a:p>
                      <a:r>
                        <a:rPr lang="fr-FR" sz="1200" b="0" i="0" u="none" strike="noStrike" cap="none" baseline="0" dirty="0">
                          <a:solidFill>
                            <a:schemeClr val="bg2"/>
                          </a:solidFill>
                          <a:latin typeface="Roboto" panose="020B0604020202020204" charset="0"/>
                          <a:ea typeface="Roboto" panose="020B0604020202020204" charset="0"/>
                          <a:cs typeface="+mn-cs"/>
                          <a:sym typeface="Arial"/>
                        </a:rPr>
                        <a:t>https://arxiv.org </a:t>
                      </a:r>
                      <a:endParaRPr lang="en-US" sz="1200" dirty="0">
                        <a:solidFill>
                          <a:schemeClr val="bg2"/>
                        </a:solidFill>
                        <a:latin typeface="Roboto" panose="020B0604020202020204" charset="0"/>
                        <a:ea typeface="Roboto" panose="020B0604020202020204" charset="0"/>
                      </a:endParaRPr>
                    </a:p>
                  </a:txBody>
                  <a:tcPr/>
                </a:tc>
                <a:tc>
                  <a:txBody>
                    <a:bodyPr/>
                    <a:lstStyle/>
                    <a:p>
                      <a:r>
                        <a:rPr lang="fr-FR" sz="1200" b="0" i="0" u="none" strike="noStrike" cap="none" baseline="0" dirty="0">
                          <a:solidFill>
                            <a:schemeClr val="bg2"/>
                          </a:solidFill>
                          <a:latin typeface="Roboto" panose="020B0604020202020204" charset="0"/>
                          <a:ea typeface="Roboto" panose="020B0604020202020204" charset="0"/>
                          <a:cs typeface="+mn-cs"/>
                          <a:sym typeface="Arial"/>
                        </a:rPr>
                        <a:t>Science </a:t>
                      </a:r>
                      <a:endParaRPr lang="en-US" sz="1200" dirty="0">
                        <a:solidFill>
                          <a:schemeClr val="bg2"/>
                        </a:solidFill>
                        <a:latin typeface="Roboto" panose="020B0604020202020204" charset="0"/>
                        <a:ea typeface="Roboto" panose="020B0604020202020204" charset="0"/>
                      </a:endParaRPr>
                    </a:p>
                  </a:txBody>
                  <a:tcPr/>
                </a:tc>
                <a:tc>
                  <a:txBody>
                    <a:bodyPr/>
                    <a:lstStyle/>
                    <a:p>
                      <a:r>
                        <a:rPr lang="fr-FR" sz="1200" b="0" i="0" u="none" strike="noStrike" cap="none" baseline="0" dirty="0">
                          <a:solidFill>
                            <a:schemeClr val="bg2"/>
                          </a:solidFill>
                          <a:latin typeface="Roboto" panose="020B0604020202020204" charset="0"/>
                          <a:ea typeface="Roboto" panose="020B0604020202020204" charset="0"/>
                          <a:cs typeface="+mn-cs"/>
                          <a:sym typeface="Arial"/>
                        </a:rPr>
                        <a:t>21 </a:t>
                      </a:r>
                      <a:endParaRPr lang="en-US" sz="1200" dirty="0">
                        <a:solidFill>
                          <a:schemeClr val="bg2"/>
                        </a:solidFill>
                        <a:latin typeface="Roboto" panose="020B0604020202020204" charset="0"/>
                        <a:ea typeface="Roboto" panose="020B0604020202020204" charset="0"/>
                      </a:endParaRPr>
                    </a:p>
                  </a:txBody>
                  <a:tcPr/>
                </a:tc>
                <a:tc>
                  <a:txBody>
                    <a:bodyPr/>
                    <a:lstStyle/>
                    <a:p>
                      <a:r>
                        <a:rPr lang="fr-FR" sz="1200" b="0" i="0" u="none" strike="noStrike" cap="none" baseline="0" dirty="0">
                          <a:solidFill>
                            <a:schemeClr val="bg2"/>
                          </a:solidFill>
                          <a:latin typeface="Roboto" panose="020B0604020202020204" charset="0"/>
                          <a:ea typeface="Roboto" panose="020B0604020202020204" charset="0"/>
                          <a:cs typeface="+mn-cs"/>
                          <a:sym typeface="Arial"/>
                        </a:rPr>
                        <a:t>381</a:t>
                      </a:r>
                      <a:endParaRPr lang="en-US" sz="1200" dirty="0">
                        <a:solidFill>
                          <a:schemeClr val="bg2"/>
                        </a:solidFill>
                        <a:latin typeface="Roboto" panose="020B0604020202020204" charset="0"/>
                        <a:ea typeface="Roboto" panose="020B0604020202020204" charset="0"/>
                      </a:endParaRPr>
                    </a:p>
                  </a:txBody>
                  <a:tcPr/>
                </a:tc>
                <a:extLst>
                  <a:ext uri="{0D108BD9-81ED-4DB2-BD59-A6C34878D82A}">
                    <a16:rowId xmlns:a16="http://schemas.microsoft.com/office/drawing/2014/main" val="10002"/>
                  </a:ext>
                </a:extLst>
              </a:tr>
              <a:tr h="203807">
                <a:tc>
                  <a:txBody>
                    <a:bodyPr/>
                    <a:lstStyle/>
                    <a:p>
                      <a:r>
                        <a:rPr lang="en-US" sz="1200" b="0" i="0" u="none" strike="noStrike" cap="none" baseline="0" dirty="0">
                          <a:solidFill>
                            <a:schemeClr val="bg2"/>
                          </a:solidFill>
                          <a:latin typeface="Roboto" panose="020B0604020202020204" charset="0"/>
                          <a:ea typeface="Roboto" panose="020B0604020202020204" charset="0"/>
                          <a:cs typeface="+mn-cs"/>
                          <a:sym typeface="Arial"/>
                        </a:rPr>
                        <a:t>3 </a:t>
                      </a:r>
                      <a:endParaRPr lang="en-US" sz="1200" dirty="0">
                        <a:solidFill>
                          <a:schemeClr val="bg2"/>
                        </a:solidFill>
                        <a:latin typeface="Roboto" panose="020B0604020202020204" charset="0"/>
                        <a:ea typeface="Roboto" panose="020B0604020202020204" charset="0"/>
                      </a:endParaRPr>
                    </a:p>
                  </a:txBody>
                  <a:tcPr/>
                </a:tc>
                <a:tc>
                  <a:txBody>
                    <a:bodyPr/>
                    <a:lstStyle/>
                    <a:p>
                      <a:r>
                        <a:rPr lang="en-US" sz="1200" b="0" i="0" u="none" strike="noStrike" cap="none" baseline="0" dirty="0">
                          <a:solidFill>
                            <a:schemeClr val="bg2"/>
                          </a:solidFill>
                          <a:latin typeface="Roboto" panose="020B0604020202020204" charset="0"/>
                          <a:ea typeface="Roboto" panose="020B0604020202020204" charset="0"/>
                          <a:cs typeface="+mn-cs"/>
                          <a:sym typeface="Arial"/>
                        </a:rPr>
                        <a:t>http://us.battle.net</a:t>
                      </a:r>
                      <a:endParaRPr lang="en-US" sz="1200" dirty="0">
                        <a:solidFill>
                          <a:schemeClr val="bg2"/>
                        </a:solidFill>
                        <a:latin typeface="Roboto" panose="020B0604020202020204" charset="0"/>
                        <a:ea typeface="Roboto" panose="020B0604020202020204" charset="0"/>
                      </a:endParaRPr>
                    </a:p>
                  </a:txBody>
                  <a:tcPr/>
                </a:tc>
                <a:tc>
                  <a:txBody>
                    <a:bodyPr/>
                    <a:lstStyle/>
                    <a:p>
                      <a:r>
                        <a:rPr lang="en-US" sz="1200" b="0" i="0" u="none" strike="noStrike" cap="none" baseline="0" dirty="0">
                          <a:solidFill>
                            <a:schemeClr val="bg2"/>
                          </a:solidFill>
                          <a:latin typeface="Roboto" panose="020B0604020202020204" charset="0"/>
                          <a:ea typeface="Roboto" panose="020B0604020202020204" charset="0"/>
                          <a:cs typeface="+mn-cs"/>
                          <a:sym typeface="Arial"/>
                        </a:rPr>
                        <a:t>Kids and teens </a:t>
                      </a:r>
                      <a:endParaRPr lang="en-US" sz="1200" dirty="0">
                        <a:solidFill>
                          <a:schemeClr val="bg2"/>
                        </a:solidFill>
                        <a:latin typeface="Roboto" panose="020B0604020202020204" charset="0"/>
                        <a:ea typeface="Roboto" panose="020B0604020202020204" charset="0"/>
                      </a:endParaRPr>
                    </a:p>
                  </a:txBody>
                  <a:tcPr/>
                </a:tc>
                <a:tc>
                  <a:txBody>
                    <a:bodyPr/>
                    <a:lstStyle/>
                    <a:p>
                      <a:r>
                        <a:rPr lang="en-US" sz="1200" b="0" i="0" u="none" strike="noStrike" cap="none" baseline="0" dirty="0">
                          <a:solidFill>
                            <a:schemeClr val="bg2"/>
                          </a:solidFill>
                          <a:latin typeface="Roboto" panose="020B0604020202020204" charset="0"/>
                          <a:ea typeface="Roboto" panose="020B0604020202020204" charset="0"/>
                          <a:cs typeface="+mn-cs"/>
                          <a:sym typeface="Arial"/>
                        </a:rPr>
                        <a:t>2</a:t>
                      </a:r>
                      <a:endParaRPr lang="en-US" sz="1200" dirty="0">
                        <a:solidFill>
                          <a:schemeClr val="bg2"/>
                        </a:solidFill>
                        <a:latin typeface="Roboto" panose="020B0604020202020204" charset="0"/>
                        <a:ea typeface="Roboto" panose="020B060402020202020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baseline="0" dirty="0">
                          <a:solidFill>
                            <a:schemeClr val="bg2"/>
                          </a:solidFill>
                          <a:latin typeface="Roboto" panose="020B0604020202020204" charset="0"/>
                          <a:ea typeface="Roboto" panose="020B0604020202020204" charset="0"/>
                          <a:cs typeface="+mn-cs"/>
                          <a:sym typeface="Arial"/>
                        </a:rPr>
                        <a:t>615</a:t>
                      </a:r>
                    </a:p>
                  </a:txBody>
                  <a:tcPr/>
                </a:tc>
                <a:extLst>
                  <a:ext uri="{0D108BD9-81ED-4DB2-BD59-A6C34878D82A}">
                    <a16:rowId xmlns:a16="http://schemas.microsoft.com/office/drawing/2014/main" val="10003"/>
                  </a:ext>
                </a:extLst>
              </a:tr>
              <a:tr h="339678">
                <a:tc>
                  <a:txBody>
                    <a:bodyPr/>
                    <a:lstStyle/>
                    <a:p>
                      <a:r>
                        <a:rPr lang="fr-FR" sz="1200" b="0" i="0" u="none" strike="noStrike" cap="none" baseline="0" dirty="0">
                          <a:solidFill>
                            <a:schemeClr val="bg2"/>
                          </a:solidFill>
                          <a:latin typeface="Roboto" panose="020B0604020202020204" charset="0"/>
                          <a:ea typeface="Roboto" panose="020B0604020202020204" charset="0"/>
                          <a:cs typeface="+mn-cs"/>
                          <a:sym typeface="Arial"/>
                        </a:rPr>
                        <a:t>4 </a:t>
                      </a:r>
                      <a:endParaRPr lang="en-US" sz="1200" dirty="0">
                        <a:solidFill>
                          <a:schemeClr val="bg2"/>
                        </a:solidFill>
                        <a:latin typeface="Roboto" panose="020B0604020202020204" charset="0"/>
                        <a:ea typeface="Roboto" panose="020B0604020202020204" charset="0"/>
                      </a:endParaRPr>
                    </a:p>
                  </a:txBody>
                  <a:tcPr/>
                </a:tc>
                <a:tc>
                  <a:txBody>
                    <a:bodyPr/>
                    <a:lstStyle/>
                    <a:p>
                      <a:r>
                        <a:rPr lang="fr-FR" sz="1200" b="0" i="0" u="none" strike="noStrike" cap="none" baseline="0" dirty="0">
                          <a:solidFill>
                            <a:schemeClr val="bg2"/>
                          </a:solidFill>
                          <a:latin typeface="Roboto" panose="020B0604020202020204" charset="0"/>
                          <a:ea typeface="Roboto" panose="020B0604020202020204" charset="0"/>
                          <a:cs typeface="+mn-cs"/>
                          <a:sym typeface="Arial"/>
                        </a:rPr>
                        <a:t>https://bitcointalk.org </a:t>
                      </a:r>
                      <a:endParaRPr lang="en-US" sz="1200" dirty="0">
                        <a:solidFill>
                          <a:schemeClr val="bg2"/>
                        </a:solidFill>
                        <a:latin typeface="Roboto" panose="020B0604020202020204" charset="0"/>
                        <a:ea typeface="Roboto" panose="020B0604020202020204" charset="0"/>
                      </a:endParaRPr>
                    </a:p>
                  </a:txBody>
                  <a:tcPr/>
                </a:tc>
                <a:tc>
                  <a:txBody>
                    <a:bodyPr/>
                    <a:lstStyle/>
                    <a:p>
                      <a:r>
                        <a:rPr lang="fr-FR" sz="1200" b="0" i="0" u="none" strike="noStrike" cap="none" baseline="0" dirty="0">
                          <a:solidFill>
                            <a:schemeClr val="bg2"/>
                          </a:solidFill>
                          <a:latin typeface="Roboto" panose="020B0604020202020204" charset="0"/>
                          <a:ea typeface="Roboto" panose="020B0604020202020204" charset="0"/>
                          <a:cs typeface="+mn-cs"/>
                          <a:sym typeface="Arial"/>
                        </a:rPr>
                        <a:t>Science </a:t>
                      </a:r>
                      <a:endParaRPr lang="en-US" sz="1200" dirty="0">
                        <a:solidFill>
                          <a:schemeClr val="bg2"/>
                        </a:solidFill>
                        <a:latin typeface="Roboto" panose="020B0604020202020204" charset="0"/>
                        <a:ea typeface="Roboto" panose="020B0604020202020204" charset="0"/>
                      </a:endParaRPr>
                    </a:p>
                  </a:txBody>
                  <a:tcPr/>
                </a:tc>
                <a:tc>
                  <a:txBody>
                    <a:bodyPr/>
                    <a:lstStyle/>
                    <a:p>
                      <a:r>
                        <a:rPr lang="fr-FR" sz="1200" b="0" i="0" u="none" strike="noStrike" cap="none" baseline="0" dirty="0">
                          <a:solidFill>
                            <a:schemeClr val="bg2"/>
                          </a:solidFill>
                          <a:latin typeface="Roboto" panose="020B0604020202020204" charset="0"/>
                          <a:ea typeface="Roboto" panose="020B0604020202020204" charset="0"/>
                          <a:cs typeface="+mn-cs"/>
                          <a:sym typeface="Arial"/>
                        </a:rPr>
                        <a:t>25 </a:t>
                      </a:r>
                      <a:endParaRPr lang="en-US" sz="1200" dirty="0">
                        <a:solidFill>
                          <a:schemeClr val="bg2"/>
                        </a:solidFill>
                        <a:latin typeface="Roboto" panose="020B0604020202020204" charset="0"/>
                        <a:ea typeface="Roboto" panose="020B060402020202020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200" b="0" i="0" u="none" strike="noStrike" cap="none" baseline="0" dirty="0">
                          <a:solidFill>
                            <a:schemeClr val="bg2"/>
                          </a:solidFill>
                          <a:latin typeface="Roboto" panose="020B0604020202020204" charset="0"/>
                          <a:ea typeface="Roboto" panose="020B0604020202020204" charset="0"/>
                          <a:cs typeface="+mn-cs"/>
                          <a:sym typeface="Arial"/>
                        </a:rPr>
                        <a:t>1302</a:t>
                      </a:r>
                    </a:p>
                    <a:p>
                      <a:endParaRPr lang="en-US" sz="1200" dirty="0">
                        <a:solidFill>
                          <a:schemeClr val="bg2"/>
                        </a:solidFill>
                        <a:latin typeface="Roboto" panose="020B0604020202020204" charset="0"/>
                        <a:ea typeface="Roboto" panose="020B0604020202020204" charset="0"/>
                      </a:endParaRPr>
                    </a:p>
                  </a:txBody>
                  <a:tcPr/>
                </a:tc>
                <a:extLst>
                  <a:ext uri="{0D108BD9-81ED-4DB2-BD59-A6C34878D82A}">
                    <a16:rowId xmlns:a16="http://schemas.microsoft.com/office/drawing/2014/main" val="10004"/>
                  </a:ext>
                </a:extLst>
              </a:tr>
              <a:tr h="203807">
                <a:tc>
                  <a:txBody>
                    <a:bodyPr/>
                    <a:lstStyle/>
                    <a:p>
                      <a:r>
                        <a:rPr lang="en-US" sz="1200" b="0" i="0" u="none" strike="noStrike" cap="none" baseline="0" dirty="0">
                          <a:solidFill>
                            <a:schemeClr val="bg2"/>
                          </a:solidFill>
                          <a:latin typeface="Roboto" panose="020B0604020202020204" charset="0"/>
                          <a:ea typeface="Roboto" panose="020B0604020202020204" charset="0"/>
                          <a:cs typeface="+mn-cs"/>
                          <a:sym typeface="Arial"/>
                        </a:rPr>
                        <a:t>5</a:t>
                      </a:r>
                      <a:endParaRPr lang="en-US" sz="1200" dirty="0">
                        <a:solidFill>
                          <a:schemeClr val="bg2"/>
                        </a:solidFill>
                        <a:latin typeface="Roboto" panose="020B0604020202020204" charset="0"/>
                        <a:ea typeface="Roboto" panose="020B0604020202020204" charset="0"/>
                      </a:endParaRPr>
                    </a:p>
                  </a:txBody>
                  <a:tcPr/>
                </a:tc>
                <a:tc>
                  <a:txBody>
                    <a:bodyPr/>
                    <a:lstStyle/>
                    <a:p>
                      <a:r>
                        <a:rPr lang="en-US" sz="1200" b="0" i="0" u="none" strike="noStrike" cap="none" baseline="0" dirty="0">
                          <a:solidFill>
                            <a:schemeClr val="bg2"/>
                          </a:solidFill>
                          <a:latin typeface="Roboto" panose="020B0604020202020204" charset="0"/>
                          <a:ea typeface="Roboto" panose="020B0604020202020204" charset="0"/>
                          <a:cs typeface="+mn-cs"/>
                          <a:sym typeface="Arial"/>
                        </a:rPr>
                        <a:t>http://blizzard.com </a:t>
                      </a:r>
                      <a:endParaRPr lang="en-US" sz="1200" dirty="0">
                        <a:solidFill>
                          <a:schemeClr val="bg2"/>
                        </a:solidFill>
                        <a:latin typeface="Roboto" panose="020B0604020202020204" charset="0"/>
                        <a:ea typeface="Roboto" panose="020B0604020202020204" charset="0"/>
                      </a:endParaRPr>
                    </a:p>
                  </a:txBody>
                  <a:tcPr/>
                </a:tc>
                <a:tc>
                  <a:txBody>
                    <a:bodyPr/>
                    <a:lstStyle/>
                    <a:p>
                      <a:r>
                        <a:rPr lang="en-US" sz="1200" b="0" i="0" u="none" strike="noStrike" cap="none" baseline="0" dirty="0">
                          <a:solidFill>
                            <a:schemeClr val="bg2"/>
                          </a:solidFill>
                          <a:latin typeface="Roboto" panose="020B0604020202020204" charset="0"/>
                          <a:ea typeface="Roboto" panose="020B0604020202020204" charset="0"/>
                          <a:cs typeface="+mn-cs"/>
                          <a:sym typeface="Arial"/>
                        </a:rPr>
                        <a:t>Kids and teens </a:t>
                      </a:r>
                      <a:endParaRPr lang="en-US" sz="1200" dirty="0">
                        <a:solidFill>
                          <a:schemeClr val="bg2"/>
                        </a:solidFill>
                        <a:latin typeface="Roboto" panose="020B0604020202020204" charset="0"/>
                        <a:ea typeface="Roboto" panose="020B0604020202020204" charset="0"/>
                      </a:endParaRPr>
                    </a:p>
                  </a:txBody>
                  <a:tcPr/>
                </a:tc>
                <a:tc>
                  <a:txBody>
                    <a:bodyPr/>
                    <a:lstStyle/>
                    <a:p>
                      <a:r>
                        <a:rPr lang="en-US" sz="1200" b="0" i="0" u="none" strike="noStrike" cap="none" baseline="0" dirty="0">
                          <a:solidFill>
                            <a:schemeClr val="bg2"/>
                          </a:solidFill>
                          <a:latin typeface="Roboto" panose="020B0604020202020204" charset="0"/>
                          <a:ea typeface="Roboto" panose="020B0604020202020204" charset="0"/>
                          <a:cs typeface="+mn-cs"/>
                          <a:sym typeface="Arial"/>
                        </a:rPr>
                        <a:t>33 </a:t>
                      </a:r>
                      <a:endParaRPr lang="en-US" sz="1200" dirty="0">
                        <a:solidFill>
                          <a:schemeClr val="bg2"/>
                        </a:solidFill>
                        <a:latin typeface="Roboto" panose="020B0604020202020204" charset="0"/>
                        <a:ea typeface="Roboto" panose="020B060402020202020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baseline="0" dirty="0">
                          <a:solidFill>
                            <a:schemeClr val="bg2"/>
                          </a:solidFill>
                          <a:latin typeface="Roboto" panose="020B0604020202020204" charset="0"/>
                          <a:ea typeface="Roboto" panose="020B0604020202020204" charset="0"/>
                          <a:cs typeface="+mn-cs"/>
                          <a:sym typeface="Arial"/>
                        </a:rPr>
                        <a:t>313</a:t>
                      </a:r>
                    </a:p>
                  </a:txBody>
                  <a:tcPr/>
                </a:tc>
                <a:extLst>
                  <a:ext uri="{0D108BD9-81ED-4DB2-BD59-A6C34878D82A}">
                    <a16:rowId xmlns:a16="http://schemas.microsoft.com/office/drawing/2014/main" val="10005"/>
                  </a:ext>
                </a:extLst>
              </a:tr>
              <a:tr h="339678">
                <a:tc>
                  <a:txBody>
                    <a:bodyPr/>
                    <a:lstStyle/>
                    <a:p>
                      <a:r>
                        <a:rPr lang="en-US" sz="1200" b="0" i="0" u="none" strike="noStrike" cap="none" baseline="0" dirty="0">
                          <a:solidFill>
                            <a:schemeClr val="bg2"/>
                          </a:solidFill>
                          <a:latin typeface="Roboto" panose="020B0604020202020204" charset="0"/>
                          <a:ea typeface="Roboto" panose="020B0604020202020204" charset="0"/>
                          <a:cs typeface="+mn-cs"/>
                          <a:sym typeface="Arial"/>
                        </a:rPr>
                        <a:t>6</a:t>
                      </a:r>
                      <a:endParaRPr lang="en-US" sz="1200" dirty="0">
                        <a:solidFill>
                          <a:schemeClr val="bg2"/>
                        </a:solidFill>
                        <a:latin typeface="Roboto" panose="020B0604020202020204" charset="0"/>
                        <a:ea typeface="Roboto" panose="020B0604020202020204" charset="0"/>
                      </a:endParaRPr>
                    </a:p>
                  </a:txBody>
                  <a:tcPr/>
                </a:tc>
                <a:tc>
                  <a:txBody>
                    <a:bodyPr/>
                    <a:lstStyle/>
                    <a:p>
                      <a:r>
                        <a:rPr lang="en-US" sz="1200" b="0" i="0" u="none" strike="noStrike" cap="none" baseline="0" dirty="0">
                          <a:solidFill>
                            <a:schemeClr val="bg2"/>
                          </a:solidFill>
                          <a:latin typeface="Roboto" panose="020B0604020202020204" charset="0"/>
                          <a:ea typeface="Roboto" panose="020B0604020202020204" charset="0"/>
                          <a:cs typeface="+mn-cs"/>
                          <a:sym typeface="Arial"/>
                        </a:rPr>
                        <a:t>https://boardgamegeek.com</a:t>
                      </a:r>
                      <a:endParaRPr lang="en-US" sz="1200" dirty="0">
                        <a:solidFill>
                          <a:schemeClr val="bg2"/>
                        </a:solidFill>
                        <a:latin typeface="Roboto" panose="020B0604020202020204" charset="0"/>
                        <a:ea typeface="Roboto" panose="020B0604020202020204" charset="0"/>
                      </a:endParaRPr>
                    </a:p>
                  </a:txBody>
                  <a:tcPr/>
                </a:tc>
                <a:tc>
                  <a:txBody>
                    <a:bodyPr/>
                    <a:lstStyle/>
                    <a:p>
                      <a:r>
                        <a:rPr lang="en-US" sz="1200" b="0" i="0" u="none" strike="noStrike" cap="none" baseline="0" dirty="0">
                          <a:solidFill>
                            <a:schemeClr val="bg2"/>
                          </a:solidFill>
                          <a:latin typeface="Roboto" panose="020B0604020202020204" charset="0"/>
                          <a:ea typeface="Roboto" panose="020B0604020202020204" charset="0"/>
                          <a:cs typeface="+mn-cs"/>
                          <a:sym typeface="Arial"/>
                        </a:rPr>
                        <a:t>Games </a:t>
                      </a:r>
                      <a:endParaRPr lang="en-US" sz="1200" dirty="0">
                        <a:solidFill>
                          <a:schemeClr val="bg2"/>
                        </a:solidFill>
                        <a:latin typeface="Roboto" panose="020B0604020202020204" charset="0"/>
                        <a:ea typeface="Roboto" panose="020B0604020202020204" charset="0"/>
                      </a:endParaRPr>
                    </a:p>
                  </a:txBody>
                  <a:tcPr/>
                </a:tc>
                <a:tc>
                  <a:txBody>
                    <a:bodyPr/>
                    <a:lstStyle/>
                    <a:p>
                      <a:r>
                        <a:rPr lang="en-US" sz="1200" b="0" i="0" u="none" strike="noStrike" cap="none" baseline="0" dirty="0">
                          <a:solidFill>
                            <a:schemeClr val="bg2"/>
                          </a:solidFill>
                          <a:latin typeface="Roboto" panose="020B0604020202020204" charset="0"/>
                          <a:ea typeface="Roboto" panose="020B0604020202020204" charset="0"/>
                          <a:cs typeface="+mn-cs"/>
                          <a:sym typeface="Arial"/>
                        </a:rPr>
                        <a:t>31 </a:t>
                      </a:r>
                      <a:endParaRPr lang="en-US" sz="1200" dirty="0">
                        <a:solidFill>
                          <a:schemeClr val="bg2"/>
                        </a:solidFill>
                        <a:latin typeface="Roboto" panose="020B0604020202020204" charset="0"/>
                        <a:ea typeface="Roboto" panose="020B060402020202020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baseline="0" dirty="0">
                          <a:solidFill>
                            <a:schemeClr val="bg2"/>
                          </a:solidFill>
                          <a:latin typeface="Roboto" panose="020B0604020202020204" charset="0"/>
                          <a:ea typeface="Roboto" panose="020B0604020202020204" charset="0"/>
                          <a:cs typeface="+mn-cs"/>
                          <a:sym typeface="Arial"/>
                        </a:rPr>
                        <a:t>4474</a:t>
                      </a:r>
                      <a:endParaRPr lang="en-US" sz="1200" dirty="0">
                        <a:solidFill>
                          <a:schemeClr val="bg2"/>
                        </a:solidFill>
                        <a:latin typeface="Roboto" panose="020B0604020202020204" charset="0"/>
                        <a:ea typeface="Roboto" panose="020B0604020202020204" charset="0"/>
                      </a:endParaRPr>
                    </a:p>
                    <a:p>
                      <a:endParaRPr lang="en-US" sz="1200" dirty="0">
                        <a:solidFill>
                          <a:schemeClr val="bg2"/>
                        </a:solidFill>
                        <a:latin typeface="Roboto" panose="020B0604020202020204" charset="0"/>
                        <a:ea typeface="Roboto" panose="020B0604020202020204" charset="0"/>
                      </a:endParaRPr>
                    </a:p>
                  </a:txBody>
                  <a:tcPr/>
                </a:tc>
                <a:extLst>
                  <a:ext uri="{0D108BD9-81ED-4DB2-BD59-A6C34878D82A}">
                    <a16:rowId xmlns:a16="http://schemas.microsoft.com/office/drawing/2014/main" val="10006"/>
                  </a:ext>
                </a:extLst>
              </a:tr>
              <a:tr h="203807">
                <a:tc>
                  <a:txBody>
                    <a:bodyPr/>
                    <a:lstStyle/>
                    <a:p>
                      <a:r>
                        <a:rPr lang="en-US" sz="1200" b="0" i="0" u="none" strike="noStrike" cap="none" baseline="0" dirty="0">
                          <a:solidFill>
                            <a:schemeClr val="bg2"/>
                          </a:solidFill>
                          <a:latin typeface="Roboto" panose="020B0604020202020204" charset="0"/>
                          <a:ea typeface="Roboto" panose="020B0604020202020204" charset="0"/>
                          <a:cs typeface="+mn-cs"/>
                          <a:sym typeface="Arial"/>
                        </a:rPr>
                        <a:t>7</a:t>
                      </a:r>
                    </a:p>
                  </a:txBody>
                  <a:tcPr/>
                </a:tc>
                <a:tc>
                  <a:txBody>
                    <a:bodyPr/>
                    <a:lstStyle/>
                    <a:p>
                      <a:r>
                        <a:rPr lang="en-US" sz="1200" b="0" i="0" u="none" strike="noStrike" cap="none" baseline="0" dirty="0">
                          <a:solidFill>
                            <a:schemeClr val="bg2"/>
                          </a:solidFill>
                          <a:latin typeface="Roboto" panose="020B0604020202020204" charset="0"/>
                          <a:ea typeface="Roboto" panose="020B0604020202020204" charset="0"/>
                          <a:cs typeface="+mn-cs"/>
                          <a:sym typeface="Arial"/>
                        </a:rPr>
                        <a:t>https://bulbagarden.net</a:t>
                      </a:r>
                      <a:endParaRPr lang="en-US" sz="1200" dirty="0">
                        <a:solidFill>
                          <a:schemeClr val="bg2"/>
                        </a:solidFill>
                        <a:latin typeface="Roboto" panose="020B0604020202020204" charset="0"/>
                        <a:ea typeface="Roboto" panose="020B0604020202020204" charset="0"/>
                      </a:endParaRPr>
                    </a:p>
                  </a:txBody>
                  <a:tcPr/>
                </a:tc>
                <a:tc>
                  <a:txBody>
                    <a:bodyPr/>
                    <a:lstStyle/>
                    <a:p>
                      <a:r>
                        <a:rPr lang="en-US" sz="1200" b="0" i="0" u="none" strike="noStrike" cap="none" baseline="0" dirty="0">
                          <a:solidFill>
                            <a:schemeClr val="bg2"/>
                          </a:solidFill>
                          <a:latin typeface="Roboto" panose="020B0604020202020204" charset="0"/>
                          <a:ea typeface="Roboto" panose="020B0604020202020204" charset="0"/>
                          <a:cs typeface="+mn-cs"/>
                          <a:sym typeface="Arial"/>
                        </a:rPr>
                        <a:t>Kids and teens </a:t>
                      </a:r>
                      <a:endParaRPr lang="en-US" sz="1200" dirty="0">
                        <a:solidFill>
                          <a:schemeClr val="bg2"/>
                        </a:solidFill>
                        <a:latin typeface="Roboto" panose="020B0604020202020204" charset="0"/>
                        <a:ea typeface="Roboto" panose="020B0604020202020204" charset="0"/>
                      </a:endParaRPr>
                    </a:p>
                  </a:txBody>
                  <a:tcPr/>
                </a:tc>
                <a:tc>
                  <a:txBody>
                    <a:bodyPr/>
                    <a:lstStyle/>
                    <a:p>
                      <a:r>
                        <a:rPr lang="en-US" sz="1200" b="0" i="0" u="none" strike="noStrike" cap="none" baseline="0" dirty="0">
                          <a:solidFill>
                            <a:schemeClr val="bg2"/>
                          </a:solidFill>
                          <a:latin typeface="Roboto" panose="020B0604020202020204" charset="0"/>
                          <a:ea typeface="Roboto" panose="020B0604020202020204" charset="0"/>
                          <a:cs typeface="+mn-cs"/>
                          <a:sym typeface="Arial"/>
                        </a:rPr>
                        <a:t>26 </a:t>
                      </a:r>
                      <a:endParaRPr lang="en-US" sz="1200" dirty="0">
                        <a:solidFill>
                          <a:schemeClr val="bg2"/>
                        </a:solidFill>
                        <a:latin typeface="Roboto" panose="020B0604020202020204" charset="0"/>
                        <a:ea typeface="Roboto" panose="020B0604020202020204" charset="0"/>
                      </a:endParaRPr>
                    </a:p>
                  </a:txBody>
                  <a:tcPr/>
                </a:tc>
                <a:tc>
                  <a:txBody>
                    <a:bodyPr/>
                    <a:lstStyle/>
                    <a:p>
                      <a:r>
                        <a:rPr lang="en-US" sz="1200" b="0" i="0" u="none" strike="noStrike" cap="none" baseline="0" dirty="0">
                          <a:solidFill>
                            <a:schemeClr val="bg2"/>
                          </a:solidFill>
                          <a:latin typeface="Roboto" panose="020B0604020202020204" charset="0"/>
                          <a:ea typeface="Roboto" panose="020B0604020202020204" charset="0"/>
                          <a:cs typeface="+mn-cs"/>
                          <a:sym typeface="Arial"/>
                        </a:rPr>
                        <a:t>151</a:t>
                      </a:r>
                      <a:endParaRPr lang="en-US" sz="1200" dirty="0">
                        <a:solidFill>
                          <a:schemeClr val="bg2"/>
                        </a:solidFill>
                        <a:latin typeface="Roboto" panose="020B0604020202020204" charset="0"/>
                        <a:ea typeface="Roboto" panose="020B0604020202020204" charset="0"/>
                      </a:endParaRPr>
                    </a:p>
                  </a:txBody>
                  <a:tcPr/>
                </a:tc>
                <a:extLst>
                  <a:ext uri="{0D108BD9-81ED-4DB2-BD59-A6C34878D82A}">
                    <a16:rowId xmlns:a16="http://schemas.microsoft.com/office/drawing/2014/main" val="10007"/>
                  </a:ext>
                </a:extLst>
              </a:tr>
              <a:tr h="203807">
                <a:tc>
                  <a:txBody>
                    <a:bodyPr/>
                    <a:lstStyle/>
                    <a:p>
                      <a:r>
                        <a:rPr lang="fr-FR" sz="1200" b="0" i="0" u="none" strike="noStrike" cap="none" baseline="0" dirty="0">
                          <a:solidFill>
                            <a:schemeClr val="bg2"/>
                          </a:solidFill>
                          <a:latin typeface="Roboto" panose="020B0604020202020204" charset="0"/>
                          <a:ea typeface="Roboto" panose="020B0604020202020204" charset="0"/>
                          <a:cs typeface="+mn-cs"/>
                          <a:sym typeface="Arial"/>
                        </a:rPr>
                        <a:t>8 </a:t>
                      </a:r>
                      <a:endParaRPr lang="en-US" sz="1200" dirty="0">
                        <a:solidFill>
                          <a:schemeClr val="bg2"/>
                        </a:solidFill>
                        <a:latin typeface="Roboto" panose="020B0604020202020204" charset="0"/>
                        <a:ea typeface="Roboto" panose="020B0604020202020204" charset="0"/>
                      </a:endParaRPr>
                    </a:p>
                  </a:txBody>
                  <a:tcPr/>
                </a:tc>
                <a:tc>
                  <a:txBody>
                    <a:bodyPr/>
                    <a:lstStyle/>
                    <a:p>
                      <a:r>
                        <a:rPr lang="fr-FR" sz="1200" b="0" i="0" u="none" strike="noStrike" cap="none" baseline="0" dirty="0">
                          <a:solidFill>
                            <a:schemeClr val="bg2"/>
                          </a:solidFill>
                          <a:latin typeface="Roboto" panose="020B0604020202020204" charset="0"/>
                          <a:ea typeface="Roboto" panose="020B0604020202020204" charset="0"/>
                          <a:cs typeface="+mn-cs"/>
                          <a:sym typeface="Arial"/>
                        </a:rPr>
                        <a:t>http://coinmarketcap.com</a:t>
                      </a:r>
                      <a:endParaRPr lang="en-US" sz="1200" dirty="0">
                        <a:solidFill>
                          <a:schemeClr val="bg2"/>
                        </a:solidFill>
                        <a:latin typeface="Roboto" panose="020B0604020202020204" charset="0"/>
                        <a:ea typeface="Roboto" panose="020B0604020202020204" charset="0"/>
                      </a:endParaRPr>
                    </a:p>
                  </a:txBody>
                  <a:tcPr/>
                </a:tc>
                <a:tc>
                  <a:txBody>
                    <a:bodyPr/>
                    <a:lstStyle/>
                    <a:p>
                      <a:r>
                        <a:rPr lang="fr-FR" sz="1200" b="0" i="0" u="none" strike="noStrike" cap="none" baseline="0" dirty="0">
                          <a:solidFill>
                            <a:schemeClr val="bg2"/>
                          </a:solidFill>
                          <a:latin typeface="Roboto" panose="020B0604020202020204" charset="0"/>
                          <a:ea typeface="Roboto" panose="020B0604020202020204" charset="0"/>
                          <a:cs typeface="+mn-cs"/>
                          <a:sym typeface="Arial"/>
                        </a:rPr>
                        <a:t>Science </a:t>
                      </a:r>
                      <a:endParaRPr lang="en-US" sz="1200" dirty="0">
                        <a:solidFill>
                          <a:schemeClr val="bg2"/>
                        </a:solidFill>
                        <a:latin typeface="Roboto" panose="020B0604020202020204" charset="0"/>
                        <a:ea typeface="Roboto" panose="020B0604020202020204" charset="0"/>
                      </a:endParaRPr>
                    </a:p>
                  </a:txBody>
                  <a:tcPr/>
                </a:tc>
                <a:tc>
                  <a:txBody>
                    <a:bodyPr/>
                    <a:lstStyle/>
                    <a:p>
                      <a:r>
                        <a:rPr lang="fr-FR" sz="1200" b="0" i="0" u="none" strike="noStrike" cap="none" baseline="0" dirty="0">
                          <a:solidFill>
                            <a:schemeClr val="bg2"/>
                          </a:solidFill>
                          <a:latin typeface="Roboto" panose="020B0604020202020204" charset="0"/>
                          <a:ea typeface="Roboto" panose="020B0604020202020204" charset="0"/>
                          <a:cs typeface="+mn-cs"/>
                          <a:sym typeface="Arial"/>
                        </a:rPr>
                        <a:t>8</a:t>
                      </a:r>
                      <a:endParaRPr lang="en-US" sz="1200" dirty="0">
                        <a:solidFill>
                          <a:schemeClr val="bg2"/>
                        </a:solidFill>
                        <a:latin typeface="Roboto" panose="020B0604020202020204" charset="0"/>
                        <a:ea typeface="Roboto" panose="020B060402020202020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200" b="0" i="0" u="none" strike="noStrike" cap="none" baseline="0" dirty="0">
                          <a:solidFill>
                            <a:schemeClr val="bg2"/>
                          </a:solidFill>
                          <a:latin typeface="Roboto" panose="020B0604020202020204" charset="0"/>
                          <a:ea typeface="Roboto" panose="020B0604020202020204" charset="0"/>
                          <a:cs typeface="+mn-cs"/>
                          <a:sym typeface="Arial"/>
                        </a:rPr>
                        <a:t>1964</a:t>
                      </a:r>
                    </a:p>
                  </a:txBody>
                  <a:tcPr/>
                </a:tc>
                <a:extLst>
                  <a:ext uri="{0D108BD9-81ED-4DB2-BD59-A6C34878D82A}">
                    <a16:rowId xmlns:a16="http://schemas.microsoft.com/office/drawing/2014/main" val="10008"/>
                  </a:ext>
                </a:extLst>
              </a:tr>
              <a:tr h="203807">
                <a:tc>
                  <a:txBody>
                    <a:bodyPr/>
                    <a:lstStyle/>
                    <a:p>
                      <a:r>
                        <a:rPr lang="en-US" sz="1200" b="0" i="0" u="none" strike="noStrike" cap="none" baseline="0" dirty="0">
                          <a:solidFill>
                            <a:schemeClr val="bg2"/>
                          </a:solidFill>
                          <a:latin typeface="Roboto" panose="020B0604020202020204" charset="0"/>
                          <a:ea typeface="Roboto" panose="020B0604020202020204" charset="0"/>
                          <a:cs typeface="+mn-cs"/>
                          <a:sym typeface="Arial"/>
                        </a:rPr>
                        <a:t>9</a:t>
                      </a:r>
                      <a:endParaRPr lang="en-US" sz="1200" dirty="0">
                        <a:solidFill>
                          <a:schemeClr val="bg2"/>
                        </a:solidFill>
                        <a:latin typeface="Roboto" panose="020B0604020202020204" charset="0"/>
                        <a:ea typeface="Roboto" panose="020B0604020202020204" charset="0"/>
                      </a:endParaRPr>
                    </a:p>
                  </a:txBody>
                  <a:tcPr/>
                </a:tc>
                <a:tc>
                  <a:txBody>
                    <a:bodyPr/>
                    <a:lstStyle/>
                    <a:p>
                      <a:r>
                        <a:rPr lang="en-US" sz="1200" b="0" i="0" u="none" strike="noStrike" cap="none" baseline="0" dirty="0">
                          <a:solidFill>
                            <a:schemeClr val="bg2"/>
                          </a:solidFill>
                          <a:latin typeface="Roboto" panose="020B0604020202020204" charset="0"/>
                          <a:ea typeface="Roboto" panose="020B0604020202020204" charset="0"/>
                          <a:cs typeface="+mn-cs"/>
                          <a:sym typeface="Arial"/>
                        </a:rPr>
                        <a:t>http://correios.com.br/para-voce </a:t>
                      </a:r>
                      <a:endParaRPr lang="en-US" sz="1200" dirty="0">
                        <a:solidFill>
                          <a:schemeClr val="bg2"/>
                        </a:solidFill>
                        <a:latin typeface="Roboto" panose="020B0604020202020204" charset="0"/>
                        <a:ea typeface="Roboto" panose="020B0604020202020204" charset="0"/>
                      </a:endParaRPr>
                    </a:p>
                  </a:txBody>
                  <a:tcPr/>
                </a:tc>
                <a:tc>
                  <a:txBody>
                    <a:bodyPr/>
                    <a:lstStyle/>
                    <a:p>
                      <a:r>
                        <a:rPr lang="en-US" sz="1200" b="0" i="0" u="none" strike="noStrike" cap="none" baseline="0" dirty="0">
                          <a:solidFill>
                            <a:schemeClr val="bg2"/>
                          </a:solidFill>
                          <a:latin typeface="Roboto" panose="020B0604020202020204" charset="0"/>
                          <a:ea typeface="Roboto" panose="020B0604020202020204" charset="0"/>
                          <a:cs typeface="+mn-cs"/>
                          <a:sym typeface="Arial"/>
                        </a:rPr>
                        <a:t>Society </a:t>
                      </a:r>
                      <a:endParaRPr lang="en-US" sz="1200" dirty="0">
                        <a:solidFill>
                          <a:schemeClr val="bg2"/>
                        </a:solidFill>
                        <a:latin typeface="Roboto" panose="020B0604020202020204" charset="0"/>
                        <a:ea typeface="Roboto" panose="020B0604020202020204" charset="0"/>
                      </a:endParaRPr>
                    </a:p>
                  </a:txBody>
                  <a:tcPr/>
                </a:tc>
                <a:tc>
                  <a:txBody>
                    <a:bodyPr/>
                    <a:lstStyle/>
                    <a:p>
                      <a:r>
                        <a:rPr lang="en-US" sz="1200" b="0" i="0" u="none" strike="noStrike" cap="none" baseline="0" dirty="0">
                          <a:solidFill>
                            <a:schemeClr val="bg2"/>
                          </a:solidFill>
                          <a:latin typeface="Roboto" panose="020B0604020202020204" charset="0"/>
                          <a:ea typeface="Roboto" panose="020B0604020202020204" charset="0"/>
                          <a:cs typeface="+mn-cs"/>
                          <a:sym typeface="Arial"/>
                        </a:rPr>
                        <a:t>14 </a:t>
                      </a:r>
                      <a:endParaRPr lang="en-US" sz="1200" dirty="0">
                        <a:solidFill>
                          <a:schemeClr val="bg2"/>
                        </a:solidFill>
                        <a:latin typeface="Roboto" panose="020B0604020202020204" charset="0"/>
                        <a:ea typeface="Roboto" panose="020B0604020202020204" charset="0"/>
                      </a:endParaRPr>
                    </a:p>
                  </a:txBody>
                  <a:tcPr/>
                </a:tc>
                <a:tc>
                  <a:txBody>
                    <a:bodyPr/>
                    <a:lstStyle/>
                    <a:p>
                      <a:r>
                        <a:rPr lang="en-US" sz="1200" b="0" i="0" u="none" strike="noStrike" cap="none" baseline="0" dirty="0">
                          <a:solidFill>
                            <a:schemeClr val="bg2"/>
                          </a:solidFill>
                          <a:latin typeface="Roboto" panose="020B0604020202020204" charset="0"/>
                          <a:ea typeface="Roboto" panose="020B0604020202020204" charset="0"/>
                          <a:cs typeface="+mn-cs"/>
                          <a:sym typeface="Arial"/>
                        </a:rPr>
                        <a:t>769</a:t>
                      </a:r>
                      <a:endParaRPr lang="en-US" sz="1200" dirty="0">
                        <a:solidFill>
                          <a:schemeClr val="bg2"/>
                        </a:solidFill>
                        <a:latin typeface="Roboto" panose="020B0604020202020204" charset="0"/>
                        <a:ea typeface="Roboto" panose="020B0604020202020204" charset="0"/>
                      </a:endParaRPr>
                    </a:p>
                  </a:txBody>
                  <a:tcPr/>
                </a:tc>
                <a:extLst>
                  <a:ext uri="{0D108BD9-81ED-4DB2-BD59-A6C34878D82A}">
                    <a16:rowId xmlns:a16="http://schemas.microsoft.com/office/drawing/2014/main" val="10009"/>
                  </a:ext>
                </a:extLst>
              </a:tr>
              <a:tr h="203807">
                <a:tc>
                  <a:txBody>
                    <a:bodyPr/>
                    <a:lstStyle/>
                    <a:p>
                      <a:r>
                        <a:rPr lang="en-US" sz="1200" b="0" i="0" u="none" strike="noStrike" cap="none" baseline="0" dirty="0">
                          <a:solidFill>
                            <a:schemeClr val="bg2"/>
                          </a:solidFill>
                          <a:latin typeface="Roboto" panose="020B0604020202020204" charset="0"/>
                          <a:ea typeface="Roboto" panose="020B0604020202020204" charset="0"/>
                          <a:cs typeface="+mn-cs"/>
                          <a:sym typeface="Arial"/>
                        </a:rPr>
                        <a:t>10</a:t>
                      </a:r>
                      <a:endParaRPr lang="en-US" sz="1200" dirty="0">
                        <a:solidFill>
                          <a:schemeClr val="bg2"/>
                        </a:solidFill>
                        <a:latin typeface="Roboto" panose="020B0604020202020204" charset="0"/>
                        <a:ea typeface="Roboto" panose="020B0604020202020204" charset="0"/>
                      </a:endParaRPr>
                    </a:p>
                  </a:txBody>
                  <a:tcPr/>
                </a:tc>
                <a:tc>
                  <a:txBody>
                    <a:bodyPr/>
                    <a:lstStyle/>
                    <a:p>
                      <a:r>
                        <a:rPr lang="en-US" sz="1200" b="0" i="0" u="none" strike="noStrike" cap="none" baseline="0" dirty="0">
                          <a:solidFill>
                            <a:schemeClr val="bg2"/>
                          </a:solidFill>
                          <a:latin typeface="Roboto" panose="020B0604020202020204" charset="0"/>
                          <a:ea typeface="Roboto" panose="020B0604020202020204" charset="0"/>
                          <a:cs typeface="+mn-cs"/>
                          <a:sym typeface="Arial"/>
                        </a:rPr>
                        <a:t>http://dict.cc </a:t>
                      </a:r>
                      <a:endParaRPr lang="en-US" sz="1200" dirty="0">
                        <a:solidFill>
                          <a:schemeClr val="bg2"/>
                        </a:solidFill>
                        <a:latin typeface="Roboto" panose="020B0604020202020204" charset="0"/>
                        <a:ea typeface="Roboto" panose="020B0604020202020204" charset="0"/>
                      </a:endParaRPr>
                    </a:p>
                  </a:txBody>
                  <a:tcPr/>
                </a:tc>
                <a:tc>
                  <a:txBody>
                    <a:bodyPr/>
                    <a:lstStyle/>
                    <a:p>
                      <a:r>
                        <a:rPr lang="en-US" sz="1200" b="0" i="0" u="none" strike="noStrike" cap="none" baseline="0" dirty="0">
                          <a:solidFill>
                            <a:schemeClr val="bg2"/>
                          </a:solidFill>
                          <a:latin typeface="Roboto" panose="020B0604020202020204" charset="0"/>
                          <a:ea typeface="Roboto" panose="020B0604020202020204" charset="0"/>
                          <a:cs typeface="+mn-cs"/>
                          <a:sym typeface="Arial"/>
                        </a:rPr>
                        <a:t>Reference </a:t>
                      </a:r>
                      <a:endParaRPr lang="en-US" sz="1200" dirty="0">
                        <a:solidFill>
                          <a:schemeClr val="bg2"/>
                        </a:solidFill>
                        <a:latin typeface="Roboto" panose="020B0604020202020204" charset="0"/>
                        <a:ea typeface="Roboto" panose="020B0604020202020204" charset="0"/>
                      </a:endParaRPr>
                    </a:p>
                  </a:txBody>
                  <a:tcPr/>
                </a:tc>
                <a:tc>
                  <a:txBody>
                    <a:bodyPr/>
                    <a:lstStyle/>
                    <a:p>
                      <a:r>
                        <a:rPr lang="en-US" sz="1200" b="0" i="0" u="none" strike="noStrike" cap="none" baseline="0" dirty="0">
                          <a:solidFill>
                            <a:schemeClr val="bg2"/>
                          </a:solidFill>
                          <a:latin typeface="Roboto" panose="020B0604020202020204" charset="0"/>
                          <a:ea typeface="Roboto" panose="020B0604020202020204" charset="0"/>
                          <a:cs typeface="+mn-cs"/>
                          <a:sym typeface="Arial"/>
                        </a:rPr>
                        <a:t>20 </a:t>
                      </a:r>
                      <a:endParaRPr lang="en-US" sz="1200" dirty="0">
                        <a:solidFill>
                          <a:schemeClr val="bg2"/>
                        </a:solidFill>
                        <a:latin typeface="Roboto" panose="020B0604020202020204" charset="0"/>
                        <a:ea typeface="Roboto" panose="020B0604020202020204" charset="0"/>
                      </a:endParaRPr>
                    </a:p>
                  </a:txBody>
                  <a:tcPr/>
                </a:tc>
                <a:tc>
                  <a:txBody>
                    <a:bodyPr/>
                    <a:lstStyle/>
                    <a:p>
                      <a:r>
                        <a:rPr lang="en-US" sz="1200" b="0" i="0" u="none" strike="noStrike" cap="none" baseline="0" dirty="0">
                          <a:solidFill>
                            <a:schemeClr val="bg2"/>
                          </a:solidFill>
                          <a:latin typeface="Roboto" panose="020B0604020202020204" charset="0"/>
                          <a:ea typeface="Roboto" panose="020B0604020202020204" charset="0"/>
                          <a:cs typeface="+mn-cs"/>
                          <a:sym typeface="Arial"/>
                        </a:rPr>
                        <a:t>633</a:t>
                      </a:r>
                      <a:endParaRPr lang="en-US" sz="1200" dirty="0">
                        <a:solidFill>
                          <a:schemeClr val="bg2"/>
                        </a:solidFill>
                        <a:latin typeface="Roboto" panose="020B0604020202020204" charset="0"/>
                        <a:ea typeface="Roboto" panose="020B0604020202020204" charset="0"/>
                      </a:endParaRPr>
                    </a:p>
                  </a:txBody>
                  <a:tcPr/>
                </a:tc>
                <a:extLst>
                  <a:ext uri="{0D108BD9-81ED-4DB2-BD59-A6C34878D82A}">
                    <a16:rowId xmlns:a16="http://schemas.microsoft.com/office/drawing/2014/main" val="10010"/>
                  </a:ext>
                </a:extLst>
              </a:tr>
              <a:tr h="203807">
                <a:tc>
                  <a:txBody>
                    <a:bodyPr/>
                    <a:lstStyle/>
                    <a:p>
                      <a:r>
                        <a:rPr lang="en-US" sz="1200" b="0" i="0" u="none" strike="noStrike" cap="none" baseline="0" dirty="0">
                          <a:solidFill>
                            <a:schemeClr val="bg2"/>
                          </a:solidFill>
                          <a:latin typeface="Roboto" panose="020B0604020202020204" charset="0"/>
                          <a:ea typeface="Roboto" panose="020B0604020202020204" charset="0"/>
                          <a:cs typeface="+mn-cs"/>
                          <a:sym typeface="Arial"/>
                        </a:rPr>
                        <a:t>11</a:t>
                      </a:r>
                      <a:endParaRPr lang="en-US" sz="1200" dirty="0">
                        <a:solidFill>
                          <a:schemeClr val="bg2"/>
                        </a:solidFill>
                        <a:latin typeface="Roboto" panose="020B0604020202020204" charset="0"/>
                        <a:ea typeface="Roboto" panose="020B0604020202020204" charset="0"/>
                      </a:endParaRPr>
                    </a:p>
                  </a:txBody>
                  <a:tcPr/>
                </a:tc>
                <a:tc>
                  <a:txBody>
                    <a:bodyPr/>
                    <a:lstStyle/>
                    <a:p>
                      <a:r>
                        <a:rPr lang="en-US" sz="1200" b="0" i="0" u="none" strike="noStrike" cap="none" baseline="0" dirty="0">
                          <a:solidFill>
                            <a:schemeClr val="bg2"/>
                          </a:solidFill>
                          <a:latin typeface="Roboto" panose="020B0604020202020204" charset="0"/>
                          <a:ea typeface="Roboto" panose="020B0604020202020204" charset="0"/>
                          <a:cs typeface="+mn-cs"/>
                          <a:sym typeface="Arial"/>
                        </a:rPr>
                        <a:t>https://www.discogs.com</a:t>
                      </a:r>
                      <a:endParaRPr lang="en-US" sz="1200" dirty="0">
                        <a:solidFill>
                          <a:schemeClr val="bg2"/>
                        </a:solidFill>
                        <a:latin typeface="Roboto" panose="020B0604020202020204" charset="0"/>
                        <a:ea typeface="Roboto" panose="020B0604020202020204" charset="0"/>
                      </a:endParaRPr>
                    </a:p>
                  </a:txBody>
                  <a:tcPr/>
                </a:tc>
                <a:tc>
                  <a:txBody>
                    <a:bodyPr/>
                    <a:lstStyle/>
                    <a:p>
                      <a:r>
                        <a:rPr lang="en-US" sz="1200" b="0" i="0" u="none" strike="noStrike" cap="none" baseline="0" dirty="0">
                          <a:solidFill>
                            <a:schemeClr val="bg2"/>
                          </a:solidFill>
                          <a:latin typeface="Roboto" panose="020B0604020202020204" charset="0"/>
                          <a:ea typeface="Roboto" panose="020B0604020202020204" charset="0"/>
                          <a:cs typeface="+mn-cs"/>
                          <a:sym typeface="Arial"/>
                        </a:rPr>
                        <a:t>Arts </a:t>
                      </a:r>
                      <a:endParaRPr lang="en-US" sz="1200" dirty="0">
                        <a:solidFill>
                          <a:schemeClr val="bg2"/>
                        </a:solidFill>
                        <a:latin typeface="Roboto" panose="020B0604020202020204" charset="0"/>
                        <a:ea typeface="Roboto" panose="020B0604020202020204" charset="0"/>
                      </a:endParaRPr>
                    </a:p>
                  </a:txBody>
                  <a:tcPr/>
                </a:tc>
                <a:tc>
                  <a:txBody>
                    <a:bodyPr/>
                    <a:lstStyle/>
                    <a:p>
                      <a:r>
                        <a:rPr lang="en-US" sz="1200" b="0" i="0" u="none" strike="noStrike" cap="none" baseline="0" dirty="0">
                          <a:solidFill>
                            <a:schemeClr val="bg2"/>
                          </a:solidFill>
                          <a:latin typeface="Roboto" panose="020B0604020202020204" charset="0"/>
                          <a:ea typeface="Roboto" panose="020B0604020202020204" charset="0"/>
                          <a:cs typeface="+mn-cs"/>
                          <a:sym typeface="Arial"/>
                        </a:rPr>
                        <a:t>26 </a:t>
                      </a:r>
                      <a:endParaRPr lang="en-US" sz="1200" dirty="0">
                        <a:solidFill>
                          <a:schemeClr val="bg2"/>
                        </a:solidFill>
                        <a:latin typeface="Roboto" panose="020B0604020202020204" charset="0"/>
                        <a:ea typeface="Roboto" panose="020B0604020202020204" charset="0"/>
                      </a:endParaRPr>
                    </a:p>
                  </a:txBody>
                  <a:tcPr/>
                </a:tc>
                <a:tc>
                  <a:txBody>
                    <a:bodyPr/>
                    <a:lstStyle/>
                    <a:p>
                      <a:r>
                        <a:rPr lang="en-US" sz="1200" b="0" i="0" u="none" strike="noStrike" cap="none" baseline="0" dirty="0">
                          <a:solidFill>
                            <a:schemeClr val="bg2"/>
                          </a:solidFill>
                          <a:latin typeface="Roboto" panose="020B0604020202020204" charset="0"/>
                          <a:ea typeface="Roboto" panose="020B0604020202020204" charset="0"/>
                          <a:cs typeface="+mn-cs"/>
                          <a:sym typeface="Arial"/>
                        </a:rPr>
                        <a:t>5738</a:t>
                      </a:r>
                      <a:endParaRPr lang="en-US" sz="1200" dirty="0">
                        <a:solidFill>
                          <a:schemeClr val="bg2"/>
                        </a:solidFill>
                        <a:latin typeface="Roboto" panose="020B0604020202020204" charset="0"/>
                        <a:ea typeface="Roboto" panose="020B0604020202020204" charset="0"/>
                      </a:endParaRPr>
                    </a:p>
                  </a:txBody>
                  <a:tcPr/>
                </a:tc>
                <a:extLst>
                  <a:ext uri="{0D108BD9-81ED-4DB2-BD59-A6C34878D82A}">
                    <a16:rowId xmlns:a16="http://schemas.microsoft.com/office/drawing/2014/main" val="10011"/>
                  </a:ext>
                </a:extLst>
              </a:tr>
            </a:tbl>
          </a:graphicData>
        </a:graphic>
      </p:graphicFrame>
      <p:sp>
        <p:nvSpPr>
          <p:cNvPr id="5" name="TextBox 4"/>
          <p:cNvSpPr txBox="1"/>
          <p:nvPr/>
        </p:nvSpPr>
        <p:spPr>
          <a:xfrm>
            <a:off x="400600" y="1077919"/>
            <a:ext cx="1511300" cy="1477328"/>
          </a:xfrm>
          <a:prstGeom prst="rect">
            <a:avLst/>
          </a:prstGeom>
          <a:noFill/>
        </p:spPr>
        <p:txBody>
          <a:bodyPr wrap="square" rtlCol="0">
            <a:spAutoFit/>
          </a:bodyPr>
          <a:lstStyle/>
          <a:p>
            <a:r>
              <a:rPr lang="en-US" sz="1800" dirty="0">
                <a:latin typeface="Roboto" panose="020B0604020202020204" charset="0"/>
                <a:ea typeface="Roboto" panose="020B0604020202020204" charset="0"/>
              </a:rPr>
              <a:t>54 real world Websites</a:t>
            </a:r>
          </a:p>
          <a:p>
            <a:r>
              <a:rPr lang="en-US" sz="1800" dirty="0"/>
              <a:t>(MOZ top 500 websites)</a:t>
            </a:r>
            <a:endParaRPr lang="en-US" sz="1800" dirty="0">
              <a:latin typeface="Roboto" panose="020B0604020202020204" charset="0"/>
              <a:ea typeface="Roboto" panose="020B0604020202020204" charset="0"/>
            </a:endParaRPr>
          </a:p>
        </p:txBody>
      </p:sp>
    </p:spTree>
    <p:extLst>
      <p:ext uri="{BB962C8B-B14F-4D97-AF65-F5344CB8AC3E}">
        <p14:creationId xmlns:p14="http://schemas.microsoft.com/office/powerpoint/2010/main" val="164845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Proportion Score Loss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a:p>
        </p:txBody>
      </p:sp>
      <p:graphicFrame>
        <p:nvGraphicFramePr>
          <p:cNvPr id="4" name="Chart 3"/>
          <p:cNvGraphicFramePr>
            <a:graphicFrameLocks/>
          </p:cNvGraphicFramePr>
          <p:nvPr>
            <p:extLst>
              <p:ext uri="{D42A27DB-BD31-4B8C-83A1-F6EECF244321}">
                <p14:modId xmlns:p14="http://schemas.microsoft.com/office/powerpoint/2010/main" val="2509177798"/>
              </p:ext>
            </p:extLst>
          </p:nvPr>
        </p:nvGraphicFramePr>
        <p:xfrm>
          <a:off x="946025" y="1247540"/>
          <a:ext cx="6943725" cy="36004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39276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Balance Score Gain</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p:graphicFrame>
        <p:nvGraphicFramePr>
          <p:cNvPr id="6" name="Chart 5"/>
          <p:cNvGraphicFramePr>
            <a:graphicFrameLocks/>
          </p:cNvGraphicFramePr>
          <p:nvPr>
            <p:extLst>
              <p:ext uri="{D42A27DB-BD31-4B8C-83A1-F6EECF244321}">
                <p14:modId xmlns:p14="http://schemas.microsoft.com/office/powerpoint/2010/main" val="1952534684"/>
              </p:ext>
            </p:extLst>
          </p:nvPr>
        </p:nvGraphicFramePr>
        <p:xfrm>
          <a:off x="1061157" y="1304818"/>
          <a:ext cx="7021686" cy="35380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15102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Evaluation Metrics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a:p>
        </p:txBody>
      </p:sp>
      <p:graphicFrame>
        <p:nvGraphicFramePr>
          <p:cNvPr id="4" name="Table 3"/>
          <p:cNvGraphicFramePr>
            <a:graphicFrameLocks noGrp="1"/>
          </p:cNvGraphicFramePr>
          <p:nvPr>
            <p:extLst>
              <p:ext uri="{D42A27DB-BD31-4B8C-83A1-F6EECF244321}">
                <p14:modId xmlns:p14="http://schemas.microsoft.com/office/powerpoint/2010/main" val="3570569778"/>
              </p:ext>
            </p:extLst>
          </p:nvPr>
        </p:nvGraphicFramePr>
        <p:xfrm>
          <a:off x="731204" y="1878642"/>
          <a:ext cx="7681592" cy="1911705"/>
        </p:xfrm>
        <a:graphic>
          <a:graphicData uri="http://schemas.openxmlformats.org/drawingml/2006/table">
            <a:tbl>
              <a:tblPr>
                <a:tableStyleId>{21E4AEA4-8DFA-4A89-87EB-49C32662AFE0}</a:tableStyleId>
              </a:tblPr>
              <a:tblGrid>
                <a:gridCol w="2523966">
                  <a:extLst>
                    <a:ext uri="{9D8B030D-6E8A-4147-A177-3AD203B41FA5}">
                      <a16:colId xmlns:a16="http://schemas.microsoft.com/office/drawing/2014/main" val="20000"/>
                    </a:ext>
                  </a:extLst>
                </a:gridCol>
                <a:gridCol w="1880171">
                  <a:extLst>
                    <a:ext uri="{9D8B030D-6E8A-4147-A177-3AD203B41FA5}">
                      <a16:colId xmlns:a16="http://schemas.microsoft.com/office/drawing/2014/main" val="20001"/>
                    </a:ext>
                  </a:extLst>
                </a:gridCol>
                <a:gridCol w="1582220">
                  <a:extLst>
                    <a:ext uri="{9D8B030D-6E8A-4147-A177-3AD203B41FA5}">
                      <a16:colId xmlns:a16="http://schemas.microsoft.com/office/drawing/2014/main" val="20002"/>
                    </a:ext>
                  </a:extLst>
                </a:gridCol>
                <a:gridCol w="1695235">
                  <a:extLst>
                    <a:ext uri="{9D8B030D-6E8A-4147-A177-3AD203B41FA5}">
                      <a16:colId xmlns:a16="http://schemas.microsoft.com/office/drawing/2014/main" val="20003"/>
                    </a:ext>
                  </a:extLst>
                </a:gridCol>
              </a:tblGrid>
              <a:tr h="575353">
                <a:tc>
                  <a:txBody>
                    <a:bodyPr/>
                    <a:lstStyle/>
                    <a:p>
                      <a:pPr algn="ctr" fontAlgn="b"/>
                      <a:endParaRPr lang="en-US" sz="1600" b="0" i="0" u="none" strike="noStrike" dirty="0">
                        <a:solidFill>
                          <a:schemeClr val="bg2">
                            <a:lumMod val="50000"/>
                          </a:schemeClr>
                        </a:solidFill>
                        <a:effectLst/>
                        <a:latin typeface="Roboto" panose="020B0604020202020204" charset="0"/>
                        <a:ea typeface="Roboto" panose="020B0604020202020204" charset="0"/>
                      </a:endParaRPr>
                    </a:p>
                  </a:txBody>
                  <a:tcPr marL="21843" marR="21843" marT="21843" marB="0" anchor="ctr"/>
                </a:tc>
                <a:tc>
                  <a:txBody>
                    <a:bodyPr/>
                    <a:lstStyle/>
                    <a:p>
                      <a:pPr algn="ctr" fontAlgn="b"/>
                      <a:r>
                        <a:rPr lang="en-US" sz="1600" u="none" strike="noStrike" dirty="0">
                          <a:solidFill>
                            <a:schemeClr val="bg2">
                              <a:lumMod val="50000"/>
                            </a:schemeClr>
                          </a:solidFill>
                          <a:effectLst/>
                          <a:latin typeface="Roboto" panose="020B0604020202020204" charset="0"/>
                          <a:ea typeface="Roboto" panose="020B0604020202020204" charset="0"/>
                        </a:rPr>
                        <a:t>Max</a:t>
                      </a:r>
                      <a:endParaRPr lang="en-US" sz="1600" b="0" i="0" u="none" strike="noStrike" dirty="0">
                        <a:solidFill>
                          <a:schemeClr val="bg2">
                            <a:lumMod val="50000"/>
                          </a:schemeClr>
                        </a:solidFill>
                        <a:effectLst/>
                        <a:latin typeface="Roboto" panose="020B0604020202020204" charset="0"/>
                        <a:ea typeface="Roboto" panose="020B0604020202020204" charset="0"/>
                      </a:endParaRPr>
                    </a:p>
                  </a:txBody>
                  <a:tcPr marL="21843" marR="21843" marT="21843" marB="0" anchor="ctr"/>
                </a:tc>
                <a:tc>
                  <a:txBody>
                    <a:bodyPr/>
                    <a:lstStyle/>
                    <a:p>
                      <a:pPr algn="ctr" fontAlgn="b"/>
                      <a:r>
                        <a:rPr lang="en-US" sz="1600" u="none" strike="noStrike">
                          <a:solidFill>
                            <a:schemeClr val="bg2">
                              <a:lumMod val="50000"/>
                            </a:schemeClr>
                          </a:solidFill>
                          <a:effectLst/>
                          <a:latin typeface="Roboto" panose="020B0604020202020204" charset="0"/>
                          <a:ea typeface="Roboto" panose="020B0604020202020204" charset="0"/>
                        </a:rPr>
                        <a:t>Min</a:t>
                      </a:r>
                      <a:endParaRPr lang="en-US" sz="1600" b="0" i="0" u="none" strike="noStrike">
                        <a:solidFill>
                          <a:schemeClr val="bg2">
                            <a:lumMod val="50000"/>
                          </a:schemeClr>
                        </a:solidFill>
                        <a:effectLst/>
                        <a:latin typeface="Roboto" panose="020B0604020202020204" charset="0"/>
                        <a:ea typeface="Roboto" panose="020B0604020202020204" charset="0"/>
                      </a:endParaRPr>
                    </a:p>
                  </a:txBody>
                  <a:tcPr marL="21843" marR="21843" marT="21843" marB="0" anchor="ctr"/>
                </a:tc>
                <a:tc>
                  <a:txBody>
                    <a:bodyPr/>
                    <a:lstStyle/>
                    <a:p>
                      <a:pPr algn="ctr" fontAlgn="b"/>
                      <a:r>
                        <a:rPr lang="en-US" sz="1600" u="none" strike="noStrike">
                          <a:solidFill>
                            <a:schemeClr val="bg2">
                              <a:lumMod val="50000"/>
                            </a:schemeClr>
                          </a:solidFill>
                          <a:effectLst/>
                          <a:latin typeface="Roboto" panose="020B0604020202020204" charset="0"/>
                          <a:ea typeface="Roboto" panose="020B0604020202020204" charset="0"/>
                        </a:rPr>
                        <a:t>Average</a:t>
                      </a:r>
                      <a:endParaRPr lang="en-US" sz="1600" b="0" i="0" u="none" strike="noStrike">
                        <a:solidFill>
                          <a:schemeClr val="bg2">
                            <a:lumMod val="50000"/>
                          </a:schemeClr>
                        </a:solidFill>
                        <a:effectLst/>
                        <a:latin typeface="Roboto" panose="020B0604020202020204" charset="0"/>
                        <a:ea typeface="Roboto" panose="020B0604020202020204" charset="0"/>
                      </a:endParaRPr>
                    </a:p>
                  </a:txBody>
                  <a:tcPr marL="21843" marR="21843" marT="21843" marB="0" anchor="ctr"/>
                </a:tc>
                <a:extLst>
                  <a:ext uri="{0D108BD9-81ED-4DB2-BD59-A6C34878D82A}">
                    <a16:rowId xmlns:a16="http://schemas.microsoft.com/office/drawing/2014/main" val="10000"/>
                  </a:ext>
                </a:extLst>
              </a:tr>
              <a:tr h="668176">
                <a:tc>
                  <a:txBody>
                    <a:bodyPr/>
                    <a:lstStyle/>
                    <a:p>
                      <a:pPr algn="ctr" fontAlgn="b"/>
                      <a:r>
                        <a:rPr lang="en-US" sz="1600" u="none" strike="noStrike" dirty="0">
                          <a:solidFill>
                            <a:schemeClr val="bg2">
                              <a:lumMod val="50000"/>
                            </a:schemeClr>
                          </a:solidFill>
                          <a:effectLst/>
                          <a:latin typeface="Roboto" panose="020B0604020202020204" charset="0"/>
                          <a:ea typeface="Roboto" panose="020B0604020202020204" charset="0"/>
                        </a:rPr>
                        <a:t>Balance Gain</a:t>
                      </a:r>
                      <a:endParaRPr lang="en-US" sz="1600" b="0" i="0" u="none" strike="noStrike" dirty="0">
                        <a:solidFill>
                          <a:schemeClr val="bg2">
                            <a:lumMod val="50000"/>
                          </a:schemeClr>
                        </a:solidFill>
                        <a:effectLst/>
                        <a:latin typeface="Roboto" panose="020B0604020202020204" charset="0"/>
                        <a:ea typeface="Roboto" panose="020B0604020202020204" charset="0"/>
                      </a:endParaRPr>
                    </a:p>
                  </a:txBody>
                  <a:tcPr marL="21843" marR="21843" marT="21843" marB="0" anchor="ctr"/>
                </a:tc>
                <a:tc>
                  <a:txBody>
                    <a:bodyPr/>
                    <a:lstStyle/>
                    <a:p>
                      <a:pPr algn="ctr" fontAlgn="b"/>
                      <a:r>
                        <a:rPr lang="en-US" sz="1600" u="none" strike="noStrike" dirty="0">
                          <a:solidFill>
                            <a:schemeClr val="bg2">
                              <a:lumMod val="50000"/>
                            </a:schemeClr>
                          </a:solidFill>
                          <a:effectLst/>
                          <a:latin typeface="Roboto" panose="020B0604020202020204" charset="0"/>
                          <a:ea typeface="Roboto" panose="020B0604020202020204" charset="0"/>
                        </a:rPr>
                        <a:t>0.253</a:t>
                      </a:r>
                      <a:endParaRPr lang="en-US" sz="1600" b="0" i="0" u="none" strike="noStrike" dirty="0">
                        <a:solidFill>
                          <a:schemeClr val="bg2">
                            <a:lumMod val="50000"/>
                          </a:schemeClr>
                        </a:solidFill>
                        <a:effectLst/>
                        <a:latin typeface="Roboto" panose="020B0604020202020204" charset="0"/>
                        <a:ea typeface="Roboto" panose="020B0604020202020204" charset="0"/>
                      </a:endParaRPr>
                    </a:p>
                  </a:txBody>
                  <a:tcPr marL="21843" marR="21843" marT="21843" marB="0" anchor="ctr"/>
                </a:tc>
                <a:tc>
                  <a:txBody>
                    <a:bodyPr/>
                    <a:lstStyle/>
                    <a:p>
                      <a:pPr algn="ctr" fontAlgn="b"/>
                      <a:r>
                        <a:rPr lang="en-US" sz="1600" u="none" strike="noStrike" dirty="0">
                          <a:solidFill>
                            <a:schemeClr val="bg2">
                              <a:lumMod val="50000"/>
                            </a:schemeClr>
                          </a:solidFill>
                          <a:effectLst/>
                          <a:latin typeface="Roboto" panose="020B0604020202020204" charset="0"/>
                          <a:ea typeface="Roboto" panose="020B0604020202020204" charset="0"/>
                        </a:rPr>
                        <a:t>-0.361</a:t>
                      </a:r>
                    </a:p>
                  </a:txBody>
                  <a:tcPr marL="21843" marR="21843" marT="21843" marB="0" anchor="ctr"/>
                </a:tc>
                <a:tc>
                  <a:txBody>
                    <a:bodyPr/>
                    <a:lstStyle/>
                    <a:p>
                      <a:pPr algn="ctr" fontAlgn="b"/>
                      <a:r>
                        <a:rPr lang="en-US" sz="1600" u="none" strike="noStrike">
                          <a:solidFill>
                            <a:schemeClr val="bg2">
                              <a:lumMod val="50000"/>
                            </a:schemeClr>
                          </a:solidFill>
                          <a:effectLst/>
                          <a:latin typeface="Roboto" panose="020B0604020202020204" charset="0"/>
                          <a:ea typeface="Roboto" panose="020B0604020202020204" charset="0"/>
                        </a:rPr>
                        <a:t>0.202</a:t>
                      </a:r>
                      <a:endParaRPr lang="en-US" sz="1600" b="0" i="0" u="none" strike="noStrike">
                        <a:solidFill>
                          <a:schemeClr val="bg2">
                            <a:lumMod val="50000"/>
                          </a:schemeClr>
                        </a:solidFill>
                        <a:effectLst/>
                        <a:latin typeface="Roboto" panose="020B0604020202020204" charset="0"/>
                        <a:ea typeface="Roboto" panose="020B0604020202020204" charset="0"/>
                      </a:endParaRPr>
                    </a:p>
                  </a:txBody>
                  <a:tcPr marL="21843" marR="21843" marT="21843" marB="0" anchor="ctr"/>
                </a:tc>
                <a:extLst>
                  <a:ext uri="{0D108BD9-81ED-4DB2-BD59-A6C34878D82A}">
                    <a16:rowId xmlns:a16="http://schemas.microsoft.com/office/drawing/2014/main" val="10001"/>
                  </a:ext>
                </a:extLst>
              </a:tr>
              <a:tr h="668176">
                <a:tc>
                  <a:txBody>
                    <a:bodyPr/>
                    <a:lstStyle/>
                    <a:p>
                      <a:pPr algn="ctr" fontAlgn="b"/>
                      <a:r>
                        <a:rPr lang="en-US" sz="1600" u="none" strike="noStrike" dirty="0">
                          <a:solidFill>
                            <a:schemeClr val="bg2">
                              <a:lumMod val="50000"/>
                            </a:schemeClr>
                          </a:solidFill>
                          <a:effectLst/>
                          <a:latin typeface="Roboto" panose="020B0604020202020204" charset="0"/>
                          <a:ea typeface="Roboto" panose="020B0604020202020204" charset="0"/>
                        </a:rPr>
                        <a:t>Proportion Loss</a:t>
                      </a:r>
                      <a:endParaRPr lang="en-US" sz="1600" b="0" i="0" u="none" strike="noStrike" dirty="0">
                        <a:solidFill>
                          <a:schemeClr val="bg2">
                            <a:lumMod val="50000"/>
                          </a:schemeClr>
                        </a:solidFill>
                        <a:effectLst/>
                        <a:latin typeface="Roboto" panose="020B0604020202020204" charset="0"/>
                        <a:ea typeface="Roboto" panose="020B0604020202020204" charset="0"/>
                      </a:endParaRPr>
                    </a:p>
                  </a:txBody>
                  <a:tcPr marL="21843" marR="21843" marT="21843" marB="0" anchor="ctr"/>
                </a:tc>
                <a:tc>
                  <a:txBody>
                    <a:bodyPr/>
                    <a:lstStyle/>
                    <a:p>
                      <a:pPr algn="ctr" fontAlgn="b"/>
                      <a:r>
                        <a:rPr lang="en-US" sz="1600" u="none" strike="noStrike" dirty="0">
                          <a:solidFill>
                            <a:schemeClr val="bg2">
                              <a:lumMod val="50000"/>
                            </a:schemeClr>
                          </a:solidFill>
                          <a:effectLst/>
                          <a:latin typeface="Roboto" panose="020B0604020202020204" charset="0"/>
                          <a:ea typeface="Roboto" panose="020B0604020202020204" charset="0"/>
                        </a:rPr>
                        <a:t>0.851</a:t>
                      </a:r>
                      <a:endParaRPr lang="en-US" sz="1600" b="0" i="0" u="none" strike="noStrike" dirty="0">
                        <a:solidFill>
                          <a:schemeClr val="bg2">
                            <a:lumMod val="50000"/>
                          </a:schemeClr>
                        </a:solidFill>
                        <a:effectLst/>
                        <a:latin typeface="Roboto" panose="020B0604020202020204" charset="0"/>
                        <a:ea typeface="Roboto" panose="020B0604020202020204" charset="0"/>
                      </a:endParaRPr>
                    </a:p>
                  </a:txBody>
                  <a:tcPr marL="21843" marR="21843" marT="21843" marB="0" anchor="ctr"/>
                </a:tc>
                <a:tc>
                  <a:txBody>
                    <a:bodyPr/>
                    <a:lstStyle/>
                    <a:p>
                      <a:pPr algn="ctr" fontAlgn="b"/>
                      <a:r>
                        <a:rPr lang="en-US" sz="1600" u="none" strike="noStrike" dirty="0">
                          <a:solidFill>
                            <a:schemeClr val="bg2">
                              <a:lumMod val="50000"/>
                            </a:schemeClr>
                          </a:solidFill>
                          <a:effectLst/>
                          <a:latin typeface="Roboto" panose="020B0604020202020204" charset="0"/>
                          <a:ea typeface="Roboto" panose="020B0604020202020204" charset="0"/>
                        </a:rPr>
                        <a:t>-0.658</a:t>
                      </a:r>
                      <a:endParaRPr lang="en-US" sz="1600" b="0" i="0" u="none" strike="noStrike" dirty="0">
                        <a:solidFill>
                          <a:schemeClr val="bg2">
                            <a:lumMod val="50000"/>
                          </a:schemeClr>
                        </a:solidFill>
                        <a:effectLst/>
                        <a:latin typeface="Roboto" panose="020B0604020202020204" charset="0"/>
                        <a:ea typeface="Roboto" panose="020B0604020202020204" charset="0"/>
                      </a:endParaRPr>
                    </a:p>
                  </a:txBody>
                  <a:tcPr marL="21843" marR="21843" marT="21843" marB="0" anchor="ctr"/>
                </a:tc>
                <a:tc>
                  <a:txBody>
                    <a:bodyPr/>
                    <a:lstStyle/>
                    <a:p>
                      <a:pPr algn="ctr" fontAlgn="b"/>
                      <a:r>
                        <a:rPr lang="en-US" sz="1600" u="none" strike="noStrike" dirty="0">
                          <a:solidFill>
                            <a:schemeClr val="bg2">
                              <a:lumMod val="50000"/>
                            </a:schemeClr>
                          </a:solidFill>
                          <a:effectLst/>
                          <a:latin typeface="Roboto" panose="020B0604020202020204" charset="0"/>
                          <a:ea typeface="Roboto" panose="020B0604020202020204" charset="0"/>
                        </a:rPr>
                        <a:t>0.253</a:t>
                      </a:r>
                      <a:endParaRPr lang="en-US" sz="1600" b="0" i="0" u="none" strike="noStrike" dirty="0">
                        <a:solidFill>
                          <a:schemeClr val="bg2">
                            <a:lumMod val="50000"/>
                          </a:schemeClr>
                        </a:solidFill>
                        <a:effectLst/>
                        <a:latin typeface="Roboto" panose="020B0604020202020204" charset="0"/>
                        <a:ea typeface="Roboto" panose="020B0604020202020204" charset="0"/>
                      </a:endParaRPr>
                    </a:p>
                  </a:txBody>
                  <a:tcPr marL="21843" marR="21843" marT="21843"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97990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Based Study</a:t>
            </a:r>
          </a:p>
        </p:txBody>
      </p:sp>
      <p:sp>
        <p:nvSpPr>
          <p:cNvPr id="7" name="Slide Number Placeholder 6"/>
          <p:cNvSpPr>
            <a:spLocks noGrp="1"/>
          </p:cNvSpPr>
          <p:nvPr>
            <p:ph type="sldNum" idx="12"/>
          </p:nvPr>
        </p:nvSpPr>
        <p:spPr/>
        <p:txBody>
          <a:bodyPr/>
          <a:lstStyle/>
          <a:p>
            <a:fld id="{0B611C3B-063A-4707-910E-99B6597B2F3D}" type="slidenum">
              <a:rPr lang="en-US" smtClean="0"/>
              <a:t>16</a:t>
            </a:fld>
            <a:endParaRPr lang="en-US"/>
          </a:p>
        </p:txBody>
      </p:sp>
      <p:graphicFrame>
        <p:nvGraphicFramePr>
          <p:cNvPr id="4" name="Diagram 3"/>
          <p:cNvGraphicFramePr/>
          <p:nvPr>
            <p:extLst>
              <p:ext uri="{D42A27DB-BD31-4B8C-83A1-F6EECF244321}">
                <p14:modId xmlns:p14="http://schemas.microsoft.com/office/powerpoint/2010/main" val="2929244891"/>
              </p:ext>
            </p:extLst>
          </p:nvPr>
        </p:nvGraphicFramePr>
        <p:xfrm>
          <a:off x="311700" y="1223881"/>
          <a:ext cx="8521700" cy="3338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3513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Based Study</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17</a:t>
            </a:fld>
            <a:endParaRPr lang="en"/>
          </a:p>
        </p:txBody>
      </p:sp>
      <p:sp>
        <p:nvSpPr>
          <p:cNvPr id="6" name="Content Placeholder 2"/>
          <p:cNvSpPr txBox="1">
            <a:spLocks/>
          </p:cNvSpPr>
          <p:nvPr/>
        </p:nvSpPr>
        <p:spPr>
          <a:xfrm>
            <a:off x="311700" y="1223881"/>
            <a:ext cx="8521700" cy="33385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a:spcBef>
                <a:spcPts val="600"/>
              </a:spcBef>
            </a:pPr>
            <a:r>
              <a:rPr lang="en-US" sz="1400" dirty="0"/>
              <a:t>25 Professional Software Developer (Front-end)</a:t>
            </a:r>
          </a:p>
          <a:p>
            <a:pPr>
              <a:spcBef>
                <a:spcPts val="600"/>
              </a:spcBef>
            </a:pPr>
            <a:r>
              <a:rPr lang="en-US" sz="1400" dirty="0"/>
              <a:t>88.89% subjects, 48 out of 54, have been considered as more preferable than the previous version by the users.</a:t>
            </a:r>
          </a:p>
          <a:p>
            <a:pPr>
              <a:spcBef>
                <a:spcPts val="600"/>
              </a:spcBef>
            </a:pPr>
            <a:r>
              <a:rPr lang="en-US" sz="1400" dirty="0"/>
              <a:t>The average rating (out of 10) given by the participants is 8.17</a:t>
            </a:r>
          </a:p>
        </p:txBody>
      </p:sp>
    </p:spTree>
    <p:extLst>
      <p:ext uri="{BB962C8B-B14F-4D97-AF65-F5344CB8AC3E}">
        <p14:creationId xmlns:p14="http://schemas.microsoft.com/office/powerpoint/2010/main" val="2774900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6" name="Slide Number Placeholder 5"/>
          <p:cNvSpPr>
            <a:spLocks noGrp="1"/>
          </p:cNvSpPr>
          <p:nvPr>
            <p:ph type="sldNum" idx="12"/>
          </p:nvPr>
        </p:nvSpPr>
        <p:spPr/>
        <p:txBody>
          <a:bodyPr/>
          <a:lstStyle/>
          <a:p>
            <a:fld id="{0B611C3B-063A-4707-910E-99B6597B2F3D}" type="slidenum">
              <a:rPr lang="en-US" smtClean="0"/>
              <a:t>18</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7129" y="1160082"/>
            <a:ext cx="2361019" cy="3675168"/>
          </a:xfrm>
          <a:prstGeom prst="rect">
            <a:avLst/>
          </a:prstGeom>
          <a:ln>
            <a:solidFill>
              <a:schemeClr val="bg2">
                <a:lumMod val="50000"/>
              </a:schemeClr>
            </a:solidFill>
          </a:ln>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0126" y="1160082"/>
            <a:ext cx="2489632" cy="3675168"/>
          </a:xfrm>
          <a:prstGeom prst="rect">
            <a:avLst/>
          </a:prstGeom>
          <a:ln>
            <a:solidFill>
              <a:schemeClr val="bg2">
                <a:lumMod val="50000"/>
              </a:schemeClr>
            </a:solidFill>
          </a:ln>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2760" y="1160082"/>
            <a:ext cx="2590428" cy="3675168"/>
          </a:xfrm>
          <a:prstGeom prst="rect">
            <a:avLst/>
          </a:prstGeom>
          <a:ln>
            <a:solidFill>
              <a:schemeClr val="bg2">
                <a:lumMod val="50000"/>
              </a:schemeClr>
            </a:solidFill>
          </a:ln>
        </p:spPr>
      </p:pic>
    </p:spTree>
    <p:extLst>
      <p:ext uri="{BB962C8B-B14F-4D97-AF65-F5344CB8AC3E}">
        <p14:creationId xmlns:p14="http://schemas.microsoft.com/office/powerpoint/2010/main" val="1302618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4" name="Slide Number Placeholder 3"/>
          <p:cNvSpPr>
            <a:spLocks noGrp="1"/>
          </p:cNvSpPr>
          <p:nvPr>
            <p:ph type="sldNum" idx="12"/>
          </p:nvPr>
        </p:nvSpPr>
        <p:spPr/>
        <p:txBody>
          <a:bodyPr/>
          <a:lstStyle/>
          <a:p>
            <a:fld id="{0B611C3B-063A-4707-910E-99B6597B2F3D}" type="slidenum">
              <a:rPr lang="en-US" smtClean="0"/>
              <a:t>19</a:t>
            </a:fld>
            <a:endParaRPr lang="en-US"/>
          </a:p>
        </p:txBody>
      </p:sp>
      <p:sp>
        <p:nvSpPr>
          <p:cNvPr id="3" name="Content Placeholder 2"/>
          <p:cNvSpPr>
            <a:spLocks noGrp="1"/>
          </p:cNvSpPr>
          <p:nvPr>
            <p:ph idx="4294967295"/>
          </p:nvPr>
        </p:nvSpPr>
        <p:spPr>
          <a:xfrm>
            <a:off x="311700" y="1312678"/>
            <a:ext cx="8521700" cy="3338512"/>
          </a:xfrm>
        </p:spPr>
        <p:txBody>
          <a:bodyPr/>
          <a:lstStyle/>
          <a:p>
            <a:r>
              <a:rPr lang="en-US" dirty="0"/>
              <a:t>Handle the dynamic changes along with the symmetric mobile friendliness of a web page</a:t>
            </a:r>
          </a:p>
          <a:p>
            <a:endParaRPr lang="en-US" dirty="0"/>
          </a:p>
          <a:p>
            <a:r>
              <a:rPr lang="en-US" dirty="0"/>
              <a:t>Analyze the relation between symmetry, mobile friendliness and complexity of a web page to quantify this relation</a:t>
            </a:r>
          </a:p>
        </p:txBody>
      </p:sp>
    </p:spTree>
    <p:extLst>
      <p:ext uri="{BB962C8B-B14F-4D97-AF65-F5344CB8AC3E}">
        <p14:creationId xmlns:p14="http://schemas.microsoft.com/office/powerpoint/2010/main" val="2898933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629d2cd431_0_33"/>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t>Mobile Friendly Problems</a:t>
            </a:r>
            <a:endParaRPr dirty="0"/>
          </a:p>
        </p:txBody>
      </p:sp>
      <p:sp>
        <p:nvSpPr>
          <p:cNvPr id="108" name="Google Shape;108;g629d2cd431_0_33"/>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400"/>
              <a:buNone/>
            </a:pPr>
            <a:fld id="{00000000-1234-1234-1234-123412341234}" type="slidenum">
              <a:rPr lang="en"/>
              <a:pPr marL="0" lvl="0" indent="0" algn="r" rtl="0">
                <a:lnSpc>
                  <a:spcPct val="100000"/>
                </a:lnSpc>
                <a:spcBef>
                  <a:spcPts val="0"/>
                </a:spcBef>
                <a:spcAft>
                  <a:spcPts val="0"/>
                </a:spcAft>
                <a:buSzPts val="1400"/>
                <a:buNone/>
              </a:pPr>
              <a:t>2</a:t>
            </a:fld>
            <a:endParaRPr dirty="0"/>
          </a:p>
        </p:txBody>
      </p:sp>
      <p:sp>
        <p:nvSpPr>
          <p:cNvPr id="6" name="Rectangle 5"/>
          <p:cNvSpPr/>
          <p:nvPr/>
        </p:nvSpPr>
        <p:spPr>
          <a:xfrm>
            <a:off x="378974" y="1624197"/>
            <a:ext cx="4066161" cy="1261884"/>
          </a:xfrm>
          <a:prstGeom prst="rect">
            <a:avLst/>
          </a:prstGeom>
        </p:spPr>
        <p:txBody>
          <a:bodyPr wrap="square">
            <a:spAutoFit/>
          </a:bodyPr>
          <a:lstStyle/>
          <a:p>
            <a:pPr algn="just"/>
            <a:r>
              <a:rPr lang="en-US" sz="1600" dirty="0">
                <a:solidFill>
                  <a:schemeClr val="bg2">
                    <a:lumMod val="75000"/>
                  </a:schemeClr>
                </a:solidFill>
                <a:latin typeface="Roboto" charset="0"/>
                <a:ea typeface="Roboto" charset="0"/>
              </a:rPr>
              <a:t>The viewport varies with the device, and will be smaller on a mobile phone than on a computer screen.</a:t>
            </a:r>
          </a:p>
          <a:p>
            <a:pPr algn="just"/>
            <a:endParaRPr lang="en-US" dirty="0">
              <a:solidFill>
                <a:schemeClr val="bg2">
                  <a:lumMod val="75000"/>
                </a:schemeClr>
              </a:solidFill>
              <a:latin typeface="Roboto" charset="0"/>
              <a:ea typeface="Roboto" charset="0"/>
            </a:endParaRPr>
          </a:p>
          <a:p>
            <a:pPr algn="just"/>
            <a:endParaRPr lang="en-US" dirty="0"/>
          </a:p>
        </p:txBody>
      </p:sp>
      <p:pic>
        <p:nvPicPr>
          <p:cNvPr id="2050" name="Picture 2" descr="https://lh3.googleusercontent.com/M-K8OcCiZu7XPCftmdrxmddQC0XxNBfnY8qkYZc6ISaDUwihS_5miRSXdwmkipJYiBW8pjSimrOW9bUrw20HVd7O0thrnObe2B-ptUzn1iteCw-8jEpivly7JcvaRlxU1rCG3SI"/>
          <p:cNvPicPr>
            <a:picLocks noChangeAspect="1" noChangeArrowheads="1"/>
          </p:cNvPicPr>
          <p:nvPr/>
        </p:nvPicPr>
        <p:blipFill>
          <a:blip r:embed="rId3"/>
          <a:srcRect/>
          <a:stretch>
            <a:fillRect/>
          </a:stretch>
        </p:blipFill>
        <p:spPr bwMode="auto">
          <a:xfrm>
            <a:off x="4445135" y="1449537"/>
            <a:ext cx="4413520" cy="1907538"/>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g478ace32c6_0_46"/>
          <p:cNvSpPr txBox="1">
            <a:spLocks noGrp="1"/>
          </p:cNvSpPr>
          <p:nvPr>
            <p:ph type="title"/>
          </p:nvPr>
        </p:nvSpPr>
        <p:spPr>
          <a:xfrm>
            <a:off x="3093292" y="2062367"/>
            <a:ext cx="2690288" cy="959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dirty="0"/>
              <a:t>Thank You</a:t>
            </a:r>
            <a:endParaRPr dirty="0"/>
          </a:p>
        </p:txBody>
      </p:sp>
      <p:sp>
        <p:nvSpPr>
          <p:cNvPr id="293" name="Google Shape;293;g478ace32c6_0_46"/>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400"/>
              <a:buNone/>
            </a:pPr>
            <a:fld id="{00000000-1234-1234-1234-123412341234}" type="slidenum">
              <a:rPr lang="en"/>
              <a:pPr marL="0" lvl="0" indent="0" algn="r" rtl="0">
                <a:lnSpc>
                  <a:spcPct val="100000"/>
                </a:lnSpc>
                <a:spcBef>
                  <a:spcPts val="0"/>
                </a:spcBef>
                <a:spcAft>
                  <a:spcPts val="0"/>
                </a:spcAft>
                <a:buSzPts val="1400"/>
                <a:buNone/>
              </a:pPr>
              <a:t>20</a:t>
            </a:fld>
            <a:endParaRPr/>
          </a:p>
        </p:txBody>
      </p:sp>
      <p:pic>
        <p:nvPicPr>
          <p:cNvPr id="3" name="Picture 2">
            <a:extLst>
              <a:ext uri="{FF2B5EF4-FFF2-40B4-BE49-F238E27FC236}">
                <a16:creationId xmlns:a16="http://schemas.microsoft.com/office/drawing/2014/main" id="{5B380A71-B0B1-4E04-806A-62BD637815A8}"/>
              </a:ext>
            </a:extLst>
          </p:cNvPr>
          <p:cNvPicPr>
            <a:picLocks noChangeAspect="1"/>
          </p:cNvPicPr>
          <p:nvPr/>
        </p:nvPicPr>
        <p:blipFill>
          <a:blip r:embed="rId3"/>
          <a:stretch>
            <a:fillRect/>
          </a:stretch>
        </p:blipFill>
        <p:spPr>
          <a:xfrm>
            <a:off x="7419649" y="4211380"/>
            <a:ext cx="1040782" cy="567226"/>
          </a:xfrm>
          <a:prstGeom prst="rect">
            <a:avLst/>
          </a:prstGeom>
        </p:spPr>
      </p:pic>
      <p:pic>
        <p:nvPicPr>
          <p:cNvPr id="5" name="Picture 4">
            <a:extLst>
              <a:ext uri="{FF2B5EF4-FFF2-40B4-BE49-F238E27FC236}">
                <a16:creationId xmlns:a16="http://schemas.microsoft.com/office/drawing/2014/main" id="{835A74EC-2B99-4DCE-9114-B3DEBDF16967}"/>
              </a:ext>
            </a:extLst>
          </p:cNvPr>
          <p:cNvPicPr>
            <a:picLocks noChangeAspect="1"/>
          </p:cNvPicPr>
          <p:nvPr/>
        </p:nvPicPr>
        <p:blipFill>
          <a:blip r:embed="rId4"/>
          <a:stretch>
            <a:fillRect/>
          </a:stretch>
        </p:blipFill>
        <p:spPr>
          <a:xfrm>
            <a:off x="344165" y="4111545"/>
            <a:ext cx="602882" cy="76689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Mobile Friendly?</a:t>
            </a:r>
          </a:p>
        </p:txBody>
      </p:sp>
      <p:sp>
        <p:nvSpPr>
          <p:cNvPr id="3" name="Content Placeholder 2"/>
          <p:cNvSpPr>
            <a:spLocks noGrp="1"/>
          </p:cNvSpPr>
          <p:nvPr>
            <p:ph idx="4294967295"/>
          </p:nvPr>
        </p:nvSpPr>
        <p:spPr>
          <a:xfrm>
            <a:off x="311700" y="1388878"/>
            <a:ext cx="4152900" cy="3262312"/>
          </a:xfrm>
        </p:spPr>
        <p:txBody>
          <a:bodyPr>
            <a:normAutofit/>
          </a:bodyPr>
          <a:lstStyle/>
          <a:p>
            <a:r>
              <a:rPr lang="en-US" sz="1600" dirty="0"/>
              <a:t>Users abandon mobile unfriendly websites</a:t>
            </a:r>
          </a:p>
          <a:p>
            <a:r>
              <a:rPr lang="en-US" sz="1600" dirty="0"/>
              <a:t>Google has incorporated mobile-friendliness as part of its ranking criteria when returning search results</a:t>
            </a:r>
          </a:p>
          <a:p>
            <a:endParaRPr lang="en-US" dirty="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2240" y="940110"/>
            <a:ext cx="4072506" cy="3572374"/>
          </a:xfrm>
          <a:prstGeom prst="rect">
            <a:avLst/>
          </a:prstGeom>
        </p:spPr>
      </p:pic>
      <p:sp>
        <p:nvSpPr>
          <p:cNvPr id="10" name="Slide Number Placeholder 9"/>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a:t>
            </a:fld>
            <a:endParaRPr lang="en" dirty="0"/>
          </a:p>
        </p:txBody>
      </p:sp>
    </p:spTree>
    <p:extLst>
      <p:ext uri="{BB962C8B-B14F-4D97-AF65-F5344CB8AC3E}">
        <p14:creationId xmlns:p14="http://schemas.microsoft.com/office/powerpoint/2010/main" val="3084557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Ensuring Symmetric Structure </a:t>
            </a:r>
          </a:p>
        </p:txBody>
      </p:sp>
      <p:sp>
        <p:nvSpPr>
          <p:cNvPr id="3" name="Content Placeholder 2"/>
          <p:cNvSpPr>
            <a:spLocks noGrp="1"/>
          </p:cNvSpPr>
          <p:nvPr>
            <p:ph idx="4294967295"/>
          </p:nvPr>
        </p:nvSpPr>
        <p:spPr>
          <a:xfrm>
            <a:off x="579669" y="1242353"/>
            <a:ext cx="7413625" cy="2686050"/>
          </a:xfrm>
        </p:spPr>
        <p:txBody>
          <a:bodyPr/>
          <a:lstStyle/>
          <a:p>
            <a:r>
              <a:rPr lang="en-US" sz="1600" dirty="0"/>
              <a:t>Relies on proportion to create a style with mirroring sides</a:t>
            </a:r>
          </a:p>
          <a:p>
            <a:r>
              <a:rPr lang="en-US" sz="1600" dirty="0"/>
              <a:t>Composition of design is distributed evenly around a central point or axis of a website</a:t>
            </a:r>
          </a:p>
          <a:p>
            <a:r>
              <a:rPr lang="en-US" sz="1600" dirty="0"/>
              <a:t>Significantly correlated with users’ subjective ratings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4928" y="2984103"/>
            <a:ext cx="4763105" cy="1667087"/>
          </a:xfrm>
          <a:prstGeom prst="rect">
            <a:avLst/>
          </a:prstGeom>
        </p:spPr>
      </p:pic>
      <p:sp>
        <p:nvSpPr>
          <p:cNvPr id="8" name="Slide Number Placeholder 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a:t>
            </a:fld>
            <a:endParaRPr lang="en"/>
          </a:p>
        </p:txBody>
      </p:sp>
    </p:spTree>
    <p:extLst>
      <p:ext uri="{BB962C8B-B14F-4D97-AF65-F5344CB8AC3E}">
        <p14:creationId xmlns:p14="http://schemas.microsoft.com/office/powerpoint/2010/main" val="3873988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Question</a:t>
            </a:r>
          </a:p>
        </p:txBody>
      </p:sp>
      <p:sp>
        <p:nvSpPr>
          <p:cNvPr id="7" name="Slide Number Placeholder 6"/>
          <p:cNvSpPr>
            <a:spLocks noGrp="1"/>
          </p:cNvSpPr>
          <p:nvPr>
            <p:ph type="sldNum" idx="12"/>
          </p:nvPr>
        </p:nvSpPr>
        <p:spPr/>
        <p:txBody>
          <a:bodyPr/>
          <a:lstStyle/>
          <a:p>
            <a:fld id="{0B611C3B-063A-4707-910E-99B6597B2F3D}" type="slidenum">
              <a:rPr lang="en-US" smtClean="0"/>
              <a:t>5</a:t>
            </a:fld>
            <a:endParaRPr lang="en-US"/>
          </a:p>
        </p:txBody>
      </p:sp>
      <p:sp>
        <p:nvSpPr>
          <p:cNvPr id="3" name="Content Placeholder 2"/>
          <p:cNvSpPr>
            <a:spLocks noGrp="1"/>
          </p:cNvSpPr>
          <p:nvPr>
            <p:ph idx="4294967295"/>
          </p:nvPr>
        </p:nvSpPr>
        <p:spPr>
          <a:xfrm>
            <a:off x="0" y="1230313"/>
            <a:ext cx="8521700" cy="3338512"/>
          </a:xfrm>
        </p:spPr>
        <p:txBody>
          <a:bodyPr>
            <a:normAutofit/>
          </a:bodyPr>
          <a:lstStyle/>
          <a:p>
            <a:r>
              <a:rPr lang="en-US" dirty="0"/>
              <a:t>RQ: How to improve symmetric structure during resolution of mobile friendly problems of a web page?</a:t>
            </a:r>
          </a:p>
          <a:p>
            <a:endParaRPr lang="en-US" dirty="0"/>
          </a:p>
          <a:p>
            <a:pPr lvl="1">
              <a:lnSpc>
                <a:spcPct val="100000"/>
              </a:lnSpc>
              <a:spcBef>
                <a:spcPts val="0"/>
              </a:spcBef>
              <a:spcAft>
                <a:spcPts val="600"/>
              </a:spcAft>
            </a:pPr>
            <a:r>
              <a:rPr lang="en-US" dirty="0"/>
              <a:t>SQ1: How to identify CSS properties and values of the HTML elements that cause asymmetry of a web page?</a:t>
            </a:r>
          </a:p>
          <a:p>
            <a:pPr lvl="1">
              <a:lnSpc>
                <a:spcPct val="100000"/>
              </a:lnSpc>
              <a:spcBef>
                <a:spcPts val="0"/>
              </a:spcBef>
              <a:spcAft>
                <a:spcPts val="600"/>
              </a:spcAft>
            </a:pPr>
            <a:r>
              <a:rPr lang="en-US" dirty="0"/>
              <a:t>SQ2: How to generate patches that improve symmetric structure maintaining trade-off between symmetry and layout distortion in different viewports?</a:t>
            </a:r>
          </a:p>
        </p:txBody>
      </p:sp>
    </p:spTree>
    <p:extLst>
      <p:ext uri="{BB962C8B-B14F-4D97-AF65-F5344CB8AC3E}">
        <p14:creationId xmlns:p14="http://schemas.microsoft.com/office/powerpoint/2010/main" val="472393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a:xfrm>
            <a:off x="8283600" y="4629095"/>
            <a:ext cx="548700" cy="393600"/>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lang="en"/>
          </a:p>
        </p:txBody>
      </p:sp>
      <p:sp>
        <p:nvSpPr>
          <p:cNvPr id="32" name="Flowchart: Data 31"/>
          <p:cNvSpPr/>
          <p:nvPr/>
        </p:nvSpPr>
        <p:spPr>
          <a:xfrm>
            <a:off x="722096" y="2301726"/>
            <a:ext cx="1674331" cy="542984"/>
          </a:xfrm>
          <a:prstGeom prst="flowChartInputOutput">
            <a:avLst/>
          </a:prstGeom>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solidFill>
                  <a:schemeClr val="bg2"/>
                </a:solidFill>
                <a:effectLst/>
                <a:ea typeface="Calibri" panose="020F0502020204030204" pitchFamily="34" charset="0"/>
                <a:cs typeface="Vrinda"/>
              </a:rPr>
              <a:t>Page under test (PUT)</a:t>
            </a:r>
          </a:p>
        </p:txBody>
      </p:sp>
      <p:cxnSp>
        <p:nvCxnSpPr>
          <p:cNvPr id="33" name="Straight Arrow Connector 32"/>
          <p:cNvCxnSpPr>
            <a:endCxn id="34" idx="1"/>
          </p:cNvCxnSpPr>
          <p:nvPr/>
        </p:nvCxnSpPr>
        <p:spPr>
          <a:xfrm>
            <a:off x="4372684" y="2526538"/>
            <a:ext cx="668013" cy="83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Rectangle 33"/>
          <p:cNvSpPr/>
          <p:nvPr/>
        </p:nvSpPr>
        <p:spPr>
          <a:xfrm>
            <a:off x="5040697" y="2251027"/>
            <a:ext cx="1501125" cy="567666"/>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dirty="0">
                <a:solidFill>
                  <a:schemeClr val="bg2"/>
                </a:solidFill>
                <a:effectLst/>
                <a:ea typeface="Calibri" panose="020F0502020204030204" pitchFamily="34" charset="0"/>
                <a:cs typeface="Vrinda"/>
              </a:rPr>
              <a:t>Apply patches to fix mobile friendly problem</a:t>
            </a:r>
          </a:p>
        </p:txBody>
      </p:sp>
      <p:cxnSp>
        <p:nvCxnSpPr>
          <p:cNvPr id="35" name="Straight Arrow Connector 34"/>
          <p:cNvCxnSpPr/>
          <p:nvPr/>
        </p:nvCxnSpPr>
        <p:spPr>
          <a:xfrm>
            <a:off x="6561693" y="2489803"/>
            <a:ext cx="6235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Rectangle 35"/>
          <p:cNvSpPr/>
          <p:nvPr/>
        </p:nvSpPr>
        <p:spPr>
          <a:xfrm>
            <a:off x="7219073" y="2232660"/>
            <a:ext cx="1501125" cy="567666"/>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dirty="0">
                <a:solidFill>
                  <a:schemeClr val="bg2"/>
                </a:solidFill>
                <a:effectLst/>
                <a:ea typeface="Calibri" panose="020F0502020204030204" pitchFamily="34" charset="0"/>
                <a:cs typeface="Vrinda"/>
              </a:rPr>
              <a:t>Evaluate symmetric structure of PUT</a:t>
            </a:r>
          </a:p>
        </p:txBody>
      </p:sp>
      <p:sp>
        <p:nvSpPr>
          <p:cNvPr id="37" name="Rectangle 36"/>
          <p:cNvSpPr/>
          <p:nvPr/>
        </p:nvSpPr>
        <p:spPr>
          <a:xfrm>
            <a:off x="7244852" y="3233680"/>
            <a:ext cx="1501125" cy="567666"/>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dirty="0">
                <a:solidFill>
                  <a:schemeClr val="bg2"/>
                </a:solidFill>
                <a:effectLst/>
                <a:ea typeface="Calibri" panose="020F0502020204030204" pitchFamily="34" charset="0"/>
                <a:cs typeface="Vrinda"/>
              </a:rPr>
              <a:t>Identify problematic CSS properties</a:t>
            </a:r>
          </a:p>
        </p:txBody>
      </p:sp>
      <p:cxnSp>
        <p:nvCxnSpPr>
          <p:cNvPr id="38" name="Straight Arrow Connector 37"/>
          <p:cNvCxnSpPr/>
          <p:nvPr/>
        </p:nvCxnSpPr>
        <p:spPr>
          <a:xfrm>
            <a:off x="7993113" y="2820415"/>
            <a:ext cx="0" cy="394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Rectangle 38"/>
          <p:cNvSpPr/>
          <p:nvPr/>
        </p:nvSpPr>
        <p:spPr>
          <a:xfrm>
            <a:off x="5027806" y="3242863"/>
            <a:ext cx="1501125" cy="567666"/>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solidFill>
                  <a:schemeClr val="bg2"/>
                </a:solidFill>
                <a:effectLst/>
                <a:ea typeface="Calibri" panose="020F0502020204030204" pitchFamily="34" charset="0"/>
                <a:cs typeface="Vrinda"/>
              </a:rPr>
              <a:t>Compute Candidate Patches</a:t>
            </a:r>
          </a:p>
        </p:txBody>
      </p:sp>
      <p:cxnSp>
        <p:nvCxnSpPr>
          <p:cNvPr id="40" name="Straight Arrow Connector 39"/>
          <p:cNvCxnSpPr/>
          <p:nvPr/>
        </p:nvCxnSpPr>
        <p:spPr>
          <a:xfrm flipH="1">
            <a:off x="6535914" y="3481639"/>
            <a:ext cx="7159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Rectangle 40"/>
          <p:cNvSpPr/>
          <p:nvPr/>
        </p:nvSpPr>
        <p:spPr>
          <a:xfrm>
            <a:off x="2823651" y="3215313"/>
            <a:ext cx="1501125" cy="567666"/>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solidFill>
                  <a:schemeClr val="bg2"/>
                </a:solidFill>
                <a:effectLst/>
                <a:ea typeface="Calibri" panose="020F0502020204030204" pitchFamily="34" charset="0"/>
                <a:cs typeface="Vrinda"/>
              </a:rPr>
              <a:t>Generate the symmetric mobile friendly patch</a:t>
            </a:r>
          </a:p>
        </p:txBody>
      </p:sp>
      <p:cxnSp>
        <p:nvCxnSpPr>
          <p:cNvPr id="42" name="Straight Arrow Connector 41"/>
          <p:cNvCxnSpPr/>
          <p:nvPr/>
        </p:nvCxnSpPr>
        <p:spPr>
          <a:xfrm flipH="1">
            <a:off x="4312749" y="3509190"/>
            <a:ext cx="7159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Flowchart: Data 42"/>
          <p:cNvSpPr/>
          <p:nvPr/>
        </p:nvSpPr>
        <p:spPr>
          <a:xfrm>
            <a:off x="564446" y="3237698"/>
            <a:ext cx="1674331" cy="542984"/>
          </a:xfrm>
          <a:prstGeom prst="flowChartInputOutput">
            <a:avLst/>
          </a:prstGeom>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dirty="0">
                <a:solidFill>
                  <a:schemeClr val="bg2"/>
                </a:solidFill>
                <a:effectLst/>
                <a:ea typeface="Calibri" panose="020F0502020204030204" pitchFamily="34" charset="0"/>
                <a:cs typeface="Vrinda"/>
              </a:rPr>
              <a:t>Repaired PUT</a:t>
            </a:r>
          </a:p>
        </p:txBody>
      </p:sp>
      <p:cxnSp>
        <p:nvCxnSpPr>
          <p:cNvPr id="29" name="Straight Connector 28"/>
          <p:cNvCxnSpPr/>
          <p:nvPr/>
        </p:nvCxnSpPr>
        <p:spPr>
          <a:xfrm>
            <a:off x="5042533" y="1935252"/>
            <a:ext cx="1675157" cy="0"/>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a:off x="5042533" y="1701572"/>
            <a:ext cx="0" cy="233680"/>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6717690" y="1701572"/>
            <a:ext cx="0" cy="233680"/>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a:xfrm>
            <a:off x="5885767" y="1943052"/>
            <a:ext cx="0" cy="3079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itle 1"/>
          <p:cNvSpPr>
            <a:spLocks noGrp="1"/>
          </p:cNvSpPr>
          <p:nvPr>
            <p:ph type="title"/>
          </p:nvPr>
        </p:nvSpPr>
        <p:spPr>
          <a:xfrm>
            <a:off x="311700" y="410000"/>
            <a:ext cx="8520600" cy="607800"/>
          </a:xfrm>
        </p:spPr>
        <p:txBody>
          <a:bodyPr/>
          <a:lstStyle/>
          <a:p>
            <a:r>
              <a:rPr lang="en-US" dirty="0"/>
              <a:t>Overview of the Solution</a:t>
            </a:r>
          </a:p>
        </p:txBody>
      </p:sp>
      <p:sp>
        <p:nvSpPr>
          <p:cNvPr id="25" name="Rectangle 24"/>
          <p:cNvSpPr/>
          <p:nvPr/>
        </p:nvSpPr>
        <p:spPr>
          <a:xfrm>
            <a:off x="2862321" y="2289385"/>
            <a:ext cx="1501125" cy="567666"/>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dirty="0">
                <a:solidFill>
                  <a:schemeClr val="bg2"/>
                </a:solidFill>
                <a:effectLst/>
                <a:ea typeface="Calibri" panose="020F0502020204030204" pitchFamily="34" charset="0"/>
                <a:cs typeface="Vrinda"/>
              </a:rPr>
              <a:t>Web page segmentation</a:t>
            </a:r>
          </a:p>
        </p:txBody>
      </p:sp>
      <p:cxnSp>
        <p:nvCxnSpPr>
          <p:cNvPr id="26" name="Straight Arrow Connector 25"/>
          <p:cNvCxnSpPr/>
          <p:nvPr/>
        </p:nvCxnSpPr>
        <p:spPr>
          <a:xfrm>
            <a:off x="2238777" y="2573218"/>
            <a:ext cx="6235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Oval 3"/>
          <p:cNvSpPr/>
          <p:nvPr/>
        </p:nvSpPr>
        <p:spPr>
          <a:xfrm>
            <a:off x="6201863" y="984513"/>
            <a:ext cx="997691" cy="71462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ct val="107000"/>
              </a:lnSpc>
              <a:spcAft>
                <a:spcPts val="800"/>
              </a:spcAft>
            </a:pPr>
            <a:r>
              <a:rPr lang="en-US" sz="1000" dirty="0">
                <a:solidFill>
                  <a:schemeClr val="bg1"/>
                </a:solidFill>
                <a:ea typeface="Calibri" panose="020F0502020204030204" pitchFamily="34" charset="0"/>
                <a:cs typeface="Vrinda"/>
              </a:rPr>
              <a:t>Layout distortion</a:t>
            </a:r>
          </a:p>
        </p:txBody>
      </p:sp>
      <p:sp>
        <p:nvSpPr>
          <p:cNvPr id="45" name="Oval 44"/>
          <p:cNvSpPr/>
          <p:nvPr/>
        </p:nvSpPr>
        <p:spPr>
          <a:xfrm>
            <a:off x="4560133" y="994788"/>
            <a:ext cx="1001650" cy="71462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ct val="107000"/>
              </a:lnSpc>
              <a:spcAft>
                <a:spcPts val="800"/>
              </a:spcAft>
            </a:pPr>
            <a:r>
              <a:rPr lang="en-US" sz="1000" dirty="0">
                <a:solidFill>
                  <a:schemeClr val="bg1"/>
                </a:solidFill>
                <a:ea typeface="Calibri" panose="020F0502020204030204" pitchFamily="34" charset="0"/>
                <a:cs typeface="Vrinda"/>
              </a:rPr>
              <a:t>Mobile friendly score</a:t>
            </a:r>
          </a:p>
        </p:txBody>
      </p:sp>
      <p:cxnSp>
        <p:nvCxnSpPr>
          <p:cNvPr id="49" name="Straight Connector 48"/>
          <p:cNvCxnSpPr/>
          <p:nvPr/>
        </p:nvCxnSpPr>
        <p:spPr>
          <a:xfrm>
            <a:off x="4979693" y="4118504"/>
            <a:ext cx="1675157" cy="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a:off x="4979693" y="4118504"/>
            <a:ext cx="0" cy="233680"/>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a:off x="6654850" y="4118504"/>
            <a:ext cx="0" cy="233680"/>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Arrow Connector 51"/>
          <p:cNvCxnSpPr>
            <a:endCxn id="39" idx="2"/>
          </p:cNvCxnSpPr>
          <p:nvPr/>
        </p:nvCxnSpPr>
        <p:spPr>
          <a:xfrm flipV="1">
            <a:off x="5778368" y="3810529"/>
            <a:ext cx="1" cy="3079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Oval 52"/>
          <p:cNvSpPr/>
          <p:nvPr/>
        </p:nvSpPr>
        <p:spPr>
          <a:xfrm>
            <a:off x="6092456" y="4339549"/>
            <a:ext cx="1092781" cy="7146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ct val="107000"/>
              </a:lnSpc>
              <a:spcAft>
                <a:spcPts val="800"/>
              </a:spcAft>
            </a:pPr>
            <a:r>
              <a:rPr lang="en-US" sz="1000" dirty="0">
                <a:solidFill>
                  <a:schemeClr val="bg1"/>
                </a:solidFill>
                <a:ea typeface="Calibri" panose="020F0502020204030204" pitchFamily="34" charset="0"/>
                <a:cs typeface="Vrinda"/>
              </a:rPr>
              <a:t>Proportion Score</a:t>
            </a:r>
          </a:p>
        </p:txBody>
      </p:sp>
      <p:sp>
        <p:nvSpPr>
          <p:cNvPr id="54" name="Oval 53"/>
          <p:cNvSpPr/>
          <p:nvPr/>
        </p:nvSpPr>
        <p:spPr>
          <a:xfrm>
            <a:off x="4383317" y="4339551"/>
            <a:ext cx="1153875" cy="71461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ct val="107000"/>
              </a:lnSpc>
              <a:spcAft>
                <a:spcPts val="800"/>
              </a:spcAft>
            </a:pPr>
            <a:r>
              <a:rPr lang="en-US" sz="1000" dirty="0">
                <a:solidFill>
                  <a:schemeClr val="bg1"/>
                </a:solidFill>
                <a:ea typeface="Calibri" panose="020F0502020204030204" pitchFamily="34" charset="0"/>
                <a:cs typeface="Vrinda"/>
              </a:rPr>
              <a:t>Balance Score</a:t>
            </a:r>
          </a:p>
        </p:txBody>
      </p:sp>
      <p:cxnSp>
        <p:nvCxnSpPr>
          <p:cNvPr id="31" name="Straight Arrow Connector 30"/>
          <p:cNvCxnSpPr>
            <a:endCxn id="43" idx="5"/>
          </p:cNvCxnSpPr>
          <p:nvPr/>
        </p:nvCxnSpPr>
        <p:spPr>
          <a:xfrm flipH="1" flipV="1">
            <a:off x="2071344" y="3509190"/>
            <a:ext cx="746171" cy="83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35729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Segmentation of the web page</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806" y="1492194"/>
            <a:ext cx="2238344" cy="3355796"/>
          </a:xfrm>
          <a:prstGeom prst="rect">
            <a:avLst/>
          </a:prstGeom>
          <a:ln>
            <a:solidFill>
              <a:schemeClr val="bg2"/>
            </a:solid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7967" y="1463096"/>
            <a:ext cx="2277178" cy="3414018"/>
          </a:xfrm>
          <a:prstGeom prst="rect">
            <a:avLst/>
          </a:prstGeom>
          <a:ln>
            <a:solidFill>
              <a:schemeClr val="bg2"/>
            </a:solidFill>
          </a:ln>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5043" y="1463096"/>
            <a:ext cx="2275388" cy="3411335"/>
          </a:xfrm>
          <a:prstGeom prst="rect">
            <a:avLst/>
          </a:prstGeom>
          <a:ln>
            <a:solidFill>
              <a:schemeClr val="bg2"/>
            </a:solidFill>
          </a:ln>
        </p:spPr>
      </p:pic>
    </p:spTree>
    <p:extLst>
      <p:ext uri="{BB962C8B-B14F-4D97-AF65-F5344CB8AC3E}">
        <p14:creationId xmlns:p14="http://schemas.microsoft.com/office/powerpoint/2010/main" val="2476375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478ace32c6_1_85"/>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lvl="0"/>
            <a:r>
              <a:rPr lang="en-US" dirty="0"/>
              <a:t>Detecting Faulty Elements</a:t>
            </a:r>
            <a:endParaRPr dirty="0"/>
          </a:p>
        </p:txBody>
      </p:sp>
      <p:sp>
        <p:nvSpPr>
          <p:cNvPr id="265" name="Google Shape;265;g478ace32c6_1_85"/>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400"/>
              <a:buNone/>
            </a:pPr>
            <a:fld id="{00000000-1234-1234-1234-123412341234}" type="slidenum">
              <a:rPr lang="en"/>
              <a:pPr marL="0" lvl="0" indent="0" algn="r" rtl="0">
                <a:lnSpc>
                  <a:spcPct val="100000"/>
                </a:lnSpc>
                <a:spcBef>
                  <a:spcPts val="0"/>
                </a:spcBef>
                <a:spcAft>
                  <a:spcPts val="0"/>
                </a:spcAft>
                <a:buSzPts val="1400"/>
                <a:buNone/>
              </a:pPr>
              <a:t>8</a:t>
            </a:fld>
            <a:endParaRPr/>
          </a:p>
        </p:txBody>
      </p:sp>
      <mc:AlternateContent xmlns:mc="http://schemas.openxmlformats.org/markup-compatibility/2006">
        <mc:Choice xmlns:a14="http://schemas.microsoft.com/office/drawing/2010/main" Requires="a14">
          <p:sp>
            <p:nvSpPr>
              <p:cNvPr id="266" name="Google Shape;266;g478ace32c6_1_85"/>
              <p:cNvSpPr txBox="1">
                <a:spLocks noGrp="1"/>
              </p:cNvSpPr>
              <p:nvPr>
                <p:ph type="body" idx="4294967295"/>
              </p:nvPr>
            </p:nvSpPr>
            <p:spPr>
              <a:xfrm>
                <a:off x="432350" y="1410175"/>
                <a:ext cx="8118900" cy="3060300"/>
              </a:xfrm>
              <a:prstGeom prst="rect">
                <a:avLst/>
              </a:prstGeom>
              <a:noFill/>
              <a:ln>
                <a:noFill/>
              </a:ln>
            </p:spPr>
            <p:txBody>
              <a:bodyPr spcFirstLastPara="1" wrap="square" lIns="91425" tIns="91425" rIns="91425" bIns="91425" anchor="t" anchorCtr="0">
                <a:noAutofit/>
              </a:bodyPr>
              <a:lstStyle/>
              <a:p>
                <a:pPr>
                  <a:buFont typeface="+mj-lt"/>
                  <a:buAutoNum type="arabicPeriod"/>
                </a:pPr>
                <a14:m>
                  <m:oMath xmlns:m="http://schemas.openxmlformats.org/officeDocument/2006/math">
                    <m:sSub>
                      <m:sSubPr>
                        <m:ctrlPr>
                          <a:rPr lang="pt-BR" sz="1400" i="1" smtClean="0">
                            <a:latin typeface="Cambria Math" panose="02040503050406030204" pitchFamily="18" charset="0"/>
                          </a:rPr>
                        </m:ctrlPr>
                      </m:sSubPr>
                      <m:e>
                        <m:r>
                          <a:rPr lang="en-US" sz="1400" b="0" i="1" smtClean="0">
                            <a:latin typeface="Cambria Math" panose="02040503050406030204" pitchFamily="18" charset="0"/>
                          </a:rPr>
                          <m:t>𝑁</m:t>
                        </m:r>
                      </m:e>
                      <m:sub>
                        <m:r>
                          <a:rPr lang="en-US" sz="1400" b="0" i="1" smtClean="0">
                            <a:latin typeface="Cambria Math" panose="02040503050406030204" pitchFamily="18" charset="0"/>
                          </a:rPr>
                          <m:t>𝑖</m:t>
                        </m:r>
                      </m:sub>
                    </m:sSub>
                  </m:oMath>
                </a14:m>
                <a:r>
                  <a:rPr lang="en-US" sz="1400" dirty="0"/>
                  <a:t> The number of odd elements in each segments on both sides.</a:t>
                </a:r>
              </a:p>
              <a:p>
                <a:pPr>
                  <a:buFont typeface="+mj-lt"/>
                  <a:buAutoNum type="arabicPeriod"/>
                </a:pPr>
                <a14:m>
                  <m:oMath xmlns:m="http://schemas.openxmlformats.org/officeDocument/2006/math">
                    <m:sSub>
                      <m:sSubPr>
                        <m:ctrlPr>
                          <a:rPr lang="pt-BR" sz="1400" i="1">
                            <a:latin typeface="Cambria Math" panose="02040503050406030204" pitchFamily="18" charset="0"/>
                          </a:rPr>
                        </m:ctrlPr>
                      </m:sSubPr>
                      <m:e>
                        <m:r>
                          <a:rPr lang="en-US" sz="1400" b="0" i="1" smtClean="0">
                            <a:latin typeface="Cambria Math" panose="02040503050406030204" pitchFamily="18" charset="0"/>
                          </a:rPr>
                          <m:t>𝐻</m:t>
                        </m:r>
                      </m:e>
                      <m:sub>
                        <m:r>
                          <a:rPr lang="en-US" sz="1400" i="1">
                            <a:latin typeface="Cambria Math" panose="02040503050406030204" pitchFamily="18" charset="0"/>
                          </a:rPr>
                          <m:t>𝑖</m:t>
                        </m:r>
                      </m:sub>
                    </m:sSub>
                  </m:oMath>
                </a14:m>
                <a:r>
                  <a:rPr lang="en-US" sz="1400" dirty="0"/>
                  <a:t> The distance from the closest headline and sub-headline on both sides.</a:t>
                </a:r>
              </a:p>
              <a:p>
                <a:pPr>
                  <a:buFont typeface="+mj-lt"/>
                  <a:buAutoNum type="arabicPeriod"/>
                </a:pPr>
                <a14:m>
                  <m:oMath xmlns:m="http://schemas.openxmlformats.org/officeDocument/2006/math">
                    <m:sSub>
                      <m:sSubPr>
                        <m:ctrlPr>
                          <a:rPr lang="pt-BR" sz="1400" i="1">
                            <a:latin typeface="Cambria Math" panose="02040503050406030204" pitchFamily="18" charset="0"/>
                          </a:rPr>
                        </m:ctrlPr>
                      </m:sSubPr>
                      <m:e>
                        <m:r>
                          <a:rPr lang="en-US" sz="1400" b="0" i="1" smtClean="0">
                            <a:latin typeface="Cambria Math" panose="02040503050406030204" pitchFamily="18" charset="0"/>
                          </a:rPr>
                          <m:t>𝐶</m:t>
                        </m:r>
                      </m:e>
                      <m:sub>
                        <m:r>
                          <a:rPr lang="en-US" sz="1400" i="1">
                            <a:latin typeface="Cambria Math" panose="02040503050406030204" pitchFamily="18" charset="0"/>
                          </a:rPr>
                          <m:t>𝑖</m:t>
                        </m:r>
                      </m:sub>
                    </m:sSub>
                  </m:oMath>
                </a14:m>
                <a:r>
                  <a:rPr lang="en-US" sz="1400" dirty="0"/>
                  <a:t> The distance from the closest call to action button according to the center.</a:t>
                </a:r>
              </a:p>
              <a:p>
                <a:pPr>
                  <a:buFont typeface="+mj-lt"/>
                  <a:buAutoNum type="arabicPeriod"/>
                </a:pPr>
                <a14:m>
                  <m:oMath xmlns:m="http://schemas.openxmlformats.org/officeDocument/2006/math">
                    <m:sSub>
                      <m:sSubPr>
                        <m:ctrlPr>
                          <a:rPr lang="pt-BR" sz="1400" i="1">
                            <a:latin typeface="Cambria Math" panose="02040503050406030204" pitchFamily="18" charset="0"/>
                          </a:rPr>
                        </m:ctrlPr>
                      </m:sSubPr>
                      <m:e>
                        <m:r>
                          <a:rPr lang="en-US" sz="1400" b="0" i="1" smtClean="0">
                            <a:latin typeface="Cambria Math" panose="02040503050406030204" pitchFamily="18" charset="0"/>
                          </a:rPr>
                          <m:t>𝐸</m:t>
                        </m:r>
                      </m:e>
                      <m:sub>
                        <m:r>
                          <a:rPr lang="en-US" sz="1400" i="1">
                            <a:latin typeface="Cambria Math" panose="02040503050406030204" pitchFamily="18" charset="0"/>
                          </a:rPr>
                          <m:t>𝑖</m:t>
                        </m:r>
                      </m:sub>
                    </m:sSub>
                  </m:oMath>
                </a14:m>
                <a:r>
                  <a:rPr lang="en-US" sz="1400" dirty="0"/>
                  <a:t> The number of odd elements under the heading on both sides</a:t>
                </a:r>
              </a:p>
              <a:p>
                <a:pPr marL="114300" indent="0">
                  <a:buNone/>
                </a:pPr>
                <a:endParaRPr lang="en-US" sz="1400" dirty="0"/>
              </a:p>
            </p:txBody>
          </p:sp>
        </mc:Choice>
        <mc:Fallback>
          <p:sp>
            <p:nvSpPr>
              <p:cNvPr id="266" name="Google Shape;266;g478ace32c6_1_85"/>
              <p:cNvSpPr txBox="1">
                <a:spLocks noGrp="1" noRot="1" noChangeAspect="1" noMove="1" noResize="1" noEditPoints="1" noAdjustHandles="1" noChangeArrowheads="1" noChangeShapeType="1" noTextEdit="1"/>
              </p:cNvSpPr>
              <p:nvPr>
                <p:ph type="body" idx="4294967295"/>
              </p:nvPr>
            </p:nvSpPr>
            <p:spPr>
              <a:xfrm>
                <a:off x="432350" y="1410175"/>
                <a:ext cx="8118900" cy="3060300"/>
              </a:xfrm>
              <a:prstGeom prst="rect">
                <a:avLst/>
              </a:prstGeom>
              <a:blipFill>
                <a:blip r:embed="rId3"/>
                <a:stretch>
                  <a:fillRect t="-398"/>
                </a:stretch>
              </a:blipFill>
              <a:ln>
                <a:noFill/>
              </a:ln>
            </p:spPr>
            <p:txBody>
              <a:bodyPr/>
              <a:lstStyle/>
              <a:p>
                <a:r>
                  <a:rPr lang="en-US">
                    <a:noFill/>
                  </a:rPr>
                  <a:t> </a:t>
                </a:r>
              </a:p>
            </p:txBody>
          </p:sp>
        </mc:Fallback>
      </mc:AlternateContent>
      <p:sp>
        <p:nvSpPr>
          <p:cNvPr id="5" name="Google Shape;264;g478ace32c6_1_85"/>
          <p:cNvSpPr txBox="1">
            <a:spLocks/>
          </p:cNvSpPr>
          <p:nvPr/>
        </p:nvSpPr>
        <p:spPr>
          <a:xfrm>
            <a:off x="311700" y="943526"/>
            <a:ext cx="8520600" cy="60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r>
              <a:rPr lang="en-US" sz="2000" dirty="0"/>
              <a:t>Balance Score</a:t>
            </a:r>
          </a:p>
        </p:txBody>
      </p:sp>
    </p:spTree>
    <p:extLst>
      <p:ext uri="{BB962C8B-B14F-4D97-AF65-F5344CB8AC3E}">
        <p14:creationId xmlns:p14="http://schemas.microsoft.com/office/powerpoint/2010/main" val="1224239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478ace32c6_1_85"/>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lvl="0"/>
            <a:r>
              <a:rPr lang="en-US" dirty="0"/>
              <a:t>Detecting Faulty Elements</a:t>
            </a:r>
            <a:endParaRPr dirty="0"/>
          </a:p>
        </p:txBody>
      </p:sp>
      <p:sp>
        <p:nvSpPr>
          <p:cNvPr id="265" name="Google Shape;265;g478ace32c6_1_85"/>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400"/>
              <a:buNone/>
            </a:pPr>
            <a:fld id="{00000000-1234-1234-1234-123412341234}" type="slidenum">
              <a:rPr lang="en"/>
              <a:pPr marL="0" lvl="0" indent="0" algn="r" rtl="0">
                <a:lnSpc>
                  <a:spcPct val="100000"/>
                </a:lnSpc>
                <a:spcBef>
                  <a:spcPts val="0"/>
                </a:spcBef>
                <a:spcAft>
                  <a:spcPts val="0"/>
                </a:spcAft>
                <a:buSzPts val="1400"/>
                <a:buNone/>
              </a:pPr>
              <a:t>9</a:t>
            </a:fld>
            <a:endParaRPr/>
          </a:p>
        </p:txBody>
      </p:sp>
      <mc:AlternateContent xmlns:mc="http://schemas.openxmlformats.org/markup-compatibility/2006" xmlns:a14="http://schemas.microsoft.com/office/drawing/2010/main">
        <mc:Choice Requires="a14">
          <p:sp>
            <p:nvSpPr>
              <p:cNvPr id="266" name="Google Shape;266;g478ace32c6_1_85"/>
              <p:cNvSpPr txBox="1">
                <a:spLocks noGrp="1"/>
              </p:cNvSpPr>
              <p:nvPr>
                <p:ph type="body" idx="4294967295"/>
              </p:nvPr>
            </p:nvSpPr>
            <p:spPr>
              <a:xfrm>
                <a:off x="432350" y="1410175"/>
                <a:ext cx="8118900" cy="3060300"/>
              </a:xfrm>
              <a:prstGeom prst="rect">
                <a:avLst/>
              </a:prstGeom>
              <a:noFill/>
              <a:ln>
                <a:noFill/>
              </a:ln>
            </p:spPr>
            <p:txBody>
              <a:bodyPr spcFirstLastPara="1" wrap="square" lIns="91425" tIns="91425" rIns="91425" bIns="91425" anchor="t" anchorCtr="0">
                <a:noAutofit/>
              </a:bodyPr>
              <a:lstStyle/>
              <a:p>
                <a:r>
                  <a:rPr lang="en-US" sz="1400" dirty="0"/>
                  <a:t>If the height of an HTML element, </a:t>
                </a:r>
                <a14:m>
                  <m:oMath xmlns:m="http://schemas.openxmlformats.org/officeDocument/2006/math">
                    <m:r>
                      <a:rPr lang="en-US" sz="1400" b="0" i="1" smtClean="0">
                        <a:latin typeface="Cambria Math" panose="02040503050406030204" pitchFamily="18" charset="0"/>
                      </a:rPr>
                      <m:t>𝑒</m:t>
                    </m:r>
                  </m:oMath>
                </a14:m>
                <a:r>
                  <a:rPr lang="en-US" sz="1400" dirty="0"/>
                  <a:t> is </a:t>
                </a:r>
                <a14:m>
                  <m:oMath xmlns:m="http://schemas.openxmlformats.org/officeDocument/2006/math">
                    <m:sSub>
                      <m:sSubPr>
                        <m:ctrlPr>
                          <a:rPr lang="pt-BR" sz="1400" i="1" smtClean="0">
                            <a:latin typeface="Cambria Math" panose="02040503050406030204" pitchFamily="18" charset="0"/>
                          </a:rPr>
                        </m:ctrlPr>
                      </m:sSubPr>
                      <m:e>
                        <m:r>
                          <a:rPr lang="en-US" sz="1400" b="0" i="1" smtClean="0">
                            <a:latin typeface="Cambria Math" panose="02040503050406030204" pitchFamily="18" charset="0"/>
                          </a:rPr>
                          <m:t>𝐻</m:t>
                        </m:r>
                      </m:e>
                      <m:sub>
                        <m:r>
                          <a:rPr lang="en-US" sz="1400" b="0" i="1" smtClean="0">
                            <a:latin typeface="Cambria Math" panose="02040503050406030204" pitchFamily="18" charset="0"/>
                          </a:rPr>
                          <m:t>𝑒</m:t>
                        </m:r>
                      </m:sub>
                    </m:sSub>
                  </m:oMath>
                </a14:m>
                <a:r>
                  <a:rPr lang="en-US" sz="1400" dirty="0"/>
                  <a:t> and width is </a:t>
                </a:r>
                <a14:m>
                  <m:oMath xmlns:m="http://schemas.openxmlformats.org/officeDocument/2006/math">
                    <m:sSub>
                      <m:sSubPr>
                        <m:ctrlPr>
                          <a:rPr lang="pt-BR" sz="1400" i="1">
                            <a:latin typeface="Cambria Math" panose="02040503050406030204" pitchFamily="18" charset="0"/>
                          </a:rPr>
                        </m:ctrlPr>
                      </m:sSubPr>
                      <m:e>
                        <m:r>
                          <a:rPr lang="en-US" sz="1400" b="0" i="1" smtClean="0">
                            <a:latin typeface="Cambria Math" panose="02040503050406030204" pitchFamily="18" charset="0"/>
                          </a:rPr>
                          <m:t>𝑊</m:t>
                        </m:r>
                      </m:e>
                      <m:sub>
                        <m:r>
                          <a:rPr lang="en-US" sz="1400" b="0" i="1" smtClean="0">
                            <a:latin typeface="Cambria Math" panose="02040503050406030204" pitchFamily="18" charset="0"/>
                          </a:rPr>
                          <m:t>𝑒</m:t>
                        </m:r>
                      </m:sub>
                    </m:sSub>
                  </m:oMath>
                </a14:m>
                <a:r>
                  <a:rPr lang="en-US" sz="1400" dirty="0"/>
                  <a:t>, the proportion score of that element is </a:t>
                </a:r>
                <a14:m>
                  <m:oMath xmlns:m="http://schemas.openxmlformats.org/officeDocument/2006/math">
                    <m:sSub>
                      <m:sSubPr>
                        <m:ctrlPr>
                          <a:rPr lang="pt-BR" sz="1400" i="1">
                            <a:latin typeface="Cambria Math" panose="02040503050406030204" pitchFamily="18" charset="0"/>
                          </a:rPr>
                        </m:ctrlPr>
                      </m:sSubPr>
                      <m:e>
                        <m:r>
                          <a:rPr lang="en-US" sz="1400" b="0" i="1" smtClean="0">
                            <a:latin typeface="Cambria Math" panose="02040503050406030204" pitchFamily="18" charset="0"/>
                          </a:rPr>
                          <m:t>𝑃</m:t>
                        </m:r>
                      </m:e>
                      <m:sub>
                        <m:r>
                          <a:rPr lang="en-US" sz="1400" b="0" i="1" smtClean="0">
                            <a:latin typeface="Cambria Math" panose="02040503050406030204" pitchFamily="18" charset="0"/>
                          </a:rPr>
                          <m:t>𝑒</m:t>
                        </m:r>
                      </m:sub>
                    </m:sSub>
                  </m:oMath>
                </a14:m>
                <a:r>
                  <a:rPr lang="en-US" sz="1400" dirty="0"/>
                  <a:t>.</a:t>
                </a:r>
              </a:p>
              <a:p>
                <a:endParaRPr lang="en-US" sz="1400" dirty="0"/>
              </a:p>
              <a:p>
                <a:endParaRPr lang="en-US" sz="1400" dirty="0"/>
              </a:p>
              <a:p>
                <a:endParaRPr lang="en-US" sz="1400" dirty="0"/>
              </a:p>
              <a:p>
                <a:endParaRPr lang="en-US" sz="1400" dirty="0"/>
              </a:p>
              <a:p>
                <a:r>
                  <a:rPr lang="en-US" sz="1400" dirty="0"/>
                  <a:t>If the proportion score of left set is </a:t>
                </a:r>
                <a14:m>
                  <m:oMath xmlns:m="http://schemas.openxmlformats.org/officeDocument/2006/math">
                    <m:sSub>
                      <m:sSubPr>
                        <m:ctrlPr>
                          <a:rPr lang="pt-BR" sz="1400" i="1">
                            <a:latin typeface="Cambria Math" panose="02040503050406030204" pitchFamily="18" charset="0"/>
                          </a:rPr>
                        </m:ctrlPr>
                      </m:sSubPr>
                      <m:e>
                        <m:r>
                          <a:rPr lang="en-US" sz="1400" b="0" i="1" smtClean="0">
                            <a:latin typeface="Cambria Math" panose="02040503050406030204" pitchFamily="18" charset="0"/>
                          </a:rPr>
                          <m:t>𝑃</m:t>
                        </m:r>
                      </m:e>
                      <m:sub>
                        <m:r>
                          <a:rPr lang="en-US" sz="1400" b="0" i="1" smtClean="0">
                            <a:latin typeface="Cambria Math" panose="02040503050406030204" pitchFamily="18" charset="0"/>
                          </a:rPr>
                          <m:t>𝐿</m:t>
                        </m:r>
                      </m:sub>
                    </m:sSub>
                    <m:r>
                      <a:rPr lang="en-US" sz="1400" b="0" i="1" smtClean="0">
                        <a:latin typeface="Cambria Math" panose="02040503050406030204" pitchFamily="18" charset="0"/>
                      </a:rPr>
                      <m:t>𝑠</m:t>
                    </m:r>
                  </m:oMath>
                </a14:m>
                <a:r>
                  <a:rPr lang="en-US" sz="1400" dirty="0"/>
                  <a:t> and right set is </a:t>
                </a:r>
                <a14:m>
                  <m:oMath xmlns:m="http://schemas.openxmlformats.org/officeDocument/2006/math">
                    <m:sSub>
                      <m:sSubPr>
                        <m:ctrlPr>
                          <a:rPr lang="pt-BR" sz="1400" i="1">
                            <a:latin typeface="Cambria Math" panose="02040503050406030204" pitchFamily="18" charset="0"/>
                          </a:rPr>
                        </m:ctrlPr>
                      </m:sSubPr>
                      <m:e>
                        <m:r>
                          <a:rPr lang="en-US" sz="1400" b="0" i="1" smtClean="0">
                            <a:latin typeface="Cambria Math" panose="02040503050406030204" pitchFamily="18" charset="0"/>
                          </a:rPr>
                          <m:t>𝑃</m:t>
                        </m:r>
                      </m:e>
                      <m:sub>
                        <m:r>
                          <a:rPr lang="en-US" sz="1400" b="0" i="1" smtClean="0">
                            <a:latin typeface="Cambria Math" panose="02040503050406030204" pitchFamily="18" charset="0"/>
                          </a:rPr>
                          <m:t>𝑅</m:t>
                        </m:r>
                      </m:sub>
                    </m:sSub>
                    <m:r>
                      <a:rPr lang="en-US" sz="1400" b="0" i="1" smtClean="0">
                        <a:latin typeface="Cambria Math" panose="02040503050406030204" pitchFamily="18" charset="0"/>
                      </a:rPr>
                      <m:t>𝑠</m:t>
                    </m:r>
                  </m:oMath>
                </a14:m>
                <a:endParaRPr lang="en-US" sz="1400" dirty="0"/>
              </a:p>
            </p:txBody>
          </p:sp>
        </mc:Choice>
        <mc:Fallback xmlns="">
          <p:sp>
            <p:nvSpPr>
              <p:cNvPr id="266" name="Google Shape;266;g478ace32c6_1_85"/>
              <p:cNvSpPr txBox="1">
                <a:spLocks noGrp="1" noRot="1" noChangeAspect="1" noMove="1" noResize="1" noEditPoints="1" noAdjustHandles="1" noChangeArrowheads="1" noChangeShapeType="1" noTextEdit="1"/>
              </p:cNvSpPr>
              <p:nvPr>
                <p:ph type="body" idx="4294967295"/>
              </p:nvPr>
            </p:nvSpPr>
            <p:spPr>
              <a:xfrm>
                <a:off x="432350" y="1410175"/>
                <a:ext cx="8118900" cy="3060300"/>
              </a:xfrm>
              <a:prstGeom prst="rect">
                <a:avLst/>
              </a:prstGeom>
              <a:blipFill rotWithShape="0">
                <a:blip r:embed="rId3"/>
                <a:stretch>
                  <a:fillRect/>
                </a:stretch>
              </a:blipFill>
              <a:ln>
                <a:noFill/>
              </a:ln>
            </p:spPr>
            <p:txBody>
              <a:bodyPr/>
              <a:lstStyle/>
              <a:p>
                <a:r>
                  <a:rPr lang="en-US">
                    <a:noFill/>
                  </a:rPr>
                  <a:t> </a:t>
                </a:r>
              </a:p>
            </p:txBody>
          </p:sp>
        </mc:Fallback>
      </mc:AlternateContent>
      <p:sp>
        <p:nvSpPr>
          <p:cNvPr id="5" name="Google Shape;264;g478ace32c6_1_85"/>
          <p:cNvSpPr txBox="1">
            <a:spLocks/>
          </p:cNvSpPr>
          <p:nvPr/>
        </p:nvSpPr>
        <p:spPr>
          <a:xfrm>
            <a:off x="311700" y="943526"/>
            <a:ext cx="8520600" cy="60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r>
              <a:rPr lang="en-US" sz="2000" dirty="0"/>
              <a:t>Proportion Score:</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1843" y="1819995"/>
            <a:ext cx="1561672" cy="1072432"/>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1069" y="3333750"/>
            <a:ext cx="2223220" cy="1206398"/>
          </a:xfrm>
          <a:prstGeom prst="rect">
            <a:avLst/>
          </a:prstGeom>
        </p:spPr>
      </p:pic>
      <mc:AlternateContent xmlns:mc="http://schemas.openxmlformats.org/markup-compatibility/2006" xmlns:a14="http://schemas.microsoft.com/office/drawing/2010/main">
        <mc:Choice Requires="a14">
          <p:sp>
            <p:nvSpPr>
              <p:cNvPr id="2" name="Rectangle 1"/>
              <p:cNvSpPr/>
              <p:nvPr/>
            </p:nvSpPr>
            <p:spPr>
              <a:xfrm>
                <a:off x="824166" y="4470475"/>
                <a:ext cx="4203395" cy="307777"/>
              </a:xfrm>
              <a:prstGeom prst="rect">
                <a:avLst/>
              </a:prstGeom>
            </p:spPr>
            <p:txBody>
              <a:bodyPr wrap="none">
                <a:spAutoFit/>
              </a:bodyPr>
              <a:lstStyle/>
              <a:p>
                <a:r>
                  <a:rPr lang="en-US" dirty="0">
                    <a:latin typeface="Roboto" panose="020B0604020202020204" charset="0"/>
                    <a:ea typeface="Roboto" panose="020B0604020202020204" charset="0"/>
                  </a:rPr>
                  <a:t>where the number of elements in left side is </a:t>
                </a:r>
                <a14:m>
                  <m:oMath xmlns:m="http://schemas.openxmlformats.org/officeDocument/2006/math">
                    <m:sSub>
                      <m:sSubPr>
                        <m:ctrlPr>
                          <a:rPr lang="pt-BR"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𝐿</m:t>
                        </m:r>
                      </m:sub>
                    </m:sSub>
                  </m:oMath>
                </a14:m>
                <a:r>
                  <a:rPr lang="en-US" dirty="0">
                    <a:latin typeface="Roboto" panose="020B0604020202020204" charset="0"/>
                    <a:ea typeface="Roboto" panose="020B0604020202020204" charset="0"/>
                  </a:rPr>
                  <a:t> and</a:t>
                </a:r>
              </a:p>
            </p:txBody>
          </p:sp>
        </mc:Choice>
        <mc:Fallback xmlns="">
          <p:sp>
            <p:nvSpPr>
              <p:cNvPr id="2" name="Rectangle 1"/>
              <p:cNvSpPr>
                <a:spLocks noRot="1" noChangeAspect="1" noMove="1" noResize="1" noEditPoints="1" noAdjustHandles="1" noChangeArrowheads="1" noChangeShapeType="1" noTextEdit="1"/>
              </p:cNvSpPr>
              <p:nvPr/>
            </p:nvSpPr>
            <p:spPr>
              <a:xfrm>
                <a:off x="824166" y="4470475"/>
                <a:ext cx="4203395" cy="307777"/>
              </a:xfrm>
              <a:prstGeom prst="rect">
                <a:avLst/>
              </a:prstGeom>
              <a:blipFill rotWithShape="0">
                <a:blip r:embed="rId6"/>
                <a:stretch>
                  <a:fillRect l="-435" t="-1961" r="-145" b="-19608"/>
                </a:stretch>
              </a:blipFill>
            </p:spPr>
            <p:txBody>
              <a:bodyPr/>
              <a:lstStyle/>
              <a:p>
                <a:r>
                  <a:rPr lang="en-US">
                    <a:noFill/>
                  </a:rPr>
                  <a:t> </a:t>
                </a:r>
              </a:p>
            </p:txBody>
          </p:sp>
        </mc:Fallback>
      </mc:AlternateContent>
    </p:spTree>
    <p:extLst>
      <p:ext uri="{BB962C8B-B14F-4D97-AF65-F5344CB8AC3E}">
        <p14:creationId xmlns:p14="http://schemas.microsoft.com/office/powerpoint/2010/main" val="740832409"/>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1180</TotalTime>
  <Words>2271</Words>
  <Application>Microsoft Office PowerPoint</Application>
  <PresentationFormat>On-screen Show (16:9)</PresentationFormat>
  <Paragraphs>220</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Cambria Math</vt:lpstr>
      <vt:lpstr>Roboto</vt:lpstr>
      <vt:lpstr>Arial</vt:lpstr>
      <vt:lpstr>NimbusRomNo9L-Regu</vt:lpstr>
      <vt:lpstr>Geometric</vt:lpstr>
      <vt:lpstr>Automated Repair of Asymmetric Web Pages during Resolution of Mobile Friendly Problems</vt:lpstr>
      <vt:lpstr>Mobile Friendly Problems</vt:lpstr>
      <vt:lpstr>Why Mobile Friendly?</vt:lpstr>
      <vt:lpstr>Problem: Ensuring Symmetric Structure </vt:lpstr>
      <vt:lpstr>Research Question</vt:lpstr>
      <vt:lpstr>Overview of the Solution</vt:lpstr>
      <vt:lpstr>Segmentation of the web page</vt:lpstr>
      <vt:lpstr>Detecting Faulty Elements</vt:lpstr>
      <vt:lpstr>Detecting Faulty Elements</vt:lpstr>
      <vt:lpstr>Detecting Faulty Elements</vt:lpstr>
      <vt:lpstr>Generate Symmetric Mobile Friendly Patch</vt:lpstr>
      <vt:lpstr>Subjects</vt:lpstr>
      <vt:lpstr>Proportion Score Loss</vt:lpstr>
      <vt:lpstr>Balance Score Gain</vt:lpstr>
      <vt:lpstr>Summary of Evaluation Metrics</vt:lpstr>
      <vt:lpstr>User Based Study</vt:lpstr>
      <vt:lpstr>User Based Study</vt:lpstr>
      <vt:lpstr>Example</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Symmetric Structure during Resolution of Mobile Friendly Problems in Web Pages</dc:title>
  <cp:lastModifiedBy>Aquib Azmain</cp:lastModifiedBy>
  <cp:revision>116</cp:revision>
  <dcterms:modified xsi:type="dcterms:W3CDTF">2021-04-26T10:34:20Z</dcterms:modified>
</cp:coreProperties>
</file>