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Nunito-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Selamat pagi izin memperkenalkan diri nama saya rijal, kami dari refocus consultan akan menyampaikan hasil dari analisis kami untuk membantu NHTSA dalam mengurangi kecelakaan lalu lintas di Amerika Serikat </a:t>
            </a:r>
            <a:endParaRPr/>
          </a:p>
          <a:p>
            <a:pPr indent="0" lvl="0" marL="0" rtl="0" algn="l">
              <a:spcBef>
                <a:spcPts val="0"/>
              </a:spcBef>
              <a:spcAft>
                <a:spcPts val="0"/>
              </a:spcAft>
              <a:buNone/>
            </a:pPr>
            <a:r>
              <a:rPr lang="en"/>
              <a:t>Metodologi yang kami pakai </a:t>
            </a:r>
            <a:endParaRPr/>
          </a:p>
          <a:p>
            <a:pPr indent="0" lvl="0" marL="0" rtl="0" algn="l">
              <a:spcBef>
                <a:spcPts val="0"/>
              </a:spcBef>
              <a:spcAft>
                <a:spcPts val="0"/>
              </a:spcAft>
              <a:buNone/>
            </a:pPr>
            <a:r>
              <a:rPr lang="en"/>
              <a:t>1. Impor data ke SQL 2. Mengimpor dan mengekspor data ke google spraedsheet 3. Membuat pivot table dan visualisasi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Bagaimana cara menurunkan angka kecelakaan di tahun berikutnya?</a:t>
            </a:r>
            <a:endParaRPr/>
          </a:p>
          <a:p>
            <a:pPr indent="0" lvl="0" marL="457200" rtl="0" algn="l">
              <a:spcBef>
                <a:spcPts val="0"/>
              </a:spcBef>
              <a:spcAft>
                <a:spcPts val="0"/>
              </a:spcAft>
              <a:buNone/>
            </a:pPr>
            <a:r>
              <a:rPr lang="en"/>
              <a:t>Inilah 5 rekomendasi kami dari Refocus Consultant :</a:t>
            </a:r>
            <a:endParaRPr/>
          </a:p>
          <a:p>
            <a:pPr indent="-317500" lvl="0" marL="457200" rtl="0" algn="l">
              <a:spcBef>
                <a:spcPts val="0"/>
              </a:spcBef>
              <a:spcAft>
                <a:spcPts val="0"/>
              </a:spcAft>
              <a:buSzPts val="1400"/>
              <a:buChar char="-"/>
            </a:pPr>
            <a:r>
              <a:rPr lang="en"/>
              <a:t>Dikarenakan Kecelakaan tertinggi terjadi di 3 Negara bagian, maka fokus utama sebaiknya di lakukan di Texas, California atau Florida.</a:t>
            </a:r>
            <a:endParaRPr/>
          </a:p>
          <a:p>
            <a:pPr indent="-317500" lvl="0" marL="457200" rtl="0" algn="l">
              <a:spcBef>
                <a:spcPts val="0"/>
              </a:spcBef>
              <a:spcAft>
                <a:spcPts val="0"/>
              </a:spcAft>
              <a:buSzPts val="1400"/>
              <a:buChar char="-"/>
            </a:pPr>
            <a:r>
              <a:rPr lang="en"/>
              <a:t>Liburan Musim Panas menjadi salah satu faktor penyebab tingginya tingkat kecelakaan. Maka sebaiknya pemerintah meningkatkan tingkat keamanan di Akhir Pekan (sabtu-minggu) pada jam 11.00 AM - 15.00 PM.</a:t>
            </a:r>
            <a:endParaRPr/>
          </a:p>
          <a:p>
            <a:pPr indent="-317500" lvl="0" marL="457200" rtl="0" algn="l">
              <a:spcBef>
                <a:spcPts val="0"/>
              </a:spcBef>
              <a:spcAft>
                <a:spcPts val="0"/>
              </a:spcAft>
              <a:buSzPts val="1400"/>
              <a:buChar char="-"/>
            </a:pPr>
            <a:r>
              <a:rPr lang="en"/>
              <a:t>Musim panas juga menjadi faktor tingginya Kecelakaan akibat pengemudi mabuk, maka sebaiknya penyebaran minuman keras diminimalisir, serta melakukan himbauan dan sosialisasi ke Masyarakat tentang bahayanya berkendara dalam keadaan mabuk.</a:t>
            </a:r>
            <a:endParaRPr/>
          </a:p>
          <a:p>
            <a:pPr indent="-317500" lvl="0" marL="457200" rtl="0" algn="l">
              <a:spcBef>
                <a:spcPts val="0"/>
              </a:spcBef>
              <a:spcAft>
                <a:spcPts val="0"/>
              </a:spcAft>
              <a:buSzPts val="1400"/>
              <a:buChar char="-"/>
            </a:pPr>
            <a:r>
              <a:rPr lang="en"/>
              <a:t>Sebaiknya memasang rambu2 maks. Kecepatan 40 KM/H di sepanjang jalan Principal Arteri dan Minor Arteri untuk mengurangi angka kecelakaan.</a:t>
            </a:r>
            <a:endParaRPr/>
          </a:p>
          <a:p>
            <a:pPr indent="-317500" lvl="0" marL="457200" rtl="0" algn="l">
              <a:spcBef>
                <a:spcPts val="0"/>
              </a:spcBef>
              <a:spcAft>
                <a:spcPts val="0"/>
              </a:spcAft>
              <a:buSzPts val="1400"/>
              <a:buChar char="-"/>
            </a:pPr>
            <a:r>
              <a:rPr lang="en"/>
              <a:t>Dikarenakan faktor tertinggi jenis kecelakaan tunggal, maka NHTSA sebaiknya menyarankan lembaga DMV dan RMV untuk memperketat ujian Izin Mengemudi. Agar masyarakat dapat memahami cara berkendara lebih baik lagi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Demikian penjelasan kami, semoga mudah dipahami dan rekomendasi kami dapat bermanfaat. Terimakasih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c6bb9e7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c6bb9e7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Menurut Data NHTSA, Di Tahun 2021 Terjadi Puluhan Ribu kecelakaan, Tepatnya dari 35.412 Kecelakaan yang terjadi ada 55.397 Kendaraan yang terlibat, 9.391 driver mabuk yang menyebabkan kecelakaan dan 38.448 jumlah kematian yang disebabkan kecelakaan pada tahun 2021 di Amerika Serikat.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 51 Negara bagian yang tercatat, kami membuat query dan merangkum 10 negara dengan jumlah kecelakaan dan jumlah kematian akibat kecelakaan tertinggi di Tahun 2021. Dari Data tersebut kita dapat melihat bahwa ada 3 Negara bagian dengan grafik Tertinggi. Yaitu Texas diurutan pertama, California urutan kedua dan Florida diurutan ketiga. Mulai dari sini kita akan Fokus dengan ketiga negara tersebut.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c6bb9e7668_0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c6bb9e7668_0_3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dari analisa 3 negara terbesar kecelakaan tersebut hasilnya akan disampaikan oleh saya, hasil analisa yang kami dapatkan adalah Dari faktor manusia dan faktor waktu, yang pertama faktor manusia hasil analisa yang kami dapatkan adalah pengemudi yang mabuk sewaktu berkendara yaitu texas ada 24% dari total kasus, california ada 25%, Florida 21% dengan detil (baca bagan ppt)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c6bb9e7668_0_4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c6bb9e7668_0_4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dari faktor waktu. Dari grafik line chart kita dapat menyimpulkan bahwa angka tertinggi terjadinya kecelakaan sepanjang tahun 2021 di Amerika Serikat di antara Juni Sampai Oktober. Yaitu tepatnya di sepanjang Musim Panas dan di awal musim Gugur. Selanjutnya kita akan melihat data berdasarkan Hari dan Jam.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c6bb9e7668_0_5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c6bb9e7668_0_5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Berdasarkan data kita dapat menyimpulkan bahwa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c6beccf41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c6beccf41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Kecelakaan banyak terjadi di urban (daerah perkotaan) mencapai 57,5% dari total kejadian kecelakaan, ditipe jalanan arteri utama (jalan yang menghubungkan antarpusat) dan arteri minor </a:t>
            </a:r>
            <a:r>
              <a:rPr lang="en"/>
              <a:t>(jalan yang menghubungkan ke arteri utama) yang bukan persimpangan. Kecelakaan banyak terjadi pada siang hari dengan keadaan atmosfir clear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c6beccf413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c6beccf413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Kecelakaan yang paling sering terjadi adalah kecelakaan tunggal.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c6beccf413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c6beccf413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rPr>
              <a:t>Saya Irvan Frammulia, dan saya akan menjelaskan tentang Insight dari kesimpulan semua data yang kami temukan dan memberikan 5 Rekomendasi yang sebaiknya NHTSA lakukan untuk menurunkan Angka Kecelakaan di tahun berikutnya. Berikut penjelasan saya</a:t>
            </a:r>
            <a:endParaRPr>
              <a:solidFill>
                <a:schemeClr val="dk1"/>
              </a:solidFill>
            </a:endParaRPr>
          </a:p>
          <a:p>
            <a:pPr indent="0" lvl="0" marL="0" rtl="0" algn="just">
              <a:lnSpc>
                <a:spcPct val="150000"/>
              </a:lnSpc>
              <a:spcBef>
                <a:spcPts val="800"/>
              </a:spcBef>
              <a:spcAft>
                <a:spcPts val="0"/>
              </a:spcAft>
              <a:buNone/>
            </a:pPr>
            <a:r>
              <a:rPr lang="en">
                <a:solidFill>
                  <a:schemeClr val="dk1"/>
                </a:solidFill>
              </a:rPr>
              <a:t>Insight yang kita temukan saat ini yaitu :</a:t>
            </a:r>
            <a:endParaRPr>
              <a:solidFill>
                <a:schemeClr val="dk1"/>
              </a:solidFill>
            </a:endParaRPr>
          </a:p>
          <a:p>
            <a:pPr indent="0" lvl="0" marL="0" rtl="0" algn="just">
              <a:lnSpc>
                <a:spcPct val="150000"/>
              </a:lnSpc>
              <a:spcBef>
                <a:spcPts val="800"/>
              </a:spcBef>
              <a:spcAft>
                <a:spcPts val="800"/>
              </a:spcAft>
              <a:buNone/>
            </a:pPr>
            <a:r>
              <a:rPr lang="en">
                <a:solidFill>
                  <a:schemeClr val="dk1"/>
                </a:solidFill>
              </a:rPr>
              <a:t>Di Amerika Serikat, pada </a:t>
            </a:r>
            <a:r>
              <a:rPr lang="en">
                <a:solidFill>
                  <a:schemeClr val="dk1"/>
                </a:solidFill>
              </a:rPr>
              <a:t>Tahun 2021 terjadi 35.412 kecelakaan. dan kecelakaan tertinggi terjadi di Texas, California, dan Florida. 25,8% dari kasus kecelakaan disebabkan oleh pengemudi mabuk. Angka kecelakaan meningkat dari bulan juni sampai dengan oktober yang merupakan liburan musim panas, rata-rata kecelakaan tertinggi terjadi pada pukul 11.00-15.00 di wilayah perkotaan pada jalan principal arteri dan minor arteri dengan kejadian tertinggi terjadi dikarenakan kecelakaan tunggal.</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92325" y="629000"/>
            <a:ext cx="4902600" cy="1880700"/>
          </a:xfrm>
          <a:prstGeom prst="rect">
            <a:avLst/>
          </a:prstGeom>
          <a:effectLst>
            <a:outerShdw blurRad="57150" rotWithShape="0" algn="bl" dir="4320000" dist="38100">
              <a:schemeClr val="lt1"/>
            </a:outerShdw>
            <a:reflection blurRad="0" dir="0" dist="0" endA="0" endPos="9000" fadeDir="5400012" kx="0" rotWithShape="0" algn="bl" stA="6000" stPos="0" sy="-100000" ky="0"/>
          </a:effectLst>
        </p:spPr>
        <p:txBody>
          <a:bodyPr anchorCtr="0" anchor="ctr" bIns="91425" lIns="91425" spcFirstLastPara="1" rIns="91425" wrap="square" tIns="91425">
            <a:normAutofit fontScale="90000"/>
          </a:bodyPr>
          <a:lstStyle/>
          <a:p>
            <a:pPr indent="0" lvl="0" marL="0" rtl="0" algn="l">
              <a:spcBef>
                <a:spcPts val="0"/>
              </a:spcBef>
              <a:spcAft>
                <a:spcPts val="0"/>
              </a:spcAft>
              <a:buClr>
                <a:srgbClr val="000000"/>
              </a:buClr>
              <a:buSzPct val="37218"/>
              <a:buFont typeface="Arial"/>
              <a:buNone/>
            </a:pPr>
            <a:r>
              <a:rPr lang="en" sz="2660">
                <a:solidFill>
                  <a:srgbClr val="000000"/>
                </a:solidFill>
                <a:latin typeface="Lexend"/>
                <a:ea typeface="Lexend"/>
                <a:cs typeface="Lexend"/>
                <a:sym typeface="Lexend"/>
              </a:rPr>
              <a:t>ANALISA UNTUK REGULASI BARU NHTSA </a:t>
            </a:r>
            <a:endParaRPr sz="2660">
              <a:solidFill>
                <a:srgbClr val="000000"/>
              </a:solidFill>
              <a:latin typeface="Lexend"/>
              <a:ea typeface="Lexend"/>
              <a:cs typeface="Lexend"/>
              <a:sym typeface="Lexend"/>
            </a:endParaRPr>
          </a:p>
          <a:p>
            <a:pPr indent="0" lvl="0" marL="0" rtl="0" algn="l">
              <a:spcBef>
                <a:spcPts val="500"/>
              </a:spcBef>
              <a:spcAft>
                <a:spcPts val="0"/>
              </a:spcAft>
              <a:buClr>
                <a:srgbClr val="000000"/>
              </a:buClr>
              <a:buSzPct val="37218"/>
              <a:buFont typeface="Arial"/>
              <a:buNone/>
            </a:pPr>
            <a:r>
              <a:rPr lang="en" sz="2660">
                <a:solidFill>
                  <a:srgbClr val="000000"/>
                </a:solidFill>
                <a:latin typeface="Lexend"/>
                <a:ea typeface="Lexend"/>
                <a:cs typeface="Lexend"/>
                <a:sym typeface="Lexend"/>
              </a:rPr>
              <a:t>DALAM MENGURANGI KECELAKAAN LALU LINTAS </a:t>
            </a:r>
            <a:endParaRPr sz="2660">
              <a:solidFill>
                <a:srgbClr val="000000"/>
              </a:solidFill>
              <a:latin typeface="Lexend"/>
              <a:ea typeface="Lexend"/>
              <a:cs typeface="Lexend"/>
              <a:sym typeface="Lexend"/>
            </a:endParaRPr>
          </a:p>
          <a:p>
            <a:pPr indent="0" lvl="0" marL="0" rtl="0" algn="l">
              <a:spcBef>
                <a:spcPts val="500"/>
              </a:spcBef>
              <a:spcAft>
                <a:spcPts val="500"/>
              </a:spcAft>
              <a:buClr>
                <a:srgbClr val="000000"/>
              </a:buClr>
              <a:buSzPct val="37218"/>
              <a:buFont typeface="Arial"/>
              <a:buNone/>
            </a:pPr>
            <a:r>
              <a:rPr lang="en" sz="2660">
                <a:solidFill>
                  <a:srgbClr val="000000"/>
                </a:solidFill>
                <a:latin typeface="Lexend"/>
                <a:ea typeface="Lexend"/>
                <a:cs typeface="Lexend"/>
                <a:sym typeface="Lexend"/>
              </a:rPr>
              <a:t>DI AMERIKA SERIKAT</a:t>
            </a:r>
            <a:endParaRPr sz="4200">
              <a:solidFill>
                <a:srgbClr val="000000"/>
              </a:solidFill>
              <a:latin typeface="Lexend"/>
              <a:ea typeface="Lexend"/>
              <a:cs typeface="Lexend"/>
              <a:sym typeface="Lexend"/>
            </a:endParaRPr>
          </a:p>
        </p:txBody>
      </p:sp>
      <p:sp>
        <p:nvSpPr>
          <p:cNvPr id="278" name="Google Shape;278;p13"/>
          <p:cNvSpPr txBox="1"/>
          <p:nvPr>
            <p:ph idx="1" type="subTitle"/>
          </p:nvPr>
        </p:nvSpPr>
        <p:spPr>
          <a:xfrm>
            <a:off x="63725" y="3585925"/>
            <a:ext cx="7407900" cy="16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Arial"/>
                <a:ea typeface="Arial"/>
                <a:cs typeface="Arial"/>
                <a:sym typeface="Arial"/>
              </a:rPr>
              <a:t>GRUP 7</a:t>
            </a:r>
            <a:endParaRPr b="1">
              <a:solidFill>
                <a:srgbClr val="000000"/>
              </a:solidFill>
              <a:latin typeface="Arial"/>
              <a:ea typeface="Arial"/>
              <a:cs typeface="Arial"/>
              <a:sym typeface="Arial"/>
            </a:endParaRPr>
          </a:p>
          <a:p>
            <a:pPr indent="0" lvl="0" marL="0" rtl="0" algn="ctr">
              <a:spcBef>
                <a:spcPts val="0"/>
              </a:spcBef>
              <a:spcAft>
                <a:spcPts val="0"/>
              </a:spcAft>
              <a:buNone/>
            </a:pPr>
            <a:r>
              <a:rPr b="1" lang="en">
                <a:solidFill>
                  <a:srgbClr val="000000"/>
                </a:solidFill>
                <a:latin typeface="Arial"/>
                <a:ea typeface="Arial"/>
                <a:cs typeface="Arial"/>
                <a:sym typeface="Arial"/>
              </a:rPr>
              <a:t>PROJECT ASSIGNMENT 1</a:t>
            </a:r>
            <a:endParaRPr b="1">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a:solidFill>
                  <a:srgbClr val="000000"/>
                </a:solidFill>
                <a:latin typeface="Arial"/>
                <a:ea typeface="Arial"/>
                <a:cs typeface="Arial"/>
                <a:sym typeface="Arial"/>
              </a:rPr>
              <a:t>Martin Fakhri (Group Leader)		-    Abdul Malik Azmi Rasidi</a:t>
            </a:r>
            <a:endParaRPr b="1">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a:solidFill>
                  <a:srgbClr val="000000"/>
                </a:solidFill>
                <a:latin typeface="Arial"/>
                <a:ea typeface="Arial"/>
                <a:cs typeface="Arial"/>
                <a:sym typeface="Arial"/>
              </a:rPr>
              <a:t>Irvan Frammulia					-    Hadi Dharma Sulianto</a:t>
            </a:r>
            <a:endParaRPr b="1">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a:solidFill>
                  <a:srgbClr val="000000"/>
                </a:solidFill>
                <a:latin typeface="Arial"/>
                <a:ea typeface="Arial"/>
                <a:cs typeface="Arial"/>
                <a:sym typeface="Arial"/>
              </a:rPr>
              <a:t>Rijal</a:t>
            </a:r>
            <a:endParaRPr b="1" sz="1800">
              <a:solidFill>
                <a:srgbClr val="000000"/>
              </a:solidFill>
            </a:endParaRPr>
          </a:p>
        </p:txBody>
      </p:sp>
      <p:pic>
        <p:nvPicPr>
          <p:cNvPr id="279" name="Google Shape;279;p13"/>
          <p:cNvPicPr preferRelativeResize="0"/>
          <p:nvPr/>
        </p:nvPicPr>
        <p:blipFill>
          <a:blip r:embed="rId3">
            <a:alphaModFix/>
          </a:blip>
          <a:stretch>
            <a:fillRect/>
          </a:stretch>
        </p:blipFill>
        <p:spPr>
          <a:xfrm>
            <a:off x="7334475" y="4614600"/>
            <a:ext cx="1677875" cy="411600"/>
          </a:xfrm>
          <a:prstGeom prst="rect">
            <a:avLst/>
          </a:prstGeom>
          <a:noFill/>
          <a:ln>
            <a:noFill/>
          </a:ln>
          <a:effectLst>
            <a:outerShdw blurRad="171450" rotWithShape="0" algn="bl">
              <a:srgbClr val="000000"/>
            </a:outerShdw>
          </a:effectLst>
        </p:spPr>
      </p:pic>
      <p:pic>
        <p:nvPicPr>
          <p:cNvPr id="280" name="Google Shape;280;p13"/>
          <p:cNvPicPr preferRelativeResize="0"/>
          <p:nvPr/>
        </p:nvPicPr>
        <p:blipFill>
          <a:blip r:embed="rId4">
            <a:alphaModFix/>
          </a:blip>
          <a:stretch>
            <a:fillRect/>
          </a:stretch>
        </p:blipFill>
        <p:spPr>
          <a:xfrm>
            <a:off x="5007325" y="736225"/>
            <a:ext cx="3377649" cy="1773275"/>
          </a:xfrm>
          <a:prstGeom prst="rect">
            <a:avLst/>
          </a:prstGeom>
          <a:noFill/>
          <a:ln>
            <a:noFill/>
          </a:ln>
        </p:spPr>
      </p:pic>
      <p:sp>
        <p:nvSpPr>
          <p:cNvPr id="281" name="Google Shape;281;p13"/>
          <p:cNvSpPr txBox="1"/>
          <p:nvPr/>
        </p:nvSpPr>
        <p:spPr>
          <a:xfrm>
            <a:off x="5676450" y="1695050"/>
            <a:ext cx="21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Nunito"/>
                <a:ea typeface="Nunito"/>
                <a:cs typeface="Nunito"/>
                <a:sym typeface="Nunito"/>
              </a:rPr>
              <a:t>CONSULTANT</a:t>
            </a:r>
            <a:endParaRPr b="1" sz="11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 calcmode="lin" valueType="num">
                                      <p:cBhvr additive="base">
                                        <p:cTn dur="500"/>
                                        <p:tgtEl>
                                          <p:spTgt spid="27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 calcmode="lin" valueType="num">
                                      <p:cBhvr additive="base">
                                        <p:cTn dur="500"/>
                                        <p:tgtEl>
                                          <p:spTgt spid="27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 calcmode="lin" valueType="num">
                                      <p:cBhvr additive="base">
                                        <p:cTn dur="500"/>
                                        <p:tgtEl>
                                          <p:spTgt spid="27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8"/>
                                        </p:tgtEl>
                                      </p:cBhvr>
                                    </p:animEffect>
                                    <p:set>
                                      <p:cBhvr>
                                        <p:cTn dur="1" fill="hold">
                                          <p:stCondLst>
                                            <p:cond delay="1000"/>
                                          </p:stCondLst>
                                        </p:cTn>
                                        <p:tgtEl>
                                          <p:spTgt spid="27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8">
                                  <p:stCondLst>
                                    <p:cond delay="0"/>
                                  </p:stCondLst>
                                  <p:childTnLst>
                                    <p:anim calcmode="lin" valueType="num">
                                      <p:cBhvr additive="base">
                                        <p:cTn dur="500"/>
                                        <p:tgtEl>
                                          <p:spTgt spid="277">
                                            <p:txEl>
                                              <p:pRg end="0" st="0"/>
                                            </p:txEl>
                                          </p:spTgt>
                                        </p:tgtEl>
                                        <p:attrNameLst>
                                          <p:attrName>ppt_x</p:attrName>
                                        </p:attrNameLst>
                                      </p:cBhvr>
                                      <p:tavLst>
                                        <p:tav fmla="" tm="0">
                                          <p:val>
                                            <p:strVal val="#ppt_x"/>
                                          </p:val>
                                        </p:tav>
                                        <p:tav fmla="" tm="100000">
                                          <p:val>
                                            <p:strVal val="#ppt_x-1"/>
                                          </p:val>
                                        </p:tav>
                                      </p:tavLst>
                                    </p:anim>
                                    <p:set>
                                      <p:cBhvr>
                                        <p:cTn dur="1" fill="hold">
                                          <p:stCondLst>
                                            <p:cond delay="500"/>
                                          </p:stCondLst>
                                        </p:cTn>
                                        <p:tgtEl>
                                          <p:spTgt spid="277">
                                            <p:txEl>
                                              <p:pRg end="0" st="0"/>
                                            </p:txEl>
                                          </p:spTgt>
                                        </p:tgtEl>
                                        <p:attrNameLst>
                                          <p:attrName>style.visibility</p:attrName>
                                        </p:attrNameLst>
                                      </p:cBhvr>
                                      <p:to>
                                        <p:strVal val="hidden"/>
                                      </p:to>
                                    </p:set>
                                  </p:childTnLst>
                                </p:cTn>
                              </p:par>
                            </p:childTnLst>
                          </p:cTn>
                        </p:par>
                        <p:par>
                          <p:cTn fill="hold">
                            <p:stCondLst>
                              <p:cond delay="1500"/>
                            </p:stCondLst>
                            <p:childTnLst>
                              <p:par>
                                <p:cTn fill="hold" nodeType="afterEffect" presetClass="exit" presetID="2" presetSubtype="8">
                                  <p:stCondLst>
                                    <p:cond delay="0"/>
                                  </p:stCondLst>
                                  <p:childTnLst>
                                    <p:anim calcmode="lin" valueType="num">
                                      <p:cBhvr additive="base">
                                        <p:cTn dur="500"/>
                                        <p:tgtEl>
                                          <p:spTgt spid="277">
                                            <p:txEl>
                                              <p:pRg end="1" st="1"/>
                                            </p:txEl>
                                          </p:spTgt>
                                        </p:tgtEl>
                                        <p:attrNameLst>
                                          <p:attrName>ppt_x</p:attrName>
                                        </p:attrNameLst>
                                      </p:cBhvr>
                                      <p:tavLst>
                                        <p:tav fmla="" tm="0">
                                          <p:val>
                                            <p:strVal val="#ppt_x"/>
                                          </p:val>
                                        </p:tav>
                                        <p:tav fmla="" tm="100000">
                                          <p:val>
                                            <p:strVal val="#ppt_x-1"/>
                                          </p:val>
                                        </p:tav>
                                      </p:tavLst>
                                    </p:anim>
                                    <p:set>
                                      <p:cBhvr>
                                        <p:cTn dur="1" fill="hold">
                                          <p:stCondLst>
                                            <p:cond delay="500"/>
                                          </p:stCondLst>
                                        </p:cTn>
                                        <p:tgtEl>
                                          <p:spTgt spid="277">
                                            <p:txEl>
                                              <p:pRg end="1" st="1"/>
                                            </p:txEl>
                                          </p:spTgt>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8">
                                  <p:stCondLst>
                                    <p:cond delay="0"/>
                                  </p:stCondLst>
                                  <p:childTnLst>
                                    <p:anim calcmode="lin" valueType="num">
                                      <p:cBhvr additive="base">
                                        <p:cTn dur="500"/>
                                        <p:tgtEl>
                                          <p:spTgt spid="277">
                                            <p:txEl>
                                              <p:pRg end="2" st="2"/>
                                            </p:txEl>
                                          </p:spTgt>
                                        </p:tgtEl>
                                        <p:attrNameLst>
                                          <p:attrName>ppt_x</p:attrName>
                                        </p:attrNameLst>
                                      </p:cBhvr>
                                      <p:tavLst>
                                        <p:tav fmla="" tm="0">
                                          <p:val>
                                            <p:strVal val="#ppt_x"/>
                                          </p:val>
                                        </p:tav>
                                        <p:tav fmla="" tm="100000">
                                          <p:val>
                                            <p:strVal val="#ppt_x-1"/>
                                          </p:val>
                                        </p:tav>
                                      </p:tavLst>
                                    </p:anim>
                                    <p:set>
                                      <p:cBhvr>
                                        <p:cTn dur="1" fill="hold">
                                          <p:stCondLst>
                                            <p:cond delay="500"/>
                                          </p:stCondLst>
                                        </p:cTn>
                                        <p:tgtEl>
                                          <p:spTgt spid="277">
                                            <p:txEl>
                                              <p:pRg end="2" st="2"/>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426" name="Shape 426"/>
        <p:cNvGrpSpPr/>
        <p:nvPr/>
      </p:nvGrpSpPr>
      <p:grpSpPr>
        <a:xfrm>
          <a:off x="0" y="0"/>
          <a:ext cx="0" cy="0"/>
          <a:chOff x="0" y="0"/>
          <a:chExt cx="0" cy="0"/>
        </a:xfrm>
      </p:grpSpPr>
      <p:sp>
        <p:nvSpPr>
          <p:cNvPr id="427" name="Google Shape;427;p22"/>
          <p:cNvSpPr txBox="1"/>
          <p:nvPr>
            <p:ph type="title"/>
          </p:nvPr>
        </p:nvSpPr>
        <p:spPr>
          <a:xfrm>
            <a:off x="2269950" y="-24825"/>
            <a:ext cx="4604100" cy="83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00"/>
                </a:solidFill>
              </a:rPr>
              <a:t>RECCOMENDATION</a:t>
            </a:r>
            <a:endParaRPr>
              <a:solidFill>
                <a:srgbClr val="000000"/>
              </a:solidFill>
            </a:endParaRPr>
          </a:p>
        </p:txBody>
      </p:sp>
      <p:sp>
        <p:nvSpPr>
          <p:cNvPr id="428" name="Google Shape;428;p22"/>
          <p:cNvSpPr txBox="1"/>
          <p:nvPr/>
        </p:nvSpPr>
        <p:spPr>
          <a:xfrm>
            <a:off x="163575" y="764000"/>
            <a:ext cx="74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ven Pro"/>
                <a:ea typeface="Maven Pro"/>
                <a:cs typeface="Maven Pro"/>
                <a:sym typeface="Maven Pro"/>
              </a:rPr>
              <a:t>BAGAIMANA CARA MENURUNKAN ANGKA KECELAKAAN DI TAHUN BERIKUTNYA?</a:t>
            </a:r>
            <a:endParaRPr b="1">
              <a:latin typeface="Maven Pro"/>
              <a:ea typeface="Maven Pro"/>
              <a:cs typeface="Maven Pro"/>
              <a:sym typeface="Maven Pro"/>
            </a:endParaRPr>
          </a:p>
        </p:txBody>
      </p:sp>
      <p:sp>
        <p:nvSpPr>
          <p:cNvPr id="429" name="Google Shape;429;p22"/>
          <p:cNvSpPr txBox="1"/>
          <p:nvPr/>
        </p:nvSpPr>
        <p:spPr>
          <a:xfrm>
            <a:off x="251250" y="1116925"/>
            <a:ext cx="8025600" cy="36018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Char char="-"/>
            </a:pPr>
            <a:r>
              <a:rPr lang="en" sz="1300"/>
              <a:t>Memprioritaskan perketat aturan lalu-lintas</a:t>
            </a:r>
            <a:r>
              <a:rPr lang="en" sz="1300"/>
              <a:t> di Texas, California atau Florida.</a:t>
            </a:r>
            <a:endParaRPr sz="1300"/>
          </a:p>
          <a:p>
            <a:pPr indent="-330200" lvl="0" marL="457200" rtl="0" algn="l">
              <a:lnSpc>
                <a:spcPct val="200000"/>
              </a:lnSpc>
              <a:spcBef>
                <a:spcPts val="0"/>
              </a:spcBef>
              <a:spcAft>
                <a:spcPts val="0"/>
              </a:spcAft>
              <a:buSzPts val="1600"/>
              <a:buChar char="-"/>
            </a:pPr>
            <a:r>
              <a:rPr lang="en" sz="1300"/>
              <a:t>Meningkatkan tingkat keamanan di Akhir Pekan (sabtu-minggu) pada jam 11.00 AM - 15.00 PM saat liburan musim panas</a:t>
            </a:r>
            <a:endParaRPr sz="1300"/>
          </a:p>
          <a:p>
            <a:pPr indent="-330200" lvl="0" marL="457200" rtl="0" algn="l">
              <a:lnSpc>
                <a:spcPct val="200000"/>
              </a:lnSpc>
              <a:spcBef>
                <a:spcPts val="0"/>
              </a:spcBef>
              <a:spcAft>
                <a:spcPts val="0"/>
              </a:spcAft>
              <a:buSzPts val="1600"/>
              <a:buChar char="-"/>
            </a:pPr>
            <a:r>
              <a:rPr lang="en" sz="1300"/>
              <a:t>Melakukan himbauan dan sosialisasi ke Masyarakat tentang bahayanya berkendara dalam keadaan mabuk.</a:t>
            </a:r>
            <a:endParaRPr sz="1300"/>
          </a:p>
          <a:p>
            <a:pPr indent="-330200" lvl="0" marL="457200" rtl="0" algn="l">
              <a:lnSpc>
                <a:spcPct val="200000"/>
              </a:lnSpc>
              <a:spcBef>
                <a:spcPts val="0"/>
              </a:spcBef>
              <a:spcAft>
                <a:spcPts val="0"/>
              </a:spcAft>
              <a:buSzPts val="1600"/>
              <a:buChar char="-"/>
            </a:pPr>
            <a:r>
              <a:rPr lang="en" sz="1300"/>
              <a:t>Memasang rambu-rambu  maks. kecepatan 40 KM/H di sepanjang jalan Principal Arteri dan Minor Arteri untuk mengurangi angka kecelakaan.</a:t>
            </a:r>
            <a:endParaRPr sz="1300"/>
          </a:p>
          <a:p>
            <a:pPr indent="-330200" lvl="0" marL="457200" rtl="0" algn="l">
              <a:lnSpc>
                <a:spcPct val="200000"/>
              </a:lnSpc>
              <a:spcBef>
                <a:spcPts val="0"/>
              </a:spcBef>
              <a:spcAft>
                <a:spcPts val="0"/>
              </a:spcAft>
              <a:buSzPts val="1600"/>
              <a:buChar char="-"/>
            </a:pPr>
            <a:r>
              <a:rPr lang="en" sz="1300"/>
              <a:t>Menyarankan lembaga DMV dan RMV untuk memperketat ujian Izin Mengemudi</a:t>
            </a:r>
            <a:endParaRPr sz="1300"/>
          </a:p>
        </p:txBody>
      </p:sp>
      <p:pic>
        <p:nvPicPr>
          <p:cNvPr id="430" name="Google Shape;430;p22"/>
          <p:cNvPicPr preferRelativeResize="0"/>
          <p:nvPr/>
        </p:nvPicPr>
        <p:blipFill>
          <a:blip r:embed="rId3">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431" name="Google Shape;431;p22"/>
          <p:cNvPicPr preferRelativeResize="0"/>
          <p:nvPr/>
        </p:nvPicPr>
        <p:blipFill>
          <a:blip r:embed="rId4">
            <a:alphaModFix/>
          </a:blip>
          <a:stretch>
            <a:fillRect/>
          </a:stretch>
        </p:blipFill>
        <p:spPr>
          <a:xfrm>
            <a:off x="-756725" y="4120800"/>
            <a:ext cx="2919570" cy="1532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5" name="Shape 285"/>
        <p:cNvGrpSpPr/>
        <p:nvPr/>
      </p:nvGrpSpPr>
      <p:grpSpPr>
        <a:xfrm>
          <a:off x="0" y="0"/>
          <a:ext cx="0" cy="0"/>
          <a:chOff x="0" y="0"/>
          <a:chExt cx="0" cy="0"/>
        </a:xfrm>
      </p:grpSpPr>
      <p:sp>
        <p:nvSpPr>
          <p:cNvPr id="286" name="Google Shape;286;p14"/>
          <p:cNvSpPr txBox="1"/>
          <p:nvPr>
            <p:ph type="title"/>
          </p:nvPr>
        </p:nvSpPr>
        <p:spPr>
          <a:xfrm>
            <a:off x="120275" y="131000"/>
            <a:ext cx="5144400" cy="58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solidFill>
                  <a:srgbClr val="000000"/>
                </a:solidFill>
              </a:rPr>
              <a:t>APA MASALAH YANG TERJADI?</a:t>
            </a:r>
            <a:endParaRPr sz="2400">
              <a:solidFill>
                <a:srgbClr val="000000"/>
              </a:solidFill>
            </a:endParaRPr>
          </a:p>
        </p:txBody>
      </p:sp>
      <p:grpSp>
        <p:nvGrpSpPr>
          <p:cNvPr id="287" name="Google Shape;287;p14"/>
          <p:cNvGrpSpPr/>
          <p:nvPr/>
        </p:nvGrpSpPr>
        <p:grpSpPr>
          <a:xfrm>
            <a:off x="3912030" y="1017149"/>
            <a:ext cx="1319932" cy="1319762"/>
            <a:chOff x="861595" y="1960450"/>
            <a:chExt cx="594377" cy="594300"/>
          </a:xfrm>
        </p:grpSpPr>
        <p:sp>
          <p:nvSpPr>
            <p:cNvPr id="288" name="Google Shape;288;p14"/>
            <p:cNvSpPr/>
            <p:nvPr/>
          </p:nvSpPr>
          <p:spPr>
            <a:xfrm>
              <a:off x="861672" y="1960450"/>
              <a:ext cx="594300" cy="594300"/>
            </a:xfrm>
            <a:prstGeom prst="ellipse">
              <a:avLst/>
            </a:prstGeom>
            <a:noFill/>
            <a:ln cap="flat" cmpd="sng" w="38100">
              <a:solidFill>
                <a:srgbClr val="A72A1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txBox="1"/>
            <p:nvPr/>
          </p:nvSpPr>
          <p:spPr>
            <a:xfrm>
              <a:off x="861595" y="2041368"/>
              <a:ext cx="594300" cy="29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700">
                  <a:latin typeface="Roboto"/>
                  <a:ea typeface="Roboto"/>
                  <a:cs typeface="Roboto"/>
                  <a:sym typeface="Roboto"/>
                </a:rPr>
                <a:t>35.412</a:t>
              </a:r>
              <a:endParaRPr b="1" sz="2700">
                <a:latin typeface="Roboto"/>
                <a:ea typeface="Roboto"/>
                <a:cs typeface="Roboto"/>
                <a:sym typeface="Roboto"/>
              </a:endParaRPr>
            </a:p>
          </p:txBody>
        </p:sp>
      </p:grpSp>
      <p:sp>
        <p:nvSpPr>
          <p:cNvPr id="290" name="Google Shape;290;p14"/>
          <p:cNvSpPr/>
          <p:nvPr/>
        </p:nvSpPr>
        <p:spPr>
          <a:xfrm rot="5400000">
            <a:off x="4294500" y="2594450"/>
            <a:ext cx="555000" cy="399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790061">
            <a:off x="5074122" y="2361536"/>
            <a:ext cx="2216106" cy="39778"/>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nvSpPr>
        <p:spPr>
          <a:xfrm>
            <a:off x="3666800" y="1800450"/>
            <a:ext cx="1757400" cy="400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JUMLAH KECELAKAAN</a:t>
            </a:r>
            <a:endParaRPr b="1" sz="1200">
              <a:latin typeface="Roboto"/>
              <a:ea typeface="Roboto"/>
              <a:cs typeface="Roboto"/>
              <a:sym typeface="Roboto"/>
            </a:endParaRPr>
          </a:p>
        </p:txBody>
      </p:sp>
      <p:grpSp>
        <p:nvGrpSpPr>
          <p:cNvPr id="293" name="Google Shape;293;p14"/>
          <p:cNvGrpSpPr/>
          <p:nvPr/>
        </p:nvGrpSpPr>
        <p:grpSpPr>
          <a:xfrm>
            <a:off x="1169276" y="2870298"/>
            <a:ext cx="993704" cy="993491"/>
            <a:chOff x="861544" y="2051615"/>
            <a:chExt cx="594427" cy="594300"/>
          </a:xfrm>
        </p:grpSpPr>
        <p:sp>
          <p:nvSpPr>
            <p:cNvPr id="294" name="Google Shape;294;p14"/>
            <p:cNvSpPr/>
            <p:nvPr/>
          </p:nvSpPr>
          <p:spPr>
            <a:xfrm>
              <a:off x="861672" y="2051615"/>
              <a:ext cx="594300" cy="594300"/>
            </a:xfrm>
            <a:prstGeom prst="ellipse">
              <a:avLst/>
            </a:prstGeom>
            <a:noFill/>
            <a:ln cap="flat" cmpd="sng" w="38100">
              <a:solidFill>
                <a:srgbClr val="A72A1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txBox="1"/>
            <p:nvPr/>
          </p:nvSpPr>
          <p:spPr>
            <a:xfrm>
              <a:off x="861544" y="2201149"/>
              <a:ext cx="594300" cy="29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latin typeface="Roboto"/>
                  <a:ea typeface="Roboto"/>
                  <a:cs typeface="Roboto"/>
                  <a:sym typeface="Roboto"/>
                </a:rPr>
                <a:t>55.397</a:t>
              </a:r>
              <a:endParaRPr b="1" sz="1800">
                <a:latin typeface="Roboto"/>
                <a:ea typeface="Roboto"/>
                <a:cs typeface="Roboto"/>
                <a:sym typeface="Roboto"/>
              </a:endParaRPr>
            </a:p>
          </p:txBody>
        </p:sp>
      </p:grpSp>
      <p:sp>
        <p:nvSpPr>
          <p:cNvPr id="296" name="Google Shape;296;p14"/>
          <p:cNvSpPr txBox="1"/>
          <p:nvPr/>
        </p:nvSpPr>
        <p:spPr>
          <a:xfrm>
            <a:off x="753675" y="3952573"/>
            <a:ext cx="1672500" cy="718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JUMLAH KENDARAAN TERLIBAT KECELAKAAN</a:t>
            </a:r>
            <a:endParaRPr b="1" sz="1100">
              <a:latin typeface="Roboto"/>
              <a:ea typeface="Roboto"/>
              <a:cs typeface="Roboto"/>
              <a:sym typeface="Roboto"/>
            </a:endParaRPr>
          </a:p>
        </p:txBody>
      </p:sp>
      <p:grpSp>
        <p:nvGrpSpPr>
          <p:cNvPr id="297" name="Google Shape;297;p14"/>
          <p:cNvGrpSpPr/>
          <p:nvPr/>
        </p:nvGrpSpPr>
        <p:grpSpPr>
          <a:xfrm>
            <a:off x="4075138" y="2870298"/>
            <a:ext cx="993704" cy="993491"/>
            <a:chOff x="844384" y="1914868"/>
            <a:chExt cx="594427" cy="594300"/>
          </a:xfrm>
        </p:grpSpPr>
        <p:sp>
          <p:nvSpPr>
            <p:cNvPr id="298" name="Google Shape;298;p14"/>
            <p:cNvSpPr/>
            <p:nvPr/>
          </p:nvSpPr>
          <p:spPr>
            <a:xfrm>
              <a:off x="844511" y="1914868"/>
              <a:ext cx="594300" cy="594300"/>
            </a:xfrm>
            <a:prstGeom prst="ellipse">
              <a:avLst/>
            </a:prstGeom>
            <a:noFill/>
            <a:ln cap="flat" cmpd="sng" w="38100">
              <a:solidFill>
                <a:srgbClr val="A72A1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nvSpPr>
          <p:spPr>
            <a:xfrm>
              <a:off x="844384" y="2064402"/>
              <a:ext cx="594300" cy="29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latin typeface="Roboto"/>
                  <a:ea typeface="Roboto"/>
                  <a:cs typeface="Roboto"/>
                  <a:sym typeface="Roboto"/>
                </a:rPr>
                <a:t>9.391</a:t>
              </a:r>
              <a:endParaRPr b="1" sz="1800">
                <a:latin typeface="Roboto"/>
                <a:ea typeface="Roboto"/>
                <a:cs typeface="Roboto"/>
                <a:sym typeface="Roboto"/>
              </a:endParaRPr>
            </a:p>
          </p:txBody>
        </p:sp>
      </p:grpSp>
      <p:sp>
        <p:nvSpPr>
          <p:cNvPr id="300" name="Google Shape;300;p14"/>
          <p:cNvSpPr txBox="1"/>
          <p:nvPr/>
        </p:nvSpPr>
        <p:spPr>
          <a:xfrm>
            <a:off x="3581400" y="3991600"/>
            <a:ext cx="1860000" cy="718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JUMLAH DRIVER MABUK YANG MENYEBABKAN KECELAKAAN</a:t>
            </a:r>
            <a:endParaRPr b="1" sz="1100">
              <a:latin typeface="Roboto"/>
              <a:ea typeface="Roboto"/>
              <a:cs typeface="Roboto"/>
              <a:sym typeface="Roboto"/>
            </a:endParaRPr>
          </a:p>
        </p:txBody>
      </p:sp>
      <p:grpSp>
        <p:nvGrpSpPr>
          <p:cNvPr id="301" name="Google Shape;301;p14"/>
          <p:cNvGrpSpPr/>
          <p:nvPr/>
        </p:nvGrpSpPr>
        <p:grpSpPr>
          <a:xfrm>
            <a:off x="6879901" y="2876573"/>
            <a:ext cx="993704" cy="993491"/>
            <a:chOff x="861544" y="1960450"/>
            <a:chExt cx="594427" cy="594300"/>
          </a:xfrm>
        </p:grpSpPr>
        <p:sp>
          <p:nvSpPr>
            <p:cNvPr id="302" name="Google Shape;302;p14"/>
            <p:cNvSpPr/>
            <p:nvPr/>
          </p:nvSpPr>
          <p:spPr>
            <a:xfrm>
              <a:off x="861672" y="1960450"/>
              <a:ext cx="594300" cy="594300"/>
            </a:xfrm>
            <a:prstGeom prst="ellipse">
              <a:avLst/>
            </a:prstGeom>
            <a:noFill/>
            <a:ln cap="flat" cmpd="sng" w="38100">
              <a:solidFill>
                <a:srgbClr val="A72A1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txBox="1"/>
            <p:nvPr/>
          </p:nvSpPr>
          <p:spPr>
            <a:xfrm>
              <a:off x="861544" y="2109984"/>
              <a:ext cx="594300" cy="29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latin typeface="Roboto"/>
                  <a:ea typeface="Roboto"/>
                  <a:cs typeface="Roboto"/>
                  <a:sym typeface="Roboto"/>
                </a:rPr>
                <a:t>38.448</a:t>
              </a:r>
              <a:endParaRPr b="1" sz="1800">
                <a:latin typeface="Roboto"/>
                <a:ea typeface="Roboto"/>
                <a:cs typeface="Roboto"/>
                <a:sym typeface="Roboto"/>
              </a:endParaRPr>
            </a:p>
          </p:txBody>
        </p:sp>
      </p:grpSp>
      <p:sp>
        <p:nvSpPr>
          <p:cNvPr id="304" name="Google Shape;304;p14"/>
          <p:cNvSpPr txBox="1"/>
          <p:nvPr/>
        </p:nvSpPr>
        <p:spPr>
          <a:xfrm>
            <a:off x="6540500" y="3806450"/>
            <a:ext cx="1757400" cy="718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JUMLAH KEMATIAN AKIBAT KECELAKAAN</a:t>
            </a:r>
            <a:endParaRPr b="1" sz="1200">
              <a:latin typeface="Roboto"/>
              <a:ea typeface="Roboto"/>
              <a:cs typeface="Roboto"/>
              <a:sym typeface="Roboto"/>
            </a:endParaRPr>
          </a:p>
        </p:txBody>
      </p:sp>
      <p:sp>
        <p:nvSpPr>
          <p:cNvPr id="305" name="Google Shape;305;p14"/>
          <p:cNvSpPr txBox="1"/>
          <p:nvPr/>
        </p:nvSpPr>
        <p:spPr>
          <a:xfrm>
            <a:off x="120275" y="603000"/>
            <a:ext cx="88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Nunito"/>
                <a:ea typeface="Nunito"/>
                <a:cs typeface="Nunito"/>
                <a:sym typeface="Nunito"/>
              </a:rPr>
              <a:t>DATA KECELAKAAN TAHUN 2021 DI AMERIKA SERIKAT</a:t>
            </a:r>
            <a:endParaRPr b="1" sz="1700">
              <a:latin typeface="Nunito"/>
              <a:ea typeface="Nunito"/>
              <a:cs typeface="Nunito"/>
              <a:sym typeface="Nunito"/>
            </a:endParaRPr>
          </a:p>
        </p:txBody>
      </p:sp>
      <p:pic>
        <p:nvPicPr>
          <p:cNvPr id="306" name="Google Shape;306;p14"/>
          <p:cNvPicPr preferRelativeResize="0"/>
          <p:nvPr/>
        </p:nvPicPr>
        <p:blipFill>
          <a:blip r:embed="rId3">
            <a:alphaModFix/>
          </a:blip>
          <a:stretch>
            <a:fillRect/>
          </a:stretch>
        </p:blipFill>
        <p:spPr>
          <a:xfrm>
            <a:off x="7526258" y="4704573"/>
            <a:ext cx="1258643" cy="308759"/>
          </a:xfrm>
          <a:prstGeom prst="rect">
            <a:avLst/>
          </a:prstGeom>
          <a:noFill/>
          <a:ln>
            <a:noFill/>
          </a:ln>
          <a:effectLst>
            <a:outerShdw blurRad="171450" rotWithShape="0" algn="bl">
              <a:srgbClr val="000000"/>
            </a:outerShdw>
          </a:effectLst>
        </p:spPr>
      </p:pic>
      <p:pic>
        <p:nvPicPr>
          <p:cNvPr id="307" name="Google Shape;307;p14"/>
          <p:cNvPicPr preferRelativeResize="0"/>
          <p:nvPr/>
        </p:nvPicPr>
        <p:blipFill>
          <a:blip r:embed="rId4">
            <a:alphaModFix/>
          </a:blip>
          <a:stretch>
            <a:fillRect/>
          </a:stretch>
        </p:blipFill>
        <p:spPr>
          <a:xfrm>
            <a:off x="-545198" y="4092700"/>
            <a:ext cx="2867748" cy="1505576"/>
          </a:xfrm>
          <a:prstGeom prst="rect">
            <a:avLst/>
          </a:prstGeom>
          <a:noFill/>
          <a:ln>
            <a:noFill/>
          </a:ln>
        </p:spPr>
      </p:pic>
      <p:sp>
        <p:nvSpPr>
          <p:cNvPr id="308" name="Google Shape;308;p14"/>
          <p:cNvSpPr/>
          <p:nvPr/>
        </p:nvSpPr>
        <p:spPr>
          <a:xfrm rot="-1849786">
            <a:off x="1834350" y="2421489"/>
            <a:ext cx="2266000" cy="39822"/>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4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2" name="Shape 312"/>
        <p:cNvGrpSpPr/>
        <p:nvPr/>
      </p:nvGrpSpPr>
      <p:grpSpPr>
        <a:xfrm>
          <a:off x="0" y="0"/>
          <a:ext cx="0" cy="0"/>
          <a:chOff x="0" y="0"/>
          <a:chExt cx="0" cy="0"/>
        </a:xfrm>
      </p:grpSpPr>
      <p:sp>
        <p:nvSpPr>
          <p:cNvPr id="313" name="Google Shape;31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pic>
        <p:nvPicPr>
          <p:cNvPr id="314" name="Google Shape;314;p15"/>
          <p:cNvPicPr preferRelativeResize="0"/>
          <p:nvPr/>
        </p:nvPicPr>
        <p:blipFill>
          <a:blip r:embed="rId3">
            <a:alphaModFix/>
          </a:blip>
          <a:stretch>
            <a:fillRect/>
          </a:stretch>
        </p:blipFill>
        <p:spPr>
          <a:xfrm>
            <a:off x="-94375" y="-47975"/>
            <a:ext cx="9288601" cy="5273700"/>
          </a:xfrm>
          <a:prstGeom prst="rect">
            <a:avLst/>
          </a:prstGeom>
          <a:noFill/>
          <a:ln>
            <a:noFill/>
          </a:ln>
        </p:spPr>
      </p:pic>
      <p:pic>
        <p:nvPicPr>
          <p:cNvPr id="315" name="Google Shape;315;p15"/>
          <p:cNvPicPr preferRelativeResize="0"/>
          <p:nvPr/>
        </p:nvPicPr>
        <p:blipFill>
          <a:blip r:embed="rId4">
            <a:alphaModFix/>
          </a:blip>
          <a:stretch>
            <a:fillRect/>
          </a:stretch>
        </p:blipFill>
        <p:spPr>
          <a:xfrm>
            <a:off x="8107575" y="3983325"/>
            <a:ext cx="522474" cy="402000"/>
          </a:xfrm>
          <a:prstGeom prst="rect">
            <a:avLst/>
          </a:prstGeom>
          <a:noFill/>
          <a:ln>
            <a:noFill/>
          </a:ln>
        </p:spPr>
      </p:pic>
      <p:pic>
        <p:nvPicPr>
          <p:cNvPr id="316" name="Google Shape;316;p15"/>
          <p:cNvPicPr preferRelativeResize="0"/>
          <p:nvPr/>
        </p:nvPicPr>
        <p:blipFill>
          <a:blip r:embed="rId5">
            <a:alphaModFix/>
          </a:blip>
          <a:stretch>
            <a:fillRect/>
          </a:stretch>
        </p:blipFill>
        <p:spPr>
          <a:xfrm>
            <a:off x="7281600" y="3983325"/>
            <a:ext cx="522486" cy="402000"/>
          </a:xfrm>
          <a:prstGeom prst="rect">
            <a:avLst/>
          </a:prstGeom>
          <a:noFill/>
          <a:ln>
            <a:noFill/>
          </a:ln>
        </p:spPr>
      </p:pic>
      <p:pic>
        <p:nvPicPr>
          <p:cNvPr id="317" name="Google Shape;317;p15"/>
          <p:cNvPicPr preferRelativeResize="0"/>
          <p:nvPr/>
        </p:nvPicPr>
        <p:blipFill>
          <a:blip r:embed="rId6">
            <a:alphaModFix/>
          </a:blip>
          <a:stretch>
            <a:fillRect/>
          </a:stretch>
        </p:blipFill>
        <p:spPr>
          <a:xfrm>
            <a:off x="6458350" y="3982475"/>
            <a:ext cx="564100" cy="403700"/>
          </a:xfrm>
          <a:prstGeom prst="rect">
            <a:avLst/>
          </a:prstGeom>
          <a:noFill/>
          <a:ln>
            <a:noFill/>
          </a:ln>
        </p:spPr>
      </p:pic>
      <p:pic>
        <p:nvPicPr>
          <p:cNvPr id="318" name="Google Shape;318;p15"/>
          <p:cNvPicPr preferRelativeResize="0"/>
          <p:nvPr/>
        </p:nvPicPr>
        <p:blipFill>
          <a:blip r:embed="rId7">
            <a:alphaModFix/>
          </a:blip>
          <a:stretch>
            <a:fillRect/>
          </a:stretch>
        </p:blipFill>
        <p:spPr>
          <a:xfrm>
            <a:off x="7730962" y="4819927"/>
            <a:ext cx="1281389" cy="314337"/>
          </a:xfrm>
          <a:prstGeom prst="rect">
            <a:avLst/>
          </a:prstGeom>
          <a:noFill/>
          <a:ln>
            <a:noFill/>
          </a:ln>
          <a:effectLst>
            <a:outerShdw blurRad="171450" rotWithShape="0" algn="bl">
              <a:srgbClr val="000000"/>
            </a:outerShdw>
          </a:effectLst>
        </p:spPr>
      </p:pic>
      <p:pic>
        <p:nvPicPr>
          <p:cNvPr id="319" name="Google Shape;319;p15"/>
          <p:cNvPicPr preferRelativeResize="0"/>
          <p:nvPr/>
        </p:nvPicPr>
        <p:blipFill>
          <a:blip r:embed="rId8">
            <a:alphaModFix/>
          </a:blip>
          <a:stretch>
            <a:fillRect/>
          </a:stretch>
        </p:blipFill>
        <p:spPr>
          <a:xfrm>
            <a:off x="-756725" y="4197000"/>
            <a:ext cx="2919570" cy="153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23" name="Shape 323"/>
        <p:cNvGrpSpPr/>
        <p:nvPr/>
      </p:nvGrpSpPr>
      <p:grpSpPr>
        <a:xfrm>
          <a:off x="0" y="0"/>
          <a:ext cx="0" cy="0"/>
          <a:chOff x="0" y="0"/>
          <a:chExt cx="0" cy="0"/>
        </a:xfrm>
      </p:grpSpPr>
      <p:sp>
        <p:nvSpPr>
          <p:cNvPr id="324" name="Google Shape;324;p16"/>
          <p:cNvSpPr txBox="1"/>
          <p:nvPr/>
        </p:nvSpPr>
        <p:spPr>
          <a:xfrm>
            <a:off x="601975" y="182525"/>
            <a:ext cx="813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Nunito"/>
                <a:ea typeface="Nunito"/>
                <a:cs typeface="Nunito"/>
                <a:sym typeface="Nunito"/>
              </a:rPr>
              <a:t>Siapa saja yang menyebabkan Kecelakaan terjadi?</a:t>
            </a:r>
            <a:endParaRPr b="1" sz="2500">
              <a:latin typeface="Nunito"/>
              <a:ea typeface="Nunito"/>
              <a:cs typeface="Nunito"/>
              <a:sym typeface="Nunito"/>
            </a:endParaRPr>
          </a:p>
        </p:txBody>
      </p:sp>
      <p:grpSp>
        <p:nvGrpSpPr>
          <p:cNvPr id="325" name="Google Shape;325;p16"/>
          <p:cNvGrpSpPr/>
          <p:nvPr/>
        </p:nvGrpSpPr>
        <p:grpSpPr>
          <a:xfrm>
            <a:off x="649200" y="716175"/>
            <a:ext cx="2000412" cy="3711155"/>
            <a:chOff x="972703" y="283725"/>
            <a:chExt cx="2236347" cy="4076400"/>
          </a:xfrm>
        </p:grpSpPr>
        <p:sp>
          <p:nvSpPr>
            <p:cNvPr id="326" name="Google Shape;326;p16"/>
            <p:cNvSpPr/>
            <p:nvPr/>
          </p:nvSpPr>
          <p:spPr>
            <a:xfrm>
              <a:off x="1178650" y="283725"/>
              <a:ext cx="2030400" cy="4076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1118231" y="341749"/>
              <a:ext cx="20304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1233923" y="1643558"/>
              <a:ext cx="1815000" cy="60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Medium"/>
                  <a:ea typeface="Roboto Medium"/>
                  <a:cs typeface="Roboto Medium"/>
                  <a:sym typeface="Roboto Medium"/>
                </a:rPr>
                <a:t>Total Kecelakaan di 3 Negara terjadi karena driver mabuk</a:t>
              </a:r>
              <a:endParaRPr sz="1200">
                <a:latin typeface="Roboto Medium"/>
                <a:ea typeface="Roboto Medium"/>
                <a:cs typeface="Roboto Medium"/>
                <a:sym typeface="Roboto Medium"/>
              </a:endParaRPr>
            </a:p>
          </p:txBody>
        </p:sp>
        <p:sp>
          <p:nvSpPr>
            <p:cNvPr id="329" name="Google Shape;329;p16"/>
            <p:cNvSpPr/>
            <p:nvPr/>
          </p:nvSpPr>
          <p:spPr>
            <a:xfrm>
              <a:off x="1233850" y="721698"/>
              <a:ext cx="1815000" cy="6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Mabuk</a:t>
              </a:r>
              <a:endParaRPr b="1" sz="3000">
                <a:latin typeface="Roboto"/>
                <a:ea typeface="Roboto"/>
                <a:cs typeface="Roboto"/>
                <a:sym typeface="Roboto"/>
              </a:endParaRPr>
            </a:p>
            <a:p>
              <a:pPr indent="0" lvl="0" marL="0" rtl="0" algn="ctr">
                <a:spcBef>
                  <a:spcPts val="0"/>
                </a:spcBef>
                <a:spcAft>
                  <a:spcPts val="0"/>
                </a:spcAft>
                <a:buNone/>
              </a:pPr>
              <a:r>
                <a:rPr b="1" lang="en" sz="3000">
                  <a:latin typeface="Roboto"/>
                  <a:ea typeface="Roboto"/>
                  <a:cs typeface="Roboto"/>
                  <a:sym typeface="Roboto"/>
                </a:rPr>
                <a:t>23,68</a:t>
              </a:r>
              <a:r>
                <a:rPr b="1" lang="en" sz="3000">
                  <a:latin typeface="Roboto"/>
                  <a:ea typeface="Roboto"/>
                  <a:cs typeface="Roboto"/>
                  <a:sym typeface="Roboto"/>
                </a:rPr>
                <a:t>%</a:t>
              </a:r>
              <a:endParaRPr b="1" sz="3000">
                <a:latin typeface="Roboto"/>
                <a:ea typeface="Roboto"/>
                <a:cs typeface="Roboto"/>
                <a:sym typeface="Roboto"/>
              </a:endParaRPr>
            </a:p>
            <a:p>
              <a:pPr indent="0" lvl="0" marL="0" rtl="0" algn="ctr">
                <a:spcBef>
                  <a:spcPts val="0"/>
                </a:spcBef>
                <a:spcAft>
                  <a:spcPts val="0"/>
                </a:spcAft>
                <a:buNone/>
              </a:pPr>
              <a:r>
                <a:rPr b="1" lang="en" sz="1000">
                  <a:latin typeface="Roboto"/>
                  <a:ea typeface="Roboto"/>
                  <a:cs typeface="Roboto"/>
                  <a:sym typeface="Roboto"/>
                </a:rPr>
                <a:t>(</a:t>
              </a:r>
              <a:r>
                <a:rPr b="1" lang="en" sz="1000">
                  <a:latin typeface="Roboto"/>
                  <a:ea typeface="Roboto"/>
                  <a:cs typeface="Roboto"/>
                  <a:sym typeface="Roboto"/>
                </a:rPr>
                <a:t>Normal </a:t>
              </a:r>
              <a:r>
                <a:rPr b="1" lang="en" sz="1000">
                  <a:latin typeface="Roboto"/>
                  <a:ea typeface="Roboto"/>
                  <a:cs typeface="Roboto"/>
                  <a:sym typeface="Roboto"/>
                </a:rPr>
                <a:t>76,32%)</a:t>
              </a:r>
              <a:endParaRPr b="1" sz="26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p:txBody>
        </p:sp>
        <p:sp>
          <p:nvSpPr>
            <p:cNvPr id="330" name="Google Shape;330;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972703" y="3088755"/>
              <a:ext cx="2175900" cy="10854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700">
                  <a:solidFill>
                    <a:schemeClr val="lt1"/>
                  </a:solidFill>
                  <a:latin typeface="Roboto"/>
                  <a:ea typeface="Roboto"/>
                  <a:cs typeface="Roboto"/>
                  <a:sym typeface="Roboto"/>
                </a:rPr>
                <a:t>TOTAL</a:t>
              </a:r>
              <a:endParaRPr b="1" sz="17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1100">
                  <a:solidFill>
                    <a:schemeClr val="lt1"/>
                  </a:solidFill>
                  <a:latin typeface="Roboto"/>
                  <a:ea typeface="Roboto"/>
                  <a:cs typeface="Roboto"/>
                  <a:sym typeface="Roboto"/>
                </a:rPr>
                <a:t>10.088 Kecelakaan</a:t>
              </a:r>
              <a:endParaRPr sz="1100">
                <a:solidFill>
                  <a:schemeClr val="lt1"/>
                </a:solidFill>
                <a:latin typeface="Roboto"/>
                <a:ea typeface="Roboto"/>
                <a:cs typeface="Roboto"/>
                <a:sym typeface="Roboto"/>
              </a:endParaRPr>
            </a:p>
            <a:p>
              <a:pPr indent="-285750" lvl="0" marL="457200" rtl="0" algn="l">
                <a:spcBef>
                  <a:spcPts val="0"/>
                </a:spcBef>
                <a:spcAft>
                  <a:spcPts val="0"/>
                </a:spcAft>
                <a:buClr>
                  <a:srgbClr val="FFFF00"/>
                </a:buClr>
                <a:buSzPts val="900"/>
                <a:buFont typeface="Roboto"/>
                <a:buChar char="●"/>
              </a:pPr>
              <a:r>
                <a:rPr lang="en" sz="1100">
                  <a:solidFill>
                    <a:srgbClr val="FFFF00"/>
                  </a:solidFill>
                  <a:latin typeface="Roboto"/>
                  <a:ea typeface="Roboto"/>
                  <a:cs typeface="Roboto"/>
                  <a:sym typeface="Roboto"/>
                </a:rPr>
                <a:t>2.389 kecelakaan karena Driver mabuk</a:t>
              </a:r>
              <a:endParaRPr sz="1100">
                <a:solidFill>
                  <a:srgbClr val="FFFF00"/>
                </a:solidFill>
                <a:latin typeface="Roboto"/>
                <a:ea typeface="Roboto"/>
                <a:cs typeface="Roboto"/>
                <a:sym typeface="Roboto"/>
              </a:endParaRPr>
            </a:p>
            <a:p>
              <a:pPr indent="-285750" lvl="0" marL="457200" rtl="0" algn="l">
                <a:spcBef>
                  <a:spcPts val="0"/>
                </a:spcBef>
                <a:spcAft>
                  <a:spcPts val="0"/>
                </a:spcAft>
                <a:buClr>
                  <a:srgbClr val="EA9999"/>
                </a:buClr>
                <a:buSzPts val="900"/>
                <a:buFont typeface="Roboto"/>
                <a:buChar char="●"/>
              </a:pPr>
              <a:r>
                <a:rPr lang="en" sz="1100">
                  <a:solidFill>
                    <a:srgbClr val="EA9999"/>
                  </a:solidFill>
                  <a:latin typeface="Roboto"/>
                  <a:ea typeface="Roboto"/>
                  <a:cs typeface="Roboto"/>
                  <a:sym typeface="Roboto"/>
                </a:rPr>
                <a:t>10.955 Kematian</a:t>
              </a:r>
              <a:endParaRPr sz="1300">
                <a:solidFill>
                  <a:srgbClr val="EA9999"/>
                </a:solidFill>
              </a:endParaRPr>
            </a:p>
            <a:p>
              <a:pPr indent="0" lvl="0" marL="45720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grpSp>
        <p:nvGrpSpPr>
          <p:cNvPr id="332" name="Google Shape;332;p16"/>
          <p:cNvGrpSpPr/>
          <p:nvPr/>
        </p:nvGrpSpPr>
        <p:grpSpPr>
          <a:xfrm>
            <a:off x="2608250" y="716175"/>
            <a:ext cx="1946373" cy="3711155"/>
            <a:chOff x="1033116" y="283725"/>
            <a:chExt cx="2175934" cy="4076400"/>
          </a:xfrm>
        </p:grpSpPr>
        <p:sp>
          <p:nvSpPr>
            <p:cNvPr id="333" name="Google Shape;333;p16"/>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1118231" y="341749"/>
              <a:ext cx="20304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1033116" y="3088755"/>
              <a:ext cx="2175900" cy="1085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solidFill>
                    <a:schemeClr val="lt1"/>
                  </a:solidFill>
                  <a:latin typeface="Roboto"/>
                  <a:ea typeface="Roboto"/>
                  <a:cs typeface="Roboto"/>
                  <a:sym typeface="Roboto"/>
                </a:rPr>
                <a:t>TEXAS</a:t>
              </a:r>
              <a:endParaRPr b="1" sz="1700">
                <a:solidFill>
                  <a:schemeClr val="lt1"/>
                </a:solidFill>
                <a:latin typeface="Roboto"/>
                <a:ea typeface="Roboto"/>
                <a:cs typeface="Roboto"/>
                <a:sym typeface="Roboto"/>
              </a:endParaRPr>
            </a:p>
            <a:p>
              <a:pPr indent="-273050" lvl="0" marL="457200" rtl="0" algn="l">
                <a:spcBef>
                  <a:spcPts val="0"/>
                </a:spcBef>
                <a:spcAft>
                  <a:spcPts val="0"/>
                </a:spcAft>
                <a:buClr>
                  <a:srgbClr val="FFFFFF"/>
                </a:buClr>
                <a:buSzPts val="700"/>
                <a:buFont typeface="Roboto"/>
                <a:buChar char="●"/>
              </a:pPr>
              <a:r>
                <a:rPr lang="en" sz="1100">
                  <a:solidFill>
                    <a:schemeClr val="lt1"/>
                  </a:solidFill>
                  <a:latin typeface="Roboto"/>
                  <a:ea typeface="Roboto"/>
                  <a:cs typeface="Roboto"/>
                  <a:sym typeface="Roboto"/>
                </a:rPr>
                <a:t>3.513 Kecelakaan</a:t>
              </a:r>
              <a:endParaRPr sz="1100">
                <a:solidFill>
                  <a:schemeClr val="lt1"/>
                </a:solidFill>
                <a:latin typeface="Roboto"/>
                <a:ea typeface="Roboto"/>
                <a:cs typeface="Roboto"/>
                <a:sym typeface="Roboto"/>
              </a:endParaRPr>
            </a:p>
            <a:p>
              <a:pPr indent="-273050" lvl="0" marL="457200" rtl="0" algn="l">
                <a:spcBef>
                  <a:spcPts val="0"/>
                </a:spcBef>
                <a:spcAft>
                  <a:spcPts val="0"/>
                </a:spcAft>
                <a:buClr>
                  <a:srgbClr val="FFFF00"/>
                </a:buClr>
                <a:buSzPts val="700"/>
                <a:buFont typeface="Roboto"/>
                <a:buChar char="●"/>
              </a:pPr>
              <a:r>
                <a:rPr lang="en" sz="1100">
                  <a:solidFill>
                    <a:srgbClr val="FFFF00"/>
                  </a:solidFill>
                  <a:latin typeface="Roboto"/>
                  <a:ea typeface="Roboto"/>
                  <a:cs typeface="Roboto"/>
                  <a:sym typeface="Roboto"/>
                </a:rPr>
                <a:t>843 kecelakaan karena Driver mabuk</a:t>
              </a:r>
              <a:endParaRPr sz="1100">
                <a:solidFill>
                  <a:srgbClr val="FFFF00"/>
                </a:solidFill>
                <a:latin typeface="Roboto"/>
                <a:ea typeface="Roboto"/>
                <a:cs typeface="Roboto"/>
                <a:sym typeface="Roboto"/>
              </a:endParaRPr>
            </a:p>
            <a:p>
              <a:pPr indent="-273050" lvl="0" marL="457200" rtl="0" algn="l">
                <a:spcBef>
                  <a:spcPts val="0"/>
                </a:spcBef>
                <a:spcAft>
                  <a:spcPts val="0"/>
                </a:spcAft>
                <a:buClr>
                  <a:srgbClr val="EA9999"/>
                </a:buClr>
                <a:buSzPts val="700"/>
                <a:buFont typeface="Roboto"/>
                <a:buChar char="●"/>
              </a:pPr>
              <a:r>
                <a:rPr lang="en" sz="1100">
                  <a:solidFill>
                    <a:srgbClr val="EA9999"/>
                  </a:solidFill>
                  <a:latin typeface="Roboto"/>
                  <a:ea typeface="Roboto"/>
                  <a:cs typeface="Roboto"/>
                  <a:sym typeface="Roboto"/>
                </a:rPr>
                <a:t>3.865 Kematian</a:t>
              </a:r>
              <a:endParaRPr sz="700">
                <a:solidFill>
                  <a:srgbClr val="EA9999"/>
                </a:solidFill>
                <a:latin typeface="Roboto"/>
                <a:ea typeface="Roboto"/>
                <a:cs typeface="Roboto"/>
                <a:sym typeface="Roboto"/>
              </a:endParaRPr>
            </a:p>
          </p:txBody>
        </p:sp>
      </p:grpSp>
      <p:grpSp>
        <p:nvGrpSpPr>
          <p:cNvPr id="337" name="Google Shape;337;p16"/>
          <p:cNvGrpSpPr/>
          <p:nvPr/>
        </p:nvGrpSpPr>
        <p:grpSpPr>
          <a:xfrm>
            <a:off x="4502050" y="716175"/>
            <a:ext cx="2000281" cy="3711155"/>
            <a:chOff x="1020582" y="283725"/>
            <a:chExt cx="2236200" cy="4076400"/>
          </a:xfrm>
        </p:grpSpPr>
        <p:sp>
          <p:nvSpPr>
            <p:cNvPr id="338" name="Google Shape;338;p16"/>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1118231" y="341749"/>
              <a:ext cx="20304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1020582" y="3088755"/>
              <a:ext cx="2236200" cy="1085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700">
                  <a:solidFill>
                    <a:schemeClr val="lt1"/>
                  </a:solidFill>
                  <a:latin typeface="Roboto"/>
                  <a:ea typeface="Roboto"/>
                  <a:cs typeface="Roboto"/>
                  <a:sym typeface="Roboto"/>
                </a:rPr>
                <a:t>CALIFORNIA</a:t>
              </a:r>
              <a:endParaRPr b="1" sz="1700">
                <a:solidFill>
                  <a:schemeClr val="lt1"/>
                </a:solidFill>
                <a:latin typeface="Roboto"/>
                <a:ea typeface="Roboto"/>
                <a:cs typeface="Roboto"/>
                <a:sym typeface="Roboto"/>
              </a:endParaRPr>
            </a:p>
            <a:p>
              <a:pPr indent="-273050" lvl="0" marL="457200" rtl="0" algn="l">
                <a:spcBef>
                  <a:spcPts val="0"/>
                </a:spcBef>
                <a:spcAft>
                  <a:spcPts val="0"/>
                </a:spcAft>
                <a:buClr>
                  <a:srgbClr val="FFFFFF"/>
                </a:buClr>
                <a:buSzPts val="700"/>
                <a:buFont typeface="Roboto"/>
                <a:buChar char="●"/>
              </a:pPr>
              <a:r>
                <a:rPr lang="en" sz="1100">
                  <a:solidFill>
                    <a:schemeClr val="lt1"/>
                  </a:solidFill>
                  <a:latin typeface="Roboto"/>
                  <a:ea typeface="Roboto"/>
                  <a:cs typeface="Roboto"/>
                  <a:sym typeface="Roboto"/>
                </a:rPr>
                <a:t>3.484 Kecelakaan</a:t>
              </a:r>
              <a:endParaRPr sz="1100">
                <a:solidFill>
                  <a:schemeClr val="lt1"/>
                </a:solidFill>
                <a:latin typeface="Roboto"/>
                <a:ea typeface="Roboto"/>
                <a:cs typeface="Roboto"/>
                <a:sym typeface="Roboto"/>
              </a:endParaRPr>
            </a:p>
            <a:p>
              <a:pPr indent="-273050" lvl="0" marL="457200" rtl="0" algn="l">
                <a:spcBef>
                  <a:spcPts val="0"/>
                </a:spcBef>
                <a:spcAft>
                  <a:spcPts val="0"/>
                </a:spcAft>
                <a:buClr>
                  <a:srgbClr val="FFFFFF"/>
                </a:buClr>
                <a:buSzPts val="700"/>
                <a:buFont typeface="Roboto"/>
                <a:buChar char="●"/>
              </a:pPr>
              <a:r>
                <a:rPr lang="en" sz="1100">
                  <a:solidFill>
                    <a:srgbClr val="FFFF00"/>
                  </a:solidFill>
                  <a:latin typeface="Roboto"/>
                  <a:ea typeface="Roboto"/>
                  <a:cs typeface="Roboto"/>
                  <a:sym typeface="Roboto"/>
                </a:rPr>
                <a:t>883 kecelakaan karena Driver mabuk</a:t>
              </a:r>
              <a:endParaRPr sz="1100">
                <a:solidFill>
                  <a:srgbClr val="FFFF00"/>
                </a:solidFill>
                <a:latin typeface="Roboto"/>
                <a:ea typeface="Roboto"/>
                <a:cs typeface="Roboto"/>
                <a:sym typeface="Roboto"/>
              </a:endParaRPr>
            </a:p>
            <a:p>
              <a:pPr indent="-273050" lvl="0" marL="457200" rtl="0" algn="l">
                <a:spcBef>
                  <a:spcPts val="0"/>
                </a:spcBef>
                <a:spcAft>
                  <a:spcPts val="0"/>
                </a:spcAft>
                <a:buClr>
                  <a:srgbClr val="EA9999"/>
                </a:buClr>
                <a:buSzPts val="700"/>
                <a:buFont typeface="Roboto"/>
                <a:buChar char="●"/>
              </a:pPr>
              <a:r>
                <a:rPr lang="en" sz="1100">
                  <a:solidFill>
                    <a:srgbClr val="EA9999"/>
                  </a:solidFill>
                  <a:latin typeface="Roboto"/>
                  <a:ea typeface="Roboto"/>
                  <a:cs typeface="Roboto"/>
                  <a:sym typeface="Roboto"/>
                </a:rPr>
                <a:t>3.766 Kematian</a:t>
              </a:r>
              <a:endParaRPr sz="700">
                <a:solidFill>
                  <a:srgbClr val="EA9999"/>
                </a:solidFill>
                <a:latin typeface="Roboto"/>
                <a:ea typeface="Roboto"/>
                <a:cs typeface="Roboto"/>
                <a:sym typeface="Roboto"/>
              </a:endParaRPr>
            </a:p>
          </p:txBody>
        </p:sp>
      </p:grpSp>
      <p:grpSp>
        <p:nvGrpSpPr>
          <p:cNvPr id="342" name="Google Shape;342;p16"/>
          <p:cNvGrpSpPr/>
          <p:nvPr/>
        </p:nvGrpSpPr>
        <p:grpSpPr>
          <a:xfrm>
            <a:off x="6418250" y="716175"/>
            <a:ext cx="1946385" cy="3711155"/>
            <a:chOff x="1033103" y="283725"/>
            <a:chExt cx="2175947" cy="4076400"/>
          </a:xfrm>
        </p:grpSpPr>
        <p:sp>
          <p:nvSpPr>
            <p:cNvPr id="343" name="Google Shape;343;p16"/>
            <p:cNvSpPr/>
            <p:nvPr/>
          </p:nvSpPr>
          <p:spPr>
            <a:xfrm>
              <a:off x="1178650" y="283725"/>
              <a:ext cx="2030400" cy="4076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1118231" y="341749"/>
              <a:ext cx="2030400" cy="2490600"/>
            </a:xfrm>
            <a:prstGeom prst="rect">
              <a:avLst/>
            </a:prstGeom>
            <a:solidFill>
              <a:srgbClr val="FFFFFF"/>
            </a:solidFill>
            <a:ln cap="flat" cmpd="sng" w="19050">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1033103" y="3088755"/>
              <a:ext cx="2175900" cy="1085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700">
                  <a:solidFill>
                    <a:schemeClr val="lt1"/>
                  </a:solidFill>
                  <a:latin typeface="Roboto"/>
                  <a:ea typeface="Roboto"/>
                  <a:cs typeface="Roboto"/>
                  <a:sym typeface="Roboto"/>
                </a:rPr>
                <a:t>FLORIDA</a:t>
              </a:r>
              <a:endParaRPr b="1" sz="1700">
                <a:solidFill>
                  <a:schemeClr val="lt1"/>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3.091 Kecelakaan</a:t>
              </a:r>
              <a:endParaRPr sz="1100">
                <a:solidFill>
                  <a:schemeClr val="lt1"/>
                </a:solidFill>
                <a:latin typeface="Roboto"/>
                <a:ea typeface="Roboto"/>
                <a:cs typeface="Roboto"/>
                <a:sym typeface="Roboto"/>
              </a:endParaRPr>
            </a:p>
            <a:p>
              <a:pPr indent="-298450" lvl="0" marL="457200" rtl="0" algn="l">
                <a:spcBef>
                  <a:spcPts val="0"/>
                </a:spcBef>
                <a:spcAft>
                  <a:spcPts val="0"/>
                </a:spcAft>
                <a:buClr>
                  <a:srgbClr val="FFFFFF"/>
                </a:buClr>
                <a:buSzPts val="1100"/>
                <a:buFont typeface="Roboto"/>
                <a:buChar char="●"/>
              </a:pPr>
              <a:r>
                <a:rPr lang="en" sz="1100">
                  <a:solidFill>
                    <a:srgbClr val="FFFF00"/>
                  </a:solidFill>
                  <a:latin typeface="Roboto"/>
                  <a:ea typeface="Roboto"/>
                  <a:cs typeface="Roboto"/>
                  <a:sym typeface="Roboto"/>
                </a:rPr>
                <a:t>663 kecelakaan karena Driver mabuk</a:t>
              </a:r>
              <a:endParaRPr sz="1100">
                <a:solidFill>
                  <a:srgbClr val="FFFF00"/>
                </a:solidFill>
                <a:latin typeface="Roboto"/>
                <a:ea typeface="Roboto"/>
                <a:cs typeface="Roboto"/>
                <a:sym typeface="Roboto"/>
              </a:endParaRPr>
            </a:p>
            <a:p>
              <a:pPr indent="-298450" lvl="0" marL="457200" rtl="0" algn="l">
                <a:spcBef>
                  <a:spcPts val="0"/>
                </a:spcBef>
                <a:spcAft>
                  <a:spcPts val="0"/>
                </a:spcAft>
                <a:buClr>
                  <a:srgbClr val="EA9999"/>
                </a:buClr>
                <a:buSzPts val="1100"/>
                <a:buFont typeface="Roboto"/>
                <a:buChar char="●"/>
              </a:pPr>
              <a:r>
                <a:rPr lang="en" sz="1100">
                  <a:solidFill>
                    <a:srgbClr val="EA9999"/>
                  </a:solidFill>
                  <a:latin typeface="Roboto"/>
                  <a:ea typeface="Roboto"/>
                  <a:cs typeface="Roboto"/>
                  <a:sym typeface="Roboto"/>
                </a:rPr>
                <a:t>3.865 Kematian</a:t>
              </a:r>
              <a:endParaRPr sz="1100">
                <a:solidFill>
                  <a:srgbClr val="EA9999"/>
                </a:solidFill>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p:txBody>
        </p:sp>
      </p:grpSp>
      <p:sp>
        <p:nvSpPr>
          <p:cNvPr id="347" name="Google Shape;347;p16"/>
          <p:cNvSpPr/>
          <p:nvPr/>
        </p:nvSpPr>
        <p:spPr>
          <a:xfrm>
            <a:off x="2787796" y="1114906"/>
            <a:ext cx="1623600" cy="6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Mabuk</a:t>
            </a:r>
            <a:endParaRPr b="1" sz="3000">
              <a:latin typeface="Roboto"/>
              <a:ea typeface="Roboto"/>
              <a:cs typeface="Roboto"/>
              <a:sym typeface="Roboto"/>
            </a:endParaRPr>
          </a:p>
          <a:p>
            <a:pPr indent="0" lvl="0" marL="0" rtl="0" algn="ctr">
              <a:spcBef>
                <a:spcPts val="0"/>
              </a:spcBef>
              <a:spcAft>
                <a:spcPts val="0"/>
              </a:spcAft>
              <a:buNone/>
            </a:pPr>
            <a:r>
              <a:rPr b="1" lang="en" sz="3000">
                <a:solidFill>
                  <a:srgbClr val="0D5DDF"/>
                </a:solidFill>
                <a:latin typeface="Roboto"/>
                <a:ea typeface="Roboto"/>
                <a:cs typeface="Roboto"/>
                <a:sym typeface="Roboto"/>
              </a:rPr>
              <a:t>24</a:t>
            </a:r>
            <a:r>
              <a:rPr b="1" lang="en" sz="3000">
                <a:solidFill>
                  <a:srgbClr val="0D5DDF"/>
                </a:solidFill>
                <a:latin typeface="Roboto"/>
                <a:ea typeface="Roboto"/>
                <a:cs typeface="Roboto"/>
                <a:sym typeface="Roboto"/>
              </a:rPr>
              <a:t>%</a:t>
            </a:r>
            <a:endParaRPr b="1" sz="3000">
              <a:solidFill>
                <a:srgbClr val="0D5DDF"/>
              </a:solidFill>
              <a:latin typeface="Roboto"/>
              <a:ea typeface="Roboto"/>
              <a:cs typeface="Roboto"/>
              <a:sym typeface="Roboto"/>
            </a:endParaRPr>
          </a:p>
          <a:p>
            <a:pPr indent="0" lvl="0" marL="0" rtl="0" algn="ctr">
              <a:spcBef>
                <a:spcPts val="0"/>
              </a:spcBef>
              <a:spcAft>
                <a:spcPts val="0"/>
              </a:spcAft>
              <a:buNone/>
            </a:pPr>
            <a:r>
              <a:rPr b="1" lang="en" sz="1000">
                <a:solidFill>
                  <a:srgbClr val="0D5DDF"/>
                </a:solidFill>
                <a:latin typeface="Roboto"/>
                <a:ea typeface="Roboto"/>
                <a:cs typeface="Roboto"/>
                <a:sym typeface="Roboto"/>
              </a:rPr>
              <a:t>(Normal 76%)</a:t>
            </a:r>
            <a:endParaRPr b="1" sz="1000">
              <a:solidFill>
                <a:srgbClr val="0D5DDF"/>
              </a:solidFill>
              <a:latin typeface="Roboto"/>
              <a:ea typeface="Roboto"/>
              <a:cs typeface="Roboto"/>
              <a:sym typeface="Roboto"/>
            </a:endParaRPr>
          </a:p>
        </p:txBody>
      </p:sp>
      <p:sp>
        <p:nvSpPr>
          <p:cNvPr id="348" name="Google Shape;348;p16"/>
          <p:cNvSpPr/>
          <p:nvPr/>
        </p:nvSpPr>
        <p:spPr>
          <a:xfrm>
            <a:off x="2787861" y="1954168"/>
            <a:ext cx="1623600" cy="5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D5DDF"/>
                </a:solidFill>
                <a:latin typeface="Roboto Medium"/>
                <a:ea typeface="Roboto Medium"/>
                <a:cs typeface="Roboto Medium"/>
                <a:sym typeface="Roboto Medium"/>
              </a:rPr>
              <a:t>Kecelakaan di TEXAS terjadi karena driver mabuk</a:t>
            </a:r>
            <a:endParaRPr sz="1200">
              <a:solidFill>
                <a:srgbClr val="0D5DDF"/>
              </a:solidFill>
              <a:latin typeface="Roboto Medium"/>
              <a:ea typeface="Roboto Medium"/>
              <a:cs typeface="Roboto Medium"/>
              <a:sym typeface="Roboto Medium"/>
            </a:endParaRPr>
          </a:p>
        </p:txBody>
      </p:sp>
      <p:sp>
        <p:nvSpPr>
          <p:cNvPr id="349" name="Google Shape;349;p16"/>
          <p:cNvSpPr/>
          <p:nvPr/>
        </p:nvSpPr>
        <p:spPr>
          <a:xfrm>
            <a:off x="4692796" y="1114906"/>
            <a:ext cx="1623600" cy="6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Mabuk</a:t>
            </a:r>
            <a:endParaRPr b="1" sz="3000">
              <a:latin typeface="Roboto"/>
              <a:ea typeface="Roboto"/>
              <a:cs typeface="Roboto"/>
              <a:sym typeface="Roboto"/>
            </a:endParaRPr>
          </a:p>
          <a:p>
            <a:pPr indent="0" lvl="0" marL="0" rtl="0" algn="ctr">
              <a:spcBef>
                <a:spcPts val="0"/>
              </a:spcBef>
              <a:spcAft>
                <a:spcPts val="0"/>
              </a:spcAft>
              <a:buNone/>
            </a:pPr>
            <a:r>
              <a:rPr b="1" lang="en" sz="3000">
                <a:solidFill>
                  <a:srgbClr val="0D5DDF"/>
                </a:solidFill>
                <a:latin typeface="Roboto"/>
                <a:ea typeface="Roboto"/>
                <a:cs typeface="Roboto"/>
                <a:sym typeface="Roboto"/>
              </a:rPr>
              <a:t>25,34</a:t>
            </a:r>
            <a:r>
              <a:rPr b="1" lang="en" sz="3000">
                <a:solidFill>
                  <a:srgbClr val="0D5DDF"/>
                </a:solidFill>
                <a:latin typeface="Roboto"/>
                <a:ea typeface="Roboto"/>
                <a:cs typeface="Roboto"/>
                <a:sym typeface="Roboto"/>
              </a:rPr>
              <a:t>%</a:t>
            </a:r>
            <a:endParaRPr b="1" sz="3000">
              <a:solidFill>
                <a:srgbClr val="0D5DDF"/>
              </a:solidFill>
              <a:latin typeface="Roboto"/>
              <a:ea typeface="Roboto"/>
              <a:cs typeface="Roboto"/>
              <a:sym typeface="Roboto"/>
            </a:endParaRPr>
          </a:p>
          <a:p>
            <a:pPr indent="0" lvl="0" marL="0" rtl="0" algn="ctr">
              <a:spcBef>
                <a:spcPts val="0"/>
              </a:spcBef>
              <a:spcAft>
                <a:spcPts val="0"/>
              </a:spcAft>
              <a:buNone/>
            </a:pPr>
            <a:r>
              <a:rPr b="1" lang="en" sz="1000">
                <a:solidFill>
                  <a:srgbClr val="0D5DDF"/>
                </a:solidFill>
                <a:latin typeface="Roboto"/>
                <a:ea typeface="Roboto"/>
                <a:cs typeface="Roboto"/>
                <a:sym typeface="Roboto"/>
              </a:rPr>
              <a:t>(Normal 74,66%)</a:t>
            </a:r>
            <a:endParaRPr b="1" sz="1000">
              <a:solidFill>
                <a:srgbClr val="0D5DDF"/>
              </a:solidFill>
              <a:latin typeface="Roboto"/>
              <a:ea typeface="Roboto"/>
              <a:cs typeface="Roboto"/>
              <a:sym typeface="Roboto"/>
            </a:endParaRPr>
          </a:p>
        </p:txBody>
      </p:sp>
      <p:sp>
        <p:nvSpPr>
          <p:cNvPr id="350" name="Google Shape;350;p16"/>
          <p:cNvSpPr/>
          <p:nvPr/>
        </p:nvSpPr>
        <p:spPr>
          <a:xfrm>
            <a:off x="4692861" y="1954168"/>
            <a:ext cx="1623600" cy="5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D5DDF"/>
                </a:solidFill>
                <a:latin typeface="Roboto Medium"/>
                <a:ea typeface="Roboto Medium"/>
                <a:cs typeface="Roboto Medium"/>
                <a:sym typeface="Roboto Medium"/>
              </a:rPr>
              <a:t>Kecelakaan di CALIFORNIA terjadi karena driver mabuk</a:t>
            </a:r>
            <a:endParaRPr sz="1200">
              <a:solidFill>
                <a:srgbClr val="0D5DDF"/>
              </a:solidFill>
              <a:latin typeface="Roboto Medium"/>
              <a:ea typeface="Roboto Medium"/>
              <a:cs typeface="Roboto Medium"/>
              <a:sym typeface="Roboto Medium"/>
            </a:endParaRPr>
          </a:p>
        </p:txBody>
      </p:sp>
      <p:sp>
        <p:nvSpPr>
          <p:cNvPr id="351" name="Google Shape;351;p16"/>
          <p:cNvSpPr/>
          <p:nvPr/>
        </p:nvSpPr>
        <p:spPr>
          <a:xfrm>
            <a:off x="6597796" y="1114906"/>
            <a:ext cx="1623600" cy="6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Mabuk</a:t>
            </a:r>
            <a:endParaRPr b="1" sz="3000">
              <a:latin typeface="Roboto"/>
              <a:ea typeface="Roboto"/>
              <a:cs typeface="Roboto"/>
              <a:sym typeface="Roboto"/>
            </a:endParaRPr>
          </a:p>
          <a:p>
            <a:pPr indent="0" lvl="0" marL="0" rtl="0" algn="ctr">
              <a:spcBef>
                <a:spcPts val="0"/>
              </a:spcBef>
              <a:spcAft>
                <a:spcPts val="0"/>
              </a:spcAft>
              <a:buNone/>
            </a:pPr>
            <a:r>
              <a:rPr b="1" lang="en" sz="3000">
                <a:solidFill>
                  <a:srgbClr val="0D5DDF"/>
                </a:solidFill>
                <a:latin typeface="Roboto"/>
                <a:ea typeface="Roboto"/>
                <a:cs typeface="Roboto"/>
                <a:sym typeface="Roboto"/>
              </a:rPr>
              <a:t>21,45</a:t>
            </a:r>
            <a:r>
              <a:rPr b="1" lang="en" sz="3000">
                <a:solidFill>
                  <a:srgbClr val="0D5DDF"/>
                </a:solidFill>
                <a:latin typeface="Roboto"/>
                <a:ea typeface="Roboto"/>
                <a:cs typeface="Roboto"/>
                <a:sym typeface="Roboto"/>
              </a:rPr>
              <a:t>%</a:t>
            </a:r>
            <a:endParaRPr b="1" sz="3000">
              <a:solidFill>
                <a:srgbClr val="0D5DDF"/>
              </a:solidFill>
              <a:latin typeface="Roboto"/>
              <a:ea typeface="Roboto"/>
              <a:cs typeface="Roboto"/>
              <a:sym typeface="Roboto"/>
            </a:endParaRPr>
          </a:p>
          <a:p>
            <a:pPr indent="0" lvl="0" marL="0" rtl="0" algn="ctr">
              <a:spcBef>
                <a:spcPts val="0"/>
              </a:spcBef>
              <a:spcAft>
                <a:spcPts val="0"/>
              </a:spcAft>
              <a:buNone/>
            </a:pPr>
            <a:r>
              <a:rPr b="1" lang="en" sz="1000">
                <a:solidFill>
                  <a:srgbClr val="0D5DDF"/>
                </a:solidFill>
                <a:latin typeface="Roboto"/>
                <a:ea typeface="Roboto"/>
                <a:cs typeface="Roboto"/>
                <a:sym typeface="Roboto"/>
              </a:rPr>
              <a:t>(Normal 78,55%)</a:t>
            </a:r>
            <a:endParaRPr b="1" sz="1000">
              <a:solidFill>
                <a:srgbClr val="0D5DDF"/>
              </a:solidFill>
              <a:latin typeface="Roboto"/>
              <a:ea typeface="Roboto"/>
              <a:cs typeface="Roboto"/>
              <a:sym typeface="Roboto"/>
            </a:endParaRPr>
          </a:p>
        </p:txBody>
      </p:sp>
      <p:sp>
        <p:nvSpPr>
          <p:cNvPr id="352" name="Google Shape;352;p16"/>
          <p:cNvSpPr/>
          <p:nvPr/>
        </p:nvSpPr>
        <p:spPr>
          <a:xfrm>
            <a:off x="6597861" y="1954168"/>
            <a:ext cx="1623600" cy="5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D5DDF"/>
                </a:solidFill>
                <a:latin typeface="Roboto Medium"/>
                <a:ea typeface="Roboto Medium"/>
                <a:cs typeface="Roboto Medium"/>
                <a:sym typeface="Roboto Medium"/>
              </a:rPr>
              <a:t>Kecelakaan di FLORIDA terjadi karena driver mabuk</a:t>
            </a:r>
            <a:endParaRPr sz="1200">
              <a:solidFill>
                <a:srgbClr val="0D5DDF"/>
              </a:solidFill>
              <a:latin typeface="Roboto Medium"/>
              <a:ea typeface="Roboto Medium"/>
              <a:cs typeface="Roboto Medium"/>
              <a:sym typeface="Roboto Medium"/>
            </a:endParaRPr>
          </a:p>
        </p:txBody>
      </p:sp>
      <p:pic>
        <p:nvPicPr>
          <p:cNvPr id="353" name="Google Shape;353;p16"/>
          <p:cNvPicPr preferRelativeResize="0"/>
          <p:nvPr/>
        </p:nvPicPr>
        <p:blipFill>
          <a:blip r:embed="rId3">
            <a:alphaModFix/>
          </a:blip>
          <a:stretch>
            <a:fillRect/>
          </a:stretch>
        </p:blipFill>
        <p:spPr>
          <a:xfrm>
            <a:off x="7730962" y="4667527"/>
            <a:ext cx="1281389" cy="314337"/>
          </a:xfrm>
          <a:prstGeom prst="rect">
            <a:avLst/>
          </a:prstGeom>
          <a:noFill/>
          <a:ln>
            <a:noFill/>
          </a:ln>
          <a:effectLst>
            <a:outerShdw blurRad="171450" rotWithShape="0" algn="bl">
              <a:srgbClr val="000000"/>
            </a:outerShdw>
          </a:effectLst>
        </p:spPr>
      </p:pic>
      <p:pic>
        <p:nvPicPr>
          <p:cNvPr id="354" name="Google Shape;354;p16"/>
          <p:cNvPicPr preferRelativeResize="0"/>
          <p:nvPr/>
        </p:nvPicPr>
        <p:blipFill>
          <a:blip r:embed="rId4">
            <a:alphaModFix/>
          </a:blip>
          <a:stretch>
            <a:fillRect/>
          </a:stretch>
        </p:blipFill>
        <p:spPr>
          <a:xfrm>
            <a:off x="-756725" y="4044600"/>
            <a:ext cx="2919570" cy="1532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58" name="Shape 358"/>
        <p:cNvGrpSpPr/>
        <p:nvPr/>
      </p:nvGrpSpPr>
      <p:grpSpPr>
        <a:xfrm>
          <a:off x="0" y="0"/>
          <a:ext cx="0" cy="0"/>
          <a:chOff x="0" y="0"/>
          <a:chExt cx="0" cy="0"/>
        </a:xfrm>
      </p:grpSpPr>
      <p:sp>
        <p:nvSpPr>
          <p:cNvPr id="359" name="Google Shape;359;p17"/>
          <p:cNvSpPr txBox="1"/>
          <p:nvPr>
            <p:ph type="title"/>
          </p:nvPr>
        </p:nvSpPr>
        <p:spPr>
          <a:xfrm>
            <a:off x="522025" y="369975"/>
            <a:ext cx="7454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Kapan angka tertinggi terjadinya kecelakaan?</a:t>
            </a:r>
            <a:endParaRPr>
              <a:solidFill>
                <a:srgbClr val="000000"/>
              </a:solidFill>
            </a:endParaRPr>
          </a:p>
        </p:txBody>
      </p:sp>
      <p:pic>
        <p:nvPicPr>
          <p:cNvPr id="360" name="Google Shape;360;p17"/>
          <p:cNvPicPr preferRelativeResize="0"/>
          <p:nvPr/>
        </p:nvPicPr>
        <p:blipFill>
          <a:blip r:embed="rId3">
            <a:alphaModFix/>
          </a:blip>
          <a:stretch>
            <a:fillRect/>
          </a:stretch>
        </p:blipFill>
        <p:spPr>
          <a:xfrm>
            <a:off x="152400" y="1032825"/>
            <a:ext cx="8839199" cy="3656450"/>
          </a:xfrm>
          <a:prstGeom prst="rect">
            <a:avLst/>
          </a:prstGeom>
          <a:noFill/>
          <a:ln>
            <a:noFill/>
          </a:ln>
        </p:spPr>
      </p:pic>
      <p:sp>
        <p:nvSpPr>
          <p:cNvPr id="361" name="Google Shape;361;p17"/>
          <p:cNvSpPr/>
          <p:nvPr/>
        </p:nvSpPr>
        <p:spPr>
          <a:xfrm>
            <a:off x="4190800" y="1623100"/>
            <a:ext cx="2886900" cy="104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17"/>
          <p:cNvCxnSpPr/>
          <p:nvPr/>
        </p:nvCxnSpPr>
        <p:spPr>
          <a:xfrm flipH="1">
            <a:off x="4330850" y="2653735"/>
            <a:ext cx="7800" cy="1685700"/>
          </a:xfrm>
          <a:prstGeom prst="straightConnector1">
            <a:avLst/>
          </a:prstGeom>
          <a:noFill/>
          <a:ln cap="flat" cmpd="sng" w="9525">
            <a:solidFill>
              <a:srgbClr val="FF0000"/>
            </a:solidFill>
            <a:prstDash val="solid"/>
            <a:round/>
            <a:headEnd len="med" w="med" type="none"/>
            <a:tailEnd len="med" w="med" type="none"/>
          </a:ln>
        </p:spPr>
      </p:cxnSp>
      <p:cxnSp>
        <p:nvCxnSpPr>
          <p:cNvPr id="363" name="Google Shape;363;p17"/>
          <p:cNvCxnSpPr/>
          <p:nvPr/>
        </p:nvCxnSpPr>
        <p:spPr>
          <a:xfrm flipH="1">
            <a:off x="6561450" y="2669579"/>
            <a:ext cx="7800" cy="1685700"/>
          </a:xfrm>
          <a:prstGeom prst="straightConnector1">
            <a:avLst/>
          </a:prstGeom>
          <a:noFill/>
          <a:ln cap="flat" cmpd="sng" w="9525">
            <a:solidFill>
              <a:srgbClr val="FF0000"/>
            </a:solidFill>
            <a:prstDash val="solid"/>
            <a:round/>
            <a:headEnd len="med" w="med" type="none"/>
            <a:tailEnd len="med" w="med" type="none"/>
          </a:ln>
        </p:spPr>
      </p:cxnSp>
      <p:sp>
        <p:nvSpPr>
          <p:cNvPr id="364" name="Google Shape;364;p17"/>
          <p:cNvSpPr/>
          <p:nvPr/>
        </p:nvSpPr>
        <p:spPr>
          <a:xfrm>
            <a:off x="7077700" y="1623100"/>
            <a:ext cx="443400" cy="104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17"/>
          <p:cNvCxnSpPr/>
          <p:nvPr/>
        </p:nvCxnSpPr>
        <p:spPr>
          <a:xfrm flipH="1">
            <a:off x="7323450" y="2669579"/>
            <a:ext cx="7800" cy="1685700"/>
          </a:xfrm>
          <a:prstGeom prst="straightConnector1">
            <a:avLst/>
          </a:prstGeom>
          <a:noFill/>
          <a:ln cap="flat" cmpd="sng" w="9525">
            <a:solidFill>
              <a:srgbClr val="FF0000"/>
            </a:solidFill>
            <a:prstDash val="solid"/>
            <a:round/>
            <a:headEnd len="med" w="med" type="none"/>
            <a:tailEnd len="med" w="med" type="none"/>
          </a:ln>
        </p:spPr>
      </p:cxnSp>
      <p:pic>
        <p:nvPicPr>
          <p:cNvPr id="366" name="Google Shape;366;p17"/>
          <p:cNvPicPr preferRelativeResize="0"/>
          <p:nvPr/>
        </p:nvPicPr>
        <p:blipFill>
          <a:blip r:embed="rId4">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367" name="Google Shape;367;p17"/>
          <p:cNvPicPr preferRelativeResize="0"/>
          <p:nvPr/>
        </p:nvPicPr>
        <p:blipFill>
          <a:blip r:embed="rId5">
            <a:alphaModFix/>
          </a:blip>
          <a:stretch>
            <a:fillRect/>
          </a:stretch>
        </p:blipFill>
        <p:spPr>
          <a:xfrm>
            <a:off x="-756725" y="4120800"/>
            <a:ext cx="2919570" cy="1532774"/>
          </a:xfrm>
          <a:prstGeom prst="rect">
            <a:avLst/>
          </a:prstGeom>
          <a:noFill/>
          <a:ln>
            <a:noFill/>
          </a:ln>
        </p:spPr>
      </p:pic>
      <p:sp>
        <p:nvSpPr>
          <p:cNvPr id="368" name="Google Shape;368;p17"/>
          <p:cNvSpPr txBox="1"/>
          <p:nvPr/>
        </p:nvSpPr>
        <p:spPr>
          <a:xfrm>
            <a:off x="4995500" y="2642475"/>
            <a:ext cx="89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Nunito"/>
                <a:ea typeface="Nunito"/>
                <a:cs typeface="Nunito"/>
                <a:sym typeface="Nunito"/>
              </a:rPr>
              <a:t>SUMMER</a:t>
            </a:r>
            <a:endParaRPr b="1" sz="1000">
              <a:latin typeface="Nunito"/>
              <a:ea typeface="Nunito"/>
              <a:cs typeface="Nunito"/>
              <a:sym typeface="Nunito"/>
            </a:endParaRPr>
          </a:p>
        </p:txBody>
      </p:sp>
      <p:sp>
        <p:nvSpPr>
          <p:cNvPr id="369" name="Google Shape;369;p17"/>
          <p:cNvSpPr txBox="1"/>
          <p:nvPr/>
        </p:nvSpPr>
        <p:spPr>
          <a:xfrm>
            <a:off x="7052900" y="2642475"/>
            <a:ext cx="894900" cy="338700"/>
          </a:xfrm>
          <a:prstGeom prst="rect">
            <a:avLst/>
          </a:prstGeom>
          <a:noFill/>
          <a:ln>
            <a:noFill/>
          </a:ln>
          <a:effectLst>
            <a:outerShdw blurRad="342900" rotWithShape="0" algn="bl" dist="28575">
              <a:schemeClr val="lt1"/>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Nunito"/>
                <a:ea typeface="Nunito"/>
                <a:cs typeface="Nunito"/>
                <a:sym typeface="Nunito"/>
              </a:rPr>
              <a:t>FALL</a:t>
            </a:r>
            <a:endParaRPr b="1" sz="1000">
              <a:latin typeface="Nunito"/>
              <a:ea typeface="Nunito"/>
              <a:cs typeface="Nunito"/>
              <a:sym typeface="Nunito"/>
            </a:endParaRPr>
          </a:p>
        </p:txBody>
      </p:sp>
      <p:pic>
        <p:nvPicPr>
          <p:cNvPr id="370" name="Google Shape;370;p17"/>
          <p:cNvPicPr preferRelativeResize="0"/>
          <p:nvPr/>
        </p:nvPicPr>
        <p:blipFill rotWithShape="1">
          <a:blip r:embed="rId6">
            <a:alphaModFix/>
          </a:blip>
          <a:srcRect b="26336" l="2771" r="58679" t="41640"/>
          <a:stretch/>
        </p:blipFill>
        <p:spPr>
          <a:xfrm>
            <a:off x="765150" y="1553325"/>
            <a:ext cx="2566700" cy="119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74" name="Shape 374"/>
        <p:cNvGrpSpPr/>
        <p:nvPr/>
      </p:nvGrpSpPr>
      <p:grpSpPr>
        <a:xfrm>
          <a:off x="0" y="0"/>
          <a:ext cx="0" cy="0"/>
          <a:chOff x="0" y="0"/>
          <a:chExt cx="0" cy="0"/>
        </a:xfrm>
      </p:grpSpPr>
      <p:pic>
        <p:nvPicPr>
          <p:cNvPr id="375" name="Google Shape;375;p18"/>
          <p:cNvPicPr preferRelativeResize="0"/>
          <p:nvPr/>
        </p:nvPicPr>
        <p:blipFill>
          <a:blip r:embed="rId3">
            <a:alphaModFix/>
          </a:blip>
          <a:stretch>
            <a:fillRect/>
          </a:stretch>
        </p:blipFill>
        <p:spPr>
          <a:xfrm>
            <a:off x="546775" y="181213"/>
            <a:ext cx="7742101" cy="4781075"/>
          </a:xfrm>
          <a:prstGeom prst="rect">
            <a:avLst/>
          </a:prstGeom>
          <a:noFill/>
          <a:ln>
            <a:noFill/>
          </a:ln>
        </p:spPr>
      </p:pic>
      <p:pic>
        <p:nvPicPr>
          <p:cNvPr id="376" name="Google Shape;376;p18"/>
          <p:cNvPicPr preferRelativeResize="0"/>
          <p:nvPr/>
        </p:nvPicPr>
        <p:blipFill>
          <a:blip r:embed="rId4">
            <a:alphaModFix/>
          </a:blip>
          <a:stretch>
            <a:fillRect/>
          </a:stretch>
        </p:blipFill>
        <p:spPr>
          <a:xfrm>
            <a:off x="128900" y="181225"/>
            <a:ext cx="8907676" cy="4781075"/>
          </a:xfrm>
          <a:prstGeom prst="rect">
            <a:avLst/>
          </a:prstGeom>
          <a:noFill/>
          <a:ln>
            <a:noFill/>
          </a:ln>
        </p:spPr>
      </p:pic>
      <p:pic>
        <p:nvPicPr>
          <p:cNvPr id="377" name="Google Shape;377;p18"/>
          <p:cNvPicPr preferRelativeResize="0"/>
          <p:nvPr/>
        </p:nvPicPr>
        <p:blipFill>
          <a:blip r:embed="rId5">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378" name="Google Shape;378;p18"/>
          <p:cNvPicPr preferRelativeResize="0"/>
          <p:nvPr/>
        </p:nvPicPr>
        <p:blipFill>
          <a:blip r:embed="rId6">
            <a:alphaModFix/>
          </a:blip>
          <a:stretch>
            <a:fillRect/>
          </a:stretch>
        </p:blipFill>
        <p:spPr>
          <a:xfrm>
            <a:off x="-756725" y="4120800"/>
            <a:ext cx="2919570" cy="1532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75"/>
                                        </p:tgtEl>
                                      </p:cBhvr>
                                    </p:animEffect>
                                    <p:set>
                                      <p:cBhvr>
                                        <p:cTn dur="1" fill="hold">
                                          <p:stCondLst>
                                            <p:cond delay="1000"/>
                                          </p:stCondLst>
                                        </p:cTn>
                                        <p:tgtEl>
                                          <p:spTgt spid="37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82" name="Shape 382"/>
        <p:cNvGrpSpPr/>
        <p:nvPr/>
      </p:nvGrpSpPr>
      <p:grpSpPr>
        <a:xfrm>
          <a:off x="0" y="0"/>
          <a:ext cx="0" cy="0"/>
          <a:chOff x="0" y="0"/>
          <a:chExt cx="0" cy="0"/>
        </a:xfrm>
      </p:grpSpPr>
      <p:sp>
        <p:nvSpPr>
          <p:cNvPr id="383" name="Google Shape;383;p19"/>
          <p:cNvSpPr txBox="1"/>
          <p:nvPr>
            <p:ph type="title"/>
          </p:nvPr>
        </p:nvSpPr>
        <p:spPr>
          <a:xfrm>
            <a:off x="290600" y="992200"/>
            <a:ext cx="5857800" cy="3573300"/>
          </a:xfrm>
          <a:prstGeom prst="rect">
            <a:avLst/>
          </a:prstGeom>
        </p:spPr>
        <p:txBody>
          <a:bodyPr anchorCtr="0" anchor="ctr" bIns="91425" lIns="91425" spcFirstLastPara="1" rIns="91425" wrap="square" tIns="91425">
            <a:normAutofit fontScale="90000"/>
          </a:bodyPr>
          <a:lstStyle/>
          <a:p>
            <a:pPr indent="-371475" lvl="0" marL="457200" rtl="0" algn="l">
              <a:lnSpc>
                <a:spcPct val="200000"/>
              </a:lnSpc>
              <a:spcBef>
                <a:spcPts val="0"/>
              </a:spcBef>
              <a:spcAft>
                <a:spcPts val="0"/>
              </a:spcAft>
              <a:buClr>
                <a:srgbClr val="000000"/>
              </a:buClr>
              <a:buSzPct val="100000"/>
              <a:buChar char="-"/>
            </a:pPr>
            <a:r>
              <a:rPr lang="en" sz="2500">
                <a:solidFill>
                  <a:srgbClr val="000000"/>
                </a:solidFill>
              </a:rPr>
              <a:t>Urban</a:t>
            </a:r>
            <a:endParaRPr sz="2500">
              <a:solidFill>
                <a:srgbClr val="000000"/>
              </a:solidFill>
            </a:endParaRPr>
          </a:p>
          <a:p>
            <a:pPr indent="-371475" lvl="0" marL="457200" rtl="0" algn="l">
              <a:lnSpc>
                <a:spcPct val="200000"/>
              </a:lnSpc>
              <a:spcBef>
                <a:spcPts val="0"/>
              </a:spcBef>
              <a:spcAft>
                <a:spcPts val="0"/>
              </a:spcAft>
              <a:buClr>
                <a:srgbClr val="000000"/>
              </a:buClr>
              <a:buSzPct val="100000"/>
              <a:buChar char="-"/>
            </a:pPr>
            <a:r>
              <a:rPr lang="en" sz="2500">
                <a:solidFill>
                  <a:srgbClr val="000000"/>
                </a:solidFill>
              </a:rPr>
              <a:t>Principal Arteri</a:t>
            </a:r>
            <a:endParaRPr sz="2500">
              <a:solidFill>
                <a:srgbClr val="000000"/>
              </a:solidFill>
            </a:endParaRPr>
          </a:p>
          <a:p>
            <a:pPr indent="-371475" lvl="0" marL="457200" rtl="0" algn="l">
              <a:lnSpc>
                <a:spcPct val="200000"/>
              </a:lnSpc>
              <a:spcBef>
                <a:spcPts val="0"/>
              </a:spcBef>
              <a:spcAft>
                <a:spcPts val="0"/>
              </a:spcAft>
              <a:buClr>
                <a:srgbClr val="000000"/>
              </a:buClr>
              <a:buSzPct val="100000"/>
              <a:buChar char="-"/>
            </a:pPr>
            <a:r>
              <a:rPr lang="en" sz="2500">
                <a:solidFill>
                  <a:srgbClr val="000000"/>
                </a:solidFill>
              </a:rPr>
              <a:t>Minor Arteri</a:t>
            </a:r>
            <a:endParaRPr sz="2500">
              <a:solidFill>
                <a:srgbClr val="000000"/>
              </a:solidFill>
            </a:endParaRPr>
          </a:p>
          <a:p>
            <a:pPr indent="-371475" lvl="0" marL="457200" rtl="0" algn="l">
              <a:lnSpc>
                <a:spcPct val="200000"/>
              </a:lnSpc>
              <a:spcBef>
                <a:spcPts val="0"/>
              </a:spcBef>
              <a:spcAft>
                <a:spcPts val="0"/>
              </a:spcAft>
              <a:buClr>
                <a:srgbClr val="000000"/>
              </a:buClr>
              <a:buSzPct val="100000"/>
              <a:buChar char="-"/>
            </a:pPr>
            <a:r>
              <a:rPr lang="en" sz="2500">
                <a:solidFill>
                  <a:srgbClr val="000000"/>
                </a:solidFill>
              </a:rPr>
              <a:t>Not an Intersection</a:t>
            </a:r>
            <a:endParaRPr sz="2500">
              <a:solidFill>
                <a:srgbClr val="000000"/>
              </a:solidFill>
            </a:endParaRPr>
          </a:p>
          <a:p>
            <a:pPr indent="-371475" lvl="0" marL="457200" rtl="0" algn="l">
              <a:lnSpc>
                <a:spcPct val="200000"/>
              </a:lnSpc>
              <a:spcBef>
                <a:spcPts val="0"/>
              </a:spcBef>
              <a:spcAft>
                <a:spcPts val="0"/>
              </a:spcAft>
              <a:buClr>
                <a:srgbClr val="000000"/>
              </a:buClr>
              <a:buSzPct val="100000"/>
              <a:buChar char="-"/>
            </a:pPr>
            <a:r>
              <a:rPr lang="en" sz="2500">
                <a:solidFill>
                  <a:srgbClr val="000000"/>
                </a:solidFill>
              </a:rPr>
              <a:t>Daylight</a:t>
            </a:r>
            <a:endParaRPr sz="2500">
              <a:solidFill>
                <a:srgbClr val="000000"/>
              </a:solidFill>
            </a:endParaRPr>
          </a:p>
          <a:p>
            <a:pPr indent="-371475" lvl="0" marL="457200" rtl="0" algn="l">
              <a:lnSpc>
                <a:spcPct val="200000"/>
              </a:lnSpc>
              <a:spcBef>
                <a:spcPts val="0"/>
              </a:spcBef>
              <a:spcAft>
                <a:spcPts val="0"/>
              </a:spcAft>
              <a:buClr>
                <a:srgbClr val="000000"/>
              </a:buClr>
              <a:buSzPct val="100000"/>
              <a:buChar char="-"/>
            </a:pPr>
            <a:r>
              <a:rPr lang="en" sz="2500">
                <a:solidFill>
                  <a:srgbClr val="000000"/>
                </a:solidFill>
              </a:rPr>
              <a:t>Clear</a:t>
            </a:r>
            <a:endParaRPr sz="2500">
              <a:solidFill>
                <a:srgbClr val="000000"/>
              </a:solidFill>
            </a:endParaRPr>
          </a:p>
        </p:txBody>
      </p:sp>
      <p:sp>
        <p:nvSpPr>
          <p:cNvPr id="384" name="Google Shape;384;p19"/>
          <p:cNvSpPr txBox="1"/>
          <p:nvPr/>
        </p:nvSpPr>
        <p:spPr>
          <a:xfrm>
            <a:off x="515775" y="220275"/>
            <a:ext cx="814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aven Pro"/>
                <a:ea typeface="Maven Pro"/>
                <a:cs typeface="Maven Pro"/>
                <a:sym typeface="Maven Pro"/>
              </a:rPr>
              <a:t>Dimana kecelakaan tertinggi paling sering terjadi?</a:t>
            </a:r>
            <a:endParaRPr b="1" sz="2500">
              <a:latin typeface="Maven Pro"/>
              <a:ea typeface="Maven Pro"/>
              <a:cs typeface="Maven Pro"/>
              <a:sym typeface="Maven Pro"/>
            </a:endParaRPr>
          </a:p>
        </p:txBody>
      </p:sp>
      <p:pic>
        <p:nvPicPr>
          <p:cNvPr id="385" name="Google Shape;385;p19"/>
          <p:cNvPicPr preferRelativeResize="0"/>
          <p:nvPr/>
        </p:nvPicPr>
        <p:blipFill>
          <a:blip r:embed="rId3">
            <a:alphaModFix/>
          </a:blip>
          <a:stretch>
            <a:fillRect/>
          </a:stretch>
        </p:blipFill>
        <p:spPr>
          <a:xfrm>
            <a:off x="3584025" y="1305425"/>
            <a:ext cx="5299425" cy="3275400"/>
          </a:xfrm>
          <a:prstGeom prst="rect">
            <a:avLst/>
          </a:prstGeom>
          <a:noFill/>
          <a:ln>
            <a:noFill/>
          </a:ln>
        </p:spPr>
      </p:pic>
      <p:pic>
        <p:nvPicPr>
          <p:cNvPr id="386" name="Google Shape;386;p19"/>
          <p:cNvPicPr preferRelativeResize="0"/>
          <p:nvPr/>
        </p:nvPicPr>
        <p:blipFill>
          <a:blip r:embed="rId4">
            <a:alphaModFix/>
          </a:blip>
          <a:stretch>
            <a:fillRect/>
          </a:stretch>
        </p:blipFill>
        <p:spPr>
          <a:xfrm>
            <a:off x="3586307" y="1305424"/>
            <a:ext cx="5297144" cy="3275400"/>
          </a:xfrm>
          <a:prstGeom prst="rect">
            <a:avLst/>
          </a:prstGeom>
          <a:noFill/>
          <a:ln>
            <a:noFill/>
          </a:ln>
        </p:spPr>
      </p:pic>
      <p:pic>
        <p:nvPicPr>
          <p:cNvPr id="387" name="Google Shape;387;p19"/>
          <p:cNvPicPr preferRelativeResize="0"/>
          <p:nvPr/>
        </p:nvPicPr>
        <p:blipFill>
          <a:blip r:embed="rId5">
            <a:alphaModFix/>
          </a:blip>
          <a:stretch>
            <a:fillRect/>
          </a:stretch>
        </p:blipFill>
        <p:spPr>
          <a:xfrm>
            <a:off x="3591930" y="1305421"/>
            <a:ext cx="5291520" cy="3275400"/>
          </a:xfrm>
          <a:prstGeom prst="rect">
            <a:avLst/>
          </a:prstGeom>
          <a:noFill/>
          <a:ln>
            <a:noFill/>
          </a:ln>
        </p:spPr>
      </p:pic>
      <p:pic>
        <p:nvPicPr>
          <p:cNvPr id="388" name="Google Shape;388;p19"/>
          <p:cNvPicPr preferRelativeResize="0"/>
          <p:nvPr/>
        </p:nvPicPr>
        <p:blipFill>
          <a:blip r:embed="rId6">
            <a:alphaModFix/>
          </a:blip>
          <a:stretch>
            <a:fillRect/>
          </a:stretch>
        </p:blipFill>
        <p:spPr>
          <a:xfrm>
            <a:off x="3607755" y="1305425"/>
            <a:ext cx="5275698" cy="3260075"/>
          </a:xfrm>
          <a:prstGeom prst="rect">
            <a:avLst/>
          </a:prstGeom>
          <a:noFill/>
          <a:ln>
            <a:noFill/>
          </a:ln>
        </p:spPr>
      </p:pic>
      <p:pic>
        <p:nvPicPr>
          <p:cNvPr id="389" name="Google Shape;389;p19"/>
          <p:cNvPicPr preferRelativeResize="0"/>
          <p:nvPr/>
        </p:nvPicPr>
        <p:blipFill>
          <a:blip r:embed="rId7">
            <a:alphaModFix/>
          </a:blip>
          <a:stretch>
            <a:fillRect/>
          </a:stretch>
        </p:blipFill>
        <p:spPr>
          <a:xfrm>
            <a:off x="3532125" y="1305425"/>
            <a:ext cx="5351324" cy="3515800"/>
          </a:xfrm>
          <a:prstGeom prst="rect">
            <a:avLst/>
          </a:prstGeom>
          <a:noFill/>
          <a:ln>
            <a:noFill/>
          </a:ln>
        </p:spPr>
      </p:pic>
      <p:pic>
        <p:nvPicPr>
          <p:cNvPr id="390" name="Google Shape;390;p19"/>
          <p:cNvPicPr preferRelativeResize="0"/>
          <p:nvPr/>
        </p:nvPicPr>
        <p:blipFill>
          <a:blip r:embed="rId8">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391" name="Google Shape;391;p19"/>
          <p:cNvPicPr preferRelativeResize="0"/>
          <p:nvPr/>
        </p:nvPicPr>
        <p:blipFill>
          <a:blip r:embed="rId9">
            <a:alphaModFix/>
          </a:blip>
          <a:stretch>
            <a:fillRect/>
          </a:stretch>
        </p:blipFill>
        <p:spPr>
          <a:xfrm>
            <a:off x="-756725" y="4120800"/>
            <a:ext cx="2919570" cy="1532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5"/>
                                        </p:tgtEl>
                                      </p:cBhvr>
                                    </p:animEffect>
                                    <p:set>
                                      <p:cBhvr>
                                        <p:cTn dur="1" fill="hold">
                                          <p:stCondLst>
                                            <p:cond delay="500"/>
                                          </p:stCondLst>
                                        </p:cTn>
                                        <p:tgtEl>
                                          <p:spTgt spid="38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386"/>
                                        </p:tgtEl>
                                      </p:cBhvr>
                                    </p:animEffect>
                                    <p:set>
                                      <p:cBhvr>
                                        <p:cTn dur="1" fill="hold">
                                          <p:stCondLst>
                                            <p:cond delay="1100"/>
                                          </p:stCondLst>
                                        </p:cTn>
                                        <p:tgtEl>
                                          <p:spTgt spid="386"/>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8"/>
                                        </p:tgtEl>
                                      </p:cBhvr>
                                    </p:animEffect>
                                    <p:set>
                                      <p:cBhvr>
                                        <p:cTn dur="1" fill="hold">
                                          <p:stCondLst>
                                            <p:cond delay="1000"/>
                                          </p:stCondLst>
                                        </p:cTn>
                                        <p:tgtEl>
                                          <p:spTgt spid="38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95" name="Shape 395"/>
        <p:cNvGrpSpPr/>
        <p:nvPr/>
      </p:nvGrpSpPr>
      <p:grpSpPr>
        <a:xfrm>
          <a:off x="0" y="0"/>
          <a:ext cx="0" cy="0"/>
          <a:chOff x="0" y="0"/>
          <a:chExt cx="0" cy="0"/>
        </a:xfrm>
      </p:grpSpPr>
      <p:sp>
        <p:nvSpPr>
          <p:cNvPr id="396" name="Google Shape;396;p20"/>
          <p:cNvSpPr txBox="1"/>
          <p:nvPr>
            <p:ph type="title"/>
          </p:nvPr>
        </p:nvSpPr>
        <p:spPr>
          <a:xfrm>
            <a:off x="6279050" y="1208325"/>
            <a:ext cx="2765100" cy="18729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SzPct val="53804"/>
              <a:buNone/>
            </a:pPr>
            <a:r>
              <a:rPr lang="en" sz="1840">
                <a:solidFill>
                  <a:srgbClr val="000000"/>
                </a:solidFill>
              </a:rPr>
              <a:t>21.768 Jenis kecelakaan yang paling sering terjadi adalah kecelakaan tunggal</a:t>
            </a:r>
            <a:endParaRPr sz="1840">
              <a:solidFill>
                <a:srgbClr val="000000"/>
              </a:solidFill>
            </a:endParaRPr>
          </a:p>
        </p:txBody>
      </p:sp>
      <p:sp>
        <p:nvSpPr>
          <p:cNvPr id="397" name="Google Shape;397;p20"/>
          <p:cNvSpPr txBox="1"/>
          <p:nvPr/>
        </p:nvSpPr>
        <p:spPr>
          <a:xfrm>
            <a:off x="515625" y="234325"/>
            <a:ext cx="7567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aven Pro"/>
                <a:ea typeface="Maven Pro"/>
                <a:cs typeface="Maven Pro"/>
                <a:sym typeface="Maven Pro"/>
              </a:rPr>
              <a:t>Faktor kecelakaan paling sering terjadi?</a:t>
            </a:r>
            <a:endParaRPr b="1" sz="2500">
              <a:latin typeface="Maven Pro"/>
              <a:ea typeface="Maven Pro"/>
              <a:cs typeface="Maven Pro"/>
              <a:sym typeface="Maven Pro"/>
            </a:endParaRPr>
          </a:p>
        </p:txBody>
      </p:sp>
      <p:pic>
        <p:nvPicPr>
          <p:cNvPr id="398" name="Google Shape;398;p20"/>
          <p:cNvPicPr preferRelativeResize="0"/>
          <p:nvPr/>
        </p:nvPicPr>
        <p:blipFill>
          <a:blip r:embed="rId3">
            <a:alphaModFix/>
          </a:blip>
          <a:stretch>
            <a:fillRect/>
          </a:stretch>
        </p:blipFill>
        <p:spPr>
          <a:xfrm>
            <a:off x="143475" y="979725"/>
            <a:ext cx="6135574" cy="4042450"/>
          </a:xfrm>
          <a:prstGeom prst="rect">
            <a:avLst/>
          </a:prstGeom>
          <a:noFill/>
          <a:ln>
            <a:noFill/>
          </a:ln>
        </p:spPr>
      </p:pic>
      <p:pic>
        <p:nvPicPr>
          <p:cNvPr id="399" name="Google Shape;399;p20"/>
          <p:cNvPicPr preferRelativeResize="0"/>
          <p:nvPr/>
        </p:nvPicPr>
        <p:blipFill>
          <a:blip r:embed="rId4">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400" name="Google Shape;400;p20"/>
          <p:cNvPicPr preferRelativeResize="0"/>
          <p:nvPr/>
        </p:nvPicPr>
        <p:blipFill>
          <a:blip r:embed="rId5">
            <a:alphaModFix/>
          </a:blip>
          <a:stretch>
            <a:fillRect/>
          </a:stretch>
        </p:blipFill>
        <p:spPr>
          <a:xfrm>
            <a:off x="-756725" y="4120800"/>
            <a:ext cx="2919570" cy="1532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404" name="Shape 404"/>
        <p:cNvGrpSpPr/>
        <p:nvPr/>
      </p:nvGrpSpPr>
      <p:grpSpPr>
        <a:xfrm>
          <a:off x="0" y="0"/>
          <a:ext cx="0" cy="0"/>
          <a:chOff x="0" y="0"/>
          <a:chExt cx="0" cy="0"/>
        </a:xfrm>
      </p:grpSpPr>
      <p:sp>
        <p:nvSpPr>
          <p:cNvPr id="405" name="Google Shape;405;p21"/>
          <p:cNvSpPr txBox="1"/>
          <p:nvPr/>
        </p:nvSpPr>
        <p:spPr>
          <a:xfrm>
            <a:off x="537100" y="385600"/>
            <a:ext cx="7296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Maven Pro"/>
                <a:ea typeface="Maven Pro"/>
                <a:cs typeface="Maven Pro"/>
                <a:sym typeface="Maven Pro"/>
              </a:rPr>
              <a:t>INSIGHT</a:t>
            </a:r>
            <a:endParaRPr b="1" sz="3500">
              <a:latin typeface="Maven Pro"/>
              <a:ea typeface="Maven Pro"/>
              <a:cs typeface="Maven Pro"/>
              <a:sym typeface="Maven Pro"/>
            </a:endParaRPr>
          </a:p>
        </p:txBody>
      </p:sp>
      <p:grpSp>
        <p:nvGrpSpPr>
          <p:cNvPr id="406" name="Google Shape;406;p21"/>
          <p:cNvGrpSpPr/>
          <p:nvPr/>
        </p:nvGrpSpPr>
        <p:grpSpPr>
          <a:xfrm>
            <a:off x="102988" y="1290014"/>
            <a:ext cx="2214600" cy="3217636"/>
            <a:chOff x="0" y="1189989"/>
            <a:chExt cx="2214600" cy="3217636"/>
          </a:xfrm>
        </p:grpSpPr>
        <p:sp>
          <p:nvSpPr>
            <p:cNvPr id="407" name="Google Shape;407;p21"/>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Maven Pro"/>
                  <a:ea typeface="Maven Pro"/>
                  <a:cs typeface="Maven Pro"/>
                  <a:sym typeface="Maven Pro"/>
                </a:rPr>
                <a:t>NEGARA BAGIAN</a:t>
              </a:r>
              <a:endParaRPr sz="1100">
                <a:solidFill>
                  <a:srgbClr val="FFFFFF"/>
                </a:solidFill>
                <a:latin typeface="Maven Pro"/>
                <a:ea typeface="Maven Pro"/>
                <a:cs typeface="Maven Pro"/>
                <a:sym typeface="Maven Pro"/>
              </a:endParaRPr>
            </a:p>
            <a:p>
              <a:pPr indent="0" lvl="0" marL="0" rtl="0" algn="ctr">
                <a:spcBef>
                  <a:spcPts val="0"/>
                </a:spcBef>
                <a:spcAft>
                  <a:spcPts val="0"/>
                </a:spcAft>
                <a:buNone/>
              </a:pPr>
              <a:r>
                <a:rPr lang="en" sz="1100">
                  <a:solidFill>
                    <a:srgbClr val="FFFFFF"/>
                  </a:solidFill>
                  <a:latin typeface="Maven Pro"/>
                  <a:ea typeface="Maven Pro"/>
                  <a:cs typeface="Maven Pro"/>
                  <a:sym typeface="Maven Pro"/>
                </a:rPr>
                <a:t>MANA DENGAN</a:t>
              </a:r>
              <a:br>
                <a:rPr lang="en" sz="1100">
                  <a:solidFill>
                    <a:srgbClr val="FFFFFF"/>
                  </a:solidFill>
                  <a:latin typeface="Maven Pro"/>
                  <a:ea typeface="Maven Pro"/>
                  <a:cs typeface="Maven Pro"/>
                  <a:sym typeface="Maven Pro"/>
                </a:rPr>
              </a:br>
              <a:r>
                <a:rPr lang="en" sz="1100">
                  <a:solidFill>
                    <a:srgbClr val="FFFFFF"/>
                  </a:solidFill>
                  <a:latin typeface="Maven Pro"/>
                  <a:ea typeface="Maven Pro"/>
                  <a:cs typeface="Maven Pro"/>
                  <a:sym typeface="Maven Pro"/>
                </a:rPr>
                <a:t>KECELAKAAN TERTINGGI</a:t>
              </a:r>
              <a:endParaRPr sz="1100">
                <a:solidFill>
                  <a:srgbClr val="FFFFFF"/>
                </a:solidFill>
                <a:latin typeface="Maven Pro"/>
                <a:ea typeface="Maven Pro"/>
                <a:cs typeface="Maven Pro"/>
                <a:sym typeface="Maven Pro"/>
              </a:endParaRPr>
            </a:p>
          </p:txBody>
        </p:sp>
        <p:sp>
          <p:nvSpPr>
            <p:cNvPr id="408" name="Google Shape;408;p21"/>
            <p:cNvSpPr txBox="1"/>
            <p:nvPr/>
          </p:nvSpPr>
          <p:spPr>
            <a:xfrm>
              <a:off x="168725" y="2057125"/>
              <a:ext cx="1669500" cy="23505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Roboto"/>
                <a:buChar char="-"/>
              </a:pPr>
              <a:r>
                <a:rPr b="1" lang="en" sz="1300">
                  <a:latin typeface="Roboto"/>
                  <a:ea typeface="Roboto"/>
                  <a:cs typeface="Roboto"/>
                  <a:sym typeface="Roboto"/>
                </a:rPr>
                <a:t>TEXAS</a:t>
              </a:r>
              <a:endParaRPr b="1" sz="1300">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b="1" lang="en" sz="1300">
                  <a:latin typeface="Roboto"/>
                  <a:ea typeface="Roboto"/>
                  <a:cs typeface="Roboto"/>
                  <a:sym typeface="Roboto"/>
                </a:rPr>
                <a:t>CALIFORNIA</a:t>
              </a:r>
              <a:endParaRPr b="1" sz="1300">
                <a:latin typeface="Roboto"/>
                <a:ea typeface="Roboto"/>
                <a:cs typeface="Roboto"/>
                <a:sym typeface="Roboto"/>
              </a:endParaRPr>
            </a:p>
            <a:p>
              <a:pPr indent="-311150" lvl="0" marL="457200" rtl="0" algn="l">
                <a:lnSpc>
                  <a:spcPct val="200000"/>
                </a:lnSpc>
                <a:spcBef>
                  <a:spcPts val="0"/>
                </a:spcBef>
                <a:spcAft>
                  <a:spcPts val="0"/>
                </a:spcAft>
                <a:buSzPts val="1300"/>
                <a:buFont typeface="Roboto"/>
                <a:buChar char="-"/>
              </a:pPr>
              <a:r>
                <a:rPr b="1" lang="en" sz="1300">
                  <a:latin typeface="Roboto"/>
                  <a:ea typeface="Roboto"/>
                  <a:cs typeface="Roboto"/>
                  <a:sym typeface="Roboto"/>
                </a:rPr>
                <a:t>FLORIDA</a:t>
              </a:r>
              <a:endParaRPr b="1" sz="1300">
                <a:latin typeface="Roboto"/>
                <a:ea typeface="Roboto"/>
                <a:cs typeface="Roboto"/>
                <a:sym typeface="Roboto"/>
              </a:endParaRPr>
            </a:p>
          </p:txBody>
        </p:sp>
      </p:grpSp>
      <p:grpSp>
        <p:nvGrpSpPr>
          <p:cNvPr id="409" name="Google Shape;409;p21"/>
          <p:cNvGrpSpPr/>
          <p:nvPr/>
        </p:nvGrpSpPr>
        <p:grpSpPr>
          <a:xfrm>
            <a:off x="1941313" y="1289800"/>
            <a:ext cx="2064000" cy="3217850"/>
            <a:chOff x="1838325" y="1189775"/>
            <a:chExt cx="2064000" cy="3217850"/>
          </a:xfrm>
        </p:grpSpPr>
        <p:sp>
          <p:nvSpPr>
            <p:cNvPr id="410" name="Google Shape;410;p21"/>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SIAPA SAJA YANG MENYEBABKAN KECELAKAAN </a:t>
              </a:r>
              <a:endParaRPr sz="1100">
                <a:solidFill>
                  <a:srgbClr val="FFFFFF"/>
                </a:solidFill>
                <a:latin typeface="Roboto"/>
                <a:ea typeface="Roboto"/>
                <a:cs typeface="Roboto"/>
                <a:sym typeface="Roboto"/>
              </a:endParaRPr>
            </a:p>
          </p:txBody>
        </p:sp>
        <p:sp>
          <p:nvSpPr>
            <p:cNvPr id="411" name="Google Shape;411;p21"/>
            <p:cNvSpPr txBox="1"/>
            <p:nvPr/>
          </p:nvSpPr>
          <p:spPr>
            <a:xfrm>
              <a:off x="1909000" y="2057125"/>
              <a:ext cx="17274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Font typeface="Roboto"/>
                <a:buChar char="-"/>
              </a:pPr>
              <a:r>
                <a:rPr b="1" lang="en" sz="1100">
                  <a:latin typeface="Roboto"/>
                  <a:ea typeface="Roboto"/>
                  <a:cs typeface="Roboto"/>
                  <a:sym typeface="Roboto"/>
                </a:rPr>
                <a:t>PENGEMUDI MABUK</a:t>
              </a:r>
              <a:endParaRPr b="1" sz="1100">
                <a:latin typeface="Roboto"/>
                <a:ea typeface="Roboto"/>
                <a:cs typeface="Roboto"/>
                <a:sym typeface="Roboto"/>
              </a:endParaRPr>
            </a:p>
            <a:p>
              <a:pPr indent="0" lvl="0" marL="457200" rtl="0" algn="l">
                <a:lnSpc>
                  <a:spcPct val="200000"/>
                </a:lnSpc>
                <a:spcBef>
                  <a:spcPts val="0"/>
                </a:spcBef>
                <a:spcAft>
                  <a:spcPts val="0"/>
                </a:spcAft>
                <a:buNone/>
              </a:pPr>
              <a:r>
                <a:t/>
              </a:r>
              <a:endParaRPr b="1" sz="1100">
                <a:latin typeface="Roboto"/>
                <a:ea typeface="Roboto"/>
                <a:cs typeface="Roboto"/>
                <a:sym typeface="Roboto"/>
              </a:endParaRPr>
            </a:p>
            <a:p>
              <a:pPr indent="-298450" lvl="0" marL="457200" rtl="0" algn="l">
                <a:lnSpc>
                  <a:spcPct val="200000"/>
                </a:lnSpc>
                <a:spcBef>
                  <a:spcPts val="0"/>
                </a:spcBef>
                <a:spcAft>
                  <a:spcPts val="0"/>
                </a:spcAft>
                <a:buSzPts val="1100"/>
                <a:buFont typeface="Roboto"/>
                <a:buChar char="-"/>
              </a:pPr>
              <a:r>
                <a:rPr b="1" lang="en" sz="1100">
                  <a:latin typeface="Roboto"/>
                  <a:ea typeface="Roboto"/>
                  <a:cs typeface="Roboto"/>
                  <a:sym typeface="Roboto"/>
                </a:rPr>
                <a:t>PENGEMUDI TIDAK MABUK</a:t>
              </a:r>
              <a:endParaRPr b="1" sz="1100">
                <a:latin typeface="Roboto"/>
                <a:ea typeface="Roboto"/>
                <a:cs typeface="Roboto"/>
                <a:sym typeface="Roboto"/>
              </a:endParaRPr>
            </a:p>
          </p:txBody>
        </p:sp>
      </p:grpSp>
      <p:grpSp>
        <p:nvGrpSpPr>
          <p:cNvPr id="412" name="Google Shape;412;p21"/>
          <p:cNvGrpSpPr/>
          <p:nvPr/>
        </p:nvGrpSpPr>
        <p:grpSpPr>
          <a:xfrm>
            <a:off x="3543538" y="1289800"/>
            <a:ext cx="2140200" cy="3217850"/>
            <a:chOff x="3440550" y="1189775"/>
            <a:chExt cx="2140200" cy="3217850"/>
          </a:xfrm>
        </p:grpSpPr>
        <p:sp>
          <p:nvSpPr>
            <p:cNvPr id="413" name="Google Shape;413;p21"/>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KAPAN ANGKA TERTINGGI TERJADINYA KECELAKAAN</a:t>
              </a:r>
              <a:endParaRPr sz="1000">
                <a:solidFill>
                  <a:srgbClr val="FFFFFF"/>
                </a:solidFill>
                <a:latin typeface="Roboto"/>
                <a:ea typeface="Roboto"/>
                <a:cs typeface="Roboto"/>
                <a:sym typeface="Roboto"/>
              </a:endParaRPr>
            </a:p>
          </p:txBody>
        </p:sp>
        <p:sp>
          <p:nvSpPr>
            <p:cNvPr id="414" name="Google Shape;414;p21"/>
            <p:cNvSpPr txBox="1"/>
            <p:nvPr/>
          </p:nvSpPr>
          <p:spPr>
            <a:xfrm>
              <a:off x="3440550" y="2057125"/>
              <a:ext cx="20283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Roboto"/>
                <a:buChar char="-"/>
              </a:pPr>
              <a:r>
                <a:rPr b="1" lang="en" sz="1200">
                  <a:latin typeface="Roboto"/>
                  <a:ea typeface="Roboto"/>
                  <a:cs typeface="Roboto"/>
                  <a:sym typeface="Roboto"/>
                </a:rPr>
                <a:t>SUMMER</a:t>
              </a:r>
              <a:endParaRPr b="1"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b="1" lang="en" sz="1200">
                  <a:latin typeface="Roboto"/>
                  <a:ea typeface="Roboto"/>
                  <a:cs typeface="Roboto"/>
                  <a:sym typeface="Roboto"/>
                </a:rPr>
                <a:t>JUNI - OKTOBER</a:t>
              </a:r>
              <a:endParaRPr b="1"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b="1" lang="en" sz="1200">
                  <a:latin typeface="Roboto"/>
                  <a:ea typeface="Roboto"/>
                  <a:cs typeface="Roboto"/>
                  <a:sym typeface="Roboto"/>
                </a:rPr>
                <a:t>SABTU - MINGGU</a:t>
              </a:r>
              <a:endParaRPr b="1"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b="1" lang="en" sz="1200">
                  <a:latin typeface="Roboto"/>
                  <a:ea typeface="Roboto"/>
                  <a:cs typeface="Roboto"/>
                  <a:sym typeface="Roboto"/>
                </a:rPr>
                <a:t>JAM 11.00 - 15.00</a:t>
              </a:r>
              <a:endParaRPr b="1" sz="1200">
                <a:latin typeface="Roboto"/>
                <a:ea typeface="Roboto"/>
                <a:cs typeface="Roboto"/>
                <a:sym typeface="Roboto"/>
              </a:endParaRPr>
            </a:p>
          </p:txBody>
        </p:sp>
      </p:grpSp>
      <p:grpSp>
        <p:nvGrpSpPr>
          <p:cNvPr id="415" name="Google Shape;415;p21"/>
          <p:cNvGrpSpPr/>
          <p:nvPr/>
        </p:nvGrpSpPr>
        <p:grpSpPr>
          <a:xfrm>
            <a:off x="6977012" y="1289800"/>
            <a:ext cx="2064000" cy="3217850"/>
            <a:chOff x="6874025" y="1189775"/>
            <a:chExt cx="2064000" cy="3217850"/>
          </a:xfrm>
        </p:grpSpPr>
        <p:sp>
          <p:nvSpPr>
            <p:cNvPr id="416" name="Google Shape;416;p21"/>
            <p:cNvSpPr/>
            <p:nvPr/>
          </p:nvSpPr>
          <p:spPr>
            <a:xfrm>
              <a:off x="6874025" y="1189775"/>
              <a:ext cx="20640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FAKTOR KECELAKAAN TERTINGGI TERJADI</a:t>
              </a:r>
              <a:endParaRPr sz="1000">
                <a:solidFill>
                  <a:srgbClr val="FFFFFF"/>
                </a:solidFill>
                <a:latin typeface="Roboto"/>
                <a:ea typeface="Roboto"/>
                <a:cs typeface="Roboto"/>
                <a:sym typeface="Roboto"/>
              </a:endParaRPr>
            </a:p>
          </p:txBody>
        </p:sp>
        <p:sp>
          <p:nvSpPr>
            <p:cNvPr id="417" name="Google Shape;417;p21"/>
            <p:cNvSpPr txBox="1"/>
            <p:nvPr/>
          </p:nvSpPr>
          <p:spPr>
            <a:xfrm>
              <a:off x="6949375" y="2057125"/>
              <a:ext cx="18591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 sz="1100">
                  <a:latin typeface="Roboto"/>
                  <a:ea typeface="Roboto"/>
                  <a:cs typeface="Roboto"/>
                  <a:sym typeface="Roboto"/>
                </a:rPr>
                <a:t>KECELAKAAN TUNGGAL</a:t>
              </a:r>
              <a:endParaRPr b="1" sz="1100">
                <a:latin typeface="Roboto"/>
                <a:ea typeface="Roboto"/>
                <a:cs typeface="Roboto"/>
                <a:sym typeface="Roboto"/>
              </a:endParaRPr>
            </a:p>
          </p:txBody>
        </p:sp>
      </p:grpSp>
      <p:grpSp>
        <p:nvGrpSpPr>
          <p:cNvPr id="418" name="Google Shape;418;p21"/>
          <p:cNvGrpSpPr/>
          <p:nvPr/>
        </p:nvGrpSpPr>
        <p:grpSpPr>
          <a:xfrm>
            <a:off x="5298338" y="1289800"/>
            <a:ext cx="2064000" cy="3217850"/>
            <a:chOff x="5195350" y="1189775"/>
            <a:chExt cx="2064000" cy="3217850"/>
          </a:xfrm>
        </p:grpSpPr>
        <p:sp>
          <p:nvSpPr>
            <p:cNvPr id="419" name="Google Shape;419;p21"/>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DIMANA KECELAKAAN TERTINGGI TERJADI</a:t>
              </a:r>
              <a:endParaRPr sz="1000">
                <a:solidFill>
                  <a:srgbClr val="FFFFFF"/>
                </a:solidFill>
                <a:latin typeface="Roboto"/>
                <a:ea typeface="Roboto"/>
                <a:cs typeface="Roboto"/>
                <a:sym typeface="Roboto"/>
              </a:endParaRPr>
            </a:p>
          </p:txBody>
        </p:sp>
        <p:sp>
          <p:nvSpPr>
            <p:cNvPr id="420" name="Google Shape;420;p21"/>
            <p:cNvSpPr txBox="1"/>
            <p:nvPr/>
          </p:nvSpPr>
          <p:spPr>
            <a:xfrm>
              <a:off x="5247775" y="2057125"/>
              <a:ext cx="2011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URBAN</a:t>
              </a:r>
              <a:endParaRPr b="1"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PRINCIPAL ARTERI</a:t>
              </a:r>
              <a:endParaRPr b="1"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MINOR ARTERI</a:t>
              </a:r>
              <a:endParaRPr b="1"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NOT AN INTERSECTION</a:t>
              </a:r>
              <a:endParaRPr b="1"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DAYLIGHT</a:t>
              </a:r>
              <a:endParaRPr b="1"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latin typeface="Roboto"/>
                  <a:ea typeface="Roboto"/>
                  <a:cs typeface="Roboto"/>
                  <a:sym typeface="Roboto"/>
                </a:rPr>
                <a:t>CLEAR</a:t>
              </a:r>
              <a:endParaRPr b="1" sz="1100">
                <a:latin typeface="Roboto"/>
                <a:ea typeface="Roboto"/>
                <a:cs typeface="Roboto"/>
                <a:sym typeface="Roboto"/>
              </a:endParaRPr>
            </a:p>
          </p:txBody>
        </p:sp>
      </p:grpSp>
      <p:pic>
        <p:nvPicPr>
          <p:cNvPr id="421" name="Google Shape;421;p21"/>
          <p:cNvPicPr preferRelativeResize="0"/>
          <p:nvPr/>
        </p:nvPicPr>
        <p:blipFill>
          <a:blip r:embed="rId3">
            <a:alphaModFix/>
          </a:blip>
          <a:stretch>
            <a:fillRect/>
          </a:stretch>
        </p:blipFill>
        <p:spPr>
          <a:xfrm>
            <a:off x="7730962" y="4743727"/>
            <a:ext cx="1281389" cy="314337"/>
          </a:xfrm>
          <a:prstGeom prst="rect">
            <a:avLst/>
          </a:prstGeom>
          <a:noFill/>
          <a:ln>
            <a:noFill/>
          </a:ln>
          <a:effectLst>
            <a:outerShdw blurRad="171450" rotWithShape="0" algn="bl">
              <a:srgbClr val="000000"/>
            </a:outerShdw>
          </a:effectLst>
        </p:spPr>
      </p:pic>
      <p:pic>
        <p:nvPicPr>
          <p:cNvPr id="422" name="Google Shape;422;p21"/>
          <p:cNvPicPr preferRelativeResize="0"/>
          <p:nvPr/>
        </p:nvPicPr>
        <p:blipFill>
          <a:blip r:embed="rId4">
            <a:alphaModFix/>
          </a:blip>
          <a:stretch>
            <a:fillRect/>
          </a:stretch>
        </p:blipFill>
        <p:spPr>
          <a:xfrm>
            <a:off x="-756725" y="4120800"/>
            <a:ext cx="2919570" cy="1532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