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9" r:id="rId7"/>
    <p:sldId id="272" r:id="rId8"/>
    <p:sldId id="273" r:id="rId9"/>
    <p:sldId id="270" r:id="rId10"/>
    <p:sldId id="269" r:id="rId11"/>
    <p:sldId id="271" r:id="rId12"/>
    <p:sldId id="260" r:id="rId13"/>
    <p:sldId id="263" r:id="rId14"/>
    <p:sldId id="261" r:id="rId15"/>
    <p:sldId id="264" r:id="rId16"/>
    <p:sldId id="266" r:id="rId17"/>
    <p:sldId id="267" r:id="rId18"/>
    <p:sldId id="268" r:id="rId19"/>
    <p:sldId id="258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FD537-E1FB-4C27-942F-0AF4C95EC1D8}" type="datetimeFigureOut">
              <a:rPr lang="en-US"/>
              <a:t>12/19/2014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41F48-B54F-408F-98DB-635659B98EE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6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41F48-B54F-408F-98DB-635659B98EE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24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41F48-B54F-408F-98DB-635659B98EE8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3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41F48-B54F-408F-98DB-635659B98EE8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7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41F48-B54F-408F-98DB-635659B98EE8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22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41F48-B54F-408F-98DB-635659B98EE8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49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41F48-B54F-408F-98DB-635659B98EE8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94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41F48-B54F-408F-98DB-635659B98EE8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44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41F48-B54F-408F-98DB-635659B98EE8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22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41F48-B54F-408F-98DB-635659B98EE8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57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41F48-B54F-408F-98DB-635659B98EE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6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41F48-B54F-408F-98DB-635659B98EE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5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41F48-B54F-408F-98DB-635659B98EE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71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41F48-B54F-408F-98DB-635659B98EE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41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41F48-B54F-408F-98DB-635659B98EE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69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41F48-B54F-408F-98DB-635659B98EE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41F48-B54F-408F-98DB-635659B98EE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87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41F48-B54F-408F-98DB-635659B98EE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2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450" y="417513"/>
            <a:ext cx="10766425" cy="3747360"/>
          </a:xfrm>
        </p:spPr>
        <p:txBody>
          <a:bodyPr/>
          <a:lstStyle/>
          <a:p>
            <a:r>
              <a:rPr lang="en-US" sz="8800"/>
              <a:t>Mean shift based tracking using multiple cameras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8528" y="4787675"/>
            <a:ext cx="11637963" cy="153888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>
                <a:latin typeface="Calibri" charset="0"/>
              </a:rPr>
              <a:t>Real-Time Tracking of Non-Rigid Objects using Mean Shift</a:t>
            </a:r>
            <a:br>
              <a:rPr lang="en-US" sz="2800">
                <a:latin typeface="Calibri" charset="0"/>
              </a:rPr>
            </a:br>
            <a:r>
              <a:rPr lang="en-US" sz="2000">
                <a:latin typeface="Calibri" charset="0"/>
              </a:rPr>
              <a:t>Dorin Comaniciu, Visvanathan Ramesh, Peter Meer</a:t>
            </a:r>
            <a:r>
              <a:rPr lang="en-US" sz="2800">
                <a:latin typeface="Calibri" charset="0"/>
              </a:rPr>
              <a:t/>
            </a:r>
            <a:br>
              <a:rPr lang="en-US" sz="2800">
                <a:latin typeface="Calibri" charset="0"/>
              </a:rPr>
            </a:br>
            <a:r>
              <a:rPr lang="en-US" sz="2800">
                <a:latin typeface="Calibri" charset="0"/>
              </a:rPr>
              <a:t/>
            </a:r>
            <a:br>
              <a:rPr lang="en-US" sz="2800">
                <a:latin typeface="Calibri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Integrate with Kalman Filter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Increase robustness</a:t>
            </a:r>
          </a:p>
          <a:p>
            <a:r>
              <a:rPr lang="en-US"/>
              <a:t>Unobservable state estimation</a:t>
            </a:r>
          </a:p>
        </p:txBody>
      </p:sp>
      <p:pic>
        <p:nvPicPr>
          <p:cNvPr id="6" name="Picture 5" descr="KalmanFil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3" y="2065338"/>
            <a:ext cx="6103723" cy="35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38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Multiple cameras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fixed camera is usually not enough</a:t>
            </a:r>
          </a:p>
          <a:p>
            <a:r>
              <a:rPr lang="en-US"/>
              <a:t>Importing more cameras</a:t>
            </a:r>
          </a:p>
        </p:txBody>
      </p:sp>
      <p:pic>
        <p:nvPicPr>
          <p:cNvPr id="4" name="Picture 3" descr="singlecamer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447" y="3508491"/>
            <a:ext cx="4703078" cy="281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39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Multiple cameras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More views</a:t>
            </a:r>
          </a:p>
          <a:p>
            <a:r>
              <a:rPr lang="en-US"/>
              <a:t>Better coverage</a:t>
            </a:r>
          </a:p>
          <a:p>
            <a:r>
              <a:rPr lang="en-US"/>
              <a:t>More information</a:t>
            </a:r>
          </a:p>
          <a:p>
            <a:endParaRPr lang="en-US"/>
          </a:p>
        </p:txBody>
      </p:sp>
      <p:pic>
        <p:nvPicPr>
          <p:cNvPr id="4" name="Picture 3" descr="multicamer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646" y="3250709"/>
            <a:ext cx="5020340" cy="30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82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Particle filter</a:t>
            </a:r>
          </a:p>
          <a:p>
            <a:r>
              <a:rPr lang="en-US"/>
              <a:t>Nonlinear model</a:t>
            </a:r>
          </a:p>
          <a:p>
            <a:endParaRPr lang="en-US"/>
          </a:p>
        </p:txBody>
      </p:sp>
      <p:pic>
        <p:nvPicPr>
          <p:cNvPr id="4" name="Picture 3" descr="one_camer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816" y="2094820"/>
            <a:ext cx="3977359" cy="3001541"/>
          </a:xfrm>
          <a:prstGeom prst="rect">
            <a:avLst/>
          </a:prstGeom>
        </p:spPr>
      </p:pic>
      <p:pic>
        <p:nvPicPr>
          <p:cNvPr id="5" name="Picture 4" descr="four_camera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933" y="2119758"/>
            <a:ext cx="3983125" cy="30063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34491" y="5012587"/>
            <a:ext cx="1574800" cy="55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One camera</a:t>
            </a:r>
          </a:p>
        </p:txBody>
      </p:sp>
      <p:sp>
        <p:nvSpPr>
          <p:cNvPr id="7" name="Rectangle 6"/>
          <p:cNvSpPr/>
          <p:nvPr/>
        </p:nvSpPr>
        <p:spPr>
          <a:xfrm>
            <a:off x="9324773" y="5037525"/>
            <a:ext cx="1574800" cy="55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Four camera</a:t>
            </a:r>
          </a:p>
        </p:txBody>
      </p:sp>
    </p:spTree>
    <p:extLst>
      <p:ext uri="{BB962C8B-B14F-4D97-AF65-F5344CB8AC3E}">
        <p14:creationId xmlns:p14="http://schemas.microsoft.com/office/powerpoint/2010/main" val="2602867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Motion Reconstruction</a:t>
            </a:r>
          </a:p>
          <a:p>
            <a:r>
              <a:rPr lang="en-US"/>
              <a:t>Observation model - </a:t>
            </a:r>
          </a:p>
          <a:p>
            <a:pPr lvl="1"/>
            <a:r>
              <a:rPr lang="en-US"/>
              <a:t>3D world -&gt; 2D image</a:t>
            </a:r>
          </a:p>
          <a:p>
            <a:pPr lvl="1"/>
            <a:r>
              <a:rPr lang="en-US"/>
              <a:t>2D plane -&gt; 2D image</a:t>
            </a:r>
          </a:p>
        </p:txBody>
      </p:sp>
      <p:pic>
        <p:nvPicPr>
          <p:cNvPr id="4" name="Picture 3" descr="3dre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093" y="2702958"/>
            <a:ext cx="5374178" cy="322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Information exchange</a:t>
            </a:r>
          </a:p>
          <a:p>
            <a:r>
              <a:rPr lang="en-US"/>
              <a:t>Observation model</a:t>
            </a:r>
          </a:p>
          <a:p>
            <a:pPr lvl="1"/>
            <a:r>
              <a:rPr lang="en-US"/>
              <a:t>2D image -&gt; 2D image</a:t>
            </a:r>
            <a:endParaRPr lang="en-US" sz="2800"/>
          </a:p>
        </p:txBody>
      </p:sp>
      <p:pic>
        <p:nvPicPr>
          <p:cNvPr id="4" name="Picture 3" descr="infoex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366" y="2468084"/>
            <a:ext cx="5508924" cy="35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62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User Interface</a:t>
            </a:r>
          </a:p>
        </p:txBody>
      </p:sp>
      <p:pic>
        <p:nvPicPr>
          <p:cNvPr id="4" name="Content Placeholder 3" descr="ui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9668" y="1855559"/>
            <a:ext cx="5416550" cy="3688068"/>
          </a:xfrm>
        </p:spPr>
      </p:pic>
      <p:sp>
        <p:nvSpPr>
          <p:cNvPr id="5" name="TextBox 4"/>
          <p:cNvSpPr txBox="1"/>
          <p:nvPr/>
        </p:nvSpPr>
        <p:spPr>
          <a:xfrm>
            <a:off x="155575" y="1844675"/>
            <a:ext cx="6176574" cy="415498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QT and OpenCV as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Videos loaded using a JSON file that holds information for each video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File for each video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Syncing frame number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Calibration for each video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All four videos show at once</a:t>
            </a:r>
            <a:endParaRPr lang="en-US" sz="2400">
              <a:solidFill>
                <a:srgbClr val="000000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User is able to select a box around the object within each video.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This object is followed with each successive frame</a:t>
            </a:r>
          </a:p>
        </p:txBody>
      </p:sp>
    </p:spTree>
    <p:extLst>
      <p:ext uri="{BB962C8B-B14F-4D97-AF65-F5344CB8AC3E}">
        <p14:creationId xmlns:p14="http://schemas.microsoft.com/office/powerpoint/2010/main" val="133547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Single camera calibration</a:t>
            </a:r>
          </a:p>
          <a:p>
            <a:r>
              <a:rPr lang="en-US"/>
              <a:t>Mean shift</a:t>
            </a:r>
          </a:p>
          <a:p>
            <a:r>
              <a:rPr lang="en-US"/>
              <a:t>Multi-camera calibration</a:t>
            </a:r>
          </a:p>
          <a:p>
            <a:pPr lvl="1"/>
            <a:r>
              <a:rPr lang="en-US"/>
              <a:t>Could produce a rotation and translation of the cameras, but difficult to merge together</a:t>
            </a:r>
          </a:p>
          <a:p>
            <a:r>
              <a:rPr lang="en-US"/>
              <a:t> Data Fusion</a:t>
            </a:r>
          </a:p>
        </p:txBody>
      </p:sp>
    </p:spTree>
    <p:extLst>
      <p:ext uri="{BB962C8B-B14F-4D97-AF65-F5344CB8AC3E}">
        <p14:creationId xmlns:p14="http://schemas.microsoft.com/office/powerpoint/2010/main" val="2070822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Mean Shift Algorithm</a:t>
            </a:r>
            <a:br>
              <a:rPr lang="en-US"/>
            </a:br>
            <a:endParaRPr lang="en-US"/>
          </a:p>
          <a:p>
            <a:r>
              <a:rPr lang="en-US"/>
              <a:t>Tracks objects by </a:t>
            </a:r>
          </a:p>
          <a:p>
            <a:pPr lvl="1"/>
            <a:r>
              <a:rPr lang="en-US"/>
              <a:t>Finding similar color distribution</a:t>
            </a:r>
          </a:p>
          <a:p>
            <a:pPr lvl="1"/>
            <a:r>
              <a:rPr lang="en-US">
                <a:latin typeface="Calibri" charset="0"/>
              </a:rPr>
              <a:t>Bhattacharyya coefficient</a:t>
            </a:r>
          </a:p>
          <a:p>
            <a:pPr lvl="1"/>
            <a:r>
              <a:rPr lang="en-US"/>
              <a:t>Calculates most probable location object moved</a:t>
            </a:r>
          </a:p>
          <a:p>
            <a:r>
              <a:rPr lang="en-US"/>
              <a:t>Multi Camera Fusion</a:t>
            </a:r>
          </a:p>
        </p:txBody>
      </p:sp>
    </p:spTree>
    <p:extLst>
      <p:ext uri="{BB962C8B-B14F-4D97-AF65-F5344CB8AC3E}">
        <p14:creationId xmlns:p14="http://schemas.microsoft.com/office/powerpoint/2010/main" val="1004114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Single Camera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70" y="1825625"/>
            <a:ext cx="5891793" cy="4351338"/>
          </a:xfrm>
        </p:spPr>
        <p:txBody>
          <a:bodyPr/>
          <a:lstStyle/>
          <a:p>
            <a:r>
              <a:rPr lang="en-US"/>
              <a:t>Used recorded checkerboard images from each camera to calibrate</a:t>
            </a:r>
          </a:p>
          <a:p>
            <a:r>
              <a:rPr lang="en-US"/>
              <a:t>Finds each corner of the square</a:t>
            </a:r>
          </a:p>
          <a:p>
            <a:r>
              <a:rPr lang="en-US"/>
              <a:t>Calculates distortion and uses calculation to undistort images</a:t>
            </a:r>
          </a:p>
        </p:txBody>
      </p:sp>
      <p:pic>
        <p:nvPicPr>
          <p:cNvPr id="4" name="Picture 3" descr="3.mp4-3869.png"/>
          <p:cNvPicPr>
            <a:picLocks noChangeAspect="1"/>
          </p:cNvPicPr>
          <p:nvPr/>
        </p:nvPicPr>
        <p:blipFill>
          <a:blip r:embed="rId3"/>
          <a:srcRect l="17770" r="12754"/>
          <a:stretch>
            <a:fillRect/>
          </a:stretch>
        </p:blipFill>
        <p:spPr>
          <a:xfrm>
            <a:off x="6338454" y="1762283"/>
            <a:ext cx="5416321" cy="43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78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Single Camera Calibration</a:t>
            </a:r>
          </a:p>
        </p:txBody>
      </p:sp>
      <p:pic>
        <p:nvPicPr>
          <p:cNvPr id="4" name="Picture 3" descr="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26" y="2542502"/>
            <a:ext cx="5011749" cy="283214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616403" y="3748115"/>
            <a:ext cx="793495" cy="41267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 descr="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686" y="2505516"/>
            <a:ext cx="5211402" cy="294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43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Multi Camera Calibration</a:t>
            </a:r>
          </a:p>
        </p:txBody>
      </p:sp>
      <p:pic>
        <p:nvPicPr>
          <p:cNvPr id="4" name="Content Placeholder 3" descr="f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18025" y="1847850"/>
            <a:ext cx="3482902" cy="1970607"/>
          </a:xfrm>
        </p:spPr>
      </p:pic>
      <p:pic>
        <p:nvPicPr>
          <p:cNvPr id="5" name="Picture 4" descr="f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50" y="1836738"/>
            <a:ext cx="3506775" cy="1983100"/>
          </a:xfrm>
          <a:prstGeom prst="rect">
            <a:avLst/>
          </a:prstGeom>
        </p:spPr>
      </p:pic>
      <p:pic>
        <p:nvPicPr>
          <p:cNvPr id="6" name="Picture 5" descr="f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850" y="3940175"/>
            <a:ext cx="3476625" cy="1962150"/>
          </a:xfrm>
          <a:prstGeom prst="rect">
            <a:avLst/>
          </a:prstGeom>
        </p:spPr>
      </p:pic>
      <p:pic>
        <p:nvPicPr>
          <p:cNvPr id="7" name="Picture 6" descr="f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6100" y="3940175"/>
            <a:ext cx="3517740" cy="19859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7840" y="1876315"/>
            <a:ext cx="4051300" cy="35394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Calibri" charset="0"/>
              </a:rPr>
              <a:t>First camera is point of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Calibri" charset="0"/>
              </a:rPr>
              <a:t>Find </a:t>
            </a:r>
            <a:r>
              <a:rPr lang="en-US" sz="2800"/>
              <a:t>common points between each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Use those points to calculate essential matrix each camera with the first one</a:t>
            </a:r>
          </a:p>
        </p:txBody>
      </p:sp>
    </p:spTree>
    <p:extLst>
      <p:ext uri="{BB962C8B-B14F-4D97-AF65-F5344CB8AC3E}">
        <p14:creationId xmlns:p14="http://schemas.microsoft.com/office/powerpoint/2010/main" val="1222601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Mean shift object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Kernel density estimate</a:t>
            </a:r>
          </a:p>
          <a:p>
            <a:r>
              <a:rPr lang="en-US"/>
              <a:t>Tracking window</a:t>
            </a:r>
          </a:p>
          <a:p>
            <a:r>
              <a:rPr lang="en-US"/>
              <a:t>Color histogram</a:t>
            </a:r>
          </a:p>
          <a:p>
            <a:endParaRPr lang="en-US"/>
          </a:p>
        </p:txBody>
      </p:sp>
      <p:pic>
        <p:nvPicPr>
          <p:cNvPr id="4" name="Picture 3" descr="k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866" y="2372906"/>
            <a:ext cx="4921482" cy="3691112"/>
          </a:xfrm>
          <a:prstGeom prst="rect">
            <a:avLst/>
          </a:prstGeom>
        </p:spPr>
      </p:pic>
      <p:pic>
        <p:nvPicPr>
          <p:cNvPr id="7" name="Picture 6" descr="tex2png--10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228" y="4357970"/>
            <a:ext cx="4269864" cy="98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20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Mean shift object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Measure distribution similarity</a:t>
            </a:r>
          </a:p>
          <a:p>
            <a:r>
              <a:rPr lang="en-US"/>
              <a:t>Bhattacharyya coefficient</a:t>
            </a:r>
          </a:p>
          <a:p>
            <a:r>
              <a:rPr lang="en-US"/>
              <a:t>Maximize similarity</a:t>
            </a:r>
          </a:p>
          <a:p>
            <a:r>
              <a:rPr lang="en-US"/>
              <a:t>Gradient ascent</a:t>
            </a:r>
          </a:p>
        </p:txBody>
      </p:sp>
      <p:pic>
        <p:nvPicPr>
          <p:cNvPr id="4" name="Picture 3" descr="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040" y="3012339"/>
            <a:ext cx="5634484" cy="31820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43957" y="4420634"/>
            <a:ext cx="914400" cy="914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09598" y="4751940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Up Arrow 6"/>
          <p:cNvSpPr/>
          <p:nvPr/>
        </p:nvSpPr>
        <p:spPr>
          <a:xfrm rot="8760000">
            <a:off x="6350990" y="3629853"/>
            <a:ext cx="1216152" cy="731520"/>
          </a:xfrm>
          <a:prstGeom prst="curved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 descr="tex2png--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115" y="4191397"/>
            <a:ext cx="3782160" cy="93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68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Mean shift object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Compute candidate model at y(k)</a:t>
            </a:r>
          </a:p>
          <a:p>
            <a:r>
              <a:rPr lang="en-US"/>
              <a:t>Compute weight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Update location to have y(k+1)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Repeat till converge</a:t>
            </a:r>
          </a:p>
        </p:txBody>
      </p:sp>
      <p:pic>
        <p:nvPicPr>
          <p:cNvPr id="4" name="Picture 3" descr="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490" y="3004867"/>
            <a:ext cx="5634484" cy="31820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33094" y="4413849"/>
            <a:ext cx="914400" cy="914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13123" y="4518583"/>
            <a:ext cx="914400" cy="914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02534" y="4676995"/>
            <a:ext cx="914400" cy="914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2png--10 (3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898" y="2911047"/>
            <a:ext cx="2047875" cy="800100"/>
          </a:xfrm>
          <a:prstGeom prst="rect">
            <a:avLst/>
          </a:prstGeom>
        </p:spPr>
      </p:pic>
      <p:pic>
        <p:nvPicPr>
          <p:cNvPr id="9" name="Picture 8" descr="tex2png--10 (4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001" y="4451381"/>
            <a:ext cx="2743200" cy="8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0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Mean shift object tracking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Color-histogram based feature</a:t>
            </a:r>
          </a:p>
          <a:p>
            <a:r>
              <a:rPr lang="en-US"/>
              <a:t>Gradient ascent search</a:t>
            </a:r>
          </a:p>
          <a:p>
            <a:r>
              <a:rPr lang="en-US"/>
              <a:t>Local convex assumption</a:t>
            </a:r>
          </a:p>
          <a:p>
            <a:r>
              <a:rPr lang="en-US"/>
              <a:t>Local optimization</a:t>
            </a:r>
          </a:p>
          <a:p>
            <a:endParaRPr lang="en-US"/>
          </a:p>
        </p:txBody>
      </p:sp>
      <p:pic>
        <p:nvPicPr>
          <p:cNvPr id="6" name="Picture 5" descr="mean_shift_object_track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621" y="1743491"/>
            <a:ext cx="3574925" cy="44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48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CB95D29664B64EBCEBBBBAC263C4D5" ma:contentTypeVersion="1" ma:contentTypeDescription="Create a new document." ma:contentTypeScope="" ma:versionID="2a29d3d0d129607f6130d5f88e4322f3">
  <xsd:schema xmlns:xsd="http://www.w3.org/2001/XMLSchema" xmlns:xs="http://www.w3.org/2001/XMLSchema" xmlns:p="http://schemas.microsoft.com/office/2006/metadata/properties" xmlns:ns3="99c5b6f4-af19-4ffc-a0da-0aead1b5ae1a" targetNamespace="http://schemas.microsoft.com/office/2006/metadata/properties" ma:root="true" ma:fieldsID="c5eff7b51b25880ac931e6debf70e66e" ns3:_="">
    <xsd:import namespace="99c5b6f4-af19-4ffc-a0da-0aead1b5ae1a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c5b6f4-af19-4ffc-a0da-0aead1b5ae1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3935ED-AE99-48A9-BE76-96196C8D020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7A2CE58-38B5-45E1-9951-8DB858887A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5b6f4-af19-4ffc-a0da-0aead1b5ae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36DD2C-7F91-412B-8631-6358769370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Mean shift based tracking using multiple cameras</vt:lpstr>
      <vt:lpstr>Introduction</vt:lpstr>
      <vt:lpstr>Single Camera Calibration</vt:lpstr>
      <vt:lpstr>Single Camera Calibration</vt:lpstr>
      <vt:lpstr>Multi Camera Calibration</vt:lpstr>
      <vt:lpstr>Mean shift object tracking</vt:lpstr>
      <vt:lpstr>Mean shift object tracking</vt:lpstr>
      <vt:lpstr>Mean shift object tracking</vt:lpstr>
      <vt:lpstr>Mean shift object tracking</vt:lpstr>
      <vt:lpstr>Integrate with Kalman Filter</vt:lpstr>
      <vt:lpstr>Multiple cameras</vt:lpstr>
      <vt:lpstr>Multiple cameras</vt:lpstr>
      <vt:lpstr>Data fusion</vt:lpstr>
      <vt:lpstr>Data fusion</vt:lpstr>
      <vt:lpstr>Data fusion</vt:lpstr>
      <vt:lpstr>User Interface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shift based tracking using multiple cameras</dc:title>
  <dc:creator/>
  <cp:lastModifiedBy/>
  <cp:revision>13</cp:revision>
  <dcterms:created xsi:type="dcterms:W3CDTF">2012-07-27T01:16:44Z</dcterms:created>
  <dcterms:modified xsi:type="dcterms:W3CDTF">2014-12-19T16:41:41Z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0x010100EACB95D29664B64EBCEBBBBAC263C4D5</vt:lpwstr>
  </property>
</Properties>
</file>