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71" r:id="rId3"/>
    <p:sldId id="273" r:id="rId4"/>
    <p:sldId id="272" r:id="rId5"/>
    <p:sldId id="274" r:id="rId6"/>
    <p:sldId id="276" r:id="rId7"/>
    <p:sldId id="257" r:id="rId8"/>
    <p:sldId id="258" r:id="rId9"/>
    <p:sldId id="259" r:id="rId10"/>
    <p:sldId id="260" r:id="rId11"/>
    <p:sldId id="261" r:id="rId12"/>
    <p:sldId id="269" r:id="rId13"/>
    <p:sldId id="270" r:id="rId14"/>
    <p:sldId id="275" r:id="rId15"/>
    <p:sldId id="263" r:id="rId16"/>
    <p:sldId id="264" r:id="rId17"/>
    <p:sldId id="265" r:id="rId18"/>
    <p:sldId id="266" r:id="rId19"/>
    <p:sldId id="267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41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42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5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93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9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437" y="914400"/>
            <a:ext cx="7010399" cy="34480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Maximizing Customer Value in E-commerce: Leveraging RFM Analysis and Big Data for Effective Segmentation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1797" y="4800600"/>
            <a:ext cx="4401403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Faisal Mumtaz (222394)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Abdul Baqi Malik (222407)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Customer are segmented </a:t>
            </a:r>
            <a:r>
              <a:rPr lang="en-US" sz="2000" b="1" dirty="0"/>
              <a:t>[4]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RFM model for customer segmentation</a:t>
            </a:r>
          </a:p>
          <a:p>
            <a:pPr lvl="1"/>
            <a:r>
              <a:rPr lang="en-US" dirty="0" err="1"/>
              <a:t>Recency</a:t>
            </a:r>
            <a:endParaRPr lang="en-US" dirty="0"/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Monetary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210282"/>
          </a:xfrm>
        </p:spPr>
        <p:txBody>
          <a:bodyPr/>
          <a:lstStyle/>
          <a:p>
            <a:r>
              <a:rPr lang="en-US" b="1" dirty="0"/>
              <a:t>RFM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Recency </a:t>
            </a:r>
          </a:p>
          <a:p>
            <a:pPr lvl="1"/>
            <a:r>
              <a:rPr lang="en-US" dirty="0"/>
              <a:t>Time Since the last transaction </a:t>
            </a:r>
          </a:p>
          <a:p>
            <a:pPr lvl="1"/>
            <a:r>
              <a:rPr lang="en-US" dirty="0"/>
              <a:t>How long has it been since the last purchase by the customer ?</a:t>
            </a:r>
          </a:p>
          <a:p>
            <a:r>
              <a:rPr lang="en-US" dirty="0"/>
              <a:t> </a:t>
            </a:r>
            <a:r>
              <a:rPr lang="en-US" b="1" dirty="0"/>
              <a:t>Frequency</a:t>
            </a:r>
          </a:p>
          <a:p>
            <a:pPr lvl="1"/>
            <a:r>
              <a:rPr lang="en-US" dirty="0"/>
              <a:t>How often customer made a purchase over a defined period of time.</a:t>
            </a:r>
          </a:p>
          <a:p>
            <a:r>
              <a:rPr lang="en-US" b="1" dirty="0"/>
              <a:t>Monetary</a:t>
            </a:r>
          </a:p>
          <a:p>
            <a:pPr lvl="1"/>
            <a:r>
              <a:rPr lang="en-US" dirty="0"/>
              <a:t>How much money did the customer paid over a defined period of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05482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pic>
        <p:nvPicPr>
          <p:cNvPr id="4" name="Content Placeholder 3" descr="metho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1752600"/>
            <a:ext cx="6705600" cy="486176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754540" cy="1478570"/>
          </a:xfrm>
        </p:spPr>
        <p:txBody>
          <a:bodyPr>
            <a:normAutofit/>
          </a:bodyPr>
          <a:lstStyle/>
          <a:p>
            <a:r>
              <a:rPr lang="en-US" b="1" dirty="0"/>
              <a:t>Preprocessing and Feature Engineering     </a:t>
            </a:r>
            <a:r>
              <a:rPr lang="en-US" sz="2000" b="1" dirty="0"/>
              <a:t>[2] [6]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Preprocessing </a:t>
            </a:r>
          </a:p>
          <a:p>
            <a:pPr lvl="1"/>
            <a:r>
              <a:rPr lang="en-US" dirty="0"/>
              <a:t>Outlier Removal</a:t>
            </a:r>
          </a:p>
          <a:p>
            <a:pPr lvl="1"/>
            <a:r>
              <a:rPr lang="en-US" dirty="0"/>
              <a:t>Missing values removed</a:t>
            </a:r>
          </a:p>
          <a:p>
            <a:r>
              <a:rPr lang="en-US" b="1" dirty="0"/>
              <a:t>Feature Engineering</a:t>
            </a:r>
          </a:p>
          <a:p>
            <a:pPr lvl="1"/>
            <a:r>
              <a:rPr lang="en-US" dirty="0"/>
              <a:t>Made new feature</a:t>
            </a:r>
          </a:p>
          <a:p>
            <a:pPr lvl="2"/>
            <a:r>
              <a:rPr lang="en-US" dirty="0"/>
              <a:t>Value</a:t>
            </a:r>
          </a:p>
          <a:p>
            <a:pPr lvl="2"/>
            <a:r>
              <a:rPr lang="en-US" dirty="0" err="1"/>
              <a:t>Recency</a:t>
            </a:r>
            <a:endParaRPr lang="en-US" dirty="0"/>
          </a:p>
          <a:p>
            <a:pPr lvl="2"/>
            <a:r>
              <a:rPr lang="en-US" dirty="0"/>
              <a:t>Frequency</a:t>
            </a:r>
          </a:p>
          <a:p>
            <a:pPr lvl="2"/>
            <a:r>
              <a:rPr lang="en-US" dirty="0"/>
              <a:t>Monetary</a:t>
            </a:r>
          </a:p>
        </p:txBody>
      </p:sp>
      <p:pic>
        <p:nvPicPr>
          <p:cNvPr id="4" name="Content Placeholder 3" descr="rf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429000"/>
            <a:ext cx="447402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A27F-40A4-CD66-C151-960B38FD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64024"/>
            <a:ext cx="7429499" cy="1205615"/>
          </a:xfrm>
        </p:spPr>
        <p:txBody>
          <a:bodyPr/>
          <a:lstStyle/>
          <a:p>
            <a:r>
              <a:rPr lang="en-US" b="1" dirty="0"/>
              <a:t>Research Flow Diagram </a:t>
            </a:r>
            <a:r>
              <a:rPr lang="en-US" sz="2000" b="1" dirty="0"/>
              <a:t>[3]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71CEB-7FCE-10F3-F29F-DEEF3A330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382000" cy="4495800"/>
          </a:xfrm>
        </p:spPr>
      </p:pic>
    </p:spTree>
    <p:extLst>
      <p:ext uri="{BB962C8B-B14F-4D97-AF65-F5344CB8AC3E}">
        <p14:creationId xmlns:p14="http://schemas.microsoft.com/office/powerpoint/2010/main" val="11095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Number of Clusters </a:t>
            </a:r>
            <a:r>
              <a:rPr lang="en-US" sz="2000" b="1" dirty="0"/>
              <a:t>[5]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752600"/>
            <a:ext cx="7429499" cy="874713"/>
          </a:xfrm>
        </p:spPr>
        <p:txBody>
          <a:bodyPr/>
          <a:lstStyle/>
          <a:p>
            <a:r>
              <a:rPr lang="en-US" dirty="0"/>
              <a:t>We used elbow method to identify number of clusters. </a:t>
            </a:r>
          </a:p>
        </p:txBody>
      </p:sp>
      <p:pic>
        <p:nvPicPr>
          <p:cNvPr id="6" name="Picture 5" descr="elbow method 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1"/>
            <a:ext cx="78486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 mean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online retail is unsupervised problem, so we applied clustering methods to identify cluster with similar pattern. </a:t>
            </a:r>
          </a:p>
          <a:p>
            <a:r>
              <a:rPr lang="en-US" dirty="0"/>
              <a:t>Customer are segmented on the basis of RFM features</a:t>
            </a:r>
            <a:r>
              <a:rPr lang="en-US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Recency vs Monetary </a:t>
            </a:r>
            <a:r>
              <a:rPr lang="en-US" sz="2000" b="1" dirty="0"/>
              <a:t>[1]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9739" y="1828800"/>
            <a:ext cx="7602140" cy="468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13" y="609600"/>
            <a:ext cx="7429499" cy="829282"/>
          </a:xfrm>
        </p:spPr>
        <p:txBody>
          <a:bodyPr/>
          <a:lstStyle/>
          <a:p>
            <a:r>
              <a:rPr lang="en-US" b="1" dirty="0"/>
              <a:t>Frequency vs Monetary </a:t>
            </a:r>
            <a:r>
              <a:rPr lang="en-US" sz="2000" b="1" dirty="0"/>
              <a:t>[4]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213" y="1524000"/>
            <a:ext cx="7086600" cy="496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4249340" cy="1478570"/>
          </a:xfrm>
        </p:spPr>
        <p:txBody>
          <a:bodyPr/>
          <a:lstStyle/>
          <a:p>
            <a:r>
              <a:rPr lang="en-US" b="1" dirty="0"/>
              <a:t>Future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this project on offline dataset.</a:t>
            </a:r>
          </a:p>
          <a:p>
            <a:r>
              <a:rPr lang="en-US" dirty="0"/>
              <a:t>On real time or in stream data processing, there are chances that new cluster will appear. </a:t>
            </a:r>
          </a:p>
          <a:p>
            <a:r>
              <a:rPr lang="en-US" dirty="0"/>
              <a:t>The concept drift may occur due to changes in trend. So cluster may varies and recommendation system needs to update.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B9C8-4BBD-F2F8-EA67-C5DB61AF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BB16-F05E-119F-530F-C24362E0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chain optimization through analytics.</a:t>
            </a:r>
          </a:p>
          <a:p>
            <a:r>
              <a:rPr lang="en-US" dirty="0"/>
              <a:t>Customer segmentation enhances marketing.</a:t>
            </a:r>
          </a:p>
          <a:p>
            <a:r>
              <a:rPr lang="en-US" dirty="0"/>
              <a:t>Big data reveals customer insights.</a:t>
            </a:r>
          </a:p>
          <a:p>
            <a:r>
              <a:rPr lang="en-US" dirty="0"/>
              <a:t>RFM analysis for customer segmentation.</a:t>
            </a:r>
          </a:p>
          <a:p>
            <a:r>
              <a:rPr lang="en-US" dirty="0"/>
              <a:t>Granular segmentation enables targeted marketing.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074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EB33-4CD8-8C47-E2A7-A9581B41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829282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964B-9C5C-4619-5C27-BBC9186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dirty="0"/>
              <a:t>[1] M. A. Kadir and A. </a:t>
            </a:r>
            <a:r>
              <a:rPr lang="en-US" sz="1400" b="1" dirty="0" err="1"/>
              <a:t>Achya</a:t>
            </a:r>
            <a:r>
              <a:rPr lang="en-US" sz="1400" b="1" dirty="0"/>
              <a:t>, ”Customer Segmentation on Online Retail using RFM Analysis: Big Data Case of Bukku.id,” European Alliance for Innovation (EAI), 2019-09-09.</a:t>
            </a:r>
          </a:p>
          <a:p>
            <a:pPr marL="0" indent="0" algn="just">
              <a:buNone/>
            </a:pPr>
            <a:r>
              <a:rPr lang="en-US" sz="1400" b="1" dirty="0"/>
              <a:t> [2] R. </a:t>
            </a:r>
            <a:r>
              <a:rPr lang="en-US" sz="1400" b="1" dirty="0" err="1"/>
              <a:t>Shirole</a:t>
            </a:r>
            <a:r>
              <a:rPr lang="en-US" sz="1400" b="1" dirty="0"/>
              <a:t>, L. </a:t>
            </a:r>
            <a:r>
              <a:rPr lang="en-US" sz="1400" b="1" dirty="0" err="1"/>
              <a:t>Salokhe</a:t>
            </a:r>
            <a:r>
              <a:rPr lang="en-US" sz="1400" b="1" dirty="0"/>
              <a:t>, and S. Jadhav, ”Customer Segmentation using RFM Model and K-Means Clustering,” International Journal of Scientific Research in Science and Technology, vol. 8, no. 3, pp. 591-597, </a:t>
            </a:r>
            <a:r>
              <a:rPr lang="en-US" sz="1400" b="1" dirty="0" err="1"/>
              <a:t>MayJune</a:t>
            </a:r>
            <a:r>
              <a:rPr lang="en-US" sz="1400" b="1" dirty="0"/>
              <a:t> 2021. </a:t>
            </a:r>
          </a:p>
          <a:p>
            <a:pPr marL="0" indent="0" algn="just">
              <a:buNone/>
            </a:pPr>
            <a:r>
              <a:rPr lang="en-US" sz="1400" b="1" dirty="0"/>
              <a:t>[3] R. W. B. </a:t>
            </a:r>
            <a:r>
              <a:rPr lang="en-US" sz="1400" b="1" dirty="0" err="1"/>
              <a:t>Sembiring</a:t>
            </a:r>
            <a:r>
              <a:rPr lang="en-US" sz="1400" b="1" dirty="0"/>
              <a:t>, F. A. Mohammed, and K. </a:t>
            </a:r>
            <a:r>
              <a:rPr lang="en-US" sz="1400" b="1" dirty="0" err="1"/>
              <a:t>Chairuang</a:t>
            </a:r>
            <a:r>
              <a:rPr lang="en-US" sz="1400" b="1" dirty="0"/>
              <a:t>, ”Customer segmentation based on RFM model using K-Means, K-Medoids, and DBSCAN methods,” Lontar </a:t>
            </a:r>
            <a:r>
              <a:rPr lang="en-US" sz="1400" b="1" dirty="0" err="1"/>
              <a:t>Komputer</a:t>
            </a:r>
            <a:r>
              <a:rPr lang="en-US" sz="1400" b="1" dirty="0"/>
              <a:t>, vol. 11, no. 1, e-ISSN 2541- 5832, April 2020. </a:t>
            </a:r>
          </a:p>
          <a:p>
            <a:pPr marL="0" indent="0" algn="just">
              <a:buNone/>
            </a:pPr>
            <a:r>
              <a:rPr lang="en-US" sz="1400" b="1" dirty="0"/>
              <a:t>[4] I. </a:t>
            </a:r>
            <a:r>
              <a:rPr lang="en-US" sz="1400" b="1" dirty="0" err="1"/>
              <a:t>Kabasakal</a:t>
            </a:r>
            <a:r>
              <a:rPr lang="en-US" sz="1400" b="1" dirty="0"/>
              <a:t>, ”Customer segmentation based on Recency Frequency Monetary model: A case study in E-Retailing,” J. Inf. Technol., vol. 13, no. 1, pp. 47-56, </a:t>
            </a:r>
            <a:r>
              <a:rPr lang="en-US" sz="1400" b="1" dirty="0" err="1"/>
              <a:t>DergiPark</a:t>
            </a:r>
            <a:r>
              <a:rPr lang="en-US" sz="1400" b="1" dirty="0"/>
              <a:t> </a:t>
            </a:r>
            <a:r>
              <a:rPr lang="en-US" sz="1400" b="1" dirty="0" err="1"/>
              <a:t>Akademi</a:t>
            </a:r>
            <a:r>
              <a:rPr lang="en-US" sz="1400" b="1" dirty="0"/>
              <a:t>, 2020 </a:t>
            </a:r>
          </a:p>
          <a:p>
            <a:pPr marL="0" indent="0" algn="just">
              <a:buNone/>
            </a:pPr>
            <a:r>
              <a:rPr lang="en-US" sz="1400" b="1" dirty="0"/>
              <a:t>[5] J. Wu, L. Shi, W.-P. Lin, S.-B. Tsai, Y. Li, L. Yang, and G. Xu, ”An empirical study on customer segmentation by purchase behaviors using a RFM model and K-means algorithm,” Math. </a:t>
            </a:r>
            <a:r>
              <a:rPr lang="en-US" sz="1400" b="1" dirty="0" err="1"/>
              <a:t>Probl</a:t>
            </a:r>
            <a:r>
              <a:rPr lang="en-US" sz="1400" b="1" dirty="0"/>
              <a:t>. Eng., vol. 2020, Article ID 8884227, 7 pages, Hindawi, 19 Nov 2020. </a:t>
            </a:r>
          </a:p>
          <a:p>
            <a:pPr marL="0" indent="0" algn="just">
              <a:buNone/>
            </a:pPr>
            <a:r>
              <a:rPr lang="en-US" sz="1400" b="1" dirty="0"/>
              <a:t>[6] E. </a:t>
            </a:r>
            <a:r>
              <a:rPr lang="en-US" sz="1400" b="1" dirty="0" err="1"/>
              <a:t>Ernawati</a:t>
            </a:r>
            <a:r>
              <a:rPr lang="en-US" sz="1400" b="1" dirty="0"/>
              <a:t>, S. S. K. </a:t>
            </a:r>
            <a:r>
              <a:rPr lang="en-US" sz="1400" b="1" dirty="0" err="1"/>
              <a:t>Baharin</a:t>
            </a:r>
            <a:r>
              <a:rPr lang="en-US" sz="1400" b="1" dirty="0"/>
              <a:t>, and F. </a:t>
            </a:r>
            <a:r>
              <a:rPr lang="en-US" sz="1400" b="1" dirty="0" err="1"/>
              <a:t>Kasmin</a:t>
            </a:r>
            <a:r>
              <a:rPr lang="en-US" sz="1400" b="1" dirty="0"/>
              <a:t>, ”A review of data mining methods in RFM-based customer segmentation,” J. Phys.: Conf. Ser., vol. 2021, Annual Conf. ANCOSET - 2020, IOP Publishing.</a:t>
            </a:r>
            <a:endParaRPr lang="en-PK" sz="1400" b="1" dirty="0"/>
          </a:p>
        </p:txBody>
      </p:sp>
    </p:spTree>
    <p:extLst>
      <p:ext uri="{BB962C8B-B14F-4D97-AF65-F5344CB8AC3E}">
        <p14:creationId xmlns:p14="http://schemas.microsoft.com/office/powerpoint/2010/main" val="254234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923E1-D2E7-166F-E0C2-751E926C4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0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9B3C-896D-AA01-287A-3008B2A4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 v’s of big data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5092-885F-F4D4-DD68-55825245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097088"/>
            <a:ext cx="8135540" cy="3541714"/>
          </a:xfrm>
        </p:spPr>
        <p:txBody>
          <a:bodyPr/>
          <a:lstStyle/>
          <a:p>
            <a:r>
              <a:rPr lang="en-US" b="1" dirty="0"/>
              <a:t>Volume: </a:t>
            </a:r>
            <a:r>
              <a:rPr lang="en-US" dirty="0"/>
              <a:t>Comprehensive customer data analysis.</a:t>
            </a:r>
          </a:p>
          <a:p>
            <a:r>
              <a:rPr lang="en-US" b="1" dirty="0"/>
              <a:t>Velocity: </a:t>
            </a:r>
            <a:r>
              <a:rPr lang="en-US" dirty="0"/>
              <a:t>Getting insights and making decisions in real-time.</a:t>
            </a:r>
          </a:p>
          <a:p>
            <a:r>
              <a:rPr lang="en-US" b="1" dirty="0"/>
              <a:t>Variety: </a:t>
            </a:r>
            <a:r>
              <a:rPr lang="en-US" dirty="0"/>
              <a:t>Looking at various sources of data to understand customer behavior</a:t>
            </a:r>
          </a:p>
          <a:p>
            <a:r>
              <a:rPr lang="en-US" b="1" dirty="0"/>
              <a:t>Veracity: </a:t>
            </a:r>
            <a:r>
              <a:rPr lang="en-US" dirty="0"/>
              <a:t>Ensuring data is reliable for accurate segmentation.</a:t>
            </a:r>
          </a:p>
          <a:p>
            <a:r>
              <a:rPr lang="en-US" b="1" dirty="0"/>
              <a:t>Value: </a:t>
            </a:r>
            <a:r>
              <a:rPr lang="en-US" dirty="0"/>
              <a:t>Personalized experiences and customer satisfaction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7295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7B68-B56A-9F2B-F394-A525582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88B1-4C6E-8564-04FB-DCC24480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97" y="2091401"/>
            <a:ext cx="8059340" cy="4267200"/>
          </a:xfrm>
        </p:spPr>
        <p:txBody>
          <a:bodyPr/>
          <a:lstStyle/>
          <a:p>
            <a:r>
              <a:rPr lang="en-US" dirty="0"/>
              <a:t>Effective customer segmentation for online retail.</a:t>
            </a:r>
          </a:p>
          <a:p>
            <a:r>
              <a:rPr lang="en-US" dirty="0"/>
              <a:t>Identifying the most profitable customer segments.</a:t>
            </a:r>
          </a:p>
          <a:p>
            <a:r>
              <a:rPr lang="en-US" dirty="0"/>
              <a:t>Developing efficient segmentation methods.</a:t>
            </a:r>
          </a:p>
          <a:p>
            <a:r>
              <a:rPr lang="en-US" dirty="0"/>
              <a:t>Maximizing customer value and profitability.</a:t>
            </a:r>
          </a:p>
          <a:p>
            <a:r>
              <a:rPr lang="en-US" dirty="0"/>
              <a:t>Comparing different RFM analysis techniques.</a:t>
            </a:r>
          </a:p>
          <a:p>
            <a:r>
              <a:rPr lang="en-US" dirty="0"/>
              <a:t>Targeted marketing strategies for specific segments.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2439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7583-650C-0834-49FC-41356045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05482"/>
          </a:xfrm>
        </p:spPr>
        <p:txBody>
          <a:bodyPr/>
          <a:lstStyle/>
          <a:p>
            <a:r>
              <a:rPr lang="en-US" b="1" dirty="0"/>
              <a:t>DATASET DESCRIPTION </a:t>
            </a:r>
            <a:r>
              <a:rPr lang="en-US" sz="2000" b="1" dirty="0"/>
              <a:t>[2]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9CE1B-2FEC-39C3-208E-E47EDAB22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686800" cy="4876800"/>
          </a:xfrm>
        </p:spPr>
      </p:pic>
    </p:spTree>
    <p:extLst>
      <p:ext uri="{BB962C8B-B14F-4D97-AF65-F5344CB8AC3E}">
        <p14:creationId xmlns:p14="http://schemas.microsoft.com/office/powerpoint/2010/main" val="21261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Segmentation </a:t>
            </a:r>
            <a:r>
              <a:rPr lang="en-US" sz="2000" b="1" dirty="0"/>
              <a:t>[1]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Dividing the customers into Groups on the basis of</a:t>
            </a:r>
          </a:p>
          <a:p>
            <a:pPr lvl="1"/>
            <a:r>
              <a:rPr lang="en-US" dirty="0"/>
              <a:t>Demographics Segmentation</a:t>
            </a:r>
          </a:p>
          <a:p>
            <a:pPr lvl="1"/>
            <a:r>
              <a:rPr lang="en-US" dirty="0"/>
              <a:t>Need based Segmentation</a:t>
            </a:r>
          </a:p>
          <a:p>
            <a:pPr lvl="1"/>
            <a:r>
              <a:rPr lang="en-US" dirty="0"/>
              <a:t>Geographic Segmentation</a:t>
            </a:r>
          </a:p>
          <a:p>
            <a:pPr lvl="1"/>
            <a:r>
              <a:rPr lang="en-US" dirty="0"/>
              <a:t>Behavioral Segmentation</a:t>
            </a:r>
          </a:p>
          <a:p>
            <a:pPr lvl="1"/>
            <a:r>
              <a:rPr lang="en-US" dirty="0"/>
              <a:t>Many Others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248400" cy="1478570"/>
          </a:xfrm>
        </p:spPr>
        <p:txBody>
          <a:bodyPr>
            <a:normAutofit/>
          </a:bodyPr>
          <a:lstStyle/>
          <a:p>
            <a:r>
              <a:rPr lang="en-US" b="1" dirty="0"/>
              <a:t>Why we need 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marketing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/>
              <a:t>Customer Retention</a:t>
            </a:r>
          </a:p>
          <a:p>
            <a:r>
              <a:rPr lang="en-US" dirty="0"/>
              <a:t>Product development</a:t>
            </a:r>
          </a:p>
          <a:p>
            <a:r>
              <a:rPr lang="en-US" dirty="0"/>
              <a:t>Market Expansion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we are doing 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better recommendation System on the basis of customer Segments</a:t>
            </a:r>
          </a:p>
          <a:p>
            <a:r>
              <a:rPr lang="en-US" dirty="0"/>
              <a:t>The customer lies in the same cluster may have same likeness and </a:t>
            </a:r>
            <a:r>
              <a:rPr lang="en-US" dirty="0" err="1"/>
              <a:t>dis</a:t>
            </a:r>
            <a:r>
              <a:rPr lang="en-US" dirty="0"/>
              <a:t>-likeness</a:t>
            </a:r>
          </a:p>
          <a:p>
            <a:r>
              <a:rPr lang="en-US" dirty="0"/>
              <a:t>It will increase product sale and maximize profit.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347</TotalTime>
  <Words>767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Maximizing Customer Value in E-commerce: Leveraging RFM Analysis and Big Data for Effective Segmentation </vt:lpstr>
      <vt:lpstr>INTRODUCTION</vt:lpstr>
      <vt:lpstr>PowerPoint Presentation</vt:lpstr>
      <vt:lpstr>5 v’s of big data</vt:lpstr>
      <vt:lpstr>Problem statement</vt:lpstr>
      <vt:lpstr>DATASET DESCRIPTION [2]</vt:lpstr>
      <vt:lpstr>Customer Segmentation [1]</vt:lpstr>
      <vt:lpstr>Why we need Customer Segmentation</vt:lpstr>
      <vt:lpstr>Why we are doing Customer Segmentation</vt:lpstr>
      <vt:lpstr>How Customer are segmented [4]</vt:lpstr>
      <vt:lpstr>RFM</vt:lpstr>
      <vt:lpstr>Methodology</vt:lpstr>
      <vt:lpstr>Preprocessing and Feature Engineering     [2] [6]</vt:lpstr>
      <vt:lpstr>Research Flow Diagram [3]</vt:lpstr>
      <vt:lpstr>Identifying Number of Clusters [5]</vt:lpstr>
      <vt:lpstr>K mean Clustering</vt:lpstr>
      <vt:lpstr>Recency vs Monetary [1]</vt:lpstr>
      <vt:lpstr>Frequency vs Monetary [4]</vt:lpstr>
      <vt:lpstr>Future Direction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on the basis             1`</dc:title>
  <dc:creator>Faisal</dc:creator>
  <cp:lastModifiedBy>Malik Abdul Baqi</cp:lastModifiedBy>
  <cp:revision>23</cp:revision>
  <dcterms:created xsi:type="dcterms:W3CDTF">2006-08-16T00:00:00Z</dcterms:created>
  <dcterms:modified xsi:type="dcterms:W3CDTF">2023-05-29T13:00:31Z</dcterms:modified>
</cp:coreProperties>
</file>