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gHF33oJMbG0mQcCFpmBBgpdZnL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CFC34D7-C03A-499A-8146-70E4264FCCCB}">
  <a:tblStyle styleId="{6CFC34D7-C03A-499A-8146-70E4264FCCC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e4ba58b311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2e4ba58b311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e4ba58b311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2e4ba58b311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e4ba58b311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2e4ba58b311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e4ba58b311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2e4ba58b311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4"/>
          <p:cNvSpPr/>
          <p:nvPr>
            <p:ph idx="2" type="pic"/>
          </p:nvPr>
        </p:nvSpPr>
        <p:spPr>
          <a:xfrm>
            <a:off x="5183188" y="987425"/>
            <a:ext cx="6172200" cy="4873625"/>
          </a:xfrm>
          <a:prstGeom prst="rect">
            <a:avLst/>
          </a:prstGeom>
          <a:noFill/>
          <a:ln>
            <a:noFill/>
          </a:ln>
        </p:spPr>
      </p:sp>
      <p:sp>
        <p:nvSpPr>
          <p:cNvPr id="68" name="Google Shape;68;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14.png"/><Relationship Id="rId8"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14.png"/><Relationship Id="rId8"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14.png"/><Relationship Id="rId8"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14.png"/><Relationship Id="rId8"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14.png"/><Relationship Id="rId8"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14.png"/><Relationship Id="rId8"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14.png"/><Relationship Id="rId8"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14.png"/><Relationship Id="rId8"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14.png"/><Relationship Id="rId8"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14.png"/><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2.png"/><Relationship Id="rId10" Type="http://schemas.openxmlformats.org/officeDocument/2006/relationships/image" Target="../media/image17.png"/><Relationship Id="rId9"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14.png"/><Relationship Id="rId8"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png"/><Relationship Id="rId10" Type="http://schemas.openxmlformats.org/officeDocument/2006/relationships/image" Target="../media/image15.png"/><Relationship Id="rId9"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14.png"/><Relationship Id="rId8"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14.png"/><Relationship Id="rId8"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2.png"/><Relationship Id="rId10" Type="http://schemas.openxmlformats.org/officeDocument/2006/relationships/image" Target="../media/image16.png"/><Relationship Id="rId9"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14.png"/><Relationship Id="rId8"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14.png"/><Relationship Id="rId8"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14.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idx="1" type="subTitle"/>
          </p:nvPr>
        </p:nvSpPr>
        <p:spPr>
          <a:xfrm>
            <a:off x="107712" y="1391137"/>
            <a:ext cx="11842810" cy="525675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02060"/>
              </a:buClr>
              <a:buSzPts val="2800"/>
              <a:buNone/>
            </a:pPr>
            <a:r>
              <a:rPr b="1" lang="en-IN" sz="2800">
                <a:solidFill>
                  <a:srgbClr val="002060"/>
                </a:solidFill>
                <a:latin typeface="Comic Sans MS"/>
                <a:ea typeface="Comic Sans MS"/>
                <a:cs typeface="Comic Sans MS"/>
                <a:sym typeface="Comic Sans MS"/>
              </a:rPr>
              <a:t>5th International Conference on Data Analytics &amp; Management </a:t>
            </a:r>
            <a:endParaRPr/>
          </a:p>
          <a:p>
            <a:pPr indent="0" lvl="0" marL="0" rtl="0" algn="ctr">
              <a:lnSpc>
                <a:spcPct val="90000"/>
              </a:lnSpc>
              <a:spcBef>
                <a:spcPts val="1000"/>
              </a:spcBef>
              <a:spcAft>
                <a:spcPts val="0"/>
              </a:spcAft>
              <a:buClr>
                <a:srgbClr val="002060"/>
              </a:buClr>
              <a:buSzPts val="2800"/>
              <a:buNone/>
            </a:pPr>
            <a:r>
              <a:rPr b="1" lang="en-IN" sz="2800">
                <a:solidFill>
                  <a:srgbClr val="002060"/>
                </a:solidFill>
                <a:latin typeface="Comic Sans MS"/>
                <a:ea typeface="Comic Sans MS"/>
                <a:cs typeface="Comic Sans MS"/>
                <a:sym typeface="Comic Sans MS"/>
              </a:rPr>
              <a:t>(ICDAM-2024)</a:t>
            </a:r>
            <a:endParaRPr/>
          </a:p>
          <a:p>
            <a:pPr indent="0" lvl="0" marL="0" rtl="0" algn="ctr">
              <a:lnSpc>
                <a:spcPct val="90000"/>
              </a:lnSpc>
              <a:spcBef>
                <a:spcPts val="1000"/>
              </a:spcBef>
              <a:spcAft>
                <a:spcPts val="0"/>
              </a:spcAft>
              <a:buClr>
                <a:srgbClr val="002060"/>
              </a:buClr>
              <a:buSzPts val="2400"/>
              <a:buNone/>
            </a:pPr>
            <a:r>
              <a:rPr b="1" lang="en-IN">
                <a:solidFill>
                  <a:srgbClr val="002060"/>
                </a:solidFill>
                <a:latin typeface="Comic Sans MS"/>
                <a:ea typeface="Comic Sans MS"/>
                <a:cs typeface="Comic Sans MS"/>
                <a:sym typeface="Comic Sans MS"/>
              </a:rPr>
              <a:t>14th &amp; 15</a:t>
            </a:r>
            <a:r>
              <a:rPr b="1" baseline="30000" lang="en-IN">
                <a:solidFill>
                  <a:srgbClr val="002060"/>
                </a:solidFill>
                <a:latin typeface="Comic Sans MS"/>
                <a:ea typeface="Comic Sans MS"/>
                <a:cs typeface="Comic Sans MS"/>
                <a:sym typeface="Comic Sans MS"/>
              </a:rPr>
              <a:t>th</a:t>
            </a:r>
            <a:r>
              <a:rPr b="1" lang="en-IN">
                <a:solidFill>
                  <a:srgbClr val="002060"/>
                </a:solidFill>
                <a:latin typeface="Comic Sans MS"/>
                <a:ea typeface="Comic Sans MS"/>
                <a:cs typeface="Comic Sans MS"/>
                <a:sym typeface="Comic Sans MS"/>
              </a:rPr>
              <a:t> June 2024</a:t>
            </a:r>
            <a:endParaRPr/>
          </a:p>
          <a:p>
            <a:pPr indent="0" lvl="0" marL="0" rtl="0" algn="ctr">
              <a:lnSpc>
                <a:spcPct val="90000"/>
              </a:lnSpc>
              <a:spcBef>
                <a:spcPts val="1000"/>
              </a:spcBef>
              <a:spcAft>
                <a:spcPts val="0"/>
              </a:spcAft>
              <a:buClr>
                <a:schemeClr val="dk1"/>
              </a:buClr>
              <a:buSzPts val="1400"/>
              <a:buNone/>
            </a:pPr>
            <a:r>
              <a:t/>
            </a:r>
            <a:endParaRPr sz="1400">
              <a:latin typeface="Comic Sans MS"/>
              <a:ea typeface="Comic Sans MS"/>
              <a:cs typeface="Comic Sans MS"/>
              <a:sym typeface="Comic Sans MS"/>
            </a:endParaRPr>
          </a:p>
          <a:p>
            <a:pPr indent="0" lvl="0" marL="0" rtl="0" algn="ctr">
              <a:lnSpc>
                <a:spcPct val="90000"/>
              </a:lnSpc>
              <a:spcBef>
                <a:spcPts val="1000"/>
              </a:spcBef>
              <a:spcAft>
                <a:spcPts val="0"/>
              </a:spcAft>
              <a:buClr>
                <a:schemeClr val="dk1"/>
              </a:buClr>
              <a:buSzPts val="1400"/>
              <a:buNone/>
            </a:pPr>
            <a:r>
              <a:t/>
            </a:r>
            <a:endParaRPr sz="1400">
              <a:latin typeface="Comic Sans MS"/>
              <a:ea typeface="Comic Sans MS"/>
              <a:cs typeface="Comic Sans MS"/>
              <a:sym typeface="Comic Sans MS"/>
            </a:endParaRPr>
          </a:p>
          <a:p>
            <a:pPr indent="0" lvl="0" marL="0" rtl="0" algn="ctr">
              <a:lnSpc>
                <a:spcPct val="90000"/>
              </a:lnSpc>
              <a:spcBef>
                <a:spcPts val="1000"/>
              </a:spcBef>
              <a:spcAft>
                <a:spcPts val="0"/>
              </a:spcAft>
              <a:buClr>
                <a:schemeClr val="dk1"/>
              </a:buClr>
              <a:buSzPts val="3200"/>
              <a:buNone/>
            </a:pPr>
            <a:r>
              <a:rPr b="1" lang="en-IN" sz="3200">
                <a:solidFill>
                  <a:schemeClr val="dk1"/>
                </a:solidFill>
                <a:latin typeface="Comic Sans MS"/>
                <a:ea typeface="Comic Sans MS"/>
                <a:cs typeface="Comic Sans MS"/>
                <a:sym typeface="Comic Sans MS"/>
              </a:rPr>
              <a:t>Earthquake Magnitude Prediction Using Regression Model</a:t>
            </a:r>
            <a:endParaRPr/>
          </a:p>
          <a:p>
            <a:pPr indent="0" lvl="0" marL="0" rtl="0" algn="ctr">
              <a:lnSpc>
                <a:spcPct val="90000"/>
              </a:lnSpc>
              <a:spcBef>
                <a:spcPts val="1000"/>
              </a:spcBef>
              <a:spcAft>
                <a:spcPts val="0"/>
              </a:spcAft>
              <a:buClr>
                <a:schemeClr val="dk1"/>
              </a:buClr>
              <a:buSzPts val="1400"/>
              <a:buNone/>
            </a:pPr>
            <a:r>
              <a:t/>
            </a:r>
            <a:endParaRPr b="1" sz="1400">
              <a:latin typeface="Comic Sans MS"/>
              <a:ea typeface="Comic Sans MS"/>
              <a:cs typeface="Comic Sans MS"/>
              <a:sym typeface="Comic Sans MS"/>
            </a:endParaRPr>
          </a:p>
          <a:p>
            <a:pPr indent="0" lvl="0" marL="0" rtl="0" algn="ctr">
              <a:lnSpc>
                <a:spcPct val="90000"/>
              </a:lnSpc>
              <a:spcBef>
                <a:spcPts val="1000"/>
              </a:spcBef>
              <a:spcAft>
                <a:spcPts val="0"/>
              </a:spcAft>
              <a:buClr>
                <a:schemeClr val="dk1"/>
              </a:buClr>
              <a:buSzPts val="1800"/>
              <a:buNone/>
            </a:pPr>
            <a:r>
              <a:rPr b="1" lang="en-IN" sz="1800">
                <a:solidFill>
                  <a:schemeClr val="dk1"/>
                </a:solidFill>
                <a:latin typeface="Comic Sans MS"/>
                <a:ea typeface="Comic Sans MS"/>
                <a:cs typeface="Comic Sans MS"/>
                <a:sym typeface="Comic Sans MS"/>
              </a:rPr>
              <a:t>Authors:</a:t>
            </a:r>
            <a:endParaRPr/>
          </a:p>
          <a:p>
            <a:pPr indent="0" lvl="0" marL="0" rtl="0" algn="ctr">
              <a:lnSpc>
                <a:spcPct val="90000"/>
              </a:lnSpc>
              <a:spcBef>
                <a:spcPts val="1000"/>
              </a:spcBef>
              <a:spcAft>
                <a:spcPts val="0"/>
              </a:spcAft>
              <a:buClr>
                <a:schemeClr val="dk1"/>
              </a:buClr>
              <a:buSzPts val="1800"/>
              <a:buNone/>
            </a:pPr>
            <a:r>
              <a:rPr b="1" lang="en-IN" sz="1800">
                <a:solidFill>
                  <a:schemeClr val="dk1"/>
                </a:solidFill>
                <a:latin typeface="Comic Sans MS"/>
                <a:ea typeface="Comic Sans MS"/>
                <a:cs typeface="Comic Sans MS"/>
                <a:sym typeface="Comic Sans MS"/>
              </a:rPr>
              <a:t>Affiliation of Presenting Author</a:t>
            </a:r>
            <a:endParaRPr/>
          </a:p>
          <a:p>
            <a:pPr indent="0" lvl="0" marL="0" rtl="0" algn="ctr">
              <a:lnSpc>
                <a:spcPct val="90000"/>
              </a:lnSpc>
              <a:spcBef>
                <a:spcPts val="1000"/>
              </a:spcBef>
              <a:spcAft>
                <a:spcPts val="0"/>
              </a:spcAft>
              <a:buClr>
                <a:schemeClr val="dk1"/>
              </a:buClr>
              <a:buSzPts val="1400"/>
              <a:buNone/>
            </a:pPr>
            <a:r>
              <a:t/>
            </a:r>
            <a:endParaRPr sz="1400">
              <a:latin typeface="Comic Sans MS"/>
              <a:ea typeface="Comic Sans MS"/>
              <a:cs typeface="Comic Sans MS"/>
              <a:sym typeface="Comic Sans MS"/>
            </a:endParaRPr>
          </a:p>
          <a:p>
            <a:pPr indent="0" lvl="0" marL="0" rtl="0" algn="ctr">
              <a:lnSpc>
                <a:spcPct val="90000"/>
              </a:lnSpc>
              <a:spcBef>
                <a:spcPts val="1000"/>
              </a:spcBef>
              <a:spcAft>
                <a:spcPts val="0"/>
              </a:spcAft>
              <a:buClr>
                <a:schemeClr val="dk1"/>
              </a:buClr>
              <a:buSzPts val="1400"/>
              <a:buNone/>
            </a:pPr>
            <a:r>
              <a:t/>
            </a:r>
            <a:endParaRPr sz="1400">
              <a:latin typeface="Comic Sans MS"/>
              <a:ea typeface="Comic Sans MS"/>
              <a:cs typeface="Comic Sans MS"/>
              <a:sym typeface="Comic Sans MS"/>
            </a:endParaRPr>
          </a:p>
        </p:txBody>
      </p:sp>
      <p:pic>
        <p:nvPicPr>
          <p:cNvPr id="89" name="Google Shape;89;p1"/>
          <p:cNvPicPr preferRelativeResize="0"/>
          <p:nvPr/>
        </p:nvPicPr>
        <p:blipFill rotWithShape="1">
          <a:blip r:embed="rId3">
            <a:alphaModFix/>
          </a:blip>
          <a:srcRect b="0" l="0" r="0" t="0"/>
          <a:stretch/>
        </p:blipFill>
        <p:spPr>
          <a:xfrm>
            <a:off x="9359644" y="321381"/>
            <a:ext cx="2724644" cy="752683"/>
          </a:xfrm>
          <a:prstGeom prst="rect">
            <a:avLst/>
          </a:prstGeom>
          <a:noFill/>
          <a:ln>
            <a:noFill/>
          </a:ln>
        </p:spPr>
      </p:pic>
      <p:pic>
        <p:nvPicPr>
          <p:cNvPr id="90" name="Google Shape;90;p1"/>
          <p:cNvPicPr preferRelativeResize="0"/>
          <p:nvPr/>
        </p:nvPicPr>
        <p:blipFill rotWithShape="1">
          <a:blip r:embed="rId4">
            <a:alphaModFix/>
          </a:blip>
          <a:srcRect b="0" l="0" r="0" t="0"/>
          <a:stretch/>
        </p:blipFill>
        <p:spPr>
          <a:xfrm>
            <a:off x="1284257" y="463268"/>
            <a:ext cx="2454513" cy="634220"/>
          </a:xfrm>
          <a:prstGeom prst="rect">
            <a:avLst/>
          </a:prstGeom>
          <a:noFill/>
          <a:ln>
            <a:noFill/>
          </a:ln>
        </p:spPr>
      </p:pic>
      <p:pic>
        <p:nvPicPr>
          <p:cNvPr id="91" name="Google Shape;91;p1"/>
          <p:cNvPicPr preferRelativeResize="0"/>
          <p:nvPr/>
        </p:nvPicPr>
        <p:blipFill rotWithShape="1">
          <a:blip r:embed="rId5">
            <a:alphaModFix/>
          </a:blip>
          <a:srcRect b="0" l="0" r="0" t="0"/>
          <a:stretch/>
        </p:blipFill>
        <p:spPr>
          <a:xfrm>
            <a:off x="8101870" y="126215"/>
            <a:ext cx="1106385" cy="1106385"/>
          </a:xfrm>
          <a:prstGeom prst="rect">
            <a:avLst/>
          </a:prstGeom>
          <a:noFill/>
          <a:ln>
            <a:noFill/>
          </a:ln>
        </p:spPr>
      </p:pic>
      <p:pic>
        <p:nvPicPr>
          <p:cNvPr descr="A blue circle with a circle with a circle and a circle with a circle with a circle with a circle with a circle with a circle with a circle with a circle with a circle with a circle&#10;&#10;Description automatically generated" id="92" name="Google Shape;92;p1"/>
          <p:cNvPicPr preferRelativeResize="0"/>
          <p:nvPr/>
        </p:nvPicPr>
        <p:blipFill rotWithShape="1">
          <a:blip r:embed="rId6">
            <a:alphaModFix/>
          </a:blip>
          <a:srcRect b="0" l="0" r="0" t="0"/>
          <a:stretch/>
        </p:blipFill>
        <p:spPr>
          <a:xfrm>
            <a:off x="55845" y="183197"/>
            <a:ext cx="1077023" cy="1077023"/>
          </a:xfrm>
          <a:prstGeom prst="rect">
            <a:avLst/>
          </a:prstGeom>
          <a:noFill/>
          <a:ln>
            <a:noFill/>
          </a:ln>
        </p:spPr>
      </p:pic>
      <p:pic>
        <p:nvPicPr>
          <p:cNvPr id="93" name="Google Shape;93;p1"/>
          <p:cNvPicPr preferRelativeResize="0"/>
          <p:nvPr/>
        </p:nvPicPr>
        <p:blipFill rotWithShape="1">
          <a:blip r:embed="rId7">
            <a:alphaModFix/>
          </a:blip>
          <a:srcRect b="0" l="0" r="0" t="0"/>
          <a:stretch/>
        </p:blipFill>
        <p:spPr>
          <a:xfrm>
            <a:off x="3781344" y="83145"/>
            <a:ext cx="1386852" cy="1163167"/>
          </a:xfrm>
          <a:prstGeom prst="rect">
            <a:avLst/>
          </a:prstGeom>
          <a:noFill/>
          <a:ln>
            <a:noFill/>
          </a:ln>
        </p:spPr>
      </p:pic>
      <p:pic>
        <p:nvPicPr>
          <p:cNvPr id="94" name="Google Shape;94;p1"/>
          <p:cNvPicPr preferRelativeResize="0"/>
          <p:nvPr/>
        </p:nvPicPr>
        <p:blipFill rotWithShape="1">
          <a:blip r:embed="rId8">
            <a:alphaModFix/>
          </a:blip>
          <a:srcRect b="0" l="0" r="0" t="0"/>
          <a:stretch/>
        </p:blipFill>
        <p:spPr>
          <a:xfrm>
            <a:off x="6527266" y="312173"/>
            <a:ext cx="1672589" cy="761891"/>
          </a:xfrm>
          <a:prstGeom prst="rect">
            <a:avLst/>
          </a:prstGeom>
          <a:noFill/>
          <a:ln>
            <a:noFill/>
          </a:ln>
        </p:spPr>
      </p:pic>
      <p:pic>
        <p:nvPicPr>
          <p:cNvPr id="95" name="Google Shape;95;p1"/>
          <p:cNvPicPr preferRelativeResize="0"/>
          <p:nvPr/>
        </p:nvPicPr>
        <p:blipFill rotWithShape="1">
          <a:blip r:embed="rId9">
            <a:alphaModFix/>
          </a:blip>
          <a:srcRect b="0" l="0" r="0" t="0"/>
          <a:stretch/>
        </p:blipFill>
        <p:spPr>
          <a:xfrm>
            <a:off x="5198888" y="139927"/>
            <a:ext cx="1262414" cy="110638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0"/>
          <p:cNvSpPr txBox="1"/>
          <p:nvPr>
            <p:ph idx="1" type="subTitle"/>
          </p:nvPr>
        </p:nvSpPr>
        <p:spPr>
          <a:xfrm>
            <a:off x="461639" y="1600200"/>
            <a:ext cx="11407806" cy="479172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IN">
                <a:solidFill>
                  <a:schemeClr val="dk1"/>
                </a:solidFill>
                <a:latin typeface="Comic Sans MS"/>
                <a:ea typeface="Comic Sans MS"/>
                <a:cs typeface="Comic Sans MS"/>
                <a:sym typeface="Comic Sans MS"/>
              </a:rPr>
              <a:t>6. PROPOSED METHODOLOGY :</a:t>
            </a:r>
            <a:endParaRPr/>
          </a:p>
          <a:p>
            <a:pPr indent="0" lvl="0" marL="0" rtl="0" algn="l">
              <a:lnSpc>
                <a:spcPct val="90000"/>
              </a:lnSpc>
              <a:spcBef>
                <a:spcPts val="1000"/>
              </a:spcBef>
              <a:spcAft>
                <a:spcPts val="0"/>
              </a:spcAft>
              <a:buClr>
                <a:schemeClr val="dk1"/>
              </a:buClr>
              <a:buSzPts val="2400"/>
              <a:buNone/>
            </a:pPr>
            <a:r>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400"/>
              <a:buNone/>
            </a:pPr>
            <a:r>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400"/>
              <a:buNone/>
            </a:pPr>
            <a:r>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400"/>
              <a:buNone/>
            </a:pPr>
            <a:r>
              <a:rPr lang="en-IN">
                <a:solidFill>
                  <a:schemeClr val="dk1"/>
                </a:solidFill>
                <a:latin typeface="Comic Sans MS"/>
                <a:ea typeface="Comic Sans MS"/>
                <a:cs typeface="Comic Sans MS"/>
                <a:sym typeface="Comic Sans MS"/>
              </a:rPr>
              <a:t>NOTE : IN THE FORM OF FLOW GRAPH</a:t>
            </a:r>
            <a:endParaRPr/>
          </a:p>
        </p:txBody>
      </p:sp>
      <p:sp>
        <p:nvSpPr>
          <p:cNvPr id="208" name="Google Shape;208;p10"/>
          <p:cNvSpPr txBox="1"/>
          <p:nvPr>
            <p:ph idx="11" type="ftr"/>
          </p:nvPr>
        </p:nvSpPr>
        <p:spPr>
          <a:xfrm>
            <a:off x="325390" y="6443454"/>
            <a:ext cx="11703854"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i="1" lang="en-IN" sz="1400">
                <a:solidFill>
                  <a:schemeClr val="dk1"/>
                </a:solidFill>
                <a:latin typeface="Comic Sans MS"/>
                <a:ea typeface="Comic Sans MS"/>
                <a:cs typeface="Comic Sans MS"/>
                <a:sym typeface="Comic Sans MS"/>
              </a:rPr>
              <a:t>5th International Conference on Data Analytics &amp; Management (ICDAM-2024)</a:t>
            </a:r>
            <a:endParaRPr i="1" sz="1400">
              <a:solidFill>
                <a:schemeClr val="dk1"/>
              </a:solidFill>
              <a:latin typeface="Comic Sans MS"/>
              <a:ea typeface="Comic Sans MS"/>
              <a:cs typeface="Comic Sans MS"/>
              <a:sym typeface="Comic Sans MS"/>
            </a:endParaRPr>
          </a:p>
        </p:txBody>
      </p:sp>
      <p:pic>
        <p:nvPicPr>
          <p:cNvPr id="209" name="Google Shape;209;p10"/>
          <p:cNvPicPr preferRelativeResize="0"/>
          <p:nvPr/>
        </p:nvPicPr>
        <p:blipFill rotWithShape="1">
          <a:blip r:embed="rId3">
            <a:alphaModFix/>
          </a:blip>
          <a:srcRect b="0" l="0" r="0" t="0"/>
          <a:stretch/>
        </p:blipFill>
        <p:spPr>
          <a:xfrm>
            <a:off x="9359644" y="321381"/>
            <a:ext cx="2724644" cy="752683"/>
          </a:xfrm>
          <a:prstGeom prst="rect">
            <a:avLst/>
          </a:prstGeom>
          <a:noFill/>
          <a:ln>
            <a:noFill/>
          </a:ln>
        </p:spPr>
      </p:pic>
      <p:pic>
        <p:nvPicPr>
          <p:cNvPr id="210" name="Google Shape;210;p10"/>
          <p:cNvPicPr preferRelativeResize="0"/>
          <p:nvPr/>
        </p:nvPicPr>
        <p:blipFill rotWithShape="1">
          <a:blip r:embed="rId4">
            <a:alphaModFix/>
          </a:blip>
          <a:srcRect b="0" l="0" r="0" t="0"/>
          <a:stretch/>
        </p:blipFill>
        <p:spPr>
          <a:xfrm>
            <a:off x="1284257" y="463268"/>
            <a:ext cx="2454513" cy="634220"/>
          </a:xfrm>
          <a:prstGeom prst="rect">
            <a:avLst/>
          </a:prstGeom>
          <a:noFill/>
          <a:ln>
            <a:noFill/>
          </a:ln>
        </p:spPr>
      </p:pic>
      <p:pic>
        <p:nvPicPr>
          <p:cNvPr id="211" name="Google Shape;211;p10"/>
          <p:cNvPicPr preferRelativeResize="0"/>
          <p:nvPr/>
        </p:nvPicPr>
        <p:blipFill rotWithShape="1">
          <a:blip r:embed="rId5">
            <a:alphaModFix/>
          </a:blip>
          <a:srcRect b="0" l="0" r="0" t="0"/>
          <a:stretch/>
        </p:blipFill>
        <p:spPr>
          <a:xfrm>
            <a:off x="8101870" y="126215"/>
            <a:ext cx="1106385" cy="1106385"/>
          </a:xfrm>
          <a:prstGeom prst="rect">
            <a:avLst/>
          </a:prstGeom>
          <a:noFill/>
          <a:ln>
            <a:noFill/>
          </a:ln>
        </p:spPr>
      </p:pic>
      <p:pic>
        <p:nvPicPr>
          <p:cNvPr descr="A blue circle with a circle with a circle and a circle with a circle with a circle with a circle with a circle with a circle with a circle with a circle with a circle with a circle&#10;&#10;Description automatically generated" id="212" name="Google Shape;212;p10"/>
          <p:cNvPicPr preferRelativeResize="0"/>
          <p:nvPr/>
        </p:nvPicPr>
        <p:blipFill rotWithShape="1">
          <a:blip r:embed="rId6">
            <a:alphaModFix/>
          </a:blip>
          <a:srcRect b="0" l="0" r="0" t="0"/>
          <a:stretch/>
        </p:blipFill>
        <p:spPr>
          <a:xfrm>
            <a:off x="55845" y="183197"/>
            <a:ext cx="1077023" cy="1077023"/>
          </a:xfrm>
          <a:prstGeom prst="rect">
            <a:avLst/>
          </a:prstGeom>
          <a:noFill/>
          <a:ln>
            <a:noFill/>
          </a:ln>
        </p:spPr>
      </p:pic>
      <p:pic>
        <p:nvPicPr>
          <p:cNvPr id="213" name="Google Shape;213;p10"/>
          <p:cNvPicPr preferRelativeResize="0"/>
          <p:nvPr/>
        </p:nvPicPr>
        <p:blipFill rotWithShape="1">
          <a:blip r:embed="rId7">
            <a:alphaModFix/>
          </a:blip>
          <a:srcRect b="0" l="0" r="0" t="0"/>
          <a:stretch/>
        </p:blipFill>
        <p:spPr>
          <a:xfrm>
            <a:off x="3781344" y="83145"/>
            <a:ext cx="1386852" cy="1163167"/>
          </a:xfrm>
          <a:prstGeom prst="rect">
            <a:avLst/>
          </a:prstGeom>
          <a:noFill/>
          <a:ln>
            <a:noFill/>
          </a:ln>
        </p:spPr>
      </p:pic>
      <p:pic>
        <p:nvPicPr>
          <p:cNvPr id="214" name="Google Shape;214;p10"/>
          <p:cNvPicPr preferRelativeResize="0"/>
          <p:nvPr/>
        </p:nvPicPr>
        <p:blipFill rotWithShape="1">
          <a:blip r:embed="rId8">
            <a:alphaModFix/>
          </a:blip>
          <a:srcRect b="0" l="0" r="0" t="0"/>
          <a:stretch/>
        </p:blipFill>
        <p:spPr>
          <a:xfrm>
            <a:off x="6527266" y="312173"/>
            <a:ext cx="1672589" cy="761891"/>
          </a:xfrm>
          <a:prstGeom prst="rect">
            <a:avLst/>
          </a:prstGeom>
          <a:noFill/>
          <a:ln>
            <a:noFill/>
          </a:ln>
        </p:spPr>
      </p:pic>
      <p:pic>
        <p:nvPicPr>
          <p:cNvPr id="215" name="Google Shape;215;p10"/>
          <p:cNvPicPr preferRelativeResize="0"/>
          <p:nvPr/>
        </p:nvPicPr>
        <p:blipFill rotWithShape="1">
          <a:blip r:embed="rId9">
            <a:alphaModFix/>
          </a:blip>
          <a:srcRect b="0" l="0" r="0" t="0"/>
          <a:stretch/>
        </p:blipFill>
        <p:spPr>
          <a:xfrm>
            <a:off x="5198888" y="139927"/>
            <a:ext cx="1262414" cy="110638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e4ba58b311_0_36"/>
          <p:cNvSpPr txBox="1"/>
          <p:nvPr>
            <p:ph idx="11" type="ftr"/>
          </p:nvPr>
        </p:nvSpPr>
        <p:spPr>
          <a:xfrm>
            <a:off x="298755" y="6468486"/>
            <a:ext cx="116517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i="1" lang="en-IN" sz="1400">
                <a:solidFill>
                  <a:schemeClr val="dk1"/>
                </a:solidFill>
                <a:latin typeface="Comic Sans MS"/>
                <a:ea typeface="Comic Sans MS"/>
                <a:cs typeface="Comic Sans MS"/>
                <a:sym typeface="Comic Sans MS"/>
              </a:rPr>
              <a:t>5th International Conference on Data Analytics &amp; Management (ICDAM-2024)</a:t>
            </a:r>
            <a:endParaRPr i="1" sz="1400">
              <a:solidFill>
                <a:schemeClr val="dk1"/>
              </a:solidFill>
              <a:latin typeface="Comic Sans MS"/>
              <a:ea typeface="Comic Sans MS"/>
              <a:cs typeface="Comic Sans MS"/>
              <a:sym typeface="Comic Sans MS"/>
            </a:endParaRPr>
          </a:p>
        </p:txBody>
      </p:sp>
      <p:pic>
        <p:nvPicPr>
          <p:cNvPr id="221" name="Google Shape;221;g2e4ba58b311_0_36"/>
          <p:cNvPicPr preferRelativeResize="0"/>
          <p:nvPr/>
        </p:nvPicPr>
        <p:blipFill rotWithShape="1">
          <a:blip r:embed="rId3">
            <a:alphaModFix/>
          </a:blip>
          <a:srcRect b="0" l="0" r="0" t="0"/>
          <a:stretch/>
        </p:blipFill>
        <p:spPr>
          <a:xfrm>
            <a:off x="9359644" y="321381"/>
            <a:ext cx="2724642" cy="752682"/>
          </a:xfrm>
          <a:prstGeom prst="rect">
            <a:avLst/>
          </a:prstGeom>
          <a:noFill/>
          <a:ln>
            <a:noFill/>
          </a:ln>
        </p:spPr>
      </p:pic>
      <p:pic>
        <p:nvPicPr>
          <p:cNvPr id="222" name="Google Shape;222;g2e4ba58b311_0_36"/>
          <p:cNvPicPr preferRelativeResize="0"/>
          <p:nvPr/>
        </p:nvPicPr>
        <p:blipFill rotWithShape="1">
          <a:blip r:embed="rId4">
            <a:alphaModFix/>
          </a:blip>
          <a:srcRect b="0" l="0" r="0" t="0"/>
          <a:stretch/>
        </p:blipFill>
        <p:spPr>
          <a:xfrm>
            <a:off x="1284257" y="463268"/>
            <a:ext cx="2454513" cy="634220"/>
          </a:xfrm>
          <a:prstGeom prst="rect">
            <a:avLst/>
          </a:prstGeom>
          <a:noFill/>
          <a:ln>
            <a:noFill/>
          </a:ln>
        </p:spPr>
      </p:pic>
      <p:pic>
        <p:nvPicPr>
          <p:cNvPr id="223" name="Google Shape;223;g2e4ba58b311_0_36"/>
          <p:cNvPicPr preferRelativeResize="0"/>
          <p:nvPr/>
        </p:nvPicPr>
        <p:blipFill rotWithShape="1">
          <a:blip r:embed="rId5">
            <a:alphaModFix/>
          </a:blip>
          <a:srcRect b="0" l="0" r="0" t="0"/>
          <a:stretch/>
        </p:blipFill>
        <p:spPr>
          <a:xfrm>
            <a:off x="8101870" y="126215"/>
            <a:ext cx="1106385" cy="1106385"/>
          </a:xfrm>
          <a:prstGeom prst="rect">
            <a:avLst/>
          </a:prstGeom>
          <a:noFill/>
          <a:ln>
            <a:noFill/>
          </a:ln>
        </p:spPr>
      </p:pic>
      <p:pic>
        <p:nvPicPr>
          <p:cNvPr descr="A blue circle with a circle with a circle and a circle with a circle with a circle with a circle with a circle with a circle with a circle with a circle with a circle with a circle&#10;&#10;Description automatically generated" id="224" name="Google Shape;224;g2e4ba58b311_0_36"/>
          <p:cNvPicPr preferRelativeResize="0"/>
          <p:nvPr/>
        </p:nvPicPr>
        <p:blipFill rotWithShape="1">
          <a:blip r:embed="rId6">
            <a:alphaModFix/>
          </a:blip>
          <a:srcRect b="0" l="0" r="0" t="0"/>
          <a:stretch/>
        </p:blipFill>
        <p:spPr>
          <a:xfrm>
            <a:off x="55845" y="183197"/>
            <a:ext cx="1077023" cy="1077023"/>
          </a:xfrm>
          <a:prstGeom prst="rect">
            <a:avLst/>
          </a:prstGeom>
          <a:noFill/>
          <a:ln>
            <a:noFill/>
          </a:ln>
        </p:spPr>
      </p:pic>
      <p:pic>
        <p:nvPicPr>
          <p:cNvPr id="225" name="Google Shape;225;g2e4ba58b311_0_36"/>
          <p:cNvPicPr preferRelativeResize="0"/>
          <p:nvPr/>
        </p:nvPicPr>
        <p:blipFill rotWithShape="1">
          <a:blip r:embed="rId7">
            <a:alphaModFix/>
          </a:blip>
          <a:srcRect b="0" l="0" r="0" t="0"/>
          <a:stretch/>
        </p:blipFill>
        <p:spPr>
          <a:xfrm>
            <a:off x="3781344" y="83145"/>
            <a:ext cx="1386852" cy="1163167"/>
          </a:xfrm>
          <a:prstGeom prst="rect">
            <a:avLst/>
          </a:prstGeom>
          <a:noFill/>
          <a:ln>
            <a:noFill/>
          </a:ln>
        </p:spPr>
      </p:pic>
      <p:pic>
        <p:nvPicPr>
          <p:cNvPr id="226" name="Google Shape;226;g2e4ba58b311_0_36"/>
          <p:cNvPicPr preferRelativeResize="0"/>
          <p:nvPr/>
        </p:nvPicPr>
        <p:blipFill rotWithShape="1">
          <a:blip r:embed="rId8">
            <a:alphaModFix/>
          </a:blip>
          <a:srcRect b="0" l="0" r="0" t="0"/>
          <a:stretch/>
        </p:blipFill>
        <p:spPr>
          <a:xfrm>
            <a:off x="6527266" y="312173"/>
            <a:ext cx="1672589" cy="761891"/>
          </a:xfrm>
          <a:prstGeom prst="rect">
            <a:avLst/>
          </a:prstGeom>
          <a:noFill/>
          <a:ln>
            <a:noFill/>
          </a:ln>
        </p:spPr>
      </p:pic>
      <p:pic>
        <p:nvPicPr>
          <p:cNvPr id="227" name="Google Shape;227;g2e4ba58b311_0_36"/>
          <p:cNvPicPr preferRelativeResize="0"/>
          <p:nvPr/>
        </p:nvPicPr>
        <p:blipFill rotWithShape="1">
          <a:blip r:embed="rId9">
            <a:alphaModFix/>
          </a:blip>
          <a:srcRect b="0" l="0" r="0" t="0"/>
          <a:stretch/>
        </p:blipFill>
        <p:spPr>
          <a:xfrm>
            <a:off x="5198888" y="139927"/>
            <a:ext cx="1262414" cy="1106385"/>
          </a:xfrm>
          <a:prstGeom prst="rect">
            <a:avLst/>
          </a:prstGeom>
          <a:noFill/>
          <a:ln>
            <a:noFill/>
          </a:ln>
        </p:spPr>
      </p:pic>
      <p:sp>
        <p:nvSpPr>
          <p:cNvPr id="228" name="Google Shape;228;g2e4ba58b311_0_36"/>
          <p:cNvSpPr txBox="1"/>
          <p:nvPr/>
        </p:nvSpPr>
        <p:spPr>
          <a:xfrm>
            <a:off x="147575" y="1423950"/>
            <a:ext cx="11802900" cy="5044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IN" sz="1000">
                <a:solidFill>
                  <a:srgbClr val="4C4C4C"/>
                </a:solidFill>
              </a:rPr>
              <a:t> </a:t>
            </a:r>
            <a:endParaRPr sz="1000">
              <a:solidFill>
                <a:srgbClr val="4C4C4C"/>
              </a:solidFill>
            </a:endParaRPr>
          </a:p>
        </p:txBody>
      </p:sp>
      <p:sp>
        <p:nvSpPr>
          <p:cNvPr id="229" name="Google Shape;229;g2e4ba58b311_0_36"/>
          <p:cNvSpPr txBox="1"/>
          <p:nvPr/>
        </p:nvSpPr>
        <p:spPr>
          <a:xfrm>
            <a:off x="53850" y="1334650"/>
            <a:ext cx="12084300" cy="849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lang="en-IN" sz="2400">
                <a:solidFill>
                  <a:schemeClr val="dk1"/>
                </a:solidFill>
                <a:latin typeface="Comic Sans MS"/>
                <a:ea typeface="Comic Sans MS"/>
                <a:cs typeface="Comic Sans MS"/>
                <a:sym typeface="Comic Sans MS"/>
              </a:rPr>
              <a:t>7. RESULTS &amp; DISCUSSION: </a:t>
            </a:r>
            <a:endParaRPr sz="2400">
              <a:solidFill>
                <a:schemeClr val="dk1"/>
              </a:solidFill>
              <a:latin typeface="Comic Sans MS"/>
              <a:ea typeface="Comic Sans MS"/>
              <a:cs typeface="Comic Sans MS"/>
              <a:sym typeface="Comic Sans MS"/>
            </a:endParaRPr>
          </a:p>
          <a:p>
            <a:pPr indent="0" lvl="0" marL="0" rtl="0" algn="l">
              <a:lnSpc>
                <a:spcPct val="90000"/>
              </a:lnSpc>
              <a:spcBef>
                <a:spcPts val="0"/>
              </a:spcBef>
              <a:spcAft>
                <a:spcPts val="0"/>
              </a:spcAft>
              <a:buNone/>
            </a:pPr>
            <a:r>
              <a:t/>
            </a:r>
            <a:endParaRPr sz="2400">
              <a:solidFill>
                <a:schemeClr val="dk1"/>
              </a:solidFill>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e4ba58b311_0_22"/>
          <p:cNvSpPr txBox="1"/>
          <p:nvPr>
            <p:ph idx="1" type="subTitle"/>
          </p:nvPr>
        </p:nvSpPr>
        <p:spPr>
          <a:xfrm>
            <a:off x="461639" y="1600200"/>
            <a:ext cx="11407800" cy="47916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IN">
                <a:latin typeface="Comic Sans MS"/>
                <a:ea typeface="Comic Sans MS"/>
                <a:cs typeface="Comic Sans MS"/>
                <a:sym typeface="Comic Sans MS"/>
              </a:rPr>
              <a:t>8. COMPARATIVE ANALYSIS: </a:t>
            </a:r>
            <a:r>
              <a:rPr lang="en-IN">
                <a:solidFill>
                  <a:schemeClr val="dk1"/>
                </a:solidFill>
                <a:latin typeface="Comic Sans MS"/>
                <a:ea typeface="Comic Sans MS"/>
                <a:cs typeface="Comic Sans MS"/>
                <a:sym typeface="Comic Sans MS"/>
              </a:rPr>
              <a:t> </a:t>
            </a:r>
            <a:endParaRPr/>
          </a:p>
          <a:p>
            <a:pPr indent="0" lvl="0" marL="0" rtl="0" algn="l">
              <a:lnSpc>
                <a:spcPct val="90000"/>
              </a:lnSpc>
              <a:spcBef>
                <a:spcPts val="1000"/>
              </a:spcBef>
              <a:spcAft>
                <a:spcPts val="0"/>
              </a:spcAft>
              <a:buClr>
                <a:schemeClr val="dk1"/>
              </a:buClr>
              <a:buSzPts val="2400"/>
              <a:buNone/>
            </a:pPr>
            <a:r>
              <a:t/>
            </a:r>
            <a:endParaRPr/>
          </a:p>
          <a:p>
            <a:pPr indent="0" lvl="0" marL="0" rtl="0" algn="l">
              <a:lnSpc>
                <a:spcPct val="90000"/>
              </a:lnSpc>
              <a:spcBef>
                <a:spcPts val="1000"/>
              </a:spcBef>
              <a:spcAft>
                <a:spcPts val="0"/>
              </a:spcAft>
              <a:buClr>
                <a:schemeClr val="dk1"/>
              </a:buClr>
              <a:buSzPts val="2400"/>
              <a:buNone/>
            </a:pPr>
            <a:r>
              <a:t/>
            </a:r>
            <a:endParaRPr>
              <a:latin typeface="Comic Sans MS"/>
              <a:ea typeface="Comic Sans MS"/>
              <a:cs typeface="Comic Sans MS"/>
              <a:sym typeface="Comic Sans MS"/>
            </a:endParaRPr>
          </a:p>
        </p:txBody>
      </p:sp>
      <p:sp>
        <p:nvSpPr>
          <p:cNvPr id="235" name="Google Shape;235;g2e4ba58b311_0_22"/>
          <p:cNvSpPr txBox="1"/>
          <p:nvPr>
            <p:ph idx="11" type="ftr"/>
          </p:nvPr>
        </p:nvSpPr>
        <p:spPr>
          <a:xfrm>
            <a:off x="298755" y="6468486"/>
            <a:ext cx="116517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i="1" lang="en-IN" sz="1400">
                <a:solidFill>
                  <a:schemeClr val="dk1"/>
                </a:solidFill>
                <a:latin typeface="Comic Sans MS"/>
                <a:ea typeface="Comic Sans MS"/>
                <a:cs typeface="Comic Sans MS"/>
                <a:sym typeface="Comic Sans MS"/>
              </a:rPr>
              <a:t>5th International Conference on Data Analytics &amp; Management (ICDAM-2024)</a:t>
            </a:r>
            <a:endParaRPr i="1" sz="1400">
              <a:solidFill>
                <a:schemeClr val="dk1"/>
              </a:solidFill>
              <a:latin typeface="Comic Sans MS"/>
              <a:ea typeface="Comic Sans MS"/>
              <a:cs typeface="Comic Sans MS"/>
              <a:sym typeface="Comic Sans MS"/>
            </a:endParaRPr>
          </a:p>
        </p:txBody>
      </p:sp>
      <p:pic>
        <p:nvPicPr>
          <p:cNvPr id="236" name="Google Shape;236;g2e4ba58b311_0_22"/>
          <p:cNvPicPr preferRelativeResize="0"/>
          <p:nvPr/>
        </p:nvPicPr>
        <p:blipFill rotWithShape="1">
          <a:blip r:embed="rId3">
            <a:alphaModFix/>
          </a:blip>
          <a:srcRect b="0" l="0" r="0" t="0"/>
          <a:stretch/>
        </p:blipFill>
        <p:spPr>
          <a:xfrm>
            <a:off x="9359644" y="321381"/>
            <a:ext cx="2724642" cy="752682"/>
          </a:xfrm>
          <a:prstGeom prst="rect">
            <a:avLst/>
          </a:prstGeom>
          <a:noFill/>
          <a:ln>
            <a:noFill/>
          </a:ln>
        </p:spPr>
      </p:pic>
      <p:pic>
        <p:nvPicPr>
          <p:cNvPr id="237" name="Google Shape;237;g2e4ba58b311_0_22"/>
          <p:cNvPicPr preferRelativeResize="0"/>
          <p:nvPr/>
        </p:nvPicPr>
        <p:blipFill rotWithShape="1">
          <a:blip r:embed="rId4">
            <a:alphaModFix/>
          </a:blip>
          <a:srcRect b="0" l="0" r="0" t="0"/>
          <a:stretch/>
        </p:blipFill>
        <p:spPr>
          <a:xfrm>
            <a:off x="1284257" y="463268"/>
            <a:ext cx="2454513" cy="634220"/>
          </a:xfrm>
          <a:prstGeom prst="rect">
            <a:avLst/>
          </a:prstGeom>
          <a:noFill/>
          <a:ln>
            <a:noFill/>
          </a:ln>
        </p:spPr>
      </p:pic>
      <p:pic>
        <p:nvPicPr>
          <p:cNvPr id="238" name="Google Shape;238;g2e4ba58b311_0_22"/>
          <p:cNvPicPr preferRelativeResize="0"/>
          <p:nvPr/>
        </p:nvPicPr>
        <p:blipFill rotWithShape="1">
          <a:blip r:embed="rId5">
            <a:alphaModFix/>
          </a:blip>
          <a:srcRect b="0" l="0" r="0" t="0"/>
          <a:stretch/>
        </p:blipFill>
        <p:spPr>
          <a:xfrm>
            <a:off x="8101870" y="126215"/>
            <a:ext cx="1106385" cy="1106385"/>
          </a:xfrm>
          <a:prstGeom prst="rect">
            <a:avLst/>
          </a:prstGeom>
          <a:noFill/>
          <a:ln>
            <a:noFill/>
          </a:ln>
        </p:spPr>
      </p:pic>
      <p:pic>
        <p:nvPicPr>
          <p:cNvPr descr="A blue circle with a circle with a circle and a circle with a circle with a circle with a circle with a circle with a circle with a circle with a circle with a circle with a circle&#10;&#10;Description automatically generated" id="239" name="Google Shape;239;g2e4ba58b311_0_22"/>
          <p:cNvPicPr preferRelativeResize="0"/>
          <p:nvPr/>
        </p:nvPicPr>
        <p:blipFill rotWithShape="1">
          <a:blip r:embed="rId6">
            <a:alphaModFix/>
          </a:blip>
          <a:srcRect b="0" l="0" r="0" t="0"/>
          <a:stretch/>
        </p:blipFill>
        <p:spPr>
          <a:xfrm>
            <a:off x="55845" y="183197"/>
            <a:ext cx="1077023" cy="1077023"/>
          </a:xfrm>
          <a:prstGeom prst="rect">
            <a:avLst/>
          </a:prstGeom>
          <a:noFill/>
          <a:ln>
            <a:noFill/>
          </a:ln>
        </p:spPr>
      </p:pic>
      <p:pic>
        <p:nvPicPr>
          <p:cNvPr id="240" name="Google Shape;240;g2e4ba58b311_0_22"/>
          <p:cNvPicPr preferRelativeResize="0"/>
          <p:nvPr/>
        </p:nvPicPr>
        <p:blipFill rotWithShape="1">
          <a:blip r:embed="rId7">
            <a:alphaModFix/>
          </a:blip>
          <a:srcRect b="0" l="0" r="0" t="0"/>
          <a:stretch/>
        </p:blipFill>
        <p:spPr>
          <a:xfrm>
            <a:off x="3781344" y="83145"/>
            <a:ext cx="1386852" cy="1163167"/>
          </a:xfrm>
          <a:prstGeom prst="rect">
            <a:avLst/>
          </a:prstGeom>
          <a:noFill/>
          <a:ln>
            <a:noFill/>
          </a:ln>
        </p:spPr>
      </p:pic>
      <p:pic>
        <p:nvPicPr>
          <p:cNvPr id="241" name="Google Shape;241;g2e4ba58b311_0_22"/>
          <p:cNvPicPr preferRelativeResize="0"/>
          <p:nvPr/>
        </p:nvPicPr>
        <p:blipFill rotWithShape="1">
          <a:blip r:embed="rId8">
            <a:alphaModFix/>
          </a:blip>
          <a:srcRect b="0" l="0" r="0" t="0"/>
          <a:stretch/>
        </p:blipFill>
        <p:spPr>
          <a:xfrm>
            <a:off x="6527266" y="312173"/>
            <a:ext cx="1672589" cy="761891"/>
          </a:xfrm>
          <a:prstGeom prst="rect">
            <a:avLst/>
          </a:prstGeom>
          <a:noFill/>
          <a:ln>
            <a:noFill/>
          </a:ln>
        </p:spPr>
      </p:pic>
      <p:pic>
        <p:nvPicPr>
          <p:cNvPr id="242" name="Google Shape;242;g2e4ba58b311_0_22"/>
          <p:cNvPicPr preferRelativeResize="0"/>
          <p:nvPr/>
        </p:nvPicPr>
        <p:blipFill rotWithShape="1">
          <a:blip r:embed="rId9">
            <a:alphaModFix/>
          </a:blip>
          <a:srcRect b="0" l="0" r="0" t="0"/>
          <a:stretch/>
        </p:blipFill>
        <p:spPr>
          <a:xfrm>
            <a:off x="5198888" y="139927"/>
            <a:ext cx="1262414" cy="1106385"/>
          </a:xfrm>
          <a:prstGeom prst="rect">
            <a:avLst/>
          </a:prstGeom>
          <a:noFill/>
          <a:ln>
            <a:noFill/>
          </a:ln>
        </p:spPr>
      </p:pic>
      <p:graphicFrame>
        <p:nvGraphicFramePr>
          <p:cNvPr id="243" name="Google Shape;243;g2e4ba58b311_0_22"/>
          <p:cNvGraphicFramePr/>
          <p:nvPr/>
        </p:nvGraphicFramePr>
        <p:xfrm>
          <a:off x="461638" y="1921100"/>
          <a:ext cx="3000000" cy="3000000"/>
        </p:xfrm>
        <a:graphic>
          <a:graphicData uri="http://schemas.openxmlformats.org/drawingml/2006/table">
            <a:tbl>
              <a:tblPr>
                <a:noFill/>
                <a:tableStyleId>{6CFC34D7-C03A-499A-8146-70E4264FCCCB}</a:tableStyleId>
              </a:tblPr>
              <a:tblGrid>
                <a:gridCol w="2566225"/>
                <a:gridCol w="2997525"/>
                <a:gridCol w="2997525"/>
                <a:gridCol w="2846550"/>
              </a:tblGrid>
              <a:tr h="614800">
                <a:tc>
                  <a:txBody>
                    <a:bodyPr/>
                    <a:lstStyle/>
                    <a:p>
                      <a:pPr indent="0" lvl="0" marL="0" rtl="0" algn="l">
                        <a:lnSpc>
                          <a:spcPct val="115000"/>
                        </a:lnSpc>
                        <a:spcBef>
                          <a:spcPts val="1200"/>
                        </a:spcBef>
                        <a:spcAft>
                          <a:spcPts val="1200"/>
                        </a:spcAft>
                        <a:buNone/>
                      </a:pPr>
                      <a:r>
                        <a:rPr b="1" lang="en-IN" sz="800">
                          <a:solidFill>
                            <a:srgbClr val="4C4C4C"/>
                          </a:solidFill>
                        </a:rPr>
                        <a:t>REGRESSION  MODELS</a:t>
                      </a:r>
                      <a:endParaRPr b="1" sz="800">
                        <a:solidFill>
                          <a:srgbClr val="4C4C4C"/>
                        </a:solidFill>
                      </a:endParaRPr>
                    </a:p>
                  </a:txBody>
                  <a:tcPr marT="91425" marB="91425" marR="68575" marL="68575">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IN" sz="700">
                          <a:solidFill>
                            <a:srgbClr val="4C4C4C"/>
                          </a:solidFill>
                        </a:rPr>
                        <a:t>AVERAGE SQUARED DEVIATION</a:t>
                      </a:r>
                      <a:endParaRPr b="1" sz="700">
                        <a:solidFill>
                          <a:srgbClr val="4C4C4C"/>
                        </a:solidFill>
                      </a:endParaRPr>
                    </a:p>
                  </a:txBody>
                  <a:tcPr marT="91425" marB="91425" marR="68575" marL="68575">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IN" sz="800">
                          <a:solidFill>
                            <a:srgbClr val="4C4C4C"/>
                          </a:solidFill>
                        </a:rPr>
                        <a:t>ABSOLUTE  ERROR</a:t>
                      </a:r>
                      <a:endParaRPr b="1" sz="800">
                        <a:solidFill>
                          <a:srgbClr val="4C4C4C"/>
                        </a:solidFill>
                      </a:endParaRPr>
                    </a:p>
                  </a:txBody>
                  <a:tcPr marT="91425" marB="91425" marR="68575" marL="68575">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b="1" lang="en-IN" sz="800">
                          <a:solidFill>
                            <a:srgbClr val="4C4C4C"/>
                          </a:solidFill>
                        </a:rPr>
                        <a:t>COEFFICIENT  OF DETERMINATION</a:t>
                      </a:r>
                      <a:endParaRPr b="1" sz="800">
                        <a:solidFill>
                          <a:srgbClr val="4C4C4C"/>
                        </a:solidFill>
                      </a:endParaRPr>
                    </a:p>
                  </a:txBody>
                  <a:tcPr marT="91425" marB="91425" marR="68575" marL="68575">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642650">
                <a:tc>
                  <a:txBody>
                    <a:bodyPr/>
                    <a:lstStyle/>
                    <a:p>
                      <a:pPr indent="0" lvl="0" marL="0" rtl="0" algn="l">
                        <a:lnSpc>
                          <a:spcPct val="115000"/>
                        </a:lnSpc>
                        <a:spcBef>
                          <a:spcPts val="1200"/>
                        </a:spcBef>
                        <a:spcAft>
                          <a:spcPts val="1200"/>
                        </a:spcAft>
                        <a:buNone/>
                      </a:pPr>
                      <a:r>
                        <a:rPr b="1" lang="en-IN" sz="700">
                          <a:solidFill>
                            <a:srgbClr val="4C4C4C"/>
                          </a:solidFill>
                        </a:rPr>
                        <a:t>LINEAR REGRESSION</a:t>
                      </a:r>
                      <a:endParaRPr b="1" sz="700">
                        <a:solidFill>
                          <a:srgbClr val="4C4C4C"/>
                        </a:solidFill>
                      </a:endParaRPr>
                    </a:p>
                  </a:txBody>
                  <a:tcPr marT="91425" marB="91425" marR="68575" marL="68575">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IN" sz="1000">
                          <a:solidFill>
                            <a:srgbClr val="4C4C4C"/>
                          </a:solidFill>
                        </a:rPr>
                        <a:t>0.05828925685184593</a:t>
                      </a:r>
                      <a:endParaRPr sz="1000">
                        <a:solidFill>
                          <a:srgbClr val="4C4C4C"/>
                        </a:solidFill>
                      </a:endParaRPr>
                    </a:p>
                  </a:txBody>
                  <a:tcPr marT="91425" marB="91425" marR="68575" marL="68575">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IN" sz="1000">
                          <a:solidFill>
                            <a:srgbClr val="4C4C4C"/>
                          </a:solidFill>
                        </a:rPr>
                        <a:t>0.12837978042434925</a:t>
                      </a:r>
                      <a:endParaRPr sz="1000">
                        <a:solidFill>
                          <a:srgbClr val="4C4C4C"/>
                        </a:solidFill>
                      </a:endParaRPr>
                    </a:p>
                  </a:txBody>
                  <a:tcPr marT="91425" marB="91425" marR="68575" marL="68575">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IN" sz="1000">
                          <a:solidFill>
                            <a:srgbClr val="4C4C4C"/>
                          </a:solidFill>
                        </a:rPr>
                        <a:t>0.8468009430754453</a:t>
                      </a:r>
                      <a:endParaRPr sz="1000">
                        <a:solidFill>
                          <a:srgbClr val="4C4C4C"/>
                        </a:solidFill>
                      </a:endParaRPr>
                    </a:p>
                  </a:txBody>
                  <a:tcPr marT="91425" marB="91425" marR="68575" marL="68575">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642650">
                <a:tc>
                  <a:txBody>
                    <a:bodyPr/>
                    <a:lstStyle/>
                    <a:p>
                      <a:pPr indent="0" lvl="0" marL="0" rtl="0" algn="l">
                        <a:lnSpc>
                          <a:spcPct val="115000"/>
                        </a:lnSpc>
                        <a:spcBef>
                          <a:spcPts val="1200"/>
                        </a:spcBef>
                        <a:spcAft>
                          <a:spcPts val="1200"/>
                        </a:spcAft>
                        <a:buNone/>
                      </a:pPr>
                      <a:r>
                        <a:rPr b="1" lang="en-IN" sz="700">
                          <a:solidFill>
                            <a:srgbClr val="4C4C4C"/>
                          </a:solidFill>
                        </a:rPr>
                        <a:t>DECISION TREE REGRESSION</a:t>
                      </a:r>
                      <a:endParaRPr b="1" sz="700">
                        <a:solidFill>
                          <a:srgbClr val="4C4C4C"/>
                        </a:solidFill>
                      </a:endParaRPr>
                    </a:p>
                  </a:txBody>
                  <a:tcPr marT="91425" marB="91425" marR="68575" marL="68575">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IN" sz="1000">
                          <a:solidFill>
                            <a:srgbClr val="4C4C4C"/>
                          </a:solidFill>
                        </a:rPr>
                        <a:t>0.06406448007622347</a:t>
                      </a:r>
                      <a:endParaRPr sz="1000">
                        <a:solidFill>
                          <a:srgbClr val="4C4C4C"/>
                        </a:solidFill>
                      </a:endParaRPr>
                    </a:p>
                  </a:txBody>
                  <a:tcPr marT="91425" marB="91425" marR="68575" marL="68575">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IN" sz="1000">
                          <a:solidFill>
                            <a:srgbClr val="4C4C4C"/>
                          </a:solidFill>
                        </a:rPr>
                        <a:t>0.08955590093312625</a:t>
                      </a:r>
                      <a:endParaRPr sz="1000">
                        <a:solidFill>
                          <a:srgbClr val="4C4C4C"/>
                        </a:solidFill>
                      </a:endParaRPr>
                    </a:p>
                  </a:txBody>
                  <a:tcPr marT="91425" marB="91425" marR="68575" marL="68575">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IN" sz="1000">
                          <a:solidFill>
                            <a:srgbClr val="4C4C4C"/>
                          </a:solidFill>
                        </a:rPr>
                        <a:t>0.8316221811682173</a:t>
                      </a:r>
                      <a:endParaRPr sz="1000">
                        <a:solidFill>
                          <a:srgbClr val="4C4C4C"/>
                        </a:solidFill>
                      </a:endParaRPr>
                    </a:p>
                  </a:txBody>
                  <a:tcPr marT="91425" marB="91425" marR="68575" marL="68575">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642650">
                <a:tc>
                  <a:txBody>
                    <a:bodyPr/>
                    <a:lstStyle/>
                    <a:p>
                      <a:pPr indent="0" lvl="0" marL="0" rtl="0" algn="l">
                        <a:lnSpc>
                          <a:spcPct val="115000"/>
                        </a:lnSpc>
                        <a:spcBef>
                          <a:spcPts val="1200"/>
                        </a:spcBef>
                        <a:spcAft>
                          <a:spcPts val="1200"/>
                        </a:spcAft>
                        <a:buNone/>
                      </a:pPr>
                      <a:r>
                        <a:rPr b="1" lang="en-IN" sz="700">
                          <a:solidFill>
                            <a:srgbClr val="4C4C4C"/>
                          </a:solidFill>
                        </a:rPr>
                        <a:t>RANDOM_ FOREST_REGRESSION</a:t>
                      </a:r>
                      <a:endParaRPr b="1" sz="700">
                        <a:solidFill>
                          <a:srgbClr val="4C4C4C"/>
                        </a:solidFill>
                      </a:endParaRPr>
                    </a:p>
                  </a:txBody>
                  <a:tcPr marT="91425" marB="91425" marR="68575" marL="68575">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IN" sz="1000">
                          <a:solidFill>
                            <a:srgbClr val="4C4C4C"/>
                          </a:solidFill>
                        </a:rPr>
                        <a:t>0.05026936462823506</a:t>
                      </a:r>
                      <a:endParaRPr sz="1000">
                        <a:solidFill>
                          <a:srgbClr val="4C4C4C"/>
                        </a:solidFill>
                      </a:endParaRPr>
                    </a:p>
                  </a:txBody>
                  <a:tcPr marT="91425" marB="91425" marR="68575" marL="68575">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IN" sz="1000">
                          <a:solidFill>
                            <a:srgbClr val="4C4C4C"/>
                          </a:solidFill>
                        </a:rPr>
                        <a:t>0.0875064151812459</a:t>
                      </a:r>
                      <a:endParaRPr sz="1000">
                        <a:solidFill>
                          <a:srgbClr val="4C4C4C"/>
                        </a:solidFill>
                      </a:endParaRPr>
                    </a:p>
                  </a:txBody>
                  <a:tcPr marT="91425" marB="91425" marR="68575" marL="68575">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IN" sz="1000">
                          <a:solidFill>
                            <a:srgbClr val="4C4C4C"/>
                          </a:solidFill>
                        </a:rPr>
                        <a:t>0.8678792685105523</a:t>
                      </a:r>
                      <a:endParaRPr sz="1000">
                        <a:solidFill>
                          <a:srgbClr val="4C4C4C"/>
                        </a:solidFill>
                      </a:endParaRPr>
                    </a:p>
                  </a:txBody>
                  <a:tcPr marT="91425" marB="91425" marR="68575" marL="68575">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642650">
                <a:tc>
                  <a:txBody>
                    <a:bodyPr/>
                    <a:lstStyle/>
                    <a:p>
                      <a:pPr indent="0" lvl="0" marL="0" rtl="0" algn="l">
                        <a:lnSpc>
                          <a:spcPct val="115000"/>
                        </a:lnSpc>
                        <a:spcBef>
                          <a:spcPts val="1200"/>
                        </a:spcBef>
                        <a:spcAft>
                          <a:spcPts val="1200"/>
                        </a:spcAft>
                        <a:buNone/>
                      </a:pPr>
                      <a:r>
                        <a:rPr b="1" lang="en-IN" sz="700">
                          <a:solidFill>
                            <a:srgbClr val="4C4C4C"/>
                          </a:solidFill>
                        </a:rPr>
                        <a:t>SUPPORT VECTOR REGRESSION</a:t>
                      </a:r>
                      <a:endParaRPr b="1" sz="700">
                        <a:solidFill>
                          <a:srgbClr val="4C4C4C"/>
                        </a:solidFill>
                      </a:endParaRPr>
                    </a:p>
                  </a:txBody>
                  <a:tcPr marT="91425" marB="91425" marR="68575" marL="68575">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IN" sz="1000">
                          <a:solidFill>
                            <a:srgbClr val="4C4C4C"/>
                          </a:solidFill>
                        </a:rPr>
                        <a:t>0.1333919234214571</a:t>
                      </a:r>
                      <a:endParaRPr sz="1000">
                        <a:solidFill>
                          <a:srgbClr val="4C4C4C"/>
                        </a:solidFill>
                      </a:endParaRPr>
                    </a:p>
                  </a:txBody>
                  <a:tcPr marT="91425" marB="91425" marR="68575" marL="68575">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IN" sz="1000">
                          <a:solidFill>
                            <a:srgbClr val="4C4C4C"/>
                          </a:solidFill>
                        </a:rPr>
                        <a:t>0.19262308472979467</a:t>
                      </a:r>
                      <a:endParaRPr sz="1000">
                        <a:solidFill>
                          <a:srgbClr val="4C4C4C"/>
                        </a:solidFill>
                      </a:endParaRPr>
                    </a:p>
                  </a:txBody>
                  <a:tcPr marT="91425" marB="91425" marR="68575" marL="68575">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IN" sz="1000">
                          <a:solidFill>
                            <a:srgbClr val="4C4C4C"/>
                          </a:solidFill>
                        </a:rPr>
                        <a:t>0.6494119504480782</a:t>
                      </a:r>
                      <a:endParaRPr sz="1000">
                        <a:solidFill>
                          <a:srgbClr val="4C4C4C"/>
                        </a:solidFill>
                      </a:endParaRPr>
                    </a:p>
                  </a:txBody>
                  <a:tcPr marT="91425" marB="91425" marR="68575" marL="68575">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642650">
                <a:tc>
                  <a:txBody>
                    <a:bodyPr/>
                    <a:lstStyle/>
                    <a:p>
                      <a:pPr indent="0" lvl="0" marL="0" rtl="0" algn="l">
                        <a:lnSpc>
                          <a:spcPct val="115000"/>
                        </a:lnSpc>
                        <a:spcBef>
                          <a:spcPts val="1200"/>
                        </a:spcBef>
                        <a:spcAft>
                          <a:spcPts val="1200"/>
                        </a:spcAft>
                        <a:buNone/>
                      </a:pPr>
                      <a:r>
                        <a:rPr b="1" lang="en-IN" sz="700">
                          <a:solidFill>
                            <a:srgbClr val="4C4C4C"/>
                          </a:solidFill>
                        </a:rPr>
                        <a:t>KNN REGRESSION</a:t>
                      </a:r>
                      <a:endParaRPr b="1" sz="700">
                        <a:solidFill>
                          <a:srgbClr val="4C4C4C"/>
                        </a:solidFill>
                      </a:endParaRPr>
                    </a:p>
                  </a:txBody>
                  <a:tcPr marT="91425" marB="91425" marR="68575" marL="68575">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IN" sz="1000">
                          <a:solidFill>
                            <a:srgbClr val="4C4C4C"/>
                          </a:solidFill>
                        </a:rPr>
                        <a:t>0.1542539743344187</a:t>
                      </a:r>
                      <a:endParaRPr sz="1000">
                        <a:solidFill>
                          <a:srgbClr val="4C4C4C"/>
                        </a:solidFill>
                      </a:endParaRPr>
                    </a:p>
                  </a:txBody>
                  <a:tcPr marT="91425" marB="91425" marR="68575" marL="68575">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IN" sz="1000">
                          <a:solidFill>
                            <a:srgbClr val="4C4C4C"/>
                          </a:solidFill>
                        </a:rPr>
                        <a:t>0.20042137521547598</a:t>
                      </a:r>
                      <a:endParaRPr sz="1000">
                        <a:solidFill>
                          <a:srgbClr val="4C4C4C"/>
                        </a:solidFill>
                      </a:endParaRPr>
                    </a:p>
                  </a:txBody>
                  <a:tcPr marT="91425" marB="91425" marR="68575" marL="68575">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IN" sz="1000">
                          <a:solidFill>
                            <a:srgbClr val="4C4C4C"/>
                          </a:solidFill>
                        </a:rPr>
                        <a:t>0.5945811514639503</a:t>
                      </a:r>
                      <a:endParaRPr sz="1000">
                        <a:solidFill>
                          <a:srgbClr val="4C4C4C"/>
                        </a:solidFill>
                      </a:endParaRPr>
                    </a:p>
                  </a:txBody>
                  <a:tcPr marT="91425" marB="91425" marR="68575" marL="68575">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r h="642650">
                <a:tc>
                  <a:txBody>
                    <a:bodyPr/>
                    <a:lstStyle/>
                    <a:p>
                      <a:pPr indent="0" lvl="0" marL="0" rtl="0" algn="l">
                        <a:lnSpc>
                          <a:spcPct val="115000"/>
                        </a:lnSpc>
                        <a:spcBef>
                          <a:spcPts val="1200"/>
                        </a:spcBef>
                        <a:spcAft>
                          <a:spcPts val="1200"/>
                        </a:spcAft>
                        <a:buNone/>
                      </a:pPr>
                      <a:r>
                        <a:rPr b="1" lang="en-IN" sz="700">
                          <a:solidFill>
                            <a:srgbClr val="4C4C4C"/>
                          </a:solidFill>
                        </a:rPr>
                        <a:t>MULTILAYER PERCEPTRON REGRESSION</a:t>
                      </a:r>
                      <a:endParaRPr b="1" sz="700">
                        <a:solidFill>
                          <a:srgbClr val="4C4C4C"/>
                        </a:solidFill>
                      </a:endParaRPr>
                    </a:p>
                  </a:txBody>
                  <a:tcPr marT="91425" marB="91425" marR="68575" marL="68575">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IN" sz="1000">
                          <a:solidFill>
                            <a:srgbClr val="4C4C4C"/>
                          </a:solidFill>
                        </a:rPr>
                        <a:t>0.1542539743344187</a:t>
                      </a:r>
                      <a:endParaRPr sz="1000">
                        <a:solidFill>
                          <a:srgbClr val="4C4C4C"/>
                        </a:solidFill>
                      </a:endParaRPr>
                    </a:p>
                  </a:txBody>
                  <a:tcPr marT="91425" marB="91425" marR="68575" marL="68575">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IN" sz="1000">
                          <a:solidFill>
                            <a:srgbClr val="4C4C4C"/>
                          </a:solidFill>
                        </a:rPr>
                        <a:t>0.20042137521547598</a:t>
                      </a:r>
                      <a:endParaRPr sz="1000">
                        <a:solidFill>
                          <a:srgbClr val="4C4C4C"/>
                        </a:solidFill>
                      </a:endParaRPr>
                    </a:p>
                  </a:txBody>
                  <a:tcPr marT="91425" marB="91425" marR="68575" marL="68575">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1200"/>
                        </a:spcAft>
                        <a:buNone/>
                      </a:pPr>
                      <a:r>
                        <a:rPr lang="en-IN" sz="1000">
                          <a:solidFill>
                            <a:srgbClr val="4C4C4C"/>
                          </a:solidFill>
                        </a:rPr>
                        <a:t>0.5945811514639503</a:t>
                      </a:r>
                      <a:endParaRPr sz="1000">
                        <a:solidFill>
                          <a:srgbClr val="4C4C4C"/>
                        </a:solidFill>
                      </a:endParaRPr>
                    </a:p>
                  </a:txBody>
                  <a:tcPr marT="91425" marB="91425" marR="68575" marL="68575">
                    <a:lnL cap="flat" cmpd="sng" w="11900">
                      <a:solidFill>
                        <a:srgbClr val="000000"/>
                      </a:solidFill>
                      <a:prstDash val="solid"/>
                      <a:round/>
                      <a:headEnd len="sm" w="sm" type="none"/>
                      <a:tailEnd len="sm" w="sm" type="none"/>
                    </a:lnL>
                    <a:lnR cap="flat" cmpd="sng" w="11900">
                      <a:solidFill>
                        <a:srgbClr val="000000"/>
                      </a:solidFill>
                      <a:prstDash val="solid"/>
                      <a:round/>
                      <a:headEnd len="sm" w="sm" type="none"/>
                      <a:tailEnd len="sm" w="sm" type="none"/>
                    </a:lnR>
                    <a:lnT cap="flat" cmpd="sng" w="11900">
                      <a:solidFill>
                        <a:srgbClr val="000000"/>
                      </a:solidFill>
                      <a:prstDash val="solid"/>
                      <a:round/>
                      <a:headEnd len="sm" w="sm" type="none"/>
                      <a:tailEnd len="sm" w="sm" type="none"/>
                    </a:lnT>
                    <a:lnB cap="flat" cmpd="sng" w="11900">
                      <a:solidFill>
                        <a:srgbClr val="000000"/>
                      </a:solidFill>
                      <a:prstDash val="solid"/>
                      <a:round/>
                      <a:headEnd len="sm" w="sm" type="none"/>
                      <a:tailEnd len="sm" w="sm" type="none"/>
                    </a:lnB>
                  </a:tcPr>
                </a:tc>
              </a:tr>
            </a:tbl>
          </a:graphicData>
        </a:graphic>
      </p:graphicFrame>
      <p:sp>
        <p:nvSpPr>
          <p:cNvPr id="244" name="Google Shape;244;g2e4ba58b311_0_22"/>
          <p:cNvSpPr txBox="1"/>
          <p:nvPr/>
        </p:nvSpPr>
        <p:spPr>
          <a:xfrm>
            <a:off x="3781338" y="736075"/>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IN" sz="1000">
                <a:solidFill>
                  <a:srgbClr val="4C4C4C"/>
                </a:solidFill>
              </a:rPr>
              <a:t> </a:t>
            </a:r>
            <a:endParaRPr sz="1000">
              <a:solidFill>
                <a:srgbClr val="4C4C4C"/>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3"/>
          <p:cNvSpPr txBox="1"/>
          <p:nvPr>
            <p:ph idx="1" type="subTitle"/>
          </p:nvPr>
        </p:nvSpPr>
        <p:spPr>
          <a:xfrm>
            <a:off x="461639" y="1571625"/>
            <a:ext cx="11407806" cy="482029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400"/>
              <a:buNone/>
            </a:pPr>
            <a:r>
              <a:rPr lang="en-IN">
                <a:solidFill>
                  <a:schemeClr val="dk1"/>
                </a:solidFill>
                <a:latin typeface="Comic Sans MS"/>
                <a:ea typeface="Comic Sans MS"/>
                <a:cs typeface="Comic Sans MS"/>
                <a:sym typeface="Comic Sans MS"/>
              </a:rPr>
              <a:t>9. CONCLUSION &amp; FUTURE WORK :</a:t>
            </a:r>
            <a:endParaRPr>
              <a:latin typeface="Comic Sans MS"/>
              <a:ea typeface="Comic Sans MS"/>
              <a:cs typeface="Comic Sans MS"/>
              <a:sym typeface="Comic Sans MS"/>
            </a:endParaRPr>
          </a:p>
          <a:p>
            <a:pPr indent="0" lvl="0" marL="0" rtl="0" algn="l">
              <a:lnSpc>
                <a:spcPct val="90000"/>
              </a:lnSpc>
              <a:spcBef>
                <a:spcPts val="0"/>
              </a:spcBef>
              <a:spcAft>
                <a:spcPts val="0"/>
              </a:spcAft>
              <a:buClr>
                <a:schemeClr val="dk1"/>
              </a:buClr>
              <a:buSzPts val="2400"/>
              <a:buNone/>
            </a:pPr>
            <a:r>
              <a:rPr lang="en-IN">
                <a:latin typeface="Comic Sans MS"/>
                <a:ea typeface="Comic Sans MS"/>
                <a:cs typeface="Comic Sans MS"/>
                <a:sym typeface="Comic Sans MS"/>
              </a:rPr>
              <a:t>In conclusion, since seismic occurrences are diverse and dynamic, predicting earthquakes is a difficult undertaking. We used a dataset from the Indian subcontinent covering the years 2000–2019 in this work in order to compare regression models used in earthquake magnitude prediction. The dataset was thoroughly examined and processed which included working with the non-integer data, the null- value data and the unlabeled data. </a:t>
            </a:r>
            <a:endParaRPr>
              <a:latin typeface="Comic Sans MS"/>
              <a:ea typeface="Comic Sans MS"/>
              <a:cs typeface="Comic Sans MS"/>
              <a:sym typeface="Comic Sans MS"/>
            </a:endParaRPr>
          </a:p>
          <a:p>
            <a:pPr indent="0" lvl="0" marL="0" rtl="0" algn="l">
              <a:lnSpc>
                <a:spcPct val="90000"/>
              </a:lnSpc>
              <a:spcBef>
                <a:spcPts val="0"/>
              </a:spcBef>
              <a:spcAft>
                <a:spcPts val="0"/>
              </a:spcAft>
              <a:buClr>
                <a:schemeClr val="dk1"/>
              </a:buClr>
              <a:buSzPts val="2400"/>
              <a:buNone/>
            </a:pPr>
            <a:r>
              <a:t/>
            </a:r>
            <a:endParaRPr>
              <a:latin typeface="Comic Sans MS"/>
              <a:ea typeface="Comic Sans MS"/>
              <a:cs typeface="Comic Sans MS"/>
              <a:sym typeface="Comic Sans MS"/>
            </a:endParaRPr>
          </a:p>
          <a:p>
            <a:pPr indent="0" lvl="0" marL="0" rtl="0" algn="l">
              <a:lnSpc>
                <a:spcPct val="90000"/>
              </a:lnSpc>
              <a:spcBef>
                <a:spcPts val="0"/>
              </a:spcBef>
              <a:spcAft>
                <a:spcPts val="0"/>
              </a:spcAft>
              <a:buClr>
                <a:schemeClr val="dk1"/>
              </a:buClr>
              <a:buSzPts val="2400"/>
              <a:buNone/>
            </a:pPr>
            <a:r>
              <a:rPr lang="en-IN">
                <a:latin typeface="Comic Sans MS"/>
                <a:ea typeface="Comic Sans MS"/>
                <a:cs typeface="Comic Sans MS"/>
                <a:sym typeface="Comic Sans MS"/>
              </a:rPr>
              <a:t>Our objective was to predict earthquake magnitudes by noting the effectiveness of various regression algorithms. The various algorithms used are : KNN regression, multi-layer perceptron, decision tree, support vector, random forest, and linear regression after conducting a complete assessment. The earthquake magnitude has been predicted on the basis of geological parameters like latitude, longitude, and depth, which results in random forest regression staging better than the other models. </a:t>
            </a:r>
            <a:endParaRPr>
              <a:latin typeface="Comic Sans MS"/>
              <a:ea typeface="Comic Sans MS"/>
              <a:cs typeface="Comic Sans MS"/>
              <a:sym typeface="Comic Sans MS"/>
            </a:endParaRPr>
          </a:p>
        </p:txBody>
      </p:sp>
      <p:sp>
        <p:nvSpPr>
          <p:cNvPr id="250" name="Google Shape;250;p13"/>
          <p:cNvSpPr txBox="1"/>
          <p:nvPr>
            <p:ph idx="11" type="ftr"/>
          </p:nvPr>
        </p:nvSpPr>
        <p:spPr>
          <a:xfrm>
            <a:off x="343145" y="6439911"/>
            <a:ext cx="1160737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i="1" lang="en-IN" sz="1400">
                <a:solidFill>
                  <a:schemeClr val="dk1"/>
                </a:solidFill>
                <a:latin typeface="Comic Sans MS"/>
                <a:ea typeface="Comic Sans MS"/>
                <a:cs typeface="Comic Sans MS"/>
                <a:sym typeface="Comic Sans MS"/>
              </a:rPr>
              <a:t>5th International Conference on Data Analytics &amp; Management (ICDAM-2024)</a:t>
            </a:r>
            <a:endParaRPr i="1" sz="1400">
              <a:solidFill>
                <a:schemeClr val="dk1"/>
              </a:solidFill>
              <a:latin typeface="Comic Sans MS"/>
              <a:ea typeface="Comic Sans MS"/>
              <a:cs typeface="Comic Sans MS"/>
              <a:sym typeface="Comic Sans MS"/>
            </a:endParaRPr>
          </a:p>
        </p:txBody>
      </p:sp>
      <p:pic>
        <p:nvPicPr>
          <p:cNvPr id="251" name="Google Shape;251;p13"/>
          <p:cNvPicPr preferRelativeResize="0"/>
          <p:nvPr/>
        </p:nvPicPr>
        <p:blipFill rotWithShape="1">
          <a:blip r:embed="rId3">
            <a:alphaModFix/>
          </a:blip>
          <a:srcRect b="0" l="0" r="0" t="0"/>
          <a:stretch/>
        </p:blipFill>
        <p:spPr>
          <a:xfrm>
            <a:off x="9359644" y="321381"/>
            <a:ext cx="2724644" cy="752683"/>
          </a:xfrm>
          <a:prstGeom prst="rect">
            <a:avLst/>
          </a:prstGeom>
          <a:noFill/>
          <a:ln>
            <a:noFill/>
          </a:ln>
        </p:spPr>
      </p:pic>
      <p:pic>
        <p:nvPicPr>
          <p:cNvPr id="252" name="Google Shape;252;p13"/>
          <p:cNvPicPr preferRelativeResize="0"/>
          <p:nvPr/>
        </p:nvPicPr>
        <p:blipFill rotWithShape="1">
          <a:blip r:embed="rId4">
            <a:alphaModFix/>
          </a:blip>
          <a:srcRect b="0" l="0" r="0" t="0"/>
          <a:stretch/>
        </p:blipFill>
        <p:spPr>
          <a:xfrm>
            <a:off x="1284257" y="463268"/>
            <a:ext cx="2454513" cy="634220"/>
          </a:xfrm>
          <a:prstGeom prst="rect">
            <a:avLst/>
          </a:prstGeom>
          <a:noFill/>
          <a:ln>
            <a:noFill/>
          </a:ln>
        </p:spPr>
      </p:pic>
      <p:pic>
        <p:nvPicPr>
          <p:cNvPr id="253" name="Google Shape;253;p13"/>
          <p:cNvPicPr preferRelativeResize="0"/>
          <p:nvPr/>
        </p:nvPicPr>
        <p:blipFill rotWithShape="1">
          <a:blip r:embed="rId5">
            <a:alphaModFix/>
          </a:blip>
          <a:srcRect b="0" l="0" r="0" t="0"/>
          <a:stretch/>
        </p:blipFill>
        <p:spPr>
          <a:xfrm>
            <a:off x="8101870" y="126215"/>
            <a:ext cx="1106385" cy="1106385"/>
          </a:xfrm>
          <a:prstGeom prst="rect">
            <a:avLst/>
          </a:prstGeom>
          <a:noFill/>
          <a:ln>
            <a:noFill/>
          </a:ln>
        </p:spPr>
      </p:pic>
      <p:pic>
        <p:nvPicPr>
          <p:cNvPr descr="A blue circle with a circle with a circle and a circle with a circle with a circle with a circle with a circle with a circle with a circle with a circle with a circle with a circle&#10;&#10;Description automatically generated" id="254" name="Google Shape;254;p13"/>
          <p:cNvPicPr preferRelativeResize="0"/>
          <p:nvPr/>
        </p:nvPicPr>
        <p:blipFill rotWithShape="1">
          <a:blip r:embed="rId6">
            <a:alphaModFix/>
          </a:blip>
          <a:srcRect b="0" l="0" r="0" t="0"/>
          <a:stretch/>
        </p:blipFill>
        <p:spPr>
          <a:xfrm>
            <a:off x="55845" y="183197"/>
            <a:ext cx="1077023" cy="1077023"/>
          </a:xfrm>
          <a:prstGeom prst="rect">
            <a:avLst/>
          </a:prstGeom>
          <a:noFill/>
          <a:ln>
            <a:noFill/>
          </a:ln>
        </p:spPr>
      </p:pic>
      <p:pic>
        <p:nvPicPr>
          <p:cNvPr id="255" name="Google Shape;255;p13"/>
          <p:cNvPicPr preferRelativeResize="0"/>
          <p:nvPr/>
        </p:nvPicPr>
        <p:blipFill rotWithShape="1">
          <a:blip r:embed="rId7">
            <a:alphaModFix/>
          </a:blip>
          <a:srcRect b="0" l="0" r="0" t="0"/>
          <a:stretch/>
        </p:blipFill>
        <p:spPr>
          <a:xfrm>
            <a:off x="3781344" y="83145"/>
            <a:ext cx="1386852" cy="1163167"/>
          </a:xfrm>
          <a:prstGeom prst="rect">
            <a:avLst/>
          </a:prstGeom>
          <a:noFill/>
          <a:ln>
            <a:noFill/>
          </a:ln>
        </p:spPr>
      </p:pic>
      <p:pic>
        <p:nvPicPr>
          <p:cNvPr id="256" name="Google Shape;256;p13"/>
          <p:cNvPicPr preferRelativeResize="0"/>
          <p:nvPr/>
        </p:nvPicPr>
        <p:blipFill rotWithShape="1">
          <a:blip r:embed="rId8">
            <a:alphaModFix/>
          </a:blip>
          <a:srcRect b="0" l="0" r="0" t="0"/>
          <a:stretch/>
        </p:blipFill>
        <p:spPr>
          <a:xfrm>
            <a:off x="6527266" y="312173"/>
            <a:ext cx="1672589" cy="761891"/>
          </a:xfrm>
          <a:prstGeom prst="rect">
            <a:avLst/>
          </a:prstGeom>
          <a:noFill/>
          <a:ln>
            <a:noFill/>
          </a:ln>
        </p:spPr>
      </p:pic>
      <p:pic>
        <p:nvPicPr>
          <p:cNvPr id="257" name="Google Shape;257;p13"/>
          <p:cNvPicPr preferRelativeResize="0"/>
          <p:nvPr/>
        </p:nvPicPr>
        <p:blipFill rotWithShape="1">
          <a:blip r:embed="rId9">
            <a:alphaModFix/>
          </a:blip>
          <a:srcRect b="0" l="0" r="0" t="0"/>
          <a:stretch/>
        </p:blipFill>
        <p:spPr>
          <a:xfrm>
            <a:off x="5198888" y="139927"/>
            <a:ext cx="1262414" cy="11063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e4ba58b311_0_1"/>
          <p:cNvSpPr txBox="1"/>
          <p:nvPr>
            <p:ph idx="1" type="subTitle"/>
          </p:nvPr>
        </p:nvSpPr>
        <p:spPr>
          <a:xfrm>
            <a:off x="461639" y="1571625"/>
            <a:ext cx="11407800" cy="4820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IN">
                <a:solidFill>
                  <a:schemeClr val="dk1"/>
                </a:solidFill>
                <a:latin typeface="Comic Sans MS"/>
                <a:ea typeface="Comic Sans MS"/>
                <a:cs typeface="Comic Sans MS"/>
                <a:sym typeface="Comic Sans MS"/>
              </a:rPr>
              <a:t>9. CONCLUSION &amp; FUTURE WORK :</a:t>
            </a:r>
            <a:endParaRPr>
              <a:solidFill>
                <a:schemeClr val="dk1"/>
              </a:solidFill>
              <a:latin typeface="Comic Sans MS"/>
              <a:ea typeface="Comic Sans MS"/>
              <a:cs typeface="Comic Sans MS"/>
              <a:sym typeface="Comic Sans MS"/>
            </a:endParaRPr>
          </a:p>
          <a:p>
            <a:pPr indent="0" lvl="0" marL="0" rtl="0" algn="l">
              <a:lnSpc>
                <a:spcPct val="90000"/>
              </a:lnSpc>
              <a:spcBef>
                <a:spcPts val="0"/>
              </a:spcBef>
              <a:spcAft>
                <a:spcPts val="0"/>
              </a:spcAft>
              <a:buClr>
                <a:schemeClr val="dk1"/>
              </a:buClr>
              <a:buSzPts val="2400"/>
              <a:buNone/>
            </a:pPr>
            <a:r>
              <a:rPr lang="en-IN">
                <a:latin typeface="Comic Sans MS"/>
                <a:ea typeface="Comic Sans MS"/>
                <a:cs typeface="Comic Sans MS"/>
                <a:sym typeface="Comic Sans MS"/>
              </a:rPr>
              <a:t>Advanced regression approaches have been applied in seismic research, which proves that efficiency in the prediction of earthquake magnitudes can be obtained by complex modeling. A valuable contribution has been made in continuous endeavors in seismic hazard assessment with the use of machine learning, especially random forest regression. The results of this comparison study has helped us to open the door to more accurate and precise prediction of earthquake magnitudes, which will help with improved earthquake preparedness and mitigation techniques.</a:t>
            </a:r>
            <a:endParaRPr>
              <a:latin typeface="Comic Sans MS"/>
              <a:ea typeface="Comic Sans MS"/>
              <a:cs typeface="Comic Sans MS"/>
              <a:sym typeface="Comic Sans MS"/>
            </a:endParaRPr>
          </a:p>
          <a:p>
            <a:pPr indent="0" lvl="0" marL="0" rtl="0" algn="l">
              <a:lnSpc>
                <a:spcPct val="90000"/>
              </a:lnSpc>
              <a:spcBef>
                <a:spcPts val="0"/>
              </a:spcBef>
              <a:spcAft>
                <a:spcPts val="0"/>
              </a:spcAft>
              <a:buClr>
                <a:schemeClr val="dk1"/>
              </a:buClr>
              <a:buSzPts val="2400"/>
              <a:buNone/>
            </a:pPr>
            <a:r>
              <a:t/>
            </a:r>
            <a:endParaRPr>
              <a:latin typeface="Comic Sans MS"/>
              <a:ea typeface="Comic Sans MS"/>
              <a:cs typeface="Comic Sans MS"/>
              <a:sym typeface="Comic Sans MS"/>
            </a:endParaRPr>
          </a:p>
        </p:txBody>
      </p:sp>
      <p:sp>
        <p:nvSpPr>
          <p:cNvPr id="263" name="Google Shape;263;g2e4ba58b311_0_1"/>
          <p:cNvSpPr txBox="1"/>
          <p:nvPr>
            <p:ph idx="11" type="ftr"/>
          </p:nvPr>
        </p:nvSpPr>
        <p:spPr>
          <a:xfrm>
            <a:off x="343145" y="6439911"/>
            <a:ext cx="116073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i="1" lang="en-IN" sz="1400">
                <a:solidFill>
                  <a:schemeClr val="dk1"/>
                </a:solidFill>
                <a:latin typeface="Comic Sans MS"/>
                <a:ea typeface="Comic Sans MS"/>
                <a:cs typeface="Comic Sans MS"/>
                <a:sym typeface="Comic Sans MS"/>
              </a:rPr>
              <a:t>5th International Conference on Data Analytics &amp; Management (ICDAM-2024)</a:t>
            </a:r>
            <a:endParaRPr i="1" sz="1400">
              <a:solidFill>
                <a:schemeClr val="dk1"/>
              </a:solidFill>
              <a:latin typeface="Comic Sans MS"/>
              <a:ea typeface="Comic Sans MS"/>
              <a:cs typeface="Comic Sans MS"/>
              <a:sym typeface="Comic Sans MS"/>
            </a:endParaRPr>
          </a:p>
        </p:txBody>
      </p:sp>
      <p:pic>
        <p:nvPicPr>
          <p:cNvPr id="264" name="Google Shape;264;g2e4ba58b311_0_1"/>
          <p:cNvPicPr preferRelativeResize="0"/>
          <p:nvPr/>
        </p:nvPicPr>
        <p:blipFill rotWithShape="1">
          <a:blip r:embed="rId3">
            <a:alphaModFix/>
          </a:blip>
          <a:srcRect b="0" l="0" r="0" t="0"/>
          <a:stretch/>
        </p:blipFill>
        <p:spPr>
          <a:xfrm>
            <a:off x="9359644" y="321381"/>
            <a:ext cx="2724642" cy="752682"/>
          </a:xfrm>
          <a:prstGeom prst="rect">
            <a:avLst/>
          </a:prstGeom>
          <a:noFill/>
          <a:ln>
            <a:noFill/>
          </a:ln>
        </p:spPr>
      </p:pic>
      <p:pic>
        <p:nvPicPr>
          <p:cNvPr id="265" name="Google Shape;265;g2e4ba58b311_0_1"/>
          <p:cNvPicPr preferRelativeResize="0"/>
          <p:nvPr/>
        </p:nvPicPr>
        <p:blipFill rotWithShape="1">
          <a:blip r:embed="rId4">
            <a:alphaModFix/>
          </a:blip>
          <a:srcRect b="0" l="0" r="0" t="0"/>
          <a:stretch/>
        </p:blipFill>
        <p:spPr>
          <a:xfrm>
            <a:off x="1284257" y="463268"/>
            <a:ext cx="2454513" cy="634220"/>
          </a:xfrm>
          <a:prstGeom prst="rect">
            <a:avLst/>
          </a:prstGeom>
          <a:noFill/>
          <a:ln>
            <a:noFill/>
          </a:ln>
        </p:spPr>
      </p:pic>
      <p:pic>
        <p:nvPicPr>
          <p:cNvPr id="266" name="Google Shape;266;g2e4ba58b311_0_1"/>
          <p:cNvPicPr preferRelativeResize="0"/>
          <p:nvPr/>
        </p:nvPicPr>
        <p:blipFill rotWithShape="1">
          <a:blip r:embed="rId5">
            <a:alphaModFix/>
          </a:blip>
          <a:srcRect b="0" l="0" r="0" t="0"/>
          <a:stretch/>
        </p:blipFill>
        <p:spPr>
          <a:xfrm>
            <a:off x="8101870" y="126215"/>
            <a:ext cx="1106385" cy="1106385"/>
          </a:xfrm>
          <a:prstGeom prst="rect">
            <a:avLst/>
          </a:prstGeom>
          <a:noFill/>
          <a:ln>
            <a:noFill/>
          </a:ln>
        </p:spPr>
      </p:pic>
      <p:pic>
        <p:nvPicPr>
          <p:cNvPr descr="A blue circle with a circle with a circle and a circle with a circle with a circle with a circle with a circle with a circle with a circle with a circle with a circle with a circle&#10;&#10;Description automatically generated" id="267" name="Google Shape;267;g2e4ba58b311_0_1"/>
          <p:cNvPicPr preferRelativeResize="0"/>
          <p:nvPr/>
        </p:nvPicPr>
        <p:blipFill rotWithShape="1">
          <a:blip r:embed="rId6">
            <a:alphaModFix/>
          </a:blip>
          <a:srcRect b="0" l="0" r="0" t="0"/>
          <a:stretch/>
        </p:blipFill>
        <p:spPr>
          <a:xfrm>
            <a:off x="55845" y="183197"/>
            <a:ext cx="1077023" cy="1077023"/>
          </a:xfrm>
          <a:prstGeom prst="rect">
            <a:avLst/>
          </a:prstGeom>
          <a:noFill/>
          <a:ln>
            <a:noFill/>
          </a:ln>
        </p:spPr>
      </p:pic>
      <p:pic>
        <p:nvPicPr>
          <p:cNvPr id="268" name="Google Shape;268;g2e4ba58b311_0_1"/>
          <p:cNvPicPr preferRelativeResize="0"/>
          <p:nvPr/>
        </p:nvPicPr>
        <p:blipFill rotWithShape="1">
          <a:blip r:embed="rId7">
            <a:alphaModFix/>
          </a:blip>
          <a:srcRect b="0" l="0" r="0" t="0"/>
          <a:stretch/>
        </p:blipFill>
        <p:spPr>
          <a:xfrm>
            <a:off x="3781344" y="83145"/>
            <a:ext cx="1386852" cy="1163167"/>
          </a:xfrm>
          <a:prstGeom prst="rect">
            <a:avLst/>
          </a:prstGeom>
          <a:noFill/>
          <a:ln>
            <a:noFill/>
          </a:ln>
        </p:spPr>
      </p:pic>
      <p:pic>
        <p:nvPicPr>
          <p:cNvPr id="269" name="Google Shape;269;g2e4ba58b311_0_1"/>
          <p:cNvPicPr preferRelativeResize="0"/>
          <p:nvPr/>
        </p:nvPicPr>
        <p:blipFill rotWithShape="1">
          <a:blip r:embed="rId8">
            <a:alphaModFix/>
          </a:blip>
          <a:srcRect b="0" l="0" r="0" t="0"/>
          <a:stretch/>
        </p:blipFill>
        <p:spPr>
          <a:xfrm>
            <a:off x="6527266" y="312173"/>
            <a:ext cx="1672589" cy="761891"/>
          </a:xfrm>
          <a:prstGeom prst="rect">
            <a:avLst/>
          </a:prstGeom>
          <a:noFill/>
          <a:ln>
            <a:noFill/>
          </a:ln>
        </p:spPr>
      </p:pic>
      <p:pic>
        <p:nvPicPr>
          <p:cNvPr id="270" name="Google Shape;270;g2e4ba58b311_0_1"/>
          <p:cNvPicPr preferRelativeResize="0"/>
          <p:nvPr/>
        </p:nvPicPr>
        <p:blipFill rotWithShape="1">
          <a:blip r:embed="rId9">
            <a:alphaModFix/>
          </a:blip>
          <a:srcRect b="0" l="0" r="0" t="0"/>
          <a:stretch/>
        </p:blipFill>
        <p:spPr>
          <a:xfrm>
            <a:off x="5198888" y="139927"/>
            <a:ext cx="1262414" cy="110638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4"/>
          <p:cNvSpPr txBox="1"/>
          <p:nvPr>
            <p:ph idx="1" type="subTitle"/>
          </p:nvPr>
        </p:nvSpPr>
        <p:spPr>
          <a:xfrm>
            <a:off x="461639" y="1733550"/>
            <a:ext cx="11407806" cy="465837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IN">
                <a:solidFill>
                  <a:schemeClr val="dk1"/>
                </a:solidFill>
                <a:latin typeface="Comic Sans MS"/>
                <a:ea typeface="Comic Sans MS"/>
                <a:cs typeface="Comic Sans MS"/>
                <a:sym typeface="Comic Sans MS"/>
              </a:rPr>
              <a:t>10. REFERENCES :</a:t>
            </a:r>
            <a:endParaRPr/>
          </a:p>
          <a:p>
            <a:pPr indent="0" lvl="0" marL="0" rtl="0" algn="l">
              <a:lnSpc>
                <a:spcPct val="90000"/>
              </a:lnSpc>
              <a:spcBef>
                <a:spcPts val="1000"/>
              </a:spcBef>
              <a:spcAft>
                <a:spcPts val="0"/>
              </a:spcAft>
              <a:buClr>
                <a:schemeClr val="dk1"/>
              </a:buClr>
              <a:buSzPct val="100000"/>
              <a:buNone/>
            </a:pPr>
            <a:r>
              <a:rPr lang="en-IN">
                <a:latin typeface="Comic Sans MS"/>
                <a:ea typeface="Comic Sans MS"/>
                <a:cs typeface="Comic Sans MS"/>
                <a:sym typeface="Comic Sans MS"/>
              </a:rPr>
              <a:t>1. Zaccagnino, D., Telesca, L. and Doglioni, C. (2023) Global versus local clustering of seismicity: Implications with earthquake prediction</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ct val="100000"/>
              <a:buNone/>
            </a:pPr>
            <a:r>
              <a:rPr lang="en-IN">
                <a:latin typeface="Comic Sans MS"/>
                <a:ea typeface="Comic Sans MS"/>
                <a:cs typeface="Comic Sans MS"/>
                <a:sym typeface="Comic Sans MS"/>
              </a:rPr>
              <a:t>2. Zaccagnino, D., Telesca, L. and Doglioni, C. (2022) Scaling properties of seismicity and faulting’, Earth and Planetary Science Letters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ct val="100000"/>
              <a:buNone/>
            </a:pPr>
            <a:r>
              <a:rPr lang="en-IN">
                <a:latin typeface="Comic Sans MS"/>
                <a:ea typeface="Comic Sans MS"/>
                <a:cs typeface="Comic Sans MS"/>
                <a:sym typeface="Comic Sans MS"/>
              </a:rPr>
              <a:t>3. Laurenti, L. et al. (2022) Deep learning for laboratory earthquake prediction and autoregressive forecasting of fault zone stress , Earth and Planetary Science Letters, 598.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ct val="100000"/>
              <a:buNone/>
            </a:pPr>
            <a:r>
              <a:rPr lang="en-IN">
                <a:latin typeface="Comic Sans MS"/>
                <a:ea typeface="Comic Sans MS"/>
                <a:cs typeface="Comic Sans MS"/>
                <a:sym typeface="Comic Sans MS"/>
              </a:rPr>
              <a:t>4. Kavianpour, P. et al. (2021) A CNN-BiLSTM Model with Attention Mechanism for Earthquake Prediction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ct val="100000"/>
              <a:buNone/>
            </a:pPr>
            <a:r>
              <a:rPr lang="en-IN">
                <a:latin typeface="Comic Sans MS"/>
                <a:ea typeface="Comic Sans MS"/>
                <a:cs typeface="Comic Sans MS"/>
                <a:sym typeface="Comic Sans MS"/>
              </a:rPr>
              <a:t>5. Jain, R. et al. (2021) A comprehensive analysis and prediction of earthquake magnitude based on position and depth parameters using machine and deep learning models, Multimedia Tools and Applications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ct val="100000"/>
              <a:buNone/>
            </a:pPr>
            <a:r>
              <a:rPr lang="en-IN">
                <a:latin typeface="Comic Sans MS"/>
                <a:ea typeface="Comic Sans MS"/>
                <a:cs typeface="Comic Sans MS"/>
                <a:sym typeface="Comic Sans MS"/>
              </a:rPr>
              <a:t>6. Magrini, F. et al. (2020) Local earthquakes detection: A benchmark dataset of 3-component seismograms built on a global scale, Artificial Intelligence in Geosciences</a:t>
            </a:r>
            <a:endParaRPr>
              <a:latin typeface="Comic Sans MS"/>
              <a:ea typeface="Comic Sans MS"/>
              <a:cs typeface="Comic Sans MS"/>
              <a:sym typeface="Comic Sans MS"/>
            </a:endParaRPr>
          </a:p>
        </p:txBody>
      </p:sp>
      <p:sp>
        <p:nvSpPr>
          <p:cNvPr id="276" name="Google Shape;276;p14"/>
          <p:cNvSpPr txBox="1"/>
          <p:nvPr>
            <p:ph idx="11" type="ftr"/>
          </p:nvPr>
        </p:nvSpPr>
        <p:spPr>
          <a:xfrm>
            <a:off x="326837" y="6461449"/>
            <a:ext cx="11987815" cy="32145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i="1" lang="en-IN" sz="1400">
                <a:solidFill>
                  <a:schemeClr val="dk1"/>
                </a:solidFill>
                <a:latin typeface="Comic Sans MS"/>
                <a:ea typeface="Comic Sans MS"/>
                <a:cs typeface="Comic Sans MS"/>
                <a:sym typeface="Comic Sans MS"/>
              </a:rPr>
              <a:t>5th International Conference on Data Analytics &amp; Management (ICDAM-2024)</a:t>
            </a:r>
            <a:endParaRPr i="1" sz="1400">
              <a:solidFill>
                <a:schemeClr val="dk1"/>
              </a:solidFill>
              <a:latin typeface="Comic Sans MS"/>
              <a:ea typeface="Comic Sans MS"/>
              <a:cs typeface="Comic Sans MS"/>
              <a:sym typeface="Comic Sans MS"/>
            </a:endParaRPr>
          </a:p>
        </p:txBody>
      </p:sp>
      <p:pic>
        <p:nvPicPr>
          <p:cNvPr id="277" name="Google Shape;277;p14"/>
          <p:cNvPicPr preferRelativeResize="0"/>
          <p:nvPr/>
        </p:nvPicPr>
        <p:blipFill rotWithShape="1">
          <a:blip r:embed="rId3">
            <a:alphaModFix/>
          </a:blip>
          <a:srcRect b="0" l="0" r="0" t="0"/>
          <a:stretch/>
        </p:blipFill>
        <p:spPr>
          <a:xfrm>
            <a:off x="9359644" y="321381"/>
            <a:ext cx="2724644" cy="752683"/>
          </a:xfrm>
          <a:prstGeom prst="rect">
            <a:avLst/>
          </a:prstGeom>
          <a:noFill/>
          <a:ln>
            <a:noFill/>
          </a:ln>
        </p:spPr>
      </p:pic>
      <p:pic>
        <p:nvPicPr>
          <p:cNvPr id="278" name="Google Shape;278;p14"/>
          <p:cNvPicPr preferRelativeResize="0"/>
          <p:nvPr/>
        </p:nvPicPr>
        <p:blipFill rotWithShape="1">
          <a:blip r:embed="rId4">
            <a:alphaModFix/>
          </a:blip>
          <a:srcRect b="0" l="0" r="0" t="0"/>
          <a:stretch/>
        </p:blipFill>
        <p:spPr>
          <a:xfrm>
            <a:off x="1284257" y="463268"/>
            <a:ext cx="2454513" cy="634220"/>
          </a:xfrm>
          <a:prstGeom prst="rect">
            <a:avLst/>
          </a:prstGeom>
          <a:noFill/>
          <a:ln>
            <a:noFill/>
          </a:ln>
        </p:spPr>
      </p:pic>
      <p:pic>
        <p:nvPicPr>
          <p:cNvPr id="279" name="Google Shape;279;p14"/>
          <p:cNvPicPr preferRelativeResize="0"/>
          <p:nvPr/>
        </p:nvPicPr>
        <p:blipFill rotWithShape="1">
          <a:blip r:embed="rId5">
            <a:alphaModFix/>
          </a:blip>
          <a:srcRect b="0" l="0" r="0" t="0"/>
          <a:stretch/>
        </p:blipFill>
        <p:spPr>
          <a:xfrm>
            <a:off x="8101870" y="126215"/>
            <a:ext cx="1106385" cy="1106385"/>
          </a:xfrm>
          <a:prstGeom prst="rect">
            <a:avLst/>
          </a:prstGeom>
          <a:noFill/>
          <a:ln>
            <a:noFill/>
          </a:ln>
        </p:spPr>
      </p:pic>
      <p:pic>
        <p:nvPicPr>
          <p:cNvPr descr="A blue circle with a circle with a circle and a circle with a circle with a circle with a circle with a circle with a circle with a circle with a circle with a circle with a circle&#10;&#10;Description automatically generated" id="280" name="Google Shape;280;p14"/>
          <p:cNvPicPr preferRelativeResize="0"/>
          <p:nvPr/>
        </p:nvPicPr>
        <p:blipFill rotWithShape="1">
          <a:blip r:embed="rId6">
            <a:alphaModFix/>
          </a:blip>
          <a:srcRect b="0" l="0" r="0" t="0"/>
          <a:stretch/>
        </p:blipFill>
        <p:spPr>
          <a:xfrm>
            <a:off x="55845" y="183197"/>
            <a:ext cx="1077023" cy="1077023"/>
          </a:xfrm>
          <a:prstGeom prst="rect">
            <a:avLst/>
          </a:prstGeom>
          <a:noFill/>
          <a:ln>
            <a:noFill/>
          </a:ln>
        </p:spPr>
      </p:pic>
      <p:pic>
        <p:nvPicPr>
          <p:cNvPr id="281" name="Google Shape;281;p14"/>
          <p:cNvPicPr preferRelativeResize="0"/>
          <p:nvPr/>
        </p:nvPicPr>
        <p:blipFill rotWithShape="1">
          <a:blip r:embed="rId7">
            <a:alphaModFix/>
          </a:blip>
          <a:srcRect b="0" l="0" r="0" t="0"/>
          <a:stretch/>
        </p:blipFill>
        <p:spPr>
          <a:xfrm>
            <a:off x="3781344" y="83145"/>
            <a:ext cx="1386852" cy="1163167"/>
          </a:xfrm>
          <a:prstGeom prst="rect">
            <a:avLst/>
          </a:prstGeom>
          <a:noFill/>
          <a:ln>
            <a:noFill/>
          </a:ln>
        </p:spPr>
      </p:pic>
      <p:pic>
        <p:nvPicPr>
          <p:cNvPr id="282" name="Google Shape;282;p14"/>
          <p:cNvPicPr preferRelativeResize="0"/>
          <p:nvPr/>
        </p:nvPicPr>
        <p:blipFill rotWithShape="1">
          <a:blip r:embed="rId8">
            <a:alphaModFix/>
          </a:blip>
          <a:srcRect b="0" l="0" r="0" t="0"/>
          <a:stretch/>
        </p:blipFill>
        <p:spPr>
          <a:xfrm>
            <a:off x="6527266" y="312173"/>
            <a:ext cx="1672589" cy="761891"/>
          </a:xfrm>
          <a:prstGeom prst="rect">
            <a:avLst/>
          </a:prstGeom>
          <a:noFill/>
          <a:ln>
            <a:noFill/>
          </a:ln>
        </p:spPr>
      </p:pic>
      <p:pic>
        <p:nvPicPr>
          <p:cNvPr id="283" name="Google Shape;283;p14"/>
          <p:cNvPicPr preferRelativeResize="0"/>
          <p:nvPr/>
        </p:nvPicPr>
        <p:blipFill rotWithShape="1">
          <a:blip r:embed="rId9">
            <a:alphaModFix/>
          </a:blip>
          <a:srcRect b="0" l="0" r="0" t="0"/>
          <a:stretch/>
        </p:blipFill>
        <p:spPr>
          <a:xfrm>
            <a:off x="5198888" y="139927"/>
            <a:ext cx="1262414" cy="110638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e4ba58b311_0_56"/>
          <p:cNvSpPr txBox="1"/>
          <p:nvPr>
            <p:ph idx="1" type="subTitle"/>
          </p:nvPr>
        </p:nvSpPr>
        <p:spPr>
          <a:xfrm>
            <a:off x="461639" y="1733550"/>
            <a:ext cx="11407800" cy="4658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IN">
                <a:solidFill>
                  <a:schemeClr val="dk1"/>
                </a:solidFill>
                <a:latin typeface="Comic Sans MS"/>
                <a:ea typeface="Comic Sans MS"/>
                <a:cs typeface="Comic Sans MS"/>
                <a:sym typeface="Comic Sans MS"/>
              </a:rPr>
              <a:t>10. REFERENCES :</a:t>
            </a:r>
            <a:endParaRPr/>
          </a:p>
          <a:p>
            <a:pPr indent="0" lvl="0" marL="0" rtl="0" algn="l">
              <a:lnSpc>
                <a:spcPct val="90000"/>
              </a:lnSpc>
              <a:spcBef>
                <a:spcPts val="1000"/>
              </a:spcBef>
              <a:spcAft>
                <a:spcPts val="0"/>
              </a:spcAft>
              <a:buClr>
                <a:schemeClr val="dk1"/>
              </a:buClr>
              <a:buSzPct val="100000"/>
              <a:buNone/>
            </a:pPr>
            <a:r>
              <a:rPr lang="en-IN">
                <a:latin typeface="Comic Sans MS"/>
                <a:ea typeface="Comic Sans MS"/>
                <a:cs typeface="Comic Sans MS"/>
                <a:sym typeface="Comic Sans MS"/>
              </a:rPr>
              <a:t>7. Tang, B. et al. (2019) Rapid estimation of earthquake fatalities in China using an empirical regression method, International Journal of Disaster Risk Reduction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ct val="100000"/>
              <a:buNone/>
            </a:pPr>
            <a:r>
              <a:rPr lang="en-IN">
                <a:latin typeface="Comic Sans MS"/>
                <a:ea typeface="Comic Sans MS"/>
                <a:cs typeface="Comic Sans MS"/>
                <a:sym typeface="Comic Sans MS"/>
              </a:rPr>
              <a:t>8. Asim, K.M. et al. (2018) Earthquake prediction model using support vector regressor and hybrid neural networks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ct val="100000"/>
              <a:buNone/>
            </a:pPr>
            <a:r>
              <a:rPr lang="en-IN">
                <a:latin typeface="Comic Sans MS"/>
                <a:ea typeface="Comic Sans MS"/>
                <a:cs typeface="Comic Sans MS"/>
                <a:sym typeface="Comic Sans MS"/>
              </a:rPr>
              <a:t>9. Asencio-Cortés, G. et al. (2018) Earthquake prediction in California using regression algorithms and cloud-based big data infrastructure, Computers and Geoscience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ct val="100000"/>
              <a:buNone/>
            </a:pPr>
            <a:r>
              <a:rPr lang="en-IN">
                <a:latin typeface="Comic Sans MS"/>
                <a:ea typeface="Comic Sans MS"/>
                <a:cs typeface="Comic Sans MS"/>
                <a:sym typeface="Comic Sans MS"/>
              </a:rPr>
              <a:t>10. Joshi, A., Vishnu, C. and Mohan, C.K. (2022) Early detection of earthquake magnitude based on stacked ensemble model, Journal of Asian Earth Sciences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ct val="100000"/>
              <a:buNone/>
            </a:pPr>
            <a:r>
              <a:rPr lang="en-IN">
                <a:latin typeface="Comic Sans MS"/>
                <a:ea typeface="Comic Sans MS"/>
                <a:cs typeface="Comic Sans MS"/>
                <a:sym typeface="Comic Sans MS"/>
              </a:rPr>
              <a:t>11. Celik, E., Atalay, M. and Kondiloğlu, A. (2016) THE EARTHQUAKE MAGNITUDE PREDICTION USED SEISMIC TIME SERIES AND MACHINE LEARNING METHODS.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ct val="100000"/>
              <a:buNone/>
            </a:pPr>
            <a:r>
              <a:rPr lang="en-IN">
                <a:latin typeface="Comic Sans MS"/>
                <a:ea typeface="Comic Sans MS"/>
                <a:cs typeface="Comic Sans MS"/>
                <a:sym typeface="Comic Sans MS"/>
              </a:rPr>
              <a:t>12. Rouet-Leduc, B. et al. (2017) Machine Learning Predicts Laboratory Earthquakes</a:t>
            </a:r>
            <a:endParaRPr>
              <a:latin typeface="Comic Sans MS"/>
              <a:ea typeface="Comic Sans MS"/>
              <a:cs typeface="Comic Sans MS"/>
              <a:sym typeface="Comic Sans MS"/>
            </a:endParaRPr>
          </a:p>
        </p:txBody>
      </p:sp>
      <p:sp>
        <p:nvSpPr>
          <p:cNvPr id="289" name="Google Shape;289;g2e4ba58b311_0_56"/>
          <p:cNvSpPr txBox="1"/>
          <p:nvPr>
            <p:ph idx="11" type="ftr"/>
          </p:nvPr>
        </p:nvSpPr>
        <p:spPr>
          <a:xfrm>
            <a:off x="326837" y="6461449"/>
            <a:ext cx="11987700" cy="321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i="1" lang="en-IN" sz="1400">
                <a:solidFill>
                  <a:schemeClr val="dk1"/>
                </a:solidFill>
                <a:latin typeface="Comic Sans MS"/>
                <a:ea typeface="Comic Sans MS"/>
                <a:cs typeface="Comic Sans MS"/>
                <a:sym typeface="Comic Sans MS"/>
              </a:rPr>
              <a:t>5th International Conference on Data Analytics &amp; Management (ICDAM-2024)</a:t>
            </a:r>
            <a:endParaRPr i="1" sz="1400">
              <a:solidFill>
                <a:schemeClr val="dk1"/>
              </a:solidFill>
              <a:latin typeface="Comic Sans MS"/>
              <a:ea typeface="Comic Sans MS"/>
              <a:cs typeface="Comic Sans MS"/>
              <a:sym typeface="Comic Sans MS"/>
            </a:endParaRPr>
          </a:p>
        </p:txBody>
      </p:sp>
      <p:pic>
        <p:nvPicPr>
          <p:cNvPr id="290" name="Google Shape;290;g2e4ba58b311_0_56"/>
          <p:cNvPicPr preferRelativeResize="0"/>
          <p:nvPr/>
        </p:nvPicPr>
        <p:blipFill rotWithShape="1">
          <a:blip r:embed="rId3">
            <a:alphaModFix/>
          </a:blip>
          <a:srcRect b="0" l="0" r="0" t="0"/>
          <a:stretch/>
        </p:blipFill>
        <p:spPr>
          <a:xfrm>
            <a:off x="9359644" y="321381"/>
            <a:ext cx="2724642" cy="752682"/>
          </a:xfrm>
          <a:prstGeom prst="rect">
            <a:avLst/>
          </a:prstGeom>
          <a:noFill/>
          <a:ln>
            <a:noFill/>
          </a:ln>
        </p:spPr>
      </p:pic>
      <p:pic>
        <p:nvPicPr>
          <p:cNvPr id="291" name="Google Shape;291;g2e4ba58b311_0_56"/>
          <p:cNvPicPr preferRelativeResize="0"/>
          <p:nvPr/>
        </p:nvPicPr>
        <p:blipFill rotWithShape="1">
          <a:blip r:embed="rId4">
            <a:alphaModFix/>
          </a:blip>
          <a:srcRect b="0" l="0" r="0" t="0"/>
          <a:stretch/>
        </p:blipFill>
        <p:spPr>
          <a:xfrm>
            <a:off x="1284257" y="463268"/>
            <a:ext cx="2454513" cy="634220"/>
          </a:xfrm>
          <a:prstGeom prst="rect">
            <a:avLst/>
          </a:prstGeom>
          <a:noFill/>
          <a:ln>
            <a:noFill/>
          </a:ln>
        </p:spPr>
      </p:pic>
      <p:pic>
        <p:nvPicPr>
          <p:cNvPr id="292" name="Google Shape;292;g2e4ba58b311_0_56"/>
          <p:cNvPicPr preferRelativeResize="0"/>
          <p:nvPr/>
        </p:nvPicPr>
        <p:blipFill rotWithShape="1">
          <a:blip r:embed="rId5">
            <a:alphaModFix/>
          </a:blip>
          <a:srcRect b="0" l="0" r="0" t="0"/>
          <a:stretch/>
        </p:blipFill>
        <p:spPr>
          <a:xfrm>
            <a:off x="8101870" y="126215"/>
            <a:ext cx="1106385" cy="1106385"/>
          </a:xfrm>
          <a:prstGeom prst="rect">
            <a:avLst/>
          </a:prstGeom>
          <a:noFill/>
          <a:ln>
            <a:noFill/>
          </a:ln>
        </p:spPr>
      </p:pic>
      <p:pic>
        <p:nvPicPr>
          <p:cNvPr descr="A blue circle with a circle with a circle and a circle with a circle with a circle with a circle with a circle with a circle with a circle with a circle with a circle with a circle&#10;&#10;Description automatically generated" id="293" name="Google Shape;293;g2e4ba58b311_0_56"/>
          <p:cNvPicPr preferRelativeResize="0"/>
          <p:nvPr/>
        </p:nvPicPr>
        <p:blipFill rotWithShape="1">
          <a:blip r:embed="rId6">
            <a:alphaModFix/>
          </a:blip>
          <a:srcRect b="0" l="0" r="0" t="0"/>
          <a:stretch/>
        </p:blipFill>
        <p:spPr>
          <a:xfrm>
            <a:off x="55845" y="183197"/>
            <a:ext cx="1077023" cy="1077023"/>
          </a:xfrm>
          <a:prstGeom prst="rect">
            <a:avLst/>
          </a:prstGeom>
          <a:noFill/>
          <a:ln>
            <a:noFill/>
          </a:ln>
        </p:spPr>
      </p:pic>
      <p:pic>
        <p:nvPicPr>
          <p:cNvPr id="294" name="Google Shape;294;g2e4ba58b311_0_56"/>
          <p:cNvPicPr preferRelativeResize="0"/>
          <p:nvPr/>
        </p:nvPicPr>
        <p:blipFill rotWithShape="1">
          <a:blip r:embed="rId7">
            <a:alphaModFix/>
          </a:blip>
          <a:srcRect b="0" l="0" r="0" t="0"/>
          <a:stretch/>
        </p:blipFill>
        <p:spPr>
          <a:xfrm>
            <a:off x="3781344" y="83145"/>
            <a:ext cx="1386852" cy="1163167"/>
          </a:xfrm>
          <a:prstGeom prst="rect">
            <a:avLst/>
          </a:prstGeom>
          <a:noFill/>
          <a:ln>
            <a:noFill/>
          </a:ln>
        </p:spPr>
      </p:pic>
      <p:pic>
        <p:nvPicPr>
          <p:cNvPr id="295" name="Google Shape;295;g2e4ba58b311_0_56"/>
          <p:cNvPicPr preferRelativeResize="0"/>
          <p:nvPr/>
        </p:nvPicPr>
        <p:blipFill rotWithShape="1">
          <a:blip r:embed="rId8">
            <a:alphaModFix/>
          </a:blip>
          <a:srcRect b="0" l="0" r="0" t="0"/>
          <a:stretch/>
        </p:blipFill>
        <p:spPr>
          <a:xfrm>
            <a:off x="6527266" y="312173"/>
            <a:ext cx="1672589" cy="761891"/>
          </a:xfrm>
          <a:prstGeom prst="rect">
            <a:avLst/>
          </a:prstGeom>
          <a:noFill/>
          <a:ln>
            <a:noFill/>
          </a:ln>
        </p:spPr>
      </p:pic>
      <p:pic>
        <p:nvPicPr>
          <p:cNvPr id="296" name="Google Shape;296;g2e4ba58b311_0_56"/>
          <p:cNvPicPr preferRelativeResize="0"/>
          <p:nvPr/>
        </p:nvPicPr>
        <p:blipFill rotWithShape="1">
          <a:blip r:embed="rId9">
            <a:alphaModFix/>
          </a:blip>
          <a:srcRect b="0" l="0" r="0" t="0"/>
          <a:stretch/>
        </p:blipFill>
        <p:spPr>
          <a:xfrm>
            <a:off x="5198888" y="139927"/>
            <a:ext cx="1262414" cy="110638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idx="1" type="subTitle"/>
          </p:nvPr>
        </p:nvSpPr>
        <p:spPr>
          <a:xfrm>
            <a:off x="279496" y="1381886"/>
            <a:ext cx="11633008" cy="509532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400"/>
              <a:buNone/>
            </a:pPr>
            <a:r>
              <a:rPr lang="en-IN">
                <a:solidFill>
                  <a:schemeClr val="dk1"/>
                </a:solidFill>
                <a:latin typeface="Comic Sans MS"/>
                <a:ea typeface="Comic Sans MS"/>
                <a:cs typeface="Comic Sans MS"/>
                <a:sym typeface="Comic Sans MS"/>
              </a:rPr>
              <a:t>2. ABSTRACT: </a:t>
            </a:r>
            <a:endParaRPr/>
          </a:p>
          <a:p>
            <a:pPr indent="0" lvl="0" marL="0" rtl="0" algn="l">
              <a:lnSpc>
                <a:spcPct val="90000"/>
              </a:lnSpc>
              <a:spcBef>
                <a:spcPts val="1000"/>
              </a:spcBef>
              <a:spcAft>
                <a:spcPts val="0"/>
              </a:spcAft>
              <a:buClr>
                <a:schemeClr val="dk1"/>
              </a:buClr>
              <a:buSzPts val="2400"/>
              <a:buNone/>
            </a:pPr>
            <a:r>
              <a:rPr lang="en-IN">
                <a:solidFill>
                  <a:schemeClr val="dk1"/>
                </a:solidFill>
                <a:latin typeface="Comic Sans MS"/>
                <a:ea typeface="Comic Sans MS"/>
                <a:cs typeface="Comic Sans MS"/>
                <a:sym typeface="Comic Sans MS"/>
              </a:rPr>
              <a:t>Earthquake is a natural disaster that can impose enormous amounts of damage and can lead to loss of several lives. Earthquakes are very challenging and one of the most difficult study topics but research on earthquake prediction can save a lot of lives and can also aid in minimizing structural damage to buildings and government losses. The idea of our research is to create a model that predicts earthquake magnitude via machine learning techniques. An earthquake's magnitude can be determined based on different geographical topology or the number of seismic stations that recorded the event. Regression Analysis, a powerful statistical methodology or technique to assess the correlation between 1 or numerous independent variables and dependent variables. This project consists of a comparative analysis of various regression models, like Support Vector Regression(SVR), Linear-Regression (LR), and others. The final result will later show whether the regression model is more effective and helpful in estimating the earthquake's magnitude. </a:t>
            </a:r>
            <a:endParaRPr>
              <a:latin typeface="Comic Sans MS"/>
              <a:ea typeface="Comic Sans MS"/>
              <a:cs typeface="Comic Sans MS"/>
              <a:sym typeface="Comic Sans MS"/>
            </a:endParaRPr>
          </a:p>
        </p:txBody>
      </p:sp>
      <p:sp>
        <p:nvSpPr>
          <p:cNvPr id="101" name="Google Shape;101;p2"/>
          <p:cNvSpPr txBox="1"/>
          <p:nvPr>
            <p:ph idx="11" type="ftr"/>
          </p:nvPr>
        </p:nvSpPr>
        <p:spPr>
          <a:xfrm>
            <a:off x="202414" y="6522792"/>
            <a:ext cx="11878605" cy="320829"/>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i="1" lang="en-IN" sz="1400">
                <a:solidFill>
                  <a:schemeClr val="dk1"/>
                </a:solidFill>
                <a:latin typeface="Comic Sans MS"/>
                <a:ea typeface="Comic Sans MS"/>
                <a:cs typeface="Comic Sans MS"/>
                <a:sym typeface="Comic Sans MS"/>
              </a:rPr>
              <a:t>5th International Conference on Data Analytics &amp; Management (ICDAM-2024)</a:t>
            </a:r>
            <a:endParaRPr i="1" sz="1400">
              <a:solidFill>
                <a:schemeClr val="dk1"/>
              </a:solidFill>
              <a:latin typeface="Comic Sans MS"/>
              <a:ea typeface="Comic Sans MS"/>
              <a:cs typeface="Comic Sans MS"/>
              <a:sym typeface="Comic Sans MS"/>
            </a:endParaRPr>
          </a:p>
        </p:txBody>
      </p:sp>
      <p:pic>
        <p:nvPicPr>
          <p:cNvPr id="102" name="Google Shape;102;p2"/>
          <p:cNvPicPr preferRelativeResize="0"/>
          <p:nvPr/>
        </p:nvPicPr>
        <p:blipFill rotWithShape="1">
          <a:blip r:embed="rId3">
            <a:alphaModFix/>
          </a:blip>
          <a:srcRect b="0" l="0" r="0" t="0"/>
          <a:stretch/>
        </p:blipFill>
        <p:spPr>
          <a:xfrm>
            <a:off x="9359644" y="321381"/>
            <a:ext cx="2724644" cy="752683"/>
          </a:xfrm>
          <a:prstGeom prst="rect">
            <a:avLst/>
          </a:prstGeom>
          <a:noFill/>
          <a:ln>
            <a:noFill/>
          </a:ln>
        </p:spPr>
      </p:pic>
      <p:pic>
        <p:nvPicPr>
          <p:cNvPr id="103" name="Google Shape;103;p2"/>
          <p:cNvPicPr preferRelativeResize="0"/>
          <p:nvPr/>
        </p:nvPicPr>
        <p:blipFill rotWithShape="1">
          <a:blip r:embed="rId4">
            <a:alphaModFix/>
          </a:blip>
          <a:srcRect b="0" l="0" r="0" t="0"/>
          <a:stretch/>
        </p:blipFill>
        <p:spPr>
          <a:xfrm>
            <a:off x="1284257" y="463268"/>
            <a:ext cx="2454513" cy="634220"/>
          </a:xfrm>
          <a:prstGeom prst="rect">
            <a:avLst/>
          </a:prstGeom>
          <a:noFill/>
          <a:ln>
            <a:noFill/>
          </a:ln>
        </p:spPr>
      </p:pic>
      <p:pic>
        <p:nvPicPr>
          <p:cNvPr id="104" name="Google Shape;104;p2"/>
          <p:cNvPicPr preferRelativeResize="0"/>
          <p:nvPr/>
        </p:nvPicPr>
        <p:blipFill rotWithShape="1">
          <a:blip r:embed="rId5">
            <a:alphaModFix/>
          </a:blip>
          <a:srcRect b="0" l="0" r="0" t="0"/>
          <a:stretch/>
        </p:blipFill>
        <p:spPr>
          <a:xfrm>
            <a:off x="8101870" y="126215"/>
            <a:ext cx="1106385" cy="1106385"/>
          </a:xfrm>
          <a:prstGeom prst="rect">
            <a:avLst/>
          </a:prstGeom>
          <a:noFill/>
          <a:ln>
            <a:noFill/>
          </a:ln>
        </p:spPr>
      </p:pic>
      <p:pic>
        <p:nvPicPr>
          <p:cNvPr descr="A blue circle with a circle with a circle and a circle with a circle with a circle with a circle with a circle with a circle with a circle with a circle with a circle with a circle&#10;&#10;Description automatically generated" id="105" name="Google Shape;105;p2"/>
          <p:cNvPicPr preferRelativeResize="0"/>
          <p:nvPr/>
        </p:nvPicPr>
        <p:blipFill rotWithShape="1">
          <a:blip r:embed="rId6">
            <a:alphaModFix/>
          </a:blip>
          <a:srcRect b="0" l="0" r="0" t="0"/>
          <a:stretch/>
        </p:blipFill>
        <p:spPr>
          <a:xfrm>
            <a:off x="55845" y="183197"/>
            <a:ext cx="1077023" cy="1077023"/>
          </a:xfrm>
          <a:prstGeom prst="rect">
            <a:avLst/>
          </a:prstGeom>
          <a:noFill/>
          <a:ln>
            <a:noFill/>
          </a:ln>
        </p:spPr>
      </p:pic>
      <p:pic>
        <p:nvPicPr>
          <p:cNvPr id="106" name="Google Shape;106;p2"/>
          <p:cNvPicPr preferRelativeResize="0"/>
          <p:nvPr/>
        </p:nvPicPr>
        <p:blipFill rotWithShape="1">
          <a:blip r:embed="rId7">
            <a:alphaModFix/>
          </a:blip>
          <a:srcRect b="0" l="0" r="0" t="0"/>
          <a:stretch/>
        </p:blipFill>
        <p:spPr>
          <a:xfrm>
            <a:off x="3781344" y="83145"/>
            <a:ext cx="1386852" cy="1163167"/>
          </a:xfrm>
          <a:prstGeom prst="rect">
            <a:avLst/>
          </a:prstGeom>
          <a:noFill/>
          <a:ln>
            <a:noFill/>
          </a:ln>
        </p:spPr>
      </p:pic>
      <p:pic>
        <p:nvPicPr>
          <p:cNvPr id="107" name="Google Shape;107;p2"/>
          <p:cNvPicPr preferRelativeResize="0"/>
          <p:nvPr/>
        </p:nvPicPr>
        <p:blipFill rotWithShape="1">
          <a:blip r:embed="rId8">
            <a:alphaModFix/>
          </a:blip>
          <a:srcRect b="0" l="0" r="0" t="0"/>
          <a:stretch/>
        </p:blipFill>
        <p:spPr>
          <a:xfrm>
            <a:off x="6527266" y="312173"/>
            <a:ext cx="1672589" cy="761891"/>
          </a:xfrm>
          <a:prstGeom prst="rect">
            <a:avLst/>
          </a:prstGeom>
          <a:noFill/>
          <a:ln>
            <a:noFill/>
          </a:ln>
        </p:spPr>
      </p:pic>
      <p:pic>
        <p:nvPicPr>
          <p:cNvPr id="108" name="Google Shape;108;p2"/>
          <p:cNvPicPr preferRelativeResize="0"/>
          <p:nvPr/>
        </p:nvPicPr>
        <p:blipFill rotWithShape="1">
          <a:blip r:embed="rId9">
            <a:alphaModFix/>
          </a:blip>
          <a:srcRect b="0" l="0" r="0" t="0"/>
          <a:stretch/>
        </p:blipFill>
        <p:spPr>
          <a:xfrm>
            <a:off x="5198888" y="139927"/>
            <a:ext cx="1262414" cy="11063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idx="1" type="subTitle"/>
          </p:nvPr>
        </p:nvSpPr>
        <p:spPr>
          <a:xfrm>
            <a:off x="257452" y="1657350"/>
            <a:ext cx="11611993" cy="473457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IN">
                <a:solidFill>
                  <a:schemeClr val="dk1"/>
                </a:solidFill>
                <a:latin typeface="Comic Sans MS"/>
                <a:ea typeface="Comic Sans MS"/>
                <a:cs typeface="Comic Sans MS"/>
                <a:sym typeface="Comic Sans MS"/>
              </a:rPr>
              <a:t>1. INDEX:</a:t>
            </a:r>
            <a:endParaRPr/>
          </a:p>
        </p:txBody>
      </p:sp>
      <p:sp>
        <p:nvSpPr>
          <p:cNvPr id="114" name="Google Shape;114;p3"/>
          <p:cNvSpPr txBox="1"/>
          <p:nvPr>
            <p:ph idx="11" type="ftr"/>
          </p:nvPr>
        </p:nvSpPr>
        <p:spPr>
          <a:xfrm>
            <a:off x="271746" y="6460101"/>
            <a:ext cx="11678776"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i="1" lang="en-IN" sz="1400">
                <a:solidFill>
                  <a:schemeClr val="dk1"/>
                </a:solidFill>
                <a:latin typeface="Comic Sans MS"/>
                <a:ea typeface="Comic Sans MS"/>
                <a:cs typeface="Comic Sans MS"/>
                <a:sym typeface="Comic Sans MS"/>
              </a:rPr>
              <a:t>5th International Conference on Data Analytics &amp; Management (ICDAM-2024)</a:t>
            </a:r>
            <a:endParaRPr i="1" sz="1400">
              <a:solidFill>
                <a:schemeClr val="dk1"/>
              </a:solidFill>
              <a:latin typeface="Comic Sans MS"/>
              <a:ea typeface="Comic Sans MS"/>
              <a:cs typeface="Comic Sans MS"/>
              <a:sym typeface="Comic Sans MS"/>
            </a:endParaRPr>
          </a:p>
        </p:txBody>
      </p:sp>
      <p:pic>
        <p:nvPicPr>
          <p:cNvPr id="115" name="Google Shape;115;p3"/>
          <p:cNvPicPr preferRelativeResize="0"/>
          <p:nvPr/>
        </p:nvPicPr>
        <p:blipFill rotWithShape="1">
          <a:blip r:embed="rId3">
            <a:alphaModFix/>
          </a:blip>
          <a:srcRect b="0" l="0" r="0" t="0"/>
          <a:stretch/>
        </p:blipFill>
        <p:spPr>
          <a:xfrm>
            <a:off x="9359644" y="321381"/>
            <a:ext cx="2724644" cy="752683"/>
          </a:xfrm>
          <a:prstGeom prst="rect">
            <a:avLst/>
          </a:prstGeom>
          <a:noFill/>
          <a:ln>
            <a:noFill/>
          </a:ln>
        </p:spPr>
      </p:pic>
      <p:pic>
        <p:nvPicPr>
          <p:cNvPr id="116" name="Google Shape;116;p3"/>
          <p:cNvPicPr preferRelativeResize="0"/>
          <p:nvPr/>
        </p:nvPicPr>
        <p:blipFill rotWithShape="1">
          <a:blip r:embed="rId4">
            <a:alphaModFix/>
          </a:blip>
          <a:srcRect b="0" l="0" r="0" t="0"/>
          <a:stretch/>
        </p:blipFill>
        <p:spPr>
          <a:xfrm>
            <a:off x="1284257" y="463268"/>
            <a:ext cx="2454513" cy="634220"/>
          </a:xfrm>
          <a:prstGeom prst="rect">
            <a:avLst/>
          </a:prstGeom>
          <a:noFill/>
          <a:ln>
            <a:noFill/>
          </a:ln>
        </p:spPr>
      </p:pic>
      <p:pic>
        <p:nvPicPr>
          <p:cNvPr id="117" name="Google Shape;117;p3"/>
          <p:cNvPicPr preferRelativeResize="0"/>
          <p:nvPr/>
        </p:nvPicPr>
        <p:blipFill rotWithShape="1">
          <a:blip r:embed="rId5">
            <a:alphaModFix/>
          </a:blip>
          <a:srcRect b="0" l="0" r="0" t="0"/>
          <a:stretch/>
        </p:blipFill>
        <p:spPr>
          <a:xfrm>
            <a:off x="8101870" y="126215"/>
            <a:ext cx="1106385" cy="1106385"/>
          </a:xfrm>
          <a:prstGeom prst="rect">
            <a:avLst/>
          </a:prstGeom>
          <a:noFill/>
          <a:ln>
            <a:noFill/>
          </a:ln>
        </p:spPr>
      </p:pic>
      <p:pic>
        <p:nvPicPr>
          <p:cNvPr descr="A blue circle with a circle with a circle and a circle with a circle with a circle with a circle with a circle with a circle with a circle with a circle with a circle with a circle&#10;&#10;Description automatically generated" id="118" name="Google Shape;118;p3"/>
          <p:cNvPicPr preferRelativeResize="0"/>
          <p:nvPr/>
        </p:nvPicPr>
        <p:blipFill rotWithShape="1">
          <a:blip r:embed="rId6">
            <a:alphaModFix/>
          </a:blip>
          <a:srcRect b="0" l="0" r="0" t="0"/>
          <a:stretch/>
        </p:blipFill>
        <p:spPr>
          <a:xfrm>
            <a:off x="55845" y="183197"/>
            <a:ext cx="1077023" cy="1077023"/>
          </a:xfrm>
          <a:prstGeom prst="rect">
            <a:avLst/>
          </a:prstGeom>
          <a:noFill/>
          <a:ln>
            <a:noFill/>
          </a:ln>
        </p:spPr>
      </p:pic>
      <p:pic>
        <p:nvPicPr>
          <p:cNvPr id="119" name="Google Shape;119;p3"/>
          <p:cNvPicPr preferRelativeResize="0"/>
          <p:nvPr/>
        </p:nvPicPr>
        <p:blipFill rotWithShape="1">
          <a:blip r:embed="rId7">
            <a:alphaModFix/>
          </a:blip>
          <a:srcRect b="0" l="0" r="0" t="0"/>
          <a:stretch/>
        </p:blipFill>
        <p:spPr>
          <a:xfrm>
            <a:off x="3781344" y="83145"/>
            <a:ext cx="1386852" cy="1163167"/>
          </a:xfrm>
          <a:prstGeom prst="rect">
            <a:avLst/>
          </a:prstGeom>
          <a:noFill/>
          <a:ln>
            <a:noFill/>
          </a:ln>
        </p:spPr>
      </p:pic>
      <p:pic>
        <p:nvPicPr>
          <p:cNvPr id="120" name="Google Shape;120;p3"/>
          <p:cNvPicPr preferRelativeResize="0"/>
          <p:nvPr/>
        </p:nvPicPr>
        <p:blipFill rotWithShape="1">
          <a:blip r:embed="rId8">
            <a:alphaModFix/>
          </a:blip>
          <a:srcRect b="0" l="0" r="0" t="0"/>
          <a:stretch/>
        </p:blipFill>
        <p:spPr>
          <a:xfrm>
            <a:off x="6527266" y="312173"/>
            <a:ext cx="1672589" cy="761891"/>
          </a:xfrm>
          <a:prstGeom prst="rect">
            <a:avLst/>
          </a:prstGeom>
          <a:noFill/>
          <a:ln>
            <a:noFill/>
          </a:ln>
        </p:spPr>
      </p:pic>
      <p:pic>
        <p:nvPicPr>
          <p:cNvPr id="121" name="Google Shape;121;p3"/>
          <p:cNvPicPr preferRelativeResize="0"/>
          <p:nvPr/>
        </p:nvPicPr>
        <p:blipFill rotWithShape="1">
          <a:blip r:embed="rId9">
            <a:alphaModFix/>
          </a:blip>
          <a:srcRect b="0" l="0" r="0" t="0"/>
          <a:stretch/>
        </p:blipFill>
        <p:spPr>
          <a:xfrm>
            <a:off x="5198888" y="139927"/>
            <a:ext cx="1262414" cy="110638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idx="1" type="subTitle"/>
          </p:nvPr>
        </p:nvSpPr>
        <p:spPr>
          <a:xfrm>
            <a:off x="325213" y="1365885"/>
            <a:ext cx="11407806" cy="502429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IN">
                <a:solidFill>
                  <a:schemeClr val="dk1"/>
                </a:solidFill>
                <a:latin typeface="Comic Sans MS"/>
                <a:ea typeface="Comic Sans MS"/>
                <a:cs typeface="Comic Sans MS"/>
                <a:sym typeface="Comic Sans MS"/>
              </a:rPr>
              <a:t>3. INTRODUCTION:</a:t>
            </a:r>
            <a:endParaRPr/>
          </a:p>
          <a:p>
            <a:pPr indent="0" lvl="0" marL="0" rtl="0" algn="l">
              <a:lnSpc>
                <a:spcPct val="90000"/>
              </a:lnSpc>
              <a:spcBef>
                <a:spcPts val="1000"/>
              </a:spcBef>
              <a:spcAft>
                <a:spcPts val="0"/>
              </a:spcAft>
              <a:buClr>
                <a:schemeClr val="dk1"/>
              </a:buClr>
              <a:buSzPts val="2400"/>
              <a:buNone/>
            </a:pPr>
            <a:r>
              <a:rPr lang="en-IN">
                <a:solidFill>
                  <a:schemeClr val="dk1"/>
                </a:solidFill>
                <a:latin typeface="Calibri"/>
                <a:ea typeface="Calibri"/>
                <a:cs typeface="Calibri"/>
                <a:sym typeface="Calibri"/>
              </a:rPr>
              <a:t>An Earthquake, a disaster that cannot be controlled by humans i.e it is a natural disaster. When the surface of the earth undergoes powerful shaking, then we say that an earthquake has occurred. The outermost layer of the Earth's surface is what is causing this trembling. Fig. 1 depicts the structure of the Earth's surface layer</a:t>
            </a:r>
            <a:r>
              <a:rPr lang="en-IN">
                <a:solidFill>
                  <a:schemeClr val="dk1"/>
                </a:solidFill>
                <a:latin typeface="Comic Sans MS"/>
                <a:ea typeface="Comic Sans MS"/>
                <a:cs typeface="Comic Sans MS"/>
                <a:sym typeface="Comic Sans MS"/>
              </a:rPr>
              <a:t>.</a:t>
            </a:r>
            <a:endParaRPr/>
          </a:p>
          <a:p>
            <a:pPr indent="0" lvl="0" marL="0" rtl="0" algn="l">
              <a:lnSpc>
                <a:spcPct val="90000"/>
              </a:lnSpc>
              <a:spcBef>
                <a:spcPts val="1000"/>
              </a:spcBef>
              <a:spcAft>
                <a:spcPts val="0"/>
              </a:spcAft>
              <a:buClr>
                <a:schemeClr val="dk1"/>
              </a:buClr>
              <a:buSzPts val="2400"/>
              <a:buNone/>
            </a:pPr>
            <a:r>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400"/>
              <a:buNone/>
            </a:pPr>
            <a:r>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400"/>
              <a:buNone/>
            </a:pPr>
            <a:r>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400"/>
              <a:buNone/>
            </a:pPr>
            <a:r>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400"/>
              <a:buNone/>
            </a:pPr>
            <a:r>
              <a:rPr lang="en-IN">
                <a:solidFill>
                  <a:schemeClr val="dk1"/>
                </a:solidFill>
                <a:latin typeface="Comic Sans MS"/>
                <a:ea typeface="Comic Sans MS"/>
                <a:cs typeface="Comic Sans MS"/>
                <a:sym typeface="Comic Sans MS"/>
              </a:rPr>
              <a:t>					Fig.1</a:t>
            </a:r>
            <a:endParaRPr/>
          </a:p>
          <a:p>
            <a:pPr indent="0" lvl="0" marL="0" rtl="0" algn="l">
              <a:lnSpc>
                <a:spcPct val="90000"/>
              </a:lnSpc>
              <a:spcBef>
                <a:spcPts val="1000"/>
              </a:spcBef>
              <a:spcAft>
                <a:spcPts val="0"/>
              </a:spcAft>
              <a:buClr>
                <a:schemeClr val="dk1"/>
              </a:buClr>
              <a:buSzPts val="2400"/>
              <a:buNone/>
            </a:pPr>
            <a:r>
              <a:rPr lang="en-IN">
                <a:solidFill>
                  <a:schemeClr val="dk1"/>
                </a:solidFill>
                <a:latin typeface="Calibri"/>
                <a:ea typeface="Calibri"/>
                <a:cs typeface="Calibri"/>
                <a:sym typeface="Calibri"/>
              </a:rPr>
              <a:t>The tectonic plates form the outermost layer of the Earth’s Crust. These plates are always moving slowly. By overcoming the friction, this movement releases energy that has been</a:t>
            </a:r>
            <a:endParaRPr>
              <a:latin typeface="Comic Sans MS"/>
              <a:ea typeface="Comic Sans MS"/>
              <a:cs typeface="Comic Sans MS"/>
              <a:sym typeface="Comic Sans MS"/>
            </a:endParaRPr>
          </a:p>
        </p:txBody>
      </p:sp>
      <p:sp>
        <p:nvSpPr>
          <p:cNvPr id="127" name="Google Shape;127;p4"/>
          <p:cNvSpPr txBox="1"/>
          <p:nvPr>
            <p:ph idx="11" type="ftr"/>
          </p:nvPr>
        </p:nvSpPr>
        <p:spPr>
          <a:xfrm>
            <a:off x="177271" y="6492875"/>
            <a:ext cx="120561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i="1" lang="en-IN" sz="1400">
                <a:solidFill>
                  <a:schemeClr val="dk1"/>
                </a:solidFill>
                <a:latin typeface="Comic Sans MS"/>
                <a:ea typeface="Comic Sans MS"/>
                <a:cs typeface="Comic Sans MS"/>
                <a:sym typeface="Comic Sans MS"/>
              </a:rPr>
              <a:t>5th International Conference on Data Analytics &amp; Management (ICDAM-2024)</a:t>
            </a:r>
            <a:endParaRPr i="1" sz="1400">
              <a:solidFill>
                <a:schemeClr val="dk1"/>
              </a:solidFill>
              <a:latin typeface="Comic Sans MS"/>
              <a:ea typeface="Comic Sans MS"/>
              <a:cs typeface="Comic Sans MS"/>
              <a:sym typeface="Comic Sans MS"/>
            </a:endParaRPr>
          </a:p>
        </p:txBody>
      </p:sp>
      <p:pic>
        <p:nvPicPr>
          <p:cNvPr id="128" name="Google Shape;128;p4"/>
          <p:cNvPicPr preferRelativeResize="0"/>
          <p:nvPr/>
        </p:nvPicPr>
        <p:blipFill rotWithShape="1">
          <a:blip r:embed="rId3">
            <a:alphaModFix/>
          </a:blip>
          <a:srcRect b="0" l="0" r="0" t="0"/>
          <a:stretch/>
        </p:blipFill>
        <p:spPr>
          <a:xfrm>
            <a:off x="9359644" y="321381"/>
            <a:ext cx="2724644" cy="752683"/>
          </a:xfrm>
          <a:prstGeom prst="rect">
            <a:avLst/>
          </a:prstGeom>
          <a:noFill/>
          <a:ln>
            <a:noFill/>
          </a:ln>
        </p:spPr>
      </p:pic>
      <p:pic>
        <p:nvPicPr>
          <p:cNvPr id="129" name="Google Shape;129;p4"/>
          <p:cNvPicPr preferRelativeResize="0"/>
          <p:nvPr/>
        </p:nvPicPr>
        <p:blipFill rotWithShape="1">
          <a:blip r:embed="rId4">
            <a:alphaModFix/>
          </a:blip>
          <a:srcRect b="0" l="0" r="0" t="0"/>
          <a:stretch/>
        </p:blipFill>
        <p:spPr>
          <a:xfrm>
            <a:off x="1284257" y="463268"/>
            <a:ext cx="2454513" cy="634220"/>
          </a:xfrm>
          <a:prstGeom prst="rect">
            <a:avLst/>
          </a:prstGeom>
          <a:noFill/>
          <a:ln>
            <a:noFill/>
          </a:ln>
        </p:spPr>
      </p:pic>
      <p:pic>
        <p:nvPicPr>
          <p:cNvPr id="130" name="Google Shape;130;p4"/>
          <p:cNvPicPr preferRelativeResize="0"/>
          <p:nvPr/>
        </p:nvPicPr>
        <p:blipFill rotWithShape="1">
          <a:blip r:embed="rId5">
            <a:alphaModFix/>
          </a:blip>
          <a:srcRect b="0" l="0" r="0" t="0"/>
          <a:stretch/>
        </p:blipFill>
        <p:spPr>
          <a:xfrm>
            <a:off x="8101870" y="126215"/>
            <a:ext cx="1106385" cy="1106385"/>
          </a:xfrm>
          <a:prstGeom prst="rect">
            <a:avLst/>
          </a:prstGeom>
          <a:noFill/>
          <a:ln>
            <a:noFill/>
          </a:ln>
        </p:spPr>
      </p:pic>
      <p:pic>
        <p:nvPicPr>
          <p:cNvPr descr="A blue circle with a circle with a circle and a circle with a circle with a circle with a circle with a circle with a circle with a circle with a circle with a circle with a circle&#10;&#10;Description automatically generated" id="131" name="Google Shape;131;p4"/>
          <p:cNvPicPr preferRelativeResize="0"/>
          <p:nvPr/>
        </p:nvPicPr>
        <p:blipFill rotWithShape="1">
          <a:blip r:embed="rId6">
            <a:alphaModFix/>
          </a:blip>
          <a:srcRect b="0" l="0" r="0" t="0"/>
          <a:stretch/>
        </p:blipFill>
        <p:spPr>
          <a:xfrm>
            <a:off x="55845" y="183197"/>
            <a:ext cx="1077023" cy="1077023"/>
          </a:xfrm>
          <a:prstGeom prst="rect">
            <a:avLst/>
          </a:prstGeom>
          <a:noFill/>
          <a:ln>
            <a:noFill/>
          </a:ln>
        </p:spPr>
      </p:pic>
      <p:pic>
        <p:nvPicPr>
          <p:cNvPr id="132" name="Google Shape;132;p4"/>
          <p:cNvPicPr preferRelativeResize="0"/>
          <p:nvPr/>
        </p:nvPicPr>
        <p:blipFill rotWithShape="1">
          <a:blip r:embed="rId7">
            <a:alphaModFix/>
          </a:blip>
          <a:srcRect b="0" l="0" r="0" t="0"/>
          <a:stretch/>
        </p:blipFill>
        <p:spPr>
          <a:xfrm>
            <a:off x="3781344" y="83145"/>
            <a:ext cx="1386852" cy="1163167"/>
          </a:xfrm>
          <a:prstGeom prst="rect">
            <a:avLst/>
          </a:prstGeom>
          <a:noFill/>
          <a:ln>
            <a:noFill/>
          </a:ln>
        </p:spPr>
      </p:pic>
      <p:pic>
        <p:nvPicPr>
          <p:cNvPr id="133" name="Google Shape;133;p4"/>
          <p:cNvPicPr preferRelativeResize="0"/>
          <p:nvPr/>
        </p:nvPicPr>
        <p:blipFill rotWithShape="1">
          <a:blip r:embed="rId8">
            <a:alphaModFix/>
          </a:blip>
          <a:srcRect b="0" l="0" r="0" t="0"/>
          <a:stretch/>
        </p:blipFill>
        <p:spPr>
          <a:xfrm>
            <a:off x="6527266" y="312173"/>
            <a:ext cx="1672589" cy="761891"/>
          </a:xfrm>
          <a:prstGeom prst="rect">
            <a:avLst/>
          </a:prstGeom>
          <a:noFill/>
          <a:ln>
            <a:noFill/>
          </a:ln>
        </p:spPr>
      </p:pic>
      <p:pic>
        <p:nvPicPr>
          <p:cNvPr id="134" name="Google Shape;134;p4"/>
          <p:cNvPicPr preferRelativeResize="0"/>
          <p:nvPr/>
        </p:nvPicPr>
        <p:blipFill rotWithShape="1">
          <a:blip r:embed="rId9">
            <a:alphaModFix/>
          </a:blip>
          <a:srcRect b="0" l="0" r="0" t="0"/>
          <a:stretch/>
        </p:blipFill>
        <p:spPr>
          <a:xfrm>
            <a:off x="5198888" y="139927"/>
            <a:ext cx="1262414" cy="1106385"/>
          </a:xfrm>
          <a:prstGeom prst="rect">
            <a:avLst/>
          </a:prstGeom>
          <a:noFill/>
          <a:ln>
            <a:noFill/>
          </a:ln>
        </p:spPr>
      </p:pic>
      <p:pic>
        <p:nvPicPr>
          <p:cNvPr id="135" name="Google Shape;135;p4"/>
          <p:cNvPicPr preferRelativeResize="0"/>
          <p:nvPr/>
        </p:nvPicPr>
        <p:blipFill rotWithShape="1">
          <a:blip r:embed="rId10">
            <a:alphaModFix/>
          </a:blip>
          <a:srcRect b="0" l="0" r="0" t="0"/>
          <a:stretch/>
        </p:blipFill>
        <p:spPr>
          <a:xfrm>
            <a:off x="4396150" y="3203802"/>
            <a:ext cx="2668679" cy="179274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5"/>
          <p:cNvSpPr txBox="1"/>
          <p:nvPr>
            <p:ph idx="1" type="subTitle"/>
          </p:nvPr>
        </p:nvSpPr>
        <p:spPr>
          <a:xfrm>
            <a:off x="325213" y="1365885"/>
            <a:ext cx="11407806" cy="502429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IN">
                <a:solidFill>
                  <a:schemeClr val="dk1"/>
                </a:solidFill>
                <a:latin typeface="Comic Sans MS"/>
                <a:ea typeface="Comic Sans MS"/>
                <a:cs typeface="Comic Sans MS"/>
                <a:sym typeface="Comic Sans MS"/>
              </a:rPr>
              <a:t>3. INTRODUCTION:</a:t>
            </a:r>
            <a:endParaRPr/>
          </a:p>
          <a:p>
            <a:pPr indent="0" lvl="0" marL="0" rtl="0" algn="l">
              <a:lnSpc>
                <a:spcPct val="90000"/>
              </a:lnSpc>
              <a:spcBef>
                <a:spcPts val="1000"/>
              </a:spcBef>
              <a:spcAft>
                <a:spcPts val="0"/>
              </a:spcAft>
              <a:buClr>
                <a:schemeClr val="dk1"/>
              </a:buClr>
              <a:buSzPct val="100000"/>
              <a:buNone/>
            </a:pPr>
            <a:r>
              <a:rPr lang="en-IN">
                <a:solidFill>
                  <a:schemeClr val="dk1"/>
                </a:solidFill>
                <a:latin typeface="Calibri"/>
                <a:ea typeface="Calibri"/>
                <a:cs typeface="Calibri"/>
                <a:sym typeface="Calibri"/>
              </a:rPr>
              <a:t>stored as seismic waves By overcoming the friction, this movement releases energy that has been stored as seismic waves. These waves travel the earth's surface and cause shaking. The movement of the tectonic plates is shown in Fig.2.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ct val="100000"/>
              <a:buNone/>
            </a:pPr>
            <a:r>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ct val="100000"/>
              <a:buNone/>
            </a:pPr>
            <a:r>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ct val="100000"/>
              <a:buNone/>
            </a:pPr>
            <a:r>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ct val="100000"/>
              <a:buNone/>
            </a:pPr>
            <a:r>
              <a:rPr lang="en-IN">
                <a:solidFill>
                  <a:schemeClr val="dk1"/>
                </a:solidFill>
                <a:latin typeface="Comic Sans MS"/>
                <a:ea typeface="Comic Sans MS"/>
                <a:cs typeface="Comic Sans MS"/>
                <a:sym typeface="Comic Sans MS"/>
              </a:rPr>
              <a:t>						</a:t>
            </a:r>
            <a:endParaRPr/>
          </a:p>
          <a:p>
            <a:pPr indent="0" lvl="0" marL="0" rtl="0" algn="l">
              <a:lnSpc>
                <a:spcPct val="90000"/>
              </a:lnSpc>
              <a:spcBef>
                <a:spcPts val="1000"/>
              </a:spcBef>
              <a:spcAft>
                <a:spcPts val="0"/>
              </a:spcAft>
              <a:buClr>
                <a:schemeClr val="dk1"/>
              </a:buClr>
              <a:buSzPct val="100000"/>
              <a:buNone/>
            </a:pPr>
            <a:r>
              <a:rPr lang="en-IN">
                <a:solidFill>
                  <a:schemeClr val="dk1"/>
                </a:solidFill>
                <a:latin typeface="Comic Sans MS"/>
                <a:ea typeface="Comic Sans MS"/>
                <a:cs typeface="Comic Sans MS"/>
                <a:sym typeface="Comic Sans MS"/>
              </a:rPr>
              <a:t>					Fig.2</a:t>
            </a:r>
            <a:endParaRPr/>
          </a:p>
          <a:p>
            <a:pPr indent="0" lvl="0" marL="0" rtl="0" algn="l">
              <a:lnSpc>
                <a:spcPct val="90000"/>
              </a:lnSpc>
              <a:spcBef>
                <a:spcPts val="1000"/>
              </a:spcBef>
              <a:spcAft>
                <a:spcPts val="0"/>
              </a:spcAft>
              <a:buClr>
                <a:schemeClr val="dk1"/>
              </a:buClr>
              <a:buSzPct val="100000"/>
              <a:buNone/>
            </a:pPr>
            <a:r>
              <a:rPr lang="en-IN">
                <a:solidFill>
                  <a:schemeClr val="dk1"/>
                </a:solidFill>
                <a:latin typeface="Calibri"/>
                <a:ea typeface="Calibri"/>
                <a:cs typeface="Calibri"/>
                <a:sym typeface="Calibri"/>
              </a:rPr>
              <a:t>Both humans and animals as well as aquatic life are harmed in different ways by this shaking. India is a nation prone to earthquakes. In reality, 50% of the country's surface is thought to be vulnerable to powerful earthquakes. Large earthquakes with a magnitude greater than 8.0 are possible in the northeastern area and the Himalayan belt. Fig 3 depicts the areas of India that are vulnerable to earthquakes.</a:t>
            </a:r>
            <a:endParaRPr>
              <a:latin typeface="Comic Sans MS"/>
              <a:ea typeface="Comic Sans MS"/>
              <a:cs typeface="Comic Sans MS"/>
              <a:sym typeface="Comic Sans MS"/>
            </a:endParaRPr>
          </a:p>
        </p:txBody>
      </p:sp>
      <p:sp>
        <p:nvSpPr>
          <p:cNvPr id="141" name="Google Shape;141;p5"/>
          <p:cNvSpPr txBox="1"/>
          <p:nvPr>
            <p:ph idx="11" type="ftr"/>
          </p:nvPr>
        </p:nvSpPr>
        <p:spPr>
          <a:xfrm>
            <a:off x="177271" y="6492875"/>
            <a:ext cx="120561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i="1" lang="en-IN" sz="1400">
                <a:solidFill>
                  <a:schemeClr val="dk1"/>
                </a:solidFill>
                <a:latin typeface="Comic Sans MS"/>
                <a:ea typeface="Comic Sans MS"/>
                <a:cs typeface="Comic Sans MS"/>
                <a:sym typeface="Comic Sans MS"/>
              </a:rPr>
              <a:t>5th International Conference on Data Analytics &amp; Management (ICDAM-2024)</a:t>
            </a:r>
            <a:endParaRPr i="1" sz="1400">
              <a:solidFill>
                <a:schemeClr val="dk1"/>
              </a:solidFill>
              <a:latin typeface="Comic Sans MS"/>
              <a:ea typeface="Comic Sans MS"/>
              <a:cs typeface="Comic Sans MS"/>
              <a:sym typeface="Comic Sans MS"/>
            </a:endParaRPr>
          </a:p>
        </p:txBody>
      </p:sp>
      <p:pic>
        <p:nvPicPr>
          <p:cNvPr id="142" name="Google Shape;142;p5"/>
          <p:cNvPicPr preferRelativeResize="0"/>
          <p:nvPr/>
        </p:nvPicPr>
        <p:blipFill rotWithShape="1">
          <a:blip r:embed="rId3">
            <a:alphaModFix/>
          </a:blip>
          <a:srcRect b="0" l="0" r="0" t="0"/>
          <a:stretch/>
        </p:blipFill>
        <p:spPr>
          <a:xfrm>
            <a:off x="9359644" y="321381"/>
            <a:ext cx="2724644" cy="752683"/>
          </a:xfrm>
          <a:prstGeom prst="rect">
            <a:avLst/>
          </a:prstGeom>
          <a:noFill/>
          <a:ln>
            <a:noFill/>
          </a:ln>
        </p:spPr>
      </p:pic>
      <p:pic>
        <p:nvPicPr>
          <p:cNvPr id="143" name="Google Shape;143;p5"/>
          <p:cNvPicPr preferRelativeResize="0"/>
          <p:nvPr/>
        </p:nvPicPr>
        <p:blipFill rotWithShape="1">
          <a:blip r:embed="rId4">
            <a:alphaModFix/>
          </a:blip>
          <a:srcRect b="0" l="0" r="0" t="0"/>
          <a:stretch/>
        </p:blipFill>
        <p:spPr>
          <a:xfrm>
            <a:off x="1284257" y="463268"/>
            <a:ext cx="2454513" cy="634220"/>
          </a:xfrm>
          <a:prstGeom prst="rect">
            <a:avLst/>
          </a:prstGeom>
          <a:noFill/>
          <a:ln>
            <a:noFill/>
          </a:ln>
        </p:spPr>
      </p:pic>
      <p:pic>
        <p:nvPicPr>
          <p:cNvPr id="144" name="Google Shape;144;p5"/>
          <p:cNvPicPr preferRelativeResize="0"/>
          <p:nvPr/>
        </p:nvPicPr>
        <p:blipFill rotWithShape="1">
          <a:blip r:embed="rId5">
            <a:alphaModFix/>
          </a:blip>
          <a:srcRect b="0" l="0" r="0" t="0"/>
          <a:stretch/>
        </p:blipFill>
        <p:spPr>
          <a:xfrm>
            <a:off x="8101870" y="126215"/>
            <a:ext cx="1106385" cy="1106385"/>
          </a:xfrm>
          <a:prstGeom prst="rect">
            <a:avLst/>
          </a:prstGeom>
          <a:noFill/>
          <a:ln>
            <a:noFill/>
          </a:ln>
        </p:spPr>
      </p:pic>
      <p:pic>
        <p:nvPicPr>
          <p:cNvPr descr="A blue circle with a circle with a circle and a circle with a circle with a circle with a circle with a circle with a circle with a circle with a circle with a circle with a circle&#10;&#10;Description automatically generated" id="145" name="Google Shape;145;p5"/>
          <p:cNvPicPr preferRelativeResize="0"/>
          <p:nvPr/>
        </p:nvPicPr>
        <p:blipFill rotWithShape="1">
          <a:blip r:embed="rId6">
            <a:alphaModFix/>
          </a:blip>
          <a:srcRect b="0" l="0" r="0" t="0"/>
          <a:stretch/>
        </p:blipFill>
        <p:spPr>
          <a:xfrm>
            <a:off x="55845" y="183197"/>
            <a:ext cx="1077023" cy="1077023"/>
          </a:xfrm>
          <a:prstGeom prst="rect">
            <a:avLst/>
          </a:prstGeom>
          <a:noFill/>
          <a:ln>
            <a:noFill/>
          </a:ln>
        </p:spPr>
      </p:pic>
      <p:pic>
        <p:nvPicPr>
          <p:cNvPr id="146" name="Google Shape;146;p5"/>
          <p:cNvPicPr preferRelativeResize="0"/>
          <p:nvPr/>
        </p:nvPicPr>
        <p:blipFill rotWithShape="1">
          <a:blip r:embed="rId7">
            <a:alphaModFix/>
          </a:blip>
          <a:srcRect b="0" l="0" r="0" t="0"/>
          <a:stretch/>
        </p:blipFill>
        <p:spPr>
          <a:xfrm>
            <a:off x="3781344" y="83145"/>
            <a:ext cx="1386852" cy="1163167"/>
          </a:xfrm>
          <a:prstGeom prst="rect">
            <a:avLst/>
          </a:prstGeom>
          <a:noFill/>
          <a:ln>
            <a:noFill/>
          </a:ln>
        </p:spPr>
      </p:pic>
      <p:pic>
        <p:nvPicPr>
          <p:cNvPr id="147" name="Google Shape;147;p5"/>
          <p:cNvPicPr preferRelativeResize="0"/>
          <p:nvPr/>
        </p:nvPicPr>
        <p:blipFill rotWithShape="1">
          <a:blip r:embed="rId8">
            <a:alphaModFix/>
          </a:blip>
          <a:srcRect b="0" l="0" r="0" t="0"/>
          <a:stretch/>
        </p:blipFill>
        <p:spPr>
          <a:xfrm>
            <a:off x="6527266" y="312173"/>
            <a:ext cx="1672589" cy="761891"/>
          </a:xfrm>
          <a:prstGeom prst="rect">
            <a:avLst/>
          </a:prstGeom>
          <a:noFill/>
          <a:ln>
            <a:noFill/>
          </a:ln>
        </p:spPr>
      </p:pic>
      <p:pic>
        <p:nvPicPr>
          <p:cNvPr id="148" name="Google Shape;148;p5"/>
          <p:cNvPicPr preferRelativeResize="0"/>
          <p:nvPr/>
        </p:nvPicPr>
        <p:blipFill rotWithShape="1">
          <a:blip r:embed="rId9">
            <a:alphaModFix/>
          </a:blip>
          <a:srcRect b="0" l="0" r="0" t="0"/>
          <a:stretch/>
        </p:blipFill>
        <p:spPr>
          <a:xfrm>
            <a:off x="5198888" y="139927"/>
            <a:ext cx="1262414" cy="1106385"/>
          </a:xfrm>
          <a:prstGeom prst="rect">
            <a:avLst/>
          </a:prstGeom>
          <a:noFill/>
          <a:ln>
            <a:noFill/>
          </a:ln>
        </p:spPr>
      </p:pic>
      <p:pic>
        <p:nvPicPr>
          <p:cNvPr id="149" name="Google Shape;149;p5"/>
          <p:cNvPicPr preferRelativeResize="0"/>
          <p:nvPr/>
        </p:nvPicPr>
        <p:blipFill rotWithShape="1">
          <a:blip r:embed="rId10">
            <a:alphaModFix/>
          </a:blip>
          <a:srcRect b="0" l="0" r="0" t="0"/>
          <a:stretch/>
        </p:blipFill>
        <p:spPr>
          <a:xfrm>
            <a:off x="4439762" y="2905216"/>
            <a:ext cx="2780665" cy="16789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
          <p:cNvSpPr txBox="1"/>
          <p:nvPr>
            <p:ph idx="1" type="subTitle"/>
          </p:nvPr>
        </p:nvSpPr>
        <p:spPr>
          <a:xfrm>
            <a:off x="325213" y="1370433"/>
            <a:ext cx="11407806" cy="502429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IN">
                <a:solidFill>
                  <a:schemeClr val="dk1"/>
                </a:solidFill>
                <a:latin typeface="Comic Sans MS"/>
                <a:ea typeface="Comic Sans MS"/>
                <a:cs typeface="Comic Sans MS"/>
                <a:sym typeface="Comic Sans MS"/>
              </a:rPr>
              <a:t>3. INTRODUCTION:</a:t>
            </a:r>
            <a:endParaRPr/>
          </a:p>
          <a:p>
            <a:pPr indent="0" lvl="0" marL="0" rtl="0" algn="l">
              <a:lnSpc>
                <a:spcPct val="90000"/>
              </a:lnSpc>
              <a:spcBef>
                <a:spcPts val="1000"/>
              </a:spcBef>
              <a:spcAft>
                <a:spcPts val="0"/>
              </a:spcAft>
              <a:buClr>
                <a:schemeClr val="dk1"/>
              </a:buClr>
              <a:buSzPts val="2400"/>
              <a:buNone/>
            </a:pPr>
            <a:r>
              <a:rPr lang="en-IN">
                <a:solidFill>
                  <a:schemeClr val="dk1"/>
                </a:solidFill>
                <a:latin typeface="Calibri"/>
                <a:ea typeface="Calibri"/>
                <a:cs typeface="Calibri"/>
                <a:sym typeface="Calibri"/>
              </a:rPr>
              <a:t>Richter is credited with introducing the concept of earthquake magnitude, which is why the Richter Scale is the name of the instrument used to quantify earthquake magnitude. Since earthquakes are known to seriously injure people, to estimate the magnitude of an earthquake by passing certain factors and employ machine learning is the chief purpose of the project. Through the use of patterns and past experiences, Machine-Learning [ML], an arm of Artificial Intelligence [AI] that permits machines to spontaneously understand from the data and deliver predictions for new processes with little to no human participation. A statistical technique called regression analysis is used to determine how a number of independent variables and a dependent variable (target) relate to each other. Different deep learning regression models have been utilized for earthquake magnitude prediction that aims to identify the most effective model based on their respective performance.</a:t>
            </a:r>
            <a:endParaRPr>
              <a:latin typeface="Comic Sans MS"/>
              <a:ea typeface="Comic Sans MS"/>
              <a:cs typeface="Comic Sans MS"/>
              <a:sym typeface="Comic Sans MS"/>
            </a:endParaRPr>
          </a:p>
        </p:txBody>
      </p:sp>
      <p:sp>
        <p:nvSpPr>
          <p:cNvPr id="155" name="Google Shape;155;p6"/>
          <p:cNvSpPr txBox="1"/>
          <p:nvPr>
            <p:ph idx="11" type="ftr"/>
          </p:nvPr>
        </p:nvSpPr>
        <p:spPr>
          <a:xfrm>
            <a:off x="177271" y="6492875"/>
            <a:ext cx="120561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i="1" lang="en-IN" sz="1400">
                <a:solidFill>
                  <a:schemeClr val="dk1"/>
                </a:solidFill>
                <a:latin typeface="Comic Sans MS"/>
                <a:ea typeface="Comic Sans MS"/>
                <a:cs typeface="Comic Sans MS"/>
                <a:sym typeface="Comic Sans MS"/>
              </a:rPr>
              <a:t>5th International Conference on Data Analytics &amp; Management (ICDAM-2024)</a:t>
            </a:r>
            <a:endParaRPr i="1" sz="1400">
              <a:solidFill>
                <a:schemeClr val="dk1"/>
              </a:solidFill>
              <a:latin typeface="Comic Sans MS"/>
              <a:ea typeface="Comic Sans MS"/>
              <a:cs typeface="Comic Sans MS"/>
              <a:sym typeface="Comic Sans MS"/>
            </a:endParaRPr>
          </a:p>
        </p:txBody>
      </p:sp>
      <p:pic>
        <p:nvPicPr>
          <p:cNvPr id="156" name="Google Shape;156;p6"/>
          <p:cNvPicPr preferRelativeResize="0"/>
          <p:nvPr/>
        </p:nvPicPr>
        <p:blipFill rotWithShape="1">
          <a:blip r:embed="rId3">
            <a:alphaModFix/>
          </a:blip>
          <a:srcRect b="0" l="0" r="0" t="0"/>
          <a:stretch/>
        </p:blipFill>
        <p:spPr>
          <a:xfrm>
            <a:off x="9359644" y="321381"/>
            <a:ext cx="2724644" cy="752683"/>
          </a:xfrm>
          <a:prstGeom prst="rect">
            <a:avLst/>
          </a:prstGeom>
          <a:noFill/>
          <a:ln>
            <a:noFill/>
          </a:ln>
        </p:spPr>
      </p:pic>
      <p:pic>
        <p:nvPicPr>
          <p:cNvPr id="157" name="Google Shape;157;p6"/>
          <p:cNvPicPr preferRelativeResize="0"/>
          <p:nvPr/>
        </p:nvPicPr>
        <p:blipFill rotWithShape="1">
          <a:blip r:embed="rId4">
            <a:alphaModFix/>
          </a:blip>
          <a:srcRect b="0" l="0" r="0" t="0"/>
          <a:stretch/>
        </p:blipFill>
        <p:spPr>
          <a:xfrm>
            <a:off x="1284257" y="463268"/>
            <a:ext cx="2454513" cy="634220"/>
          </a:xfrm>
          <a:prstGeom prst="rect">
            <a:avLst/>
          </a:prstGeom>
          <a:noFill/>
          <a:ln>
            <a:noFill/>
          </a:ln>
        </p:spPr>
      </p:pic>
      <p:pic>
        <p:nvPicPr>
          <p:cNvPr id="158" name="Google Shape;158;p6"/>
          <p:cNvPicPr preferRelativeResize="0"/>
          <p:nvPr/>
        </p:nvPicPr>
        <p:blipFill rotWithShape="1">
          <a:blip r:embed="rId5">
            <a:alphaModFix/>
          </a:blip>
          <a:srcRect b="0" l="0" r="0" t="0"/>
          <a:stretch/>
        </p:blipFill>
        <p:spPr>
          <a:xfrm>
            <a:off x="8101870" y="126215"/>
            <a:ext cx="1106385" cy="1106385"/>
          </a:xfrm>
          <a:prstGeom prst="rect">
            <a:avLst/>
          </a:prstGeom>
          <a:noFill/>
          <a:ln>
            <a:noFill/>
          </a:ln>
        </p:spPr>
      </p:pic>
      <p:pic>
        <p:nvPicPr>
          <p:cNvPr descr="A blue circle with a circle with a circle and a circle with a circle with a circle with a circle with a circle with a circle with a circle with a circle with a circle with a circle&#10;&#10;Description automatically generated" id="159" name="Google Shape;159;p6"/>
          <p:cNvPicPr preferRelativeResize="0"/>
          <p:nvPr/>
        </p:nvPicPr>
        <p:blipFill rotWithShape="1">
          <a:blip r:embed="rId6">
            <a:alphaModFix/>
          </a:blip>
          <a:srcRect b="0" l="0" r="0" t="0"/>
          <a:stretch/>
        </p:blipFill>
        <p:spPr>
          <a:xfrm>
            <a:off x="55845" y="183197"/>
            <a:ext cx="1077023" cy="1077023"/>
          </a:xfrm>
          <a:prstGeom prst="rect">
            <a:avLst/>
          </a:prstGeom>
          <a:noFill/>
          <a:ln>
            <a:noFill/>
          </a:ln>
        </p:spPr>
      </p:pic>
      <p:pic>
        <p:nvPicPr>
          <p:cNvPr id="160" name="Google Shape;160;p6"/>
          <p:cNvPicPr preferRelativeResize="0"/>
          <p:nvPr/>
        </p:nvPicPr>
        <p:blipFill rotWithShape="1">
          <a:blip r:embed="rId7">
            <a:alphaModFix/>
          </a:blip>
          <a:srcRect b="0" l="0" r="0" t="0"/>
          <a:stretch/>
        </p:blipFill>
        <p:spPr>
          <a:xfrm>
            <a:off x="3781344" y="83145"/>
            <a:ext cx="1386852" cy="1163167"/>
          </a:xfrm>
          <a:prstGeom prst="rect">
            <a:avLst/>
          </a:prstGeom>
          <a:noFill/>
          <a:ln>
            <a:noFill/>
          </a:ln>
        </p:spPr>
      </p:pic>
      <p:pic>
        <p:nvPicPr>
          <p:cNvPr id="161" name="Google Shape;161;p6"/>
          <p:cNvPicPr preferRelativeResize="0"/>
          <p:nvPr/>
        </p:nvPicPr>
        <p:blipFill rotWithShape="1">
          <a:blip r:embed="rId8">
            <a:alphaModFix/>
          </a:blip>
          <a:srcRect b="0" l="0" r="0" t="0"/>
          <a:stretch/>
        </p:blipFill>
        <p:spPr>
          <a:xfrm>
            <a:off x="6527266" y="312173"/>
            <a:ext cx="1672589" cy="761891"/>
          </a:xfrm>
          <a:prstGeom prst="rect">
            <a:avLst/>
          </a:prstGeom>
          <a:noFill/>
          <a:ln>
            <a:noFill/>
          </a:ln>
        </p:spPr>
      </p:pic>
      <p:pic>
        <p:nvPicPr>
          <p:cNvPr id="162" name="Google Shape;162;p6"/>
          <p:cNvPicPr preferRelativeResize="0"/>
          <p:nvPr/>
        </p:nvPicPr>
        <p:blipFill rotWithShape="1">
          <a:blip r:embed="rId9">
            <a:alphaModFix/>
          </a:blip>
          <a:srcRect b="0" l="0" r="0" t="0"/>
          <a:stretch/>
        </p:blipFill>
        <p:spPr>
          <a:xfrm>
            <a:off x="5198888" y="139927"/>
            <a:ext cx="1262414" cy="11063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7"/>
          <p:cNvSpPr txBox="1"/>
          <p:nvPr>
            <p:ph idx="1" type="subTitle"/>
          </p:nvPr>
        </p:nvSpPr>
        <p:spPr>
          <a:xfrm>
            <a:off x="325213" y="1370433"/>
            <a:ext cx="11407806" cy="5024299"/>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IN">
                <a:solidFill>
                  <a:schemeClr val="dk1"/>
                </a:solidFill>
                <a:latin typeface="Comic Sans MS"/>
                <a:ea typeface="Comic Sans MS"/>
                <a:cs typeface="Comic Sans MS"/>
                <a:sym typeface="Comic Sans MS"/>
              </a:rPr>
              <a:t>3. INTRODUCTION:</a:t>
            </a:r>
            <a:endParaRPr/>
          </a:p>
          <a:p>
            <a:pPr indent="0" lvl="0" marL="0" rtl="0" algn="l">
              <a:lnSpc>
                <a:spcPct val="90000"/>
              </a:lnSpc>
              <a:spcBef>
                <a:spcPts val="1000"/>
              </a:spcBef>
              <a:spcAft>
                <a:spcPts val="0"/>
              </a:spcAft>
              <a:buClr>
                <a:schemeClr val="dk1"/>
              </a:buClr>
              <a:buSzPts val="2400"/>
              <a:buNone/>
            </a:pPr>
            <a:r>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400"/>
              <a:buNone/>
            </a:pPr>
            <a:r>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400"/>
              <a:buNone/>
            </a:pPr>
            <a:r>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400"/>
              <a:buNone/>
            </a:pPr>
            <a:r>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400"/>
              <a:buNone/>
            </a:pPr>
            <a:r>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400"/>
              <a:buNone/>
            </a:pPr>
            <a:r>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400"/>
              <a:buNone/>
            </a:pPr>
            <a:r>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400"/>
              <a:buNone/>
            </a:pPr>
            <a:r>
              <a:rPr lang="en-IN">
                <a:solidFill>
                  <a:schemeClr val="dk1"/>
                </a:solidFill>
                <a:latin typeface="Calibri"/>
                <a:ea typeface="Calibri"/>
                <a:cs typeface="Calibri"/>
                <a:sym typeface="Calibri"/>
              </a:rPr>
              <a:t>The performance of various regression models have been compared on three key results : Average Squared Deviation [MSE], Absolute-Error [MAE], coefficient of determination[R2]. By comparing we gain insights into their relative effectiveness.</a:t>
            </a:r>
            <a:endParaRPr>
              <a:latin typeface="Comic Sans MS"/>
              <a:ea typeface="Comic Sans MS"/>
              <a:cs typeface="Comic Sans MS"/>
              <a:sym typeface="Comic Sans MS"/>
            </a:endParaRPr>
          </a:p>
        </p:txBody>
      </p:sp>
      <p:sp>
        <p:nvSpPr>
          <p:cNvPr id="168" name="Google Shape;168;p7"/>
          <p:cNvSpPr txBox="1"/>
          <p:nvPr>
            <p:ph idx="11" type="ftr"/>
          </p:nvPr>
        </p:nvSpPr>
        <p:spPr>
          <a:xfrm>
            <a:off x="177271" y="6492875"/>
            <a:ext cx="12056127"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i="1" lang="en-IN" sz="1400">
                <a:solidFill>
                  <a:schemeClr val="dk1"/>
                </a:solidFill>
                <a:latin typeface="Comic Sans MS"/>
                <a:ea typeface="Comic Sans MS"/>
                <a:cs typeface="Comic Sans MS"/>
                <a:sym typeface="Comic Sans MS"/>
              </a:rPr>
              <a:t>5th International Conference on Data Analytics &amp; Management (ICDAM-2024)</a:t>
            </a:r>
            <a:endParaRPr i="1" sz="1400">
              <a:solidFill>
                <a:schemeClr val="dk1"/>
              </a:solidFill>
              <a:latin typeface="Comic Sans MS"/>
              <a:ea typeface="Comic Sans MS"/>
              <a:cs typeface="Comic Sans MS"/>
              <a:sym typeface="Comic Sans MS"/>
            </a:endParaRPr>
          </a:p>
        </p:txBody>
      </p:sp>
      <p:pic>
        <p:nvPicPr>
          <p:cNvPr id="169" name="Google Shape;169;p7"/>
          <p:cNvPicPr preferRelativeResize="0"/>
          <p:nvPr/>
        </p:nvPicPr>
        <p:blipFill rotWithShape="1">
          <a:blip r:embed="rId3">
            <a:alphaModFix/>
          </a:blip>
          <a:srcRect b="0" l="0" r="0" t="0"/>
          <a:stretch/>
        </p:blipFill>
        <p:spPr>
          <a:xfrm>
            <a:off x="9359644" y="321381"/>
            <a:ext cx="2724644" cy="752683"/>
          </a:xfrm>
          <a:prstGeom prst="rect">
            <a:avLst/>
          </a:prstGeom>
          <a:noFill/>
          <a:ln>
            <a:noFill/>
          </a:ln>
        </p:spPr>
      </p:pic>
      <p:pic>
        <p:nvPicPr>
          <p:cNvPr id="170" name="Google Shape;170;p7"/>
          <p:cNvPicPr preferRelativeResize="0"/>
          <p:nvPr/>
        </p:nvPicPr>
        <p:blipFill rotWithShape="1">
          <a:blip r:embed="rId4">
            <a:alphaModFix/>
          </a:blip>
          <a:srcRect b="0" l="0" r="0" t="0"/>
          <a:stretch/>
        </p:blipFill>
        <p:spPr>
          <a:xfrm>
            <a:off x="1284257" y="463268"/>
            <a:ext cx="2454513" cy="634220"/>
          </a:xfrm>
          <a:prstGeom prst="rect">
            <a:avLst/>
          </a:prstGeom>
          <a:noFill/>
          <a:ln>
            <a:noFill/>
          </a:ln>
        </p:spPr>
      </p:pic>
      <p:pic>
        <p:nvPicPr>
          <p:cNvPr id="171" name="Google Shape;171;p7"/>
          <p:cNvPicPr preferRelativeResize="0"/>
          <p:nvPr/>
        </p:nvPicPr>
        <p:blipFill rotWithShape="1">
          <a:blip r:embed="rId5">
            <a:alphaModFix/>
          </a:blip>
          <a:srcRect b="0" l="0" r="0" t="0"/>
          <a:stretch/>
        </p:blipFill>
        <p:spPr>
          <a:xfrm>
            <a:off x="8101870" y="126215"/>
            <a:ext cx="1106385" cy="1106385"/>
          </a:xfrm>
          <a:prstGeom prst="rect">
            <a:avLst/>
          </a:prstGeom>
          <a:noFill/>
          <a:ln>
            <a:noFill/>
          </a:ln>
        </p:spPr>
      </p:pic>
      <p:pic>
        <p:nvPicPr>
          <p:cNvPr descr="A blue circle with a circle with a circle and a circle with a circle with a circle with a circle with a circle with a circle with a circle with a circle with a circle with a circle&#10;&#10;Description automatically generated" id="172" name="Google Shape;172;p7"/>
          <p:cNvPicPr preferRelativeResize="0"/>
          <p:nvPr/>
        </p:nvPicPr>
        <p:blipFill rotWithShape="1">
          <a:blip r:embed="rId6">
            <a:alphaModFix/>
          </a:blip>
          <a:srcRect b="0" l="0" r="0" t="0"/>
          <a:stretch/>
        </p:blipFill>
        <p:spPr>
          <a:xfrm>
            <a:off x="55845" y="183197"/>
            <a:ext cx="1077023" cy="1077023"/>
          </a:xfrm>
          <a:prstGeom prst="rect">
            <a:avLst/>
          </a:prstGeom>
          <a:noFill/>
          <a:ln>
            <a:noFill/>
          </a:ln>
        </p:spPr>
      </p:pic>
      <p:pic>
        <p:nvPicPr>
          <p:cNvPr id="173" name="Google Shape;173;p7"/>
          <p:cNvPicPr preferRelativeResize="0"/>
          <p:nvPr/>
        </p:nvPicPr>
        <p:blipFill rotWithShape="1">
          <a:blip r:embed="rId7">
            <a:alphaModFix/>
          </a:blip>
          <a:srcRect b="0" l="0" r="0" t="0"/>
          <a:stretch/>
        </p:blipFill>
        <p:spPr>
          <a:xfrm>
            <a:off x="3781344" y="83145"/>
            <a:ext cx="1386852" cy="1163167"/>
          </a:xfrm>
          <a:prstGeom prst="rect">
            <a:avLst/>
          </a:prstGeom>
          <a:noFill/>
          <a:ln>
            <a:noFill/>
          </a:ln>
        </p:spPr>
      </p:pic>
      <p:pic>
        <p:nvPicPr>
          <p:cNvPr id="174" name="Google Shape;174;p7"/>
          <p:cNvPicPr preferRelativeResize="0"/>
          <p:nvPr/>
        </p:nvPicPr>
        <p:blipFill rotWithShape="1">
          <a:blip r:embed="rId8">
            <a:alphaModFix/>
          </a:blip>
          <a:srcRect b="0" l="0" r="0" t="0"/>
          <a:stretch/>
        </p:blipFill>
        <p:spPr>
          <a:xfrm>
            <a:off x="6527266" y="312173"/>
            <a:ext cx="1672589" cy="761891"/>
          </a:xfrm>
          <a:prstGeom prst="rect">
            <a:avLst/>
          </a:prstGeom>
          <a:noFill/>
          <a:ln>
            <a:noFill/>
          </a:ln>
        </p:spPr>
      </p:pic>
      <p:pic>
        <p:nvPicPr>
          <p:cNvPr id="175" name="Google Shape;175;p7"/>
          <p:cNvPicPr preferRelativeResize="0"/>
          <p:nvPr/>
        </p:nvPicPr>
        <p:blipFill rotWithShape="1">
          <a:blip r:embed="rId9">
            <a:alphaModFix/>
          </a:blip>
          <a:srcRect b="0" l="0" r="0" t="0"/>
          <a:stretch/>
        </p:blipFill>
        <p:spPr>
          <a:xfrm>
            <a:off x="5198888" y="139927"/>
            <a:ext cx="1262414" cy="1106385"/>
          </a:xfrm>
          <a:prstGeom prst="rect">
            <a:avLst/>
          </a:prstGeom>
          <a:noFill/>
          <a:ln>
            <a:noFill/>
          </a:ln>
        </p:spPr>
      </p:pic>
      <p:pic>
        <p:nvPicPr>
          <p:cNvPr id="176" name="Google Shape;176;p7"/>
          <p:cNvPicPr preferRelativeResize="0"/>
          <p:nvPr/>
        </p:nvPicPr>
        <p:blipFill rotWithShape="1">
          <a:blip r:embed="rId10">
            <a:alphaModFix/>
          </a:blip>
          <a:srcRect b="0" l="0" r="0" t="0"/>
          <a:stretch/>
        </p:blipFill>
        <p:spPr>
          <a:xfrm>
            <a:off x="4617402" y="1813560"/>
            <a:ext cx="2957195" cy="290539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8"/>
          <p:cNvSpPr txBox="1"/>
          <p:nvPr>
            <p:ph idx="1" type="subTitle"/>
          </p:nvPr>
        </p:nvSpPr>
        <p:spPr>
          <a:xfrm>
            <a:off x="461639" y="1457325"/>
            <a:ext cx="11407806" cy="4934597"/>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IN">
                <a:solidFill>
                  <a:schemeClr val="dk1"/>
                </a:solidFill>
                <a:latin typeface="Calibri"/>
                <a:ea typeface="Calibri"/>
                <a:cs typeface="Calibri"/>
                <a:sym typeface="Calibri"/>
              </a:rPr>
              <a:t>4. </a:t>
            </a:r>
            <a:r>
              <a:rPr lang="en-IN">
                <a:solidFill>
                  <a:schemeClr val="dk1"/>
                </a:solidFill>
                <a:latin typeface="Comic Sans MS"/>
                <a:ea typeface="Comic Sans MS"/>
                <a:cs typeface="Comic Sans MS"/>
                <a:sym typeface="Comic Sans MS"/>
              </a:rPr>
              <a:t>LITERATURE REVIEW :</a:t>
            </a:r>
            <a:endParaRPr/>
          </a:p>
          <a:p>
            <a:pPr indent="0" lvl="0" marL="0" rtl="0" algn="l">
              <a:lnSpc>
                <a:spcPct val="90000"/>
              </a:lnSpc>
              <a:spcBef>
                <a:spcPts val="1000"/>
              </a:spcBef>
              <a:spcAft>
                <a:spcPts val="0"/>
              </a:spcAft>
              <a:buClr>
                <a:schemeClr val="dk1"/>
              </a:buClr>
              <a:buSzPts val="2400"/>
              <a:buNone/>
            </a:pPr>
            <a:r>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400"/>
              <a:buNone/>
            </a:pPr>
            <a:r>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400"/>
              <a:buNone/>
            </a:pPr>
            <a:r>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400"/>
              <a:buNone/>
            </a:pPr>
            <a:r>
              <a:rPr lang="en-IN">
                <a:solidFill>
                  <a:schemeClr val="dk1"/>
                </a:solidFill>
                <a:latin typeface="Comic Sans MS"/>
                <a:ea typeface="Comic Sans MS"/>
                <a:cs typeface="Comic Sans MS"/>
                <a:sym typeface="Comic Sans MS"/>
              </a:rPr>
              <a:t>NOTE : TRY TO PUT IN A TABULAR FORM</a:t>
            </a:r>
            <a:endParaRPr/>
          </a:p>
        </p:txBody>
      </p:sp>
      <p:sp>
        <p:nvSpPr>
          <p:cNvPr id="182" name="Google Shape;182;p8"/>
          <p:cNvSpPr txBox="1"/>
          <p:nvPr>
            <p:ph idx="11" type="ftr"/>
          </p:nvPr>
        </p:nvSpPr>
        <p:spPr>
          <a:xfrm>
            <a:off x="289879" y="6454908"/>
            <a:ext cx="1180150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i="1" lang="en-IN" sz="1400">
                <a:solidFill>
                  <a:schemeClr val="dk1"/>
                </a:solidFill>
                <a:latin typeface="Comic Sans MS"/>
                <a:ea typeface="Comic Sans MS"/>
                <a:cs typeface="Comic Sans MS"/>
                <a:sym typeface="Comic Sans MS"/>
              </a:rPr>
              <a:t>5th International Conference on Data Analytics &amp; Management (ICDAM-2024)</a:t>
            </a:r>
            <a:endParaRPr i="1" sz="1400">
              <a:solidFill>
                <a:schemeClr val="dk1"/>
              </a:solidFill>
              <a:latin typeface="Comic Sans MS"/>
              <a:ea typeface="Comic Sans MS"/>
              <a:cs typeface="Comic Sans MS"/>
              <a:sym typeface="Comic Sans MS"/>
            </a:endParaRPr>
          </a:p>
        </p:txBody>
      </p:sp>
      <p:pic>
        <p:nvPicPr>
          <p:cNvPr id="183" name="Google Shape;183;p8"/>
          <p:cNvPicPr preferRelativeResize="0"/>
          <p:nvPr/>
        </p:nvPicPr>
        <p:blipFill rotWithShape="1">
          <a:blip r:embed="rId3">
            <a:alphaModFix/>
          </a:blip>
          <a:srcRect b="0" l="0" r="0" t="0"/>
          <a:stretch/>
        </p:blipFill>
        <p:spPr>
          <a:xfrm>
            <a:off x="9359644" y="321381"/>
            <a:ext cx="2724644" cy="752683"/>
          </a:xfrm>
          <a:prstGeom prst="rect">
            <a:avLst/>
          </a:prstGeom>
          <a:noFill/>
          <a:ln>
            <a:noFill/>
          </a:ln>
        </p:spPr>
      </p:pic>
      <p:pic>
        <p:nvPicPr>
          <p:cNvPr id="184" name="Google Shape;184;p8"/>
          <p:cNvPicPr preferRelativeResize="0"/>
          <p:nvPr/>
        </p:nvPicPr>
        <p:blipFill rotWithShape="1">
          <a:blip r:embed="rId4">
            <a:alphaModFix/>
          </a:blip>
          <a:srcRect b="0" l="0" r="0" t="0"/>
          <a:stretch/>
        </p:blipFill>
        <p:spPr>
          <a:xfrm>
            <a:off x="1284257" y="463268"/>
            <a:ext cx="2454513" cy="634220"/>
          </a:xfrm>
          <a:prstGeom prst="rect">
            <a:avLst/>
          </a:prstGeom>
          <a:noFill/>
          <a:ln>
            <a:noFill/>
          </a:ln>
        </p:spPr>
      </p:pic>
      <p:pic>
        <p:nvPicPr>
          <p:cNvPr id="185" name="Google Shape;185;p8"/>
          <p:cNvPicPr preferRelativeResize="0"/>
          <p:nvPr/>
        </p:nvPicPr>
        <p:blipFill rotWithShape="1">
          <a:blip r:embed="rId5">
            <a:alphaModFix/>
          </a:blip>
          <a:srcRect b="0" l="0" r="0" t="0"/>
          <a:stretch/>
        </p:blipFill>
        <p:spPr>
          <a:xfrm>
            <a:off x="8101870" y="126215"/>
            <a:ext cx="1106385" cy="1106385"/>
          </a:xfrm>
          <a:prstGeom prst="rect">
            <a:avLst/>
          </a:prstGeom>
          <a:noFill/>
          <a:ln>
            <a:noFill/>
          </a:ln>
        </p:spPr>
      </p:pic>
      <p:pic>
        <p:nvPicPr>
          <p:cNvPr descr="A blue circle with a circle with a circle and a circle with a circle with a circle with a circle with a circle with a circle with a circle with a circle with a circle with a circle&#10;&#10;Description automatically generated" id="186" name="Google Shape;186;p8"/>
          <p:cNvPicPr preferRelativeResize="0"/>
          <p:nvPr/>
        </p:nvPicPr>
        <p:blipFill rotWithShape="1">
          <a:blip r:embed="rId6">
            <a:alphaModFix/>
          </a:blip>
          <a:srcRect b="0" l="0" r="0" t="0"/>
          <a:stretch/>
        </p:blipFill>
        <p:spPr>
          <a:xfrm>
            <a:off x="55845" y="183197"/>
            <a:ext cx="1077023" cy="1077023"/>
          </a:xfrm>
          <a:prstGeom prst="rect">
            <a:avLst/>
          </a:prstGeom>
          <a:noFill/>
          <a:ln>
            <a:noFill/>
          </a:ln>
        </p:spPr>
      </p:pic>
      <p:pic>
        <p:nvPicPr>
          <p:cNvPr id="187" name="Google Shape;187;p8"/>
          <p:cNvPicPr preferRelativeResize="0"/>
          <p:nvPr/>
        </p:nvPicPr>
        <p:blipFill rotWithShape="1">
          <a:blip r:embed="rId7">
            <a:alphaModFix/>
          </a:blip>
          <a:srcRect b="0" l="0" r="0" t="0"/>
          <a:stretch/>
        </p:blipFill>
        <p:spPr>
          <a:xfrm>
            <a:off x="3781344" y="83145"/>
            <a:ext cx="1386852" cy="1163167"/>
          </a:xfrm>
          <a:prstGeom prst="rect">
            <a:avLst/>
          </a:prstGeom>
          <a:noFill/>
          <a:ln>
            <a:noFill/>
          </a:ln>
        </p:spPr>
      </p:pic>
      <p:pic>
        <p:nvPicPr>
          <p:cNvPr id="188" name="Google Shape;188;p8"/>
          <p:cNvPicPr preferRelativeResize="0"/>
          <p:nvPr/>
        </p:nvPicPr>
        <p:blipFill rotWithShape="1">
          <a:blip r:embed="rId8">
            <a:alphaModFix/>
          </a:blip>
          <a:srcRect b="0" l="0" r="0" t="0"/>
          <a:stretch/>
        </p:blipFill>
        <p:spPr>
          <a:xfrm>
            <a:off x="6527266" y="312173"/>
            <a:ext cx="1672589" cy="761891"/>
          </a:xfrm>
          <a:prstGeom prst="rect">
            <a:avLst/>
          </a:prstGeom>
          <a:noFill/>
          <a:ln>
            <a:noFill/>
          </a:ln>
        </p:spPr>
      </p:pic>
      <p:pic>
        <p:nvPicPr>
          <p:cNvPr id="189" name="Google Shape;189;p8"/>
          <p:cNvPicPr preferRelativeResize="0"/>
          <p:nvPr/>
        </p:nvPicPr>
        <p:blipFill rotWithShape="1">
          <a:blip r:embed="rId9">
            <a:alphaModFix/>
          </a:blip>
          <a:srcRect b="0" l="0" r="0" t="0"/>
          <a:stretch/>
        </p:blipFill>
        <p:spPr>
          <a:xfrm>
            <a:off x="5198888" y="139927"/>
            <a:ext cx="1262414" cy="11063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9"/>
          <p:cNvSpPr txBox="1"/>
          <p:nvPr>
            <p:ph idx="1" type="subTitle"/>
          </p:nvPr>
        </p:nvSpPr>
        <p:spPr>
          <a:xfrm>
            <a:off x="461639" y="1600200"/>
            <a:ext cx="11407806" cy="4791722"/>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IN">
                <a:solidFill>
                  <a:schemeClr val="dk1"/>
                </a:solidFill>
                <a:latin typeface="Comic Sans MS"/>
                <a:ea typeface="Comic Sans MS"/>
                <a:cs typeface="Comic Sans MS"/>
                <a:sym typeface="Comic Sans MS"/>
              </a:rPr>
              <a:t>5. RESEARCH GAPS :</a:t>
            </a:r>
            <a:endParaRPr/>
          </a:p>
          <a:p>
            <a:pPr indent="0" lvl="0" marL="0" rtl="0" algn="l">
              <a:lnSpc>
                <a:spcPct val="90000"/>
              </a:lnSpc>
              <a:spcBef>
                <a:spcPts val="1000"/>
              </a:spcBef>
              <a:spcAft>
                <a:spcPts val="0"/>
              </a:spcAft>
              <a:buClr>
                <a:schemeClr val="dk1"/>
              </a:buClr>
              <a:buSzPts val="2400"/>
              <a:buNone/>
            </a:pPr>
            <a:r>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400"/>
              <a:buNone/>
            </a:pPr>
            <a:r>
              <a:t/>
            </a:r>
            <a:endParaRPr>
              <a:latin typeface="Comic Sans MS"/>
              <a:ea typeface="Comic Sans MS"/>
              <a:cs typeface="Comic Sans MS"/>
              <a:sym typeface="Comic Sans MS"/>
            </a:endParaRPr>
          </a:p>
          <a:p>
            <a:pPr indent="0" lvl="0" marL="0" rtl="0" algn="l">
              <a:lnSpc>
                <a:spcPct val="90000"/>
              </a:lnSpc>
              <a:spcBef>
                <a:spcPts val="1000"/>
              </a:spcBef>
              <a:spcAft>
                <a:spcPts val="0"/>
              </a:spcAft>
              <a:buClr>
                <a:schemeClr val="dk1"/>
              </a:buClr>
              <a:buSzPts val="2400"/>
              <a:buNone/>
            </a:pPr>
            <a:r>
              <a:rPr lang="en-IN">
                <a:solidFill>
                  <a:schemeClr val="dk1"/>
                </a:solidFill>
                <a:latin typeface="Comic Sans MS"/>
                <a:ea typeface="Comic Sans MS"/>
                <a:cs typeface="Comic Sans MS"/>
                <a:sym typeface="Comic Sans MS"/>
              </a:rPr>
              <a:t>NOTE : TRY TO PUT IN A BULLETS FORM</a:t>
            </a:r>
            <a:endParaRPr/>
          </a:p>
          <a:p>
            <a:pPr indent="0" lvl="0" marL="0" rtl="0" algn="l">
              <a:lnSpc>
                <a:spcPct val="90000"/>
              </a:lnSpc>
              <a:spcBef>
                <a:spcPts val="1000"/>
              </a:spcBef>
              <a:spcAft>
                <a:spcPts val="0"/>
              </a:spcAft>
              <a:buClr>
                <a:schemeClr val="dk1"/>
              </a:buClr>
              <a:buSzPts val="2400"/>
              <a:buNone/>
            </a:pPr>
            <a:r>
              <a:t/>
            </a:r>
            <a:endParaRPr>
              <a:latin typeface="Comic Sans MS"/>
              <a:ea typeface="Comic Sans MS"/>
              <a:cs typeface="Comic Sans MS"/>
              <a:sym typeface="Comic Sans MS"/>
            </a:endParaRPr>
          </a:p>
        </p:txBody>
      </p:sp>
      <p:sp>
        <p:nvSpPr>
          <p:cNvPr id="195" name="Google Shape;195;p9"/>
          <p:cNvSpPr txBox="1"/>
          <p:nvPr>
            <p:ph idx="11" type="ftr"/>
          </p:nvPr>
        </p:nvSpPr>
        <p:spPr>
          <a:xfrm>
            <a:off x="289877" y="6425914"/>
            <a:ext cx="11819265"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i="1" lang="en-IN" sz="1400">
                <a:solidFill>
                  <a:schemeClr val="dk1"/>
                </a:solidFill>
                <a:latin typeface="Comic Sans MS"/>
                <a:ea typeface="Comic Sans MS"/>
                <a:cs typeface="Comic Sans MS"/>
                <a:sym typeface="Comic Sans MS"/>
              </a:rPr>
              <a:t>5th International Conference on Data Analytics &amp; Management (ICDAM-2024)</a:t>
            </a:r>
            <a:endParaRPr i="1" sz="1400">
              <a:solidFill>
                <a:schemeClr val="dk1"/>
              </a:solidFill>
              <a:latin typeface="Comic Sans MS"/>
              <a:ea typeface="Comic Sans MS"/>
              <a:cs typeface="Comic Sans MS"/>
              <a:sym typeface="Comic Sans MS"/>
            </a:endParaRPr>
          </a:p>
        </p:txBody>
      </p:sp>
      <p:pic>
        <p:nvPicPr>
          <p:cNvPr id="196" name="Google Shape;196;p9"/>
          <p:cNvPicPr preferRelativeResize="0"/>
          <p:nvPr/>
        </p:nvPicPr>
        <p:blipFill rotWithShape="1">
          <a:blip r:embed="rId3">
            <a:alphaModFix/>
          </a:blip>
          <a:srcRect b="0" l="0" r="0" t="0"/>
          <a:stretch/>
        </p:blipFill>
        <p:spPr>
          <a:xfrm>
            <a:off x="9359644" y="321381"/>
            <a:ext cx="2724644" cy="752683"/>
          </a:xfrm>
          <a:prstGeom prst="rect">
            <a:avLst/>
          </a:prstGeom>
          <a:noFill/>
          <a:ln>
            <a:noFill/>
          </a:ln>
        </p:spPr>
      </p:pic>
      <p:pic>
        <p:nvPicPr>
          <p:cNvPr id="197" name="Google Shape;197;p9"/>
          <p:cNvPicPr preferRelativeResize="0"/>
          <p:nvPr/>
        </p:nvPicPr>
        <p:blipFill rotWithShape="1">
          <a:blip r:embed="rId4">
            <a:alphaModFix/>
          </a:blip>
          <a:srcRect b="0" l="0" r="0" t="0"/>
          <a:stretch/>
        </p:blipFill>
        <p:spPr>
          <a:xfrm>
            <a:off x="1284257" y="463268"/>
            <a:ext cx="2454513" cy="634220"/>
          </a:xfrm>
          <a:prstGeom prst="rect">
            <a:avLst/>
          </a:prstGeom>
          <a:noFill/>
          <a:ln>
            <a:noFill/>
          </a:ln>
        </p:spPr>
      </p:pic>
      <p:pic>
        <p:nvPicPr>
          <p:cNvPr id="198" name="Google Shape;198;p9"/>
          <p:cNvPicPr preferRelativeResize="0"/>
          <p:nvPr/>
        </p:nvPicPr>
        <p:blipFill rotWithShape="1">
          <a:blip r:embed="rId5">
            <a:alphaModFix/>
          </a:blip>
          <a:srcRect b="0" l="0" r="0" t="0"/>
          <a:stretch/>
        </p:blipFill>
        <p:spPr>
          <a:xfrm>
            <a:off x="8101870" y="126215"/>
            <a:ext cx="1106385" cy="1106385"/>
          </a:xfrm>
          <a:prstGeom prst="rect">
            <a:avLst/>
          </a:prstGeom>
          <a:noFill/>
          <a:ln>
            <a:noFill/>
          </a:ln>
        </p:spPr>
      </p:pic>
      <p:pic>
        <p:nvPicPr>
          <p:cNvPr descr="A blue circle with a circle with a circle and a circle with a circle with a circle with a circle with a circle with a circle with a circle with a circle with a circle with a circle&#10;&#10;Description automatically generated" id="199" name="Google Shape;199;p9"/>
          <p:cNvPicPr preferRelativeResize="0"/>
          <p:nvPr/>
        </p:nvPicPr>
        <p:blipFill rotWithShape="1">
          <a:blip r:embed="rId6">
            <a:alphaModFix/>
          </a:blip>
          <a:srcRect b="0" l="0" r="0" t="0"/>
          <a:stretch/>
        </p:blipFill>
        <p:spPr>
          <a:xfrm>
            <a:off x="55845" y="183197"/>
            <a:ext cx="1077023" cy="1077023"/>
          </a:xfrm>
          <a:prstGeom prst="rect">
            <a:avLst/>
          </a:prstGeom>
          <a:noFill/>
          <a:ln>
            <a:noFill/>
          </a:ln>
        </p:spPr>
      </p:pic>
      <p:pic>
        <p:nvPicPr>
          <p:cNvPr id="200" name="Google Shape;200;p9"/>
          <p:cNvPicPr preferRelativeResize="0"/>
          <p:nvPr/>
        </p:nvPicPr>
        <p:blipFill rotWithShape="1">
          <a:blip r:embed="rId7">
            <a:alphaModFix/>
          </a:blip>
          <a:srcRect b="0" l="0" r="0" t="0"/>
          <a:stretch/>
        </p:blipFill>
        <p:spPr>
          <a:xfrm>
            <a:off x="3781344" y="83145"/>
            <a:ext cx="1386852" cy="1163167"/>
          </a:xfrm>
          <a:prstGeom prst="rect">
            <a:avLst/>
          </a:prstGeom>
          <a:noFill/>
          <a:ln>
            <a:noFill/>
          </a:ln>
        </p:spPr>
      </p:pic>
      <p:pic>
        <p:nvPicPr>
          <p:cNvPr id="201" name="Google Shape;201;p9"/>
          <p:cNvPicPr preferRelativeResize="0"/>
          <p:nvPr/>
        </p:nvPicPr>
        <p:blipFill rotWithShape="1">
          <a:blip r:embed="rId8">
            <a:alphaModFix/>
          </a:blip>
          <a:srcRect b="0" l="0" r="0" t="0"/>
          <a:stretch/>
        </p:blipFill>
        <p:spPr>
          <a:xfrm>
            <a:off x="6527266" y="312173"/>
            <a:ext cx="1672589" cy="761891"/>
          </a:xfrm>
          <a:prstGeom prst="rect">
            <a:avLst/>
          </a:prstGeom>
          <a:noFill/>
          <a:ln>
            <a:noFill/>
          </a:ln>
        </p:spPr>
      </p:pic>
      <p:pic>
        <p:nvPicPr>
          <p:cNvPr id="202" name="Google Shape;202;p9"/>
          <p:cNvPicPr preferRelativeResize="0"/>
          <p:nvPr/>
        </p:nvPicPr>
        <p:blipFill rotWithShape="1">
          <a:blip r:embed="rId9">
            <a:alphaModFix/>
          </a:blip>
          <a:srcRect b="0" l="0" r="0" t="0"/>
          <a:stretch/>
        </p:blipFill>
        <p:spPr>
          <a:xfrm>
            <a:off x="5198888" y="139927"/>
            <a:ext cx="1262414" cy="110638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2021-02-05T14:09:33Z</dcterms:created>
  <dc:creator>MOOLCHAND SHARMA</dc:creator>
</cp:coreProperties>
</file>