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63" r:id="rId7"/>
    <p:sldId id="264" r:id="rId8"/>
    <p:sldId id="265" r:id="rId9"/>
    <p:sldId id="267" r:id="rId10"/>
    <p:sldId id="268" r:id="rId11"/>
    <p:sldId id="269" r:id="rId12"/>
    <p:sldId id="261"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612"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595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2159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2780663"/>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0" y="4844068"/>
            <a:ext cx="9144000" cy="215444"/>
          </a:xfrm>
          <a:prstGeom prst="rect">
            <a:avLst/>
          </a:prstGeom>
          <a:noFill/>
        </p:spPr>
        <p:txBody>
          <a:bodyPr wrap="square" rtlCol="0">
            <a:spAutoFit/>
          </a:bodyPr>
          <a:lstStyle/>
          <a:p>
            <a:pPr algn="ctr"/>
            <a:r>
              <a:rPr lang="en-US" altLang="ko-KR" sz="800" dirty="0" smtClean="0">
                <a:solidFill>
                  <a:schemeClr val="tx1">
                    <a:lumMod val="65000"/>
                    <a:lumOff val="35000"/>
                  </a:schemeClr>
                </a:solidFill>
                <a:latin typeface="Arial" pitchFamily="34" charset="0"/>
                <a:cs typeface="Arial" pitchFamily="34" charset="0"/>
              </a:rPr>
              <a:t>								Malik Mohammad Junaid Majeed</a:t>
            </a:r>
            <a:endParaRPr lang="ko-KR" altLang="en-US" sz="800" dirty="0">
              <a:solidFill>
                <a:schemeClr val="tx1">
                  <a:lumMod val="65000"/>
                  <a:lumOff val="35000"/>
                </a:schemeClr>
              </a:solidFill>
              <a:latin typeface="Arial" pitchFamily="34" charset="0"/>
              <a:cs typeface="Arial" pitchFamily="34" charset="0"/>
            </a:endParaRPr>
          </a:p>
        </p:txBody>
      </p:sp>
      <p:sp>
        <p:nvSpPr>
          <p:cNvPr id="8" name="TextBox 7"/>
          <p:cNvSpPr txBox="1"/>
          <p:nvPr/>
        </p:nvSpPr>
        <p:spPr>
          <a:xfrm>
            <a:off x="3137572" y="2859782"/>
            <a:ext cx="5220070" cy="261610"/>
          </a:xfrm>
          <a:prstGeom prst="rect">
            <a:avLst/>
          </a:prstGeom>
          <a:noFill/>
        </p:spPr>
        <p:txBody>
          <a:bodyPr wrap="square">
            <a:spAutoFit/>
          </a:bodyPr>
          <a:lstStyle/>
          <a:p>
            <a:pPr algn="ctr"/>
            <a:r>
              <a:rPr lang="en-US" sz="1100" b="1" dirty="0">
                <a:ln w="0"/>
                <a:effectLst>
                  <a:outerShdw blurRad="38100" dist="19050" dir="2700000" algn="tl" rotWithShape="0">
                    <a:schemeClr val="dk1">
                      <a:alpha val="40000"/>
                    </a:schemeClr>
                  </a:outerShdw>
                </a:effectLst>
              </a:rPr>
              <a:t>An Analysis of Top 250, Future 50, and Independence 100 Datasets</a:t>
            </a:r>
          </a:p>
        </p:txBody>
      </p:sp>
      <p:sp>
        <p:nvSpPr>
          <p:cNvPr id="11" name="TextBox 1"/>
          <p:cNvSpPr txBox="1">
            <a:spLocks noChangeArrowheads="1"/>
          </p:cNvSpPr>
          <p:nvPr/>
        </p:nvSpPr>
        <p:spPr bwMode="auto">
          <a:xfrm>
            <a:off x="2915816" y="1563638"/>
            <a:ext cx="5400600" cy="1077218"/>
          </a:xfrm>
          <a:prstGeom prst="rect">
            <a:avLst/>
          </a:prstGeom>
          <a:noFill/>
          <a:ln w="9525">
            <a:noFill/>
            <a:miter lim="800000"/>
            <a:headEnd/>
            <a:tailEnd/>
          </a:ln>
        </p:spPr>
        <p:txBody>
          <a:bodyPr wrap="square">
            <a:spAutoFit/>
          </a:bodyPr>
          <a:lstStyle/>
          <a:p>
            <a:pPr algn="ctr"/>
            <a:r>
              <a:rPr lang="en-US" sz="3200" b="1" dirty="0" smtClean="0">
                <a:ln w="0"/>
                <a:effectLst>
                  <a:outerShdw blurRad="38100" dist="19050" dir="2700000" algn="tl" rotWithShape="0">
                    <a:schemeClr val="dk1">
                      <a:alpha val="40000"/>
                    </a:schemeClr>
                  </a:outerShdw>
                </a:effectLst>
              </a:rPr>
              <a:t>SQL-Powered </a:t>
            </a:r>
            <a:r>
              <a:rPr lang="en-US" sz="3200" b="1" dirty="0">
                <a:ln w="0"/>
                <a:effectLst>
                  <a:outerShdw blurRad="38100" dist="19050" dir="2700000" algn="tl" rotWithShape="0">
                    <a:schemeClr val="dk1">
                      <a:alpha val="40000"/>
                    </a:schemeClr>
                  </a:outerShdw>
                </a:effectLst>
              </a:rPr>
              <a:t>Insights </a:t>
            </a:r>
            <a:r>
              <a:rPr lang="en-US" sz="3200" b="1" dirty="0" smtClean="0">
                <a:ln w="0"/>
                <a:effectLst>
                  <a:outerShdw blurRad="38100" dist="19050" dir="2700000" algn="tl" rotWithShape="0">
                    <a:schemeClr val="dk1">
                      <a:alpha val="40000"/>
                    </a:schemeClr>
                  </a:outerShdw>
                </a:effectLst>
              </a:rPr>
              <a:t>for               The Restaurant Industry</a:t>
            </a:r>
            <a:endParaRPr lang="en-US" sz="3200" b="1" dirty="0">
              <a:ln w="0"/>
              <a:effectLst>
                <a:outerShdw blurRad="38100" dist="19050" dir="2700000" algn="tl" rotWithShape="0">
                  <a:schemeClr val="dk1">
                    <a:alpha val="40000"/>
                  </a:schemeClr>
                </a:outerShdw>
              </a:effectLst>
            </a:endParaRPr>
          </a:p>
        </p:txBody>
      </p:sp>
      <p:sp>
        <p:nvSpPr>
          <p:cNvPr id="7" name="TextBox 1"/>
          <p:cNvSpPr txBox="1">
            <a:spLocks noChangeArrowheads="1"/>
          </p:cNvSpPr>
          <p:nvPr/>
        </p:nvSpPr>
        <p:spPr bwMode="auto">
          <a:xfrm>
            <a:off x="7812361" y="394791"/>
            <a:ext cx="720078" cy="307777"/>
          </a:xfrm>
          <a:prstGeom prst="rect">
            <a:avLst/>
          </a:prstGeom>
          <a:solidFill>
            <a:schemeClr val="bg1">
              <a:alpha val="56000"/>
            </a:schemeClr>
          </a:solidFill>
          <a:ln w="9525">
            <a:noFill/>
            <a:miter lim="800000"/>
            <a:headEnd/>
            <a:tailEnd/>
          </a:ln>
        </p:spPr>
        <p:txBody>
          <a:bodyPr wrap="square">
            <a:spAutoFit/>
          </a:bodyPr>
          <a:lstStyle/>
          <a:p>
            <a:pPr algn="ctr"/>
            <a:r>
              <a:rPr lang="en-US" sz="1400" b="1" dirty="0" smtClean="0">
                <a:ln w="0"/>
                <a:effectLst>
                  <a:outerShdw blurRad="38100" dist="19050" dir="2700000" algn="tl" rotWithShape="0">
                    <a:schemeClr val="dk1">
                      <a:alpha val="40000"/>
                    </a:schemeClr>
                  </a:outerShdw>
                </a:effectLst>
              </a:rPr>
              <a:t>SQL</a:t>
            </a:r>
            <a:endParaRPr lang="en-US" altLang="ko-KR" sz="1400" b="1" dirty="0" smtClean="0">
              <a:solidFill>
                <a:schemeClr val="tx1">
                  <a:lumMod val="65000"/>
                  <a:lumOff val="35000"/>
                </a:schemeClr>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1573217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0" y="32397"/>
            <a:ext cx="9142412" cy="2083712"/>
          </a:xfrm>
          <a:prstGeom prst="rect">
            <a:avLst/>
          </a:prstGeom>
          <a:noFill/>
          <a:ln w="9525">
            <a:noFill/>
            <a:miter lim="800000"/>
            <a:headEnd/>
            <a:tailEnd/>
          </a:ln>
        </p:spPr>
        <p:txBody>
          <a:bodyPr wrap="square">
            <a:spAutoFit/>
          </a:bodyPr>
          <a:lstStyle/>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Outliers in Check Value</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`Rank`, Restaurant, `Average Check`, State</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Cleaned_independence100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WHERE `Average Check` &gt; 100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`Average Check` DESC;</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2355726"/>
            <a:ext cx="5760640" cy="2624292"/>
          </a:xfrm>
          <a:prstGeom prst="rect">
            <a:avLst/>
          </a:prstGeom>
        </p:spPr>
      </p:pic>
    </p:spTree>
    <p:extLst>
      <p:ext uri="{BB962C8B-B14F-4D97-AF65-F5344CB8AC3E}">
        <p14:creationId xmlns:p14="http://schemas.microsoft.com/office/powerpoint/2010/main" val="3321204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0" y="32397"/>
            <a:ext cx="9142412" cy="2483821"/>
          </a:xfrm>
          <a:prstGeom prst="rect">
            <a:avLst/>
          </a:prstGeom>
          <a:noFill/>
          <a:ln w="9525">
            <a:noFill/>
            <a:miter lim="800000"/>
            <a:headEnd/>
            <a:tailEnd/>
          </a:ln>
        </p:spPr>
        <p:txBody>
          <a:bodyPr wrap="square">
            <a:spAutoFit/>
          </a:bodyPr>
          <a:lstStyle/>
          <a:p>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Sales by City (Independents)</a:t>
            </a:r>
          </a:p>
          <a:p>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City, COUNT(Restaurant) AS Restaurant_COUNT, SUM(Sales) AS TOTAL_SALES, AVG(`Average Check`) AS AVERAGE_CHECK</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Cleaned_independence100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GROUP BY City</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HAVING Restaurant_COUNT &gt; 2</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TOTAL_SALES DESC;</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2715766"/>
            <a:ext cx="6480720" cy="2304256"/>
          </a:xfrm>
          <a:prstGeom prst="rect">
            <a:avLst/>
          </a:prstGeom>
        </p:spPr>
      </p:pic>
    </p:spTree>
    <p:extLst>
      <p:ext uri="{BB962C8B-B14F-4D97-AF65-F5344CB8AC3E}">
        <p14:creationId xmlns:p14="http://schemas.microsoft.com/office/powerpoint/2010/main" val="4265098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74709" y="195482"/>
            <a:ext cx="9142412" cy="523220"/>
          </a:xfrm>
          <a:prstGeom prst="rect">
            <a:avLst/>
          </a:prstGeom>
          <a:noFill/>
          <a:ln w="9525">
            <a:noFill/>
            <a:miter lim="800000"/>
            <a:headEnd/>
            <a:tailEnd/>
          </a:ln>
        </p:spPr>
        <p:txBody>
          <a:bodyPr wrap="square">
            <a:spAutoFit/>
          </a:bodyPr>
          <a:lstStyle/>
          <a:p>
            <a:r>
              <a:rPr lang="en-US" sz="2800" b="1" dirty="0">
                <a:ln w="0"/>
                <a:effectLst>
                  <a:outerShdw blurRad="38100" dist="19050" dir="2700000" algn="tl" rotWithShape="0">
                    <a:schemeClr val="dk1">
                      <a:alpha val="40000"/>
                    </a:schemeClr>
                  </a:outerShdw>
                </a:effectLst>
              </a:rPr>
              <a:t>Results and Discussion</a:t>
            </a:r>
          </a:p>
        </p:txBody>
      </p:sp>
      <p:sp>
        <p:nvSpPr>
          <p:cNvPr id="7" name="Rectangle 6"/>
          <p:cNvSpPr/>
          <p:nvPr/>
        </p:nvSpPr>
        <p:spPr>
          <a:xfrm>
            <a:off x="467544" y="3228533"/>
            <a:ext cx="7704856" cy="1923604"/>
          </a:xfrm>
          <a:prstGeom prst="rect">
            <a:avLst/>
          </a:prstGeom>
        </p:spPr>
        <p:txBody>
          <a:bodyPr wrap="square">
            <a:spAutoFit/>
          </a:bodyPr>
          <a:lstStyle/>
          <a:p>
            <a:pPr algn="just">
              <a:lnSpc>
                <a:spcPct val="150000"/>
              </a:lnSpc>
            </a:pPr>
            <a:r>
              <a:rPr lang="en-US" sz="1400" dirty="0">
                <a:ln w="0"/>
                <a:effectLst>
                  <a:outerShdw blurRad="38100" dist="19050" dir="2700000" algn="tl" rotWithShape="0">
                    <a:schemeClr val="dk1">
                      <a:alpha val="40000"/>
                    </a:schemeClr>
                  </a:outerShdw>
                </a:effectLst>
              </a:rPr>
              <a:t>This project demonstrates the power of SQL for handling large-scale datasets in the restaurant industry. Through data cleaning, aggregation, and advanced analysis, meaningful insights were extracted. Future work can include integrating SQL with BI tools such as Power BI or Tableau for visualization, or extending the analysis with predictive modeling using Python and SQL integration.</a:t>
            </a:r>
          </a:p>
          <a:p>
            <a:pPr algn="just"/>
            <a:endPar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8" name="TextBox 7"/>
          <p:cNvSpPr txBox="1">
            <a:spLocks noChangeArrowheads="1"/>
          </p:cNvSpPr>
          <p:nvPr/>
        </p:nvSpPr>
        <p:spPr bwMode="auto">
          <a:xfrm>
            <a:off x="72802" y="2643758"/>
            <a:ext cx="9142412" cy="523220"/>
          </a:xfrm>
          <a:prstGeom prst="rect">
            <a:avLst/>
          </a:prstGeom>
          <a:noFill/>
          <a:ln w="9525">
            <a:noFill/>
            <a:miter lim="800000"/>
            <a:headEnd/>
            <a:tailEnd/>
          </a:ln>
        </p:spPr>
        <p:txBody>
          <a:bodyPr wrap="square">
            <a:spAutoFit/>
          </a:bodyPr>
          <a:lstStyle/>
          <a:p>
            <a:r>
              <a:rPr lang="en-US" altLang="ko-KR" sz="2800" b="1" dirty="0" smtClean="0">
                <a:ln w="0"/>
                <a:effectLst>
                  <a:outerShdw blurRad="38100" dist="19050" dir="2700000" algn="tl" rotWithShape="0">
                    <a:schemeClr val="dk1">
                      <a:alpha val="40000"/>
                    </a:schemeClr>
                  </a:outerShdw>
                </a:effectLst>
                <a:latin typeface="Arial" pitchFamily="34" charset="0"/>
                <a:ea typeface="맑은 고딕" pitchFamily="50" charset="-127"/>
                <a:cs typeface="Arial" pitchFamily="34" charset="0"/>
              </a:rPr>
              <a:t> </a:t>
            </a:r>
            <a:r>
              <a:rPr lang="en-US" sz="2800" b="1" dirty="0" smtClean="0">
                <a:ln w="0"/>
                <a:effectLst>
                  <a:outerShdw blurRad="38100" dist="19050" dir="2700000" algn="tl" rotWithShape="0">
                    <a:schemeClr val="dk1">
                      <a:alpha val="40000"/>
                    </a:schemeClr>
                  </a:outerShdw>
                </a:effectLst>
              </a:rPr>
              <a:t>Conclusion </a:t>
            </a:r>
            <a:r>
              <a:rPr lang="en-US" sz="2800" b="1" dirty="0">
                <a:ln w="0"/>
                <a:effectLst>
                  <a:outerShdw blurRad="38100" dist="19050" dir="2700000" algn="tl" rotWithShape="0">
                    <a:schemeClr val="dk1">
                      <a:alpha val="40000"/>
                    </a:schemeClr>
                  </a:outerShdw>
                </a:effectLst>
              </a:rPr>
              <a:t>and Future </a:t>
            </a:r>
            <a:r>
              <a:rPr lang="en-US" sz="2800" b="1" dirty="0" smtClean="0">
                <a:ln w="0"/>
                <a:effectLst>
                  <a:outerShdw blurRad="38100" dist="19050" dir="2700000" algn="tl" rotWithShape="0">
                    <a:schemeClr val="dk1">
                      <a:alpha val="40000"/>
                    </a:schemeClr>
                  </a:outerShdw>
                </a:effectLst>
              </a:rPr>
              <a:t>Work</a:t>
            </a:r>
            <a:endParaRPr lang="en-US" sz="2800" b="1" dirty="0">
              <a:ln w="0"/>
              <a:effectLst>
                <a:outerShdw blurRad="38100" dist="19050" dir="2700000" algn="tl" rotWithShape="0">
                  <a:schemeClr val="dk1">
                    <a:alpha val="40000"/>
                  </a:schemeClr>
                </a:outerShdw>
              </a:effectLst>
            </a:endParaRPr>
          </a:p>
        </p:txBody>
      </p:sp>
      <p:sp>
        <p:nvSpPr>
          <p:cNvPr id="9" name="Rectangle 8"/>
          <p:cNvSpPr/>
          <p:nvPr/>
        </p:nvSpPr>
        <p:spPr>
          <a:xfrm>
            <a:off x="467544" y="780257"/>
            <a:ext cx="8352928" cy="1991379"/>
          </a:xfrm>
          <a:prstGeom prst="rect">
            <a:avLst/>
          </a:prstGeom>
        </p:spPr>
        <p:txBody>
          <a:bodyPr wrap="square">
            <a:spAutoFit/>
          </a:bodyPr>
          <a:lstStyle/>
          <a:p>
            <a:pPr>
              <a:lnSpc>
                <a:spcPct val="150000"/>
              </a:lnSpc>
            </a:pPr>
            <a:r>
              <a:rPr lang="en-US" sz="1400" dirty="0">
                <a:ln w="0"/>
                <a:effectLst>
                  <a:outerShdw blurRad="38100" dist="19050" dir="2700000" algn="tl" rotWithShape="0">
                    <a:schemeClr val="dk1">
                      <a:alpha val="40000"/>
                    </a:schemeClr>
                  </a:outerShdw>
                </a:effectLst>
              </a:rPr>
              <a:t>Analysis of the datasets revealed several key insights:</a:t>
            </a:r>
            <a:br>
              <a:rPr lang="en-US" sz="1400" dirty="0">
                <a:ln w="0"/>
                <a:effectLst>
                  <a:outerShdw blurRad="38100" dist="19050" dir="2700000" algn="tl" rotWithShape="0">
                    <a:schemeClr val="dk1">
                      <a:alpha val="40000"/>
                    </a:schemeClr>
                  </a:outerShdw>
                </a:effectLst>
              </a:rPr>
            </a:br>
            <a:r>
              <a:rPr lang="en-US" sz="1400" dirty="0">
                <a:ln w="0"/>
                <a:effectLst>
                  <a:outerShdw blurRad="38100" dist="19050" dir="2700000" algn="tl" rotWithShape="0">
                    <a:schemeClr val="dk1">
                      <a:alpha val="40000"/>
                    </a:schemeClr>
                  </a:outerShdw>
                </a:effectLst>
              </a:rPr>
              <a:t>- Independent restaurants with high sales-to-meals ratios indicate operational efficiency.</a:t>
            </a:r>
            <a:br>
              <a:rPr lang="en-US" sz="1400" dirty="0">
                <a:ln w="0"/>
                <a:effectLst>
                  <a:outerShdw blurRad="38100" dist="19050" dir="2700000" algn="tl" rotWithShape="0">
                    <a:schemeClr val="dk1">
                      <a:alpha val="40000"/>
                    </a:schemeClr>
                  </a:outerShdw>
                </a:effectLst>
              </a:rPr>
            </a:br>
            <a:r>
              <a:rPr lang="en-US" sz="1400" dirty="0">
                <a:ln w="0"/>
                <a:effectLst>
                  <a:outerShdw blurRad="38100" dist="19050" dir="2700000" algn="tl" rotWithShape="0">
                    <a:schemeClr val="dk1">
                      <a:alpha val="40000"/>
                    </a:schemeClr>
                  </a:outerShdw>
                </a:effectLst>
              </a:rPr>
              <a:t>- Franchised Future50 chains show higher average unit volumes compared to non-franchised.</a:t>
            </a:r>
            <a:br>
              <a:rPr lang="en-US" sz="1400" dirty="0">
                <a:ln w="0"/>
                <a:effectLst>
                  <a:outerShdw blurRad="38100" dist="19050" dir="2700000" algn="tl" rotWithShape="0">
                    <a:schemeClr val="dk1">
                      <a:alpha val="40000"/>
                    </a:schemeClr>
                  </a:outerShdw>
                </a:effectLst>
              </a:rPr>
            </a:br>
            <a:r>
              <a:rPr lang="en-US" sz="1400" dirty="0">
                <a:ln w="0"/>
                <a:effectLst>
                  <a:outerShdw blurRad="38100" dist="19050" dir="2700000" algn="tl" rotWithShape="0">
                    <a:schemeClr val="dk1">
                      <a:alpha val="40000"/>
                    </a:schemeClr>
                  </a:outerShdw>
                </a:effectLst>
              </a:rPr>
              <a:t>- Certain states dominate the independent restaurant scene, highlighting regional market strengths.</a:t>
            </a:r>
            <a:br>
              <a:rPr lang="en-US" sz="1400" dirty="0">
                <a:ln w="0"/>
                <a:effectLst>
                  <a:outerShdw blurRad="38100" dist="19050" dir="2700000" algn="tl" rotWithShape="0">
                    <a:schemeClr val="dk1">
                      <a:alpha val="40000"/>
                    </a:schemeClr>
                  </a:outerShdw>
                </a:effectLst>
              </a:rPr>
            </a:br>
            <a:r>
              <a:rPr lang="en-US" sz="1400" dirty="0">
                <a:ln w="0"/>
                <a:effectLst>
                  <a:outerShdw blurRad="38100" dist="19050" dir="2700000" algn="tl" rotWithShape="0">
                    <a:schemeClr val="dk1">
                      <a:alpha val="40000"/>
                    </a:schemeClr>
                  </a:outerShdw>
                </a:effectLst>
              </a:rPr>
              <a:t>- Top 250 segmentation analysis demonstrates competitive pressures in Quick Service categories.</a:t>
            </a:r>
          </a:p>
          <a:p>
            <a:pPr algn="r">
              <a:lnSpc>
                <a:spcPct val="150000"/>
              </a:lnSpc>
            </a:pPr>
            <a:endPar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6081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72659" y="163502"/>
            <a:ext cx="9142412" cy="646331"/>
          </a:xfrm>
          <a:prstGeom prst="rect">
            <a:avLst/>
          </a:prstGeom>
          <a:noFill/>
          <a:ln w="9525">
            <a:noFill/>
            <a:miter lim="800000"/>
            <a:headEnd/>
            <a:tailEnd/>
          </a:ln>
        </p:spPr>
        <p:txBody>
          <a:bodyPr wrap="square">
            <a:spAutoFit/>
          </a:bodyPr>
          <a:lstStyle/>
          <a:p>
            <a:r>
              <a:rPr lang="en-US" altLang="ko-KR" sz="3600" dirty="0" smtClean="0">
                <a:ln w="0"/>
                <a:effectLst>
                  <a:outerShdw blurRad="38100" dist="19050" dir="2700000" algn="tl" rotWithShape="0">
                    <a:schemeClr val="dk1">
                      <a:alpha val="40000"/>
                    </a:schemeClr>
                  </a:outerShdw>
                </a:effectLst>
                <a:latin typeface="Arial" pitchFamily="34" charset="0"/>
                <a:ea typeface="맑은 고딕" pitchFamily="50" charset="-127"/>
                <a:cs typeface="Arial" pitchFamily="34" charset="0"/>
              </a:rPr>
              <a:t> </a:t>
            </a:r>
            <a:r>
              <a:rPr lang="en-US" sz="2800" b="1" dirty="0" smtClean="0">
                <a:ln w="0"/>
                <a:effectLst>
                  <a:outerShdw blurRad="38100" dist="19050" dir="2700000" algn="tl" rotWithShape="0">
                    <a:schemeClr val="dk1">
                      <a:alpha val="40000"/>
                    </a:schemeClr>
                  </a:outerShdw>
                </a:effectLst>
              </a:rPr>
              <a:t>Abstract</a:t>
            </a:r>
            <a:endParaRPr lang="en-US" sz="2800" b="1" dirty="0">
              <a:ln w="0"/>
              <a:effectLst>
                <a:outerShdw blurRad="38100" dist="19050" dir="2700000" algn="tl" rotWithShape="0">
                  <a:schemeClr val="dk1">
                    <a:alpha val="40000"/>
                  </a:schemeClr>
                </a:outerShdw>
              </a:effectLst>
            </a:endParaRPr>
          </a:p>
        </p:txBody>
      </p:sp>
      <p:sp>
        <p:nvSpPr>
          <p:cNvPr id="3" name="TextBox 2"/>
          <p:cNvSpPr txBox="1">
            <a:spLocks noChangeArrowheads="1"/>
          </p:cNvSpPr>
          <p:nvPr/>
        </p:nvSpPr>
        <p:spPr bwMode="auto">
          <a:xfrm>
            <a:off x="-6245" y="2352231"/>
            <a:ext cx="9142412" cy="646331"/>
          </a:xfrm>
          <a:prstGeom prst="rect">
            <a:avLst/>
          </a:prstGeom>
          <a:noFill/>
          <a:ln w="9525">
            <a:noFill/>
            <a:miter lim="800000"/>
            <a:headEnd/>
            <a:tailEnd/>
          </a:ln>
        </p:spPr>
        <p:txBody>
          <a:bodyPr wrap="square">
            <a:spAutoFit/>
          </a:bodyPr>
          <a:lstStyle/>
          <a:p>
            <a:r>
              <a:rPr lang="en-US" altLang="ko-KR" sz="3600" dirty="0" smtClean="0">
                <a:ln w="0"/>
                <a:effectLst>
                  <a:outerShdw blurRad="38100" dist="19050" dir="2700000" algn="tl" rotWithShape="0">
                    <a:schemeClr val="dk1">
                      <a:alpha val="40000"/>
                    </a:schemeClr>
                  </a:outerShdw>
                </a:effectLst>
                <a:latin typeface="Arial" pitchFamily="34" charset="0"/>
                <a:ea typeface="맑은 고딕" pitchFamily="50" charset="-127"/>
                <a:cs typeface="Arial" pitchFamily="34" charset="0"/>
              </a:rPr>
              <a:t> </a:t>
            </a:r>
            <a:r>
              <a:rPr lang="en-US" sz="2800" b="1" dirty="0">
                <a:ln w="0"/>
                <a:effectLst>
                  <a:outerShdw blurRad="38100" dist="19050" dir="2700000" algn="tl" rotWithShape="0">
                    <a:schemeClr val="dk1">
                      <a:alpha val="40000"/>
                    </a:schemeClr>
                  </a:outerShdw>
                </a:effectLst>
              </a:rPr>
              <a:t>Introduction</a:t>
            </a:r>
            <a:endParaRPr lang="en-US" sz="2800" b="1" dirty="0"/>
          </a:p>
        </p:txBody>
      </p:sp>
      <p:sp>
        <p:nvSpPr>
          <p:cNvPr id="7" name="Rectangle 6"/>
          <p:cNvSpPr/>
          <p:nvPr/>
        </p:nvSpPr>
        <p:spPr>
          <a:xfrm>
            <a:off x="683568" y="2998562"/>
            <a:ext cx="7560840" cy="2031325"/>
          </a:xfrm>
          <a:prstGeom prst="rect">
            <a:avLst/>
          </a:prstGeom>
        </p:spPr>
        <p:txBody>
          <a:bodyPr wrap="square">
            <a:spAutoFit/>
          </a:bodyPr>
          <a:lstStyle/>
          <a:p>
            <a:pPr algn="just">
              <a:lnSpc>
                <a:spcPct val="150000"/>
              </a:lnSpc>
              <a:spcAft>
                <a:spcPts val="1000"/>
              </a:spcAft>
            </a:pPr>
            <a:r>
              <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The restaurant industry is highly dynamic, and data-driven analysis is essential for competitive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   advantage</a:t>
            </a:r>
            <a:r>
              <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 Structured Query Language (SQL) enables analysts to clean, organize, and interpret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   datasets </a:t>
            </a:r>
            <a:r>
              <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effectively. This report explores SQL methodologies applied to three datasets: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                    Independence100 </a:t>
            </a:r>
            <a:r>
              <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(independent restaurants), Future50 (emerging chains), and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Top250                   </a:t>
            </a:r>
            <a:r>
              <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(established leaders).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 The </a:t>
            </a:r>
            <a:r>
              <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analysis highlights sales performance, growth metrics, and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                    operational </a:t>
            </a:r>
            <a:r>
              <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rPr>
              <a:t>efficiency.</a:t>
            </a:r>
          </a:p>
        </p:txBody>
      </p:sp>
      <p:sp>
        <p:nvSpPr>
          <p:cNvPr id="11" name="Rectangle 10"/>
          <p:cNvSpPr/>
          <p:nvPr/>
        </p:nvSpPr>
        <p:spPr>
          <a:xfrm>
            <a:off x="683568" y="699542"/>
            <a:ext cx="7560840" cy="2084160"/>
          </a:xfrm>
          <a:prstGeom prst="rect">
            <a:avLst/>
          </a:prstGeom>
        </p:spPr>
        <p:txBody>
          <a:bodyPr wrap="square">
            <a:spAutoFit/>
          </a:bodyPr>
          <a:lstStyle/>
          <a:p>
            <a:pPr algn="just">
              <a:lnSpc>
                <a:spcPct val="150000"/>
              </a:lnSpc>
              <a:spcAft>
                <a:spcPts val="1000"/>
              </a:spcAft>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Calibri" panose="020F0502020204030204" pitchFamily="34" charset="0"/>
              </a:rPr>
              <a:t>This report presents a structured SQL-based analysis of three major datasets: Top 250, Future 50, and Independence 100. The project focuses on data cleaning, query optimization, and extracting meaningful business insights. Key findings include identification of high-performing restaurants, growth trends, and regional distributions. The study demonstrates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Calibri" panose="020F0502020204030204" pitchFamily="34" charset="0"/>
              </a:rPr>
              <a:t>   SQL </a:t>
            </a: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Calibri" panose="020F0502020204030204" pitchFamily="34" charset="0"/>
              </a:rPr>
              <a:t>as a powerful tool for industry benchmarking and strategic decision-making.</a:t>
            </a:r>
          </a:p>
          <a:p>
            <a:pPr>
              <a:lnSpc>
                <a:spcPct val="115000"/>
              </a:lnSpc>
              <a:spcAft>
                <a:spcPts val="1000"/>
              </a:spcAft>
            </a:pPr>
            <a:endParaRPr lang="en-US" sz="1400" dirty="0">
              <a:ln w="0"/>
              <a:effectLst>
                <a:outerShdw blurRad="38100" dist="19050" dir="2700000" algn="tl" rotWithShape="0">
                  <a:schemeClr val="dk1">
                    <a:alpha val="40000"/>
                  </a:schemeClr>
                </a:outerShdw>
              </a:effectLst>
              <a:latin typeface="Cambria" panose="02040503050406030204" pitchFamily="18" charset="0"/>
              <a:ea typeface="MS Mincho"/>
              <a:cs typeface="Times New Roman" panose="02020603050405020304" pitchFamily="18" charset="0"/>
            </a:endParaRPr>
          </a:p>
        </p:txBody>
      </p:sp>
    </p:spTree>
    <p:extLst>
      <p:ext uri="{BB962C8B-B14F-4D97-AF65-F5344CB8AC3E}">
        <p14:creationId xmlns:p14="http://schemas.microsoft.com/office/powerpoint/2010/main" val="186478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07145" y="0"/>
            <a:ext cx="9142412" cy="584775"/>
          </a:xfrm>
          <a:prstGeom prst="rect">
            <a:avLst/>
          </a:prstGeom>
          <a:noFill/>
          <a:ln w="9525">
            <a:noFill/>
            <a:miter lim="800000"/>
            <a:headEnd/>
            <a:tailEnd/>
          </a:ln>
        </p:spPr>
        <p:txBody>
          <a:bodyPr wrap="square">
            <a:spAutoFit/>
          </a:bodyPr>
          <a:lstStyle/>
          <a:p>
            <a:r>
              <a:rPr lang="en-US" altLang="ko-KR" sz="3200" b="1" dirty="0" smtClean="0">
                <a:ln w="0"/>
                <a:effectLst>
                  <a:outerShdw blurRad="38100" dist="19050" dir="2700000" algn="tl" rotWithShape="0">
                    <a:schemeClr val="dk1">
                      <a:alpha val="40000"/>
                    </a:schemeClr>
                  </a:outerShdw>
                </a:effectLst>
                <a:latin typeface="Arial" pitchFamily="34" charset="0"/>
                <a:ea typeface="맑은 고딕" pitchFamily="50" charset="-127"/>
                <a:cs typeface="Arial" pitchFamily="34" charset="0"/>
              </a:rPr>
              <a:t> </a:t>
            </a:r>
            <a:r>
              <a:rPr lang="en-US" sz="2800" b="1" dirty="0">
                <a:ln w="0"/>
                <a:effectLst>
                  <a:outerShdw blurRad="38100" dist="19050" dir="2700000" algn="tl" rotWithShape="0">
                    <a:schemeClr val="dk1">
                      <a:alpha val="40000"/>
                    </a:schemeClr>
                  </a:outerShdw>
                </a:effectLst>
              </a:rPr>
              <a:t>Methodology</a:t>
            </a:r>
          </a:p>
        </p:txBody>
      </p:sp>
      <p:sp>
        <p:nvSpPr>
          <p:cNvPr id="7" name="Rectangle 6"/>
          <p:cNvSpPr/>
          <p:nvPr/>
        </p:nvSpPr>
        <p:spPr>
          <a:xfrm>
            <a:off x="825923" y="2788401"/>
            <a:ext cx="7704856" cy="2569934"/>
          </a:xfrm>
          <a:prstGeom prst="rect">
            <a:avLst/>
          </a:prstGeom>
        </p:spPr>
        <p:txBody>
          <a:bodyPr wrap="square">
            <a:spAutoFit/>
          </a:bodyPr>
          <a:lstStyle/>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The project also applied advanced SQL techniques:</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Stored Procedures: For automating transaction insertion.</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Triggers: For automatic updates of balances after inserts.</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Window Functions: For ranking, rolling totals, and partitioned analysis.</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CTEs: For segmenting data such as 'High Check' vs 'Low Check'.</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CASE Statements: For categorizing restaurants by growth.</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UNION: For combining top sales performers across datasets.</a:t>
            </a:r>
          </a:p>
          <a:p>
            <a:pPr algn="just"/>
            <a:endPar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
        <p:nvSpPr>
          <p:cNvPr id="8" name="TextBox 7"/>
          <p:cNvSpPr txBox="1">
            <a:spLocks noChangeArrowheads="1"/>
          </p:cNvSpPr>
          <p:nvPr/>
        </p:nvSpPr>
        <p:spPr bwMode="auto">
          <a:xfrm>
            <a:off x="107145" y="2232052"/>
            <a:ext cx="9142412" cy="584775"/>
          </a:xfrm>
          <a:prstGeom prst="rect">
            <a:avLst/>
          </a:prstGeom>
          <a:noFill/>
          <a:ln w="9525">
            <a:noFill/>
            <a:miter lim="800000"/>
            <a:headEnd/>
            <a:tailEnd/>
          </a:ln>
        </p:spPr>
        <p:txBody>
          <a:bodyPr wrap="square">
            <a:spAutoFit/>
          </a:bodyPr>
          <a:lstStyle/>
          <a:p>
            <a:r>
              <a:rPr lang="en-US" altLang="ko-KR" sz="3200" dirty="0" smtClean="0">
                <a:ln w="0"/>
                <a:effectLst>
                  <a:outerShdw blurRad="38100" dist="19050" dir="2700000" algn="tl" rotWithShape="0">
                    <a:schemeClr val="dk1">
                      <a:alpha val="40000"/>
                    </a:schemeClr>
                  </a:outerShdw>
                </a:effectLst>
                <a:latin typeface="Arial" pitchFamily="34" charset="0"/>
                <a:ea typeface="맑은 고딕" pitchFamily="50" charset="-127"/>
                <a:cs typeface="Arial" pitchFamily="34" charset="0"/>
              </a:rPr>
              <a:t> </a:t>
            </a:r>
            <a:r>
              <a:rPr lang="en-US" sz="2800" b="1" dirty="0">
                <a:ln w="0"/>
                <a:effectLst>
                  <a:outerShdw blurRad="38100" dist="19050" dir="2700000" algn="tl" rotWithShape="0">
                    <a:schemeClr val="dk1">
                      <a:alpha val="40000"/>
                    </a:schemeClr>
                  </a:outerShdw>
                </a:effectLst>
              </a:rPr>
              <a:t>Advanced SQL Concepts Applied</a:t>
            </a:r>
          </a:p>
        </p:txBody>
      </p:sp>
      <p:sp>
        <p:nvSpPr>
          <p:cNvPr id="9" name="Rectangle 8"/>
          <p:cNvSpPr/>
          <p:nvPr/>
        </p:nvSpPr>
        <p:spPr>
          <a:xfrm>
            <a:off x="755576" y="563838"/>
            <a:ext cx="7704856" cy="1668214"/>
          </a:xfrm>
          <a:prstGeom prst="rect">
            <a:avLst/>
          </a:prstGeom>
        </p:spPr>
        <p:txBody>
          <a:bodyPr wrap="square">
            <a:spAutoFit/>
          </a:bodyPr>
          <a:lstStyle/>
          <a:p>
            <a:pPr algn="just">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The analysis was conducted in MySQL. Initial steps included creating temporary cleaned tables for each dataset, ensuring removal of duplicates, NULL values, and invalid entries. Safe updates were disabled to allow for data modifications. Columns such as YOY_Sales and YOY_Units were standardized into numeric formats. Once cleaned, advanced queries involving aggregation, window functions</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CTEs, and CASE statements were applied to generate insights.</a:t>
            </a:r>
          </a:p>
        </p:txBody>
      </p:sp>
    </p:spTree>
    <p:extLst>
      <p:ext uri="{BB962C8B-B14F-4D97-AF65-F5344CB8AC3E}">
        <p14:creationId xmlns:p14="http://schemas.microsoft.com/office/powerpoint/2010/main" val="2582448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835696" y="32306"/>
            <a:ext cx="9142412" cy="523220"/>
          </a:xfrm>
          <a:prstGeom prst="rect">
            <a:avLst/>
          </a:prstGeom>
          <a:noFill/>
          <a:ln w="9525">
            <a:noFill/>
            <a:miter lim="800000"/>
            <a:headEnd/>
            <a:tailEnd/>
          </a:ln>
        </p:spPr>
        <p:txBody>
          <a:bodyPr wrap="square">
            <a:spAutoFit/>
          </a:bodyPr>
          <a:lstStyle/>
          <a:p>
            <a:r>
              <a:rPr lang="en-US" sz="2800" b="1" u="sng" dirty="0" smtClean="0">
                <a:ln w="0"/>
                <a:effectLst>
                  <a:outerShdw blurRad="38100" dist="19050" dir="2700000" algn="tl" rotWithShape="0">
                    <a:schemeClr val="dk1">
                      <a:alpha val="40000"/>
                    </a:schemeClr>
                  </a:outerShdw>
                </a:effectLst>
              </a:rPr>
              <a:t>SQL </a:t>
            </a:r>
            <a:r>
              <a:rPr lang="en-US" sz="2800" b="1" u="sng" dirty="0">
                <a:ln w="0"/>
                <a:effectLst>
                  <a:outerShdw blurRad="38100" dist="19050" dir="2700000" algn="tl" rotWithShape="0">
                    <a:schemeClr val="dk1">
                      <a:alpha val="40000"/>
                    </a:schemeClr>
                  </a:outerShdw>
                </a:effectLst>
              </a:rPr>
              <a:t>Queries and </a:t>
            </a:r>
            <a:r>
              <a:rPr lang="en-US" sz="2800" b="1" u="sng" dirty="0" smtClean="0">
                <a:ln w="0"/>
                <a:effectLst>
                  <a:outerShdw blurRad="38100" dist="19050" dir="2700000" algn="tl" rotWithShape="0">
                    <a:schemeClr val="dk1">
                      <a:alpha val="40000"/>
                    </a:schemeClr>
                  </a:outerShdw>
                </a:effectLst>
              </a:rPr>
              <a:t>Insights:</a:t>
            </a:r>
            <a:endParaRPr lang="en-US" sz="2800" b="1" u="sng" dirty="0">
              <a:ln w="0"/>
              <a:effectLst>
                <a:outerShdw blurRad="38100" dist="19050" dir="2700000" algn="tl" rotWithShape="0">
                  <a:schemeClr val="dk1">
                    <a:alpha val="40000"/>
                  </a:schemeClr>
                </a:outerShdw>
              </a:effectLst>
            </a:endParaRPr>
          </a:p>
        </p:txBody>
      </p:sp>
      <p:sp>
        <p:nvSpPr>
          <p:cNvPr id="8" name="TextBox 7"/>
          <p:cNvSpPr txBox="1">
            <a:spLocks noChangeArrowheads="1"/>
          </p:cNvSpPr>
          <p:nvPr/>
        </p:nvSpPr>
        <p:spPr bwMode="auto">
          <a:xfrm>
            <a:off x="-14310" y="555526"/>
            <a:ext cx="9142412" cy="1908215"/>
          </a:xfrm>
          <a:prstGeom prst="rect">
            <a:avLst/>
          </a:prstGeom>
          <a:noFill/>
          <a:ln w="9525">
            <a:noFill/>
            <a:miter lim="800000"/>
            <a:headEnd/>
            <a:tailEnd/>
          </a:ln>
        </p:spPr>
        <p:txBody>
          <a:bodyPr wrap="square">
            <a:spAutoFit/>
          </a:bodyPr>
          <a:lstStyle/>
          <a:p>
            <a:pPr>
              <a:lnSpc>
                <a:spcPct val="150000"/>
              </a:lnSpc>
            </a:pPr>
            <a:r>
              <a:rPr lang="en-US" altLang="ko-KR" b="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Arial" pitchFamily="34" charset="0"/>
              </a:rPr>
              <a:t> </a:t>
            </a: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Top Sales Performers in Independents</a:t>
            </a:r>
          </a:p>
          <a:p>
            <a:pPr>
              <a:lnSpc>
                <a:spcPct val="150000"/>
              </a:lnSpc>
            </a:pP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Restaurant, City, State, SUM (Sales) AS TOTAL_SALES_RANKING</a:t>
            </a:r>
            <a:b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Cleaned_independence100</a:t>
            </a:r>
            <a:b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GROUP BY Restaurant, City, State</a:t>
            </a:r>
            <a:b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TOTAL_SALES_RANKING DESC</a:t>
            </a:r>
            <a:b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LIMIT 10;</a:t>
            </a:r>
            <a:endPar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2571749"/>
            <a:ext cx="6984776" cy="2550833"/>
          </a:xfrm>
          <a:prstGeom prst="rect">
            <a:avLst/>
          </a:prstGeom>
        </p:spPr>
      </p:pic>
    </p:spTree>
    <p:extLst>
      <p:ext uri="{BB962C8B-B14F-4D97-AF65-F5344CB8AC3E}">
        <p14:creationId xmlns:p14="http://schemas.microsoft.com/office/powerpoint/2010/main" val="340405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0" y="32397"/>
            <a:ext cx="9142412" cy="1760547"/>
          </a:xfrm>
          <a:prstGeom prst="rect">
            <a:avLst/>
          </a:prstGeom>
          <a:noFill/>
          <a:ln w="9525">
            <a:noFill/>
            <a:miter lim="800000"/>
            <a:headEnd/>
            <a:tailEnd/>
          </a:ln>
        </p:spPr>
        <p:txBody>
          <a:bodyPr wrap="square">
            <a:spAutoFit/>
          </a:bodyPr>
          <a:lstStyle/>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Rolling Total of Meals Served (Window Function)</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 SUM(`Meals Served`) OVER(ORDER BY `Rank` ) AS ROLLING_TOTAL</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independence100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`Rank`;</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995686"/>
            <a:ext cx="7620392" cy="2787793"/>
          </a:xfrm>
          <a:prstGeom prst="rect">
            <a:avLst/>
          </a:prstGeom>
        </p:spPr>
      </p:pic>
    </p:spTree>
    <p:extLst>
      <p:ext uri="{BB962C8B-B14F-4D97-AF65-F5344CB8AC3E}">
        <p14:creationId xmlns:p14="http://schemas.microsoft.com/office/powerpoint/2010/main" val="1877978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3848" y="2571750"/>
            <a:ext cx="4795199" cy="2232248"/>
          </a:xfrm>
          <a:prstGeom prst="rect">
            <a:avLst/>
          </a:prstGeom>
        </p:spPr>
      </p:pic>
      <p:sp>
        <p:nvSpPr>
          <p:cNvPr id="8" name="TextBox 7"/>
          <p:cNvSpPr txBox="1">
            <a:spLocks noChangeArrowheads="1"/>
          </p:cNvSpPr>
          <p:nvPr/>
        </p:nvSpPr>
        <p:spPr bwMode="auto">
          <a:xfrm>
            <a:off x="0" y="32397"/>
            <a:ext cx="9142412" cy="4022704"/>
          </a:xfrm>
          <a:prstGeom prst="rect">
            <a:avLst/>
          </a:prstGeom>
          <a:noFill/>
          <a:ln w="9525">
            <a:noFill/>
            <a:miter lim="800000"/>
            <a:headEnd/>
            <a:tailEnd/>
          </a:ln>
        </p:spPr>
        <p:txBody>
          <a:bodyPr wrap="square">
            <a:spAutoFit/>
          </a:bodyPr>
          <a:lstStyle/>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Growth Segmentation in Future50</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lnSpc>
                <a:spcPct val="150000"/>
              </a:lnSpc>
            </a:pPr>
            <a:r>
              <a:rPr lang="en-US" sz="1400" i="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a:t>
            </a:r>
            <a:br>
              <a:rPr lang="en-US" sz="1400" i="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CASE </a:t>
            </a:r>
            <a:br>
              <a:rPr lang="en-US" sz="1400" i="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t>
            </a: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WHEN YOY_Sales &gt; 50 THEN 'High Growth'</a:t>
            </a:r>
            <a:b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WHEN YOY_Sales BETWEEN 20 AND 30 THEN 'Moderate Growth'</a:t>
            </a:r>
            <a:b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ELSE 'Low Growth'</a:t>
            </a:r>
            <a:b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END AS GROWTH_CATEGORY,</a:t>
            </a:r>
            <a:b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COUNT(*) AS CHAIN_COUNT</a:t>
            </a:r>
            <a:b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future50</a:t>
            </a:r>
            <a:b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GROUP BY GROWTH_CATEGORY</a:t>
            </a:r>
            <a:b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i="1"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COUNT(*) DESC;</a:t>
            </a:r>
            <a:endParaRPr lang="en-US" sz="1400" i="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66534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0" y="32397"/>
            <a:ext cx="9142412" cy="5032147"/>
          </a:xfrm>
          <a:prstGeom prst="rect">
            <a:avLst/>
          </a:prstGeom>
          <a:noFill/>
          <a:ln w="9525">
            <a:noFill/>
            <a:miter lim="800000"/>
            <a:headEnd/>
            <a:tailEnd/>
          </a:ln>
        </p:spPr>
        <p:txBody>
          <a:bodyPr wrap="square">
            <a:spAutoFit/>
          </a:bodyPr>
          <a:lstStyle/>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Restaurants Ranked 3rd–6th in Sales (Top250)</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`Rank`, Restaurant, Sales, MAX(Sales) AS HIGHEST_SALES</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Cleaned_top250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GROUP BY `Rank`, Restaurant, Sales</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HIGHEST_SALES DESC</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LIMIT 4 OFFSET 2;</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Alternative (Window Function)</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`Rank`, Restaurant, Sales</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SELECT *, DENSE_RANK() OVER(ORDER BY Sales DESC) AS rnk</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FROM Cleaned_top250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 AS RANKING</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WHERE rnk &gt; 2 AND rnk &lt; 7;</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7" y="1347614"/>
            <a:ext cx="4137758" cy="10801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4011910"/>
            <a:ext cx="4088460" cy="1008112"/>
          </a:xfrm>
          <a:prstGeom prst="rect">
            <a:avLst/>
          </a:prstGeom>
        </p:spPr>
      </p:pic>
    </p:spTree>
    <p:extLst>
      <p:ext uri="{BB962C8B-B14F-4D97-AF65-F5344CB8AC3E}">
        <p14:creationId xmlns:p14="http://schemas.microsoft.com/office/powerpoint/2010/main" val="3258243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0" y="24146"/>
            <a:ext cx="9142412" cy="2123658"/>
          </a:xfrm>
          <a:prstGeom prst="rect">
            <a:avLst/>
          </a:prstGeom>
          <a:noFill/>
          <a:ln w="9525">
            <a:noFill/>
            <a:miter lim="800000"/>
            <a:headEnd/>
            <a:tailEnd/>
          </a:ln>
        </p:spPr>
        <p:txBody>
          <a:bodyPr wrap="square">
            <a:spAutoFit/>
          </a:bodyPr>
          <a:lstStyle/>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Top 5 Emerging Chains by YOY Sales Growth (Future50)</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Restaurant, YOY_Sales, Units, Franchising</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Cleaned_future50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YOY_Sales DESC</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LIMIT 5;</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995686"/>
            <a:ext cx="4608512" cy="2918196"/>
          </a:xfrm>
          <a:prstGeom prst="rect">
            <a:avLst/>
          </a:prstGeom>
        </p:spPr>
      </p:pic>
    </p:spTree>
    <p:extLst>
      <p:ext uri="{BB962C8B-B14F-4D97-AF65-F5344CB8AC3E}">
        <p14:creationId xmlns:p14="http://schemas.microsoft.com/office/powerpoint/2010/main" val="2380222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noChangeArrowheads="1"/>
          </p:cNvSpPr>
          <p:nvPr/>
        </p:nvSpPr>
        <p:spPr bwMode="auto">
          <a:xfrm>
            <a:off x="0" y="32397"/>
            <a:ext cx="9142412" cy="2083712"/>
          </a:xfrm>
          <a:prstGeom prst="rect">
            <a:avLst/>
          </a:prstGeom>
          <a:noFill/>
          <a:ln w="9525">
            <a:noFill/>
            <a:miter lim="800000"/>
            <a:headEnd/>
            <a:tailEnd/>
          </a:ln>
        </p:spPr>
        <p:txBody>
          <a:bodyPr wrap="square">
            <a:spAutoFit/>
          </a:bodyPr>
          <a:lstStyle/>
          <a:p>
            <a:pPr>
              <a:lnSpc>
                <a:spcPct val="150000"/>
              </a:lnSpc>
            </a:pPr>
            <a:r>
              <a:rPr lang="en-US" b="1"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Geographic Distribution of Independent Restaurants</a:t>
            </a:r>
          </a:p>
          <a:p>
            <a:pPr>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SQL:</a:t>
            </a:r>
          </a:p>
          <a:p>
            <a:pPr lvl="1">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SELECT DISTINCT State, COUNT(Restaurant) AS RESTAURANT_PER_STATE</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FROM Cleaned_independence100</a:t>
            </a:r>
            <a:b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b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GROUP BY </a:t>
            </a:r>
            <a:r>
              <a:rPr lang="en-US" sz="1400" dirty="0" smtClean="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State</a:t>
            </a:r>
          </a:p>
          <a:p>
            <a:pPr lvl="1">
              <a:lnSpc>
                <a:spcPct val="150000"/>
              </a:lnSpc>
            </a:pPr>
            <a:r>
              <a:rPr lang="en-US" sz="1400" dirty="0">
                <a:ln w="0"/>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rPr>
              <a:t>ORDER BY COUNT(Restaurant) DESC;</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211710"/>
            <a:ext cx="5616624" cy="2811912"/>
          </a:xfrm>
          <a:prstGeom prst="rect">
            <a:avLst/>
          </a:prstGeom>
        </p:spPr>
      </p:pic>
    </p:spTree>
    <p:extLst>
      <p:ext uri="{BB962C8B-B14F-4D97-AF65-F5344CB8AC3E}">
        <p14:creationId xmlns:p14="http://schemas.microsoft.com/office/powerpoint/2010/main" val="270137819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TotalTime>
  <Words>495</Words>
  <Application>Microsoft Office PowerPoint</Application>
  <PresentationFormat>On-screen Show (16:9)</PresentationFormat>
  <Paragraphs>42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맑은 고딕</vt:lpstr>
      <vt:lpstr>Arial</vt:lpstr>
      <vt:lpstr>Calibri</vt:lpstr>
      <vt:lpstr>Cambria</vt:lpstr>
      <vt:lpstr>MS Mincho</vt:lpstr>
      <vt:lpstr>Times New Roman</vt:lpstr>
      <vt:lpstr>Office 테마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POWERPOINT TEMPLATES DESIGN</dc:title>
  <dc:creator>ALLPPT.com</dc:creator>
  <cp:lastModifiedBy>Microsoft account</cp:lastModifiedBy>
  <cp:revision>40</cp:revision>
  <dcterms:created xsi:type="dcterms:W3CDTF">2014-02-22T02:13:23Z</dcterms:created>
  <dcterms:modified xsi:type="dcterms:W3CDTF">2025-09-06T16:24:02Z</dcterms:modified>
</cp:coreProperties>
</file>