
<file path=[Content_Types].xml><?xml version="1.0" encoding="utf-8"?>
<Types xmlns="http://schemas.openxmlformats.org/package/2006/content-types">
  <Default ContentType="image/png" Extension="png"/>
  <Default ContentType="image/jpeg" Extension="jpeg"/>
  <Default ContentType="application/vnd.openxmlformats-package.relationships+xml" Extension="rels"/>
  <Default ContentType="application/xml" Extension="xml"/>
  <Default ContentType="application/x-fontdata" Extension="fntdata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notesMaster+xml" PartName="/ppt/notesMasters/notesMaster1.xml"/>
  <Override ContentType="application/vnd.openxmlformats-officedocument.presentationml.handoutMaster+xml" PartName="/ppt/handoutMasters/handoutMaster1.xml"/>
  <Override ContentType="application/vnd.openxmlformats-officedocument.presentationml.tags+xml" PartName="/ppt/tags/tag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73" r:id="rId1"/>
  </p:sldMasterIdLst>
  <p:notesMasterIdLst>
    <p:notesMasterId r:id="rId13"/>
  </p:notesMasterIdLst>
  <p:handoutMasterIdLst>
    <p:handoutMasterId r:id="rId14"/>
  </p:handoutMasterIdLst>
  <p:sldIdLst>
    <p:sldId id="841" r:id="rId2"/>
    <p:sldId id="852" r:id="rId3"/>
    <p:sldId id="846" r:id="rId4"/>
    <p:sldId id="879" r:id="rId5"/>
    <p:sldId id="873" r:id="rId6"/>
    <p:sldId id="874" r:id="rId7"/>
    <p:sldId id="875" r:id="rId8"/>
    <p:sldId id="876" r:id="rId9"/>
    <p:sldId id="877" r:id="rId10"/>
    <p:sldId id="878" r:id="rId11"/>
    <p:sldId id="869" r:id="rId12"/>
  </p:sldIdLst>
  <p:sldSz cx="12190413" cy="6858000"/>
  <p:notesSz cx="6669088" cy="9926638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Bebas Neue" panose="020B0606020202050201" charset="0"/>
      <p:regular r:id="rId21"/>
    </p:embeddedFont>
  </p:embeddedFontLst>
  <p:custDataLst>
    <p:tags r:id="rId22"/>
  </p:custDataLst>
  <p:defaultTextStyle>
    <a:defPPr>
      <a:defRPr lang="de-DE"/>
    </a:defPPr>
    <a:lvl1pPr marL="0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035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054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38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pos="7339" userDrawn="1">
          <p15:clr>
            <a:srgbClr val="A4A3A4"/>
          </p15:clr>
        </p15:guide>
        <p15:guide id="5" orient="horz">
          <p15:clr>
            <a:srgbClr val="A4A3A4"/>
          </p15:clr>
        </p15:guide>
        <p15:guide id="6">
          <p15:clr>
            <a:srgbClr val="A4A3A4"/>
          </p15:clr>
        </p15:guide>
        <p15:guide id="7" orient="horz" pos="984">
          <p15:clr>
            <a:srgbClr val="A4A3A4"/>
          </p15:clr>
        </p15:guide>
        <p15:guide id="9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175783"/>
    <a:srgbClr val="083C51"/>
    <a:srgbClr val="FBFBFB"/>
    <a:srgbClr val="607274"/>
    <a:srgbClr val="3E2C1E"/>
    <a:srgbClr val="B59C7D"/>
    <a:srgbClr val="7E6547"/>
    <a:srgbClr val="8B8B8D"/>
    <a:srgbClr val="775D4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56" autoAdjust="0"/>
  </p:normalViewPr>
  <p:slideViewPr>
    <p:cSldViewPr snapToGrid="0" snapToObjects="1" showGuides="1">
      <p:cViewPr varScale="1">
        <p:scale>
          <a:sx n="69" d="100"/>
          <a:sy n="69" d="100"/>
        </p:scale>
        <p:origin x="672" y="48"/>
      </p:cViewPr>
      <p:guideLst>
        <p:guide orient="horz" pos="981"/>
        <p:guide pos="338"/>
        <p:guide orient="horz" pos="3657"/>
        <p:guide pos="7339"/>
        <p:guide orient="horz"/>
        <p:guide/>
        <p:guide orient="horz" pos="984"/>
        <p:guide pos="3840"/>
      </p:guideLst>
    </p:cSldViewPr>
  </p:slideViewPr>
  <p:outlineViewPr>
    <p:cViewPr>
      <p:scale>
        <a:sx n="33" d="100"/>
        <a:sy n="33" d="100"/>
      </p:scale>
      <p:origin x="0" y="-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0" d="100"/>
          <a:sy n="80" d="100"/>
        </p:scale>
        <p:origin x="3972" y="33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0B8FC-714E-48A2-8E44-56D25F758704}" type="datetimeFigureOut">
              <a:rPr lang="de-DE" smtClean="0"/>
              <a:t>08.09.2025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A0638-1204-433B-84FC-523B5B170F5E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9185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C9874-DE1E-48CB-A603-4C70CD126593}" type="datetimeFigureOut">
              <a:rPr lang="de-DE" smtClean="0"/>
              <a:pPr/>
              <a:t>08.09.2025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5400" y="744538"/>
            <a:ext cx="661828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CEB38-DA38-4F43-AFB8-94FE45CA5866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976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18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35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54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69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86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104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120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138" algn="l" defTabSz="91403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370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5" y="410829"/>
            <a:ext cx="11134410" cy="10731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5" y="942477"/>
            <a:ext cx="11134410" cy="541475"/>
          </a:xfrm>
        </p:spPr>
        <p:txBody>
          <a:bodyPr lIns="10798" anchor="t" anchorCtr="0"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4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Enter your footer text here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3" y="6076361"/>
            <a:ext cx="914308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Inhaltsplatzhalter 2"/>
          <p:cNvSpPr>
            <a:spLocks noGrp="1"/>
          </p:cNvSpPr>
          <p:nvPr>
            <p:ph idx="1" hasCustomPrompt="1"/>
          </p:nvPr>
        </p:nvSpPr>
        <p:spPr>
          <a:xfrm>
            <a:off x="516252" y="1685924"/>
            <a:ext cx="11134410" cy="4118027"/>
          </a:xfrm>
          <a:noFill/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6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516255" y="410829"/>
            <a:ext cx="11134410" cy="1073123"/>
          </a:xfrm>
        </p:spPr>
        <p:txBody>
          <a:bodyPr/>
          <a:lstStyle>
            <a:lvl1pPr>
              <a:defRPr>
                <a:solidFill>
                  <a:srgbClr val="083C5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5" y="942477"/>
            <a:ext cx="11134410" cy="541475"/>
          </a:xfrm>
        </p:spPr>
        <p:txBody>
          <a:bodyPr vert="horz" lIns="10798" tIns="0" rIns="0" bIns="0" rtlCol="0" anchor="t" anchorCtr="0">
            <a:noAutofit/>
          </a:bodyPr>
          <a:lstStyle>
            <a:lvl1pPr marL="272967" indent="-272967">
              <a:buNone/>
              <a:defRPr lang="en-US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  <p:sp>
        <p:nvSpPr>
          <p:cNvPr id="14" name="Inhaltsplatzhalter 2"/>
          <p:cNvSpPr>
            <a:spLocks noGrp="1"/>
          </p:cNvSpPr>
          <p:nvPr>
            <p:ph idx="15" hasCustomPrompt="1"/>
          </p:nvPr>
        </p:nvSpPr>
        <p:spPr>
          <a:xfrm>
            <a:off x="516252" y="1685924"/>
            <a:ext cx="5324764" cy="4118027"/>
          </a:xfrm>
          <a:noFill/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Inhaltsplatzhalter 2"/>
          <p:cNvSpPr>
            <a:spLocks noGrp="1"/>
          </p:cNvSpPr>
          <p:nvPr>
            <p:ph idx="16" hasCustomPrompt="1"/>
          </p:nvPr>
        </p:nvSpPr>
        <p:spPr>
          <a:xfrm>
            <a:off x="6310800" y="1685924"/>
            <a:ext cx="5324764" cy="4110515"/>
          </a:xfrm>
          <a:noFill/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4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Enter your footer text here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3" y="6076361"/>
            <a:ext cx="914308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7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nhaltsplatzhalter 2"/>
          <p:cNvSpPr>
            <a:spLocks noGrp="1"/>
          </p:cNvSpPr>
          <p:nvPr>
            <p:ph idx="15" hasCustomPrompt="1"/>
          </p:nvPr>
        </p:nvSpPr>
        <p:spPr>
          <a:xfrm>
            <a:off x="516252" y="1685924"/>
            <a:ext cx="7014848" cy="4118027"/>
          </a:xfrm>
          <a:noFill/>
        </p:spPr>
        <p:txBody>
          <a:bodyPr/>
          <a:lstStyle>
            <a:lvl1pPr>
              <a:lnSpc>
                <a:spcPct val="100000"/>
              </a:lnSpc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659318" y="6076361"/>
            <a:ext cx="2871782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Enter your footer text here</a:t>
            </a:r>
          </a:p>
        </p:txBody>
      </p:sp>
      <p:sp>
        <p:nvSpPr>
          <p:cNvPr id="17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3" y="6076361"/>
            <a:ext cx="914308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75A4F164-3A46-4CEE-A25C-CA523D5E42F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6"/>
          </p:nvPr>
        </p:nvSpPr>
        <p:spPr>
          <a:xfrm>
            <a:off x="7914561" y="0"/>
            <a:ext cx="4275851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16255" y="410829"/>
            <a:ext cx="7014845" cy="1073123"/>
          </a:xfrm>
        </p:spPr>
        <p:txBody>
          <a:bodyPr/>
          <a:lstStyle>
            <a:lvl1pPr>
              <a:defRPr>
                <a:solidFill>
                  <a:srgbClr val="083C5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516255" y="942477"/>
            <a:ext cx="7014845" cy="541475"/>
          </a:xfrm>
        </p:spPr>
        <p:txBody>
          <a:bodyPr vert="horz" lIns="10798" tIns="0" rIns="0" bIns="0" rtlCol="0" anchor="t" anchorCtr="0">
            <a:noAutofit/>
          </a:bodyPr>
          <a:lstStyle>
            <a:lvl1pPr marL="272967" indent="-272967">
              <a:buNone/>
              <a:defRPr lang="en-US" noProof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marL="0" lvl="0" indent="0"/>
            <a:r>
              <a:rPr lang="en-US" noProof="1">
                <a:latin typeface="Calibri Light" panose="020F0302020204030204" pitchFamily="34" charset="0"/>
              </a:rPr>
              <a:t>Enter your subheadline here</a:t>
            </a:r>
          </a:p>
        </p:txBody>
      </p:sp>
    </p:spTree>
    <p:extLst>
      <p:ext uri="{BB962C8B-B14F-4D97-AF65-F5344CB8AC3E}">
        <p14:creationId xmlns:p14="http://schemas.microsoft.com/office/powerpoint/2010/main" val="636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3"/>
            <a:ext cx="12190412" cy="6857997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>
              <a:solidFill>
                <a:srgbClr val="083C51"/>
              </a:solidFill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16255" y="410829"/>
            <a:ext cx="11134410" cy="107312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16255" y="1685924"/>
            <a:ext cx="11134410" cy="4119563"/>
          </a:xfrm>
          <a:prstGeom prst="rect">
            <a:avLst/>
          </a:prstGeom>
        </p:spPr>
        <p:txBody>
          <a:bodyPr vert="horz" lIns="10798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57284" y="6076361"/>
            <a:ext cx="4275850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lnSpc>
                <a:spcPct val="90000"/>
              </a:lnSpc>
              <a:spcAft>
                <a:spcPts val="1000"/>
              </a:spcAft>
              <a:defRPr sz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en-US" noProof="0"/>
              <a:t>Enter your footer text here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16253" y="6076361"/>
            <a:ext cx="914308" cy="36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lnSpc>
                <a:spcPct val="90000"/>
              </a:lnSpc>
              <a:spcAft>
                <a:spcPts val="1000"/>
              </a:spcAft>
              <a:defRPr sz="15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75A4F164-3A46-4CEE-A25C-CA523D5E42F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8722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10" r:id="rId3"/>
    <p:sldLayoutId id="214748371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7" rtl="0" eaLnBrk="1" latinLnBrk="0" hangingPunct="1">
        <a:lnSpc>
          <a:spcPct val="85000"/>
        </a:lnSpc>
        <a:spcBef>
          <a:spcPct val="0"/>
        </a:spcBef>
        <a:buNone/>
        <a:defRPr lang="en-US" sz="3600" b="0" kern="1200" dirty="0">
          <a:solidFill>
            <a:schemeClr val="tx2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72967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Wingdings" panose="05000000000000000000" pitchFamily="2" charset="2"/>
        <a:buChar char="§"/>
        <a:defRPr sz="230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1pPr>
      <a:lvl2pPr marL="807798" indent="-272967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200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2pPr>
      <a:lvl3pPr marL="1080764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90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3pPr>
      <a:lvl4pPr marL="1436256" indent="-177748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4pPr>
      <a:lvl5pPr marL="1793335" indent="-179335" algn="l" defTabSz="914127" rtl="0" eaLnBrk="1" latinLnBrk="0" hangingPunct="1">
        <a:lnSpc>
          <a:spcPct val="90000"/>
        </a:lnSpc>
        <a:spcBef>
          <a:spcPts val="0"/>
        </a:spcBef>
        <a:spcAft>
          <a:spcPts val="1000"/>
        </a:spcAft>
        <a:buFont typeface="Symbol" panose="05050102010706020507" pitchFamily="18" charset="2"/>
        <a:buChar char="-"/>
        <a:defRPr sz="1600" kern="1200">
          <a:solidFill>
            <a:schemeClr val="tx1">
              <a:lumMod val="95000"/>
              <a:lumOff val="5000"/>
            </a:schemeClr>
          </a:solidFill>
          <a:latin typeface="Calibri Light" panose="020F0302020204030204" pitchFamily="34" charset="0"/>
          <a:ea typeface="+mn-ea"/>
          <a:cs typeface="+mn-cs"/>
        </a:defRPr>
      </a:lvl5pPr>
      <a:lvl6pPr marL="2513847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10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91412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7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9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8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4" algn="l" defTabSz="91412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<Relationships xmlns="http://schemas.openxmlformats.org/package/2006/relationships"><Relationship Id="rId3" Target="../media/image10.jpeg" Type="http://schemas.openxmlformats.org/officeDocument/2006/relationships/image"/><Relationship Id="rId2" Target="../media/image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<Relationships xmlns="http://schemas.openxmlformats.org/package/2006/relationships"><Relationship Id="rId3" Target="../media/image5.jpeg" Type="http://schemas.openxmlformats.org/officeDocument/2006/relationships/image"/><Relationship Id="rId2" Target="../media/image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 ?><Relationships xmlns="http://schemas.openxmlformats.org/package/2006/relationships"><Relationship Id="rId3" Target="../media/image8.jpeg" Type="http://schemas.openxmlformats.org/officeDocument/2006/relationships/image"/><Relationship Id="rId2" Target="../media/image1.jpeg" Type="http://schemas.openxmlformats.org/officeDocument/2006/relationships/image"/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="" xmlns:a16="http://schemas.microsoft.com/office/drawing/2014/main" id="{A044E44D-CA8F-4A37-A7B6-E24977F4858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893"/>
            <a:ext cx="12190413" cy="6857107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="" xmlns:a16="http://schemas.microsoft.com/office/drawing/2014/main" id="{AFC16F37-FFAA-4510-BA5B-3262396C1030}"/>
              </a:ext>
            </a:extLst>
          </p:cNvPr>
          <p:cNvSpPr/>
          <p:nvPr/>
        </p:nvSpPr>
        <p:spPr>
          <a:xfrm>
            <a:off x="899540" y="1931830"/>
            <a:ext cx="5446919" cy="923330"/>
          </a:xfrm>
          <a:prstGeom prst="rect">
            <a:avLst/>
          </a:prstGeom>
          <a:solidFill>
            <a:srgbClr val="C0000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tIns="0" rIns="216000" bIns="0" rtlCol="0" anchor="ctr" anchorCtr="0">
            <a:spAutoFit/>
          </a:bodyPr>
          <a:lstStyle/>
          <a:p>
            <a:pPr algn="ctr"/>
            <a:r>
              <a:rPr lang="en-US" sz="6000" b="1" dirty="0"/>
              <a:t>COVID-19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="" xmlns:a16="http://schemas.microsoft.com/office/drawing/2014/main" id="{5CD1642E-3E82-449B-BE57-B1F921E8FE12}"/>
              </a:ext>
            </a:extLst>
          </p:cNvPr>
          <p:cNvSpPr/>
          <p:nvPr/>
        </p:nvSpPr>
        <p:spPr>
          <a:xfrm>
            <a:off x="253547" y="3083198"/>
            <a:ext cx="6738906" cy="430887"/>
          </a:xfrm>
          <a:prstGeom prst="rect">
            <a:avLst/>
          </a:prstGeom>
          <a:solidFill>
            <a:schemeClr val="tx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216000" tIns="0" rIns="216000" bIns="0" rtlCol="0" anchor="ctr" anchorCtr="0">
            <a:spAutoFit/>
          </a:bodyPr>
          <a:lstStyle/>
          <a:p>
            <a:r>
              <a:rPr lang="en-US" sz="2800" b="1" dirty="0"/>
              <a:t>Global Health Data Analytics Using MySQL</a:t>
            </a:r>
          </a:p>
        </p:txBody>
      </p:sp>
      <p:sp>
        <p:nvSpPr>
          <p:cNvPr id="7" name="Rechteck 12">
            <a:extLst>
              <a:ext uri="{FF2B5EF4-FFF2-40B4-BE49-F238E27FC236}">
                <a16:creationId xmlns="" xmlns:a16="http://schemas.microsoft.com/office/drawing/2014/main" id="{14045CB3-2E8E-4782-8AD6-9CFD7C978B74}"/>
              </a:ext>
            </a:extLst>
          </p:cNvPr>
          <p:cNvSpPr/>
          <p:nvPr/>
        </p:nvSpPr>
        <p:spPr>
          <a:xfrm>
            <a:off x="3824628" y="6368352"/>
            <a:ext cx="28696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Prepared By: Malik Mohammad Junaid Majeed</a:t>
            </a:r>
          </a:p>
        </p:txBody>
      </p:sp>
    </p:spTree>
    <p:extLst>
      <p:ext uri="{BB962C8B-B14F-4D97-AF65-F5344CB8AC3E}">
        <p14:creationId xmlns:p14="http://schemas.microsoft.com/office/powerpoint/2010/main" val="288562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8. </a:t>
            </a:r>
            <a:r>
              <a:rPr lang="en-US" sz="4000" b="1" dirty="0">
                <a:solidFill>
                  <a:schemeClr val="bg1"/>
                </a:solidFill>
              </a:rPr>
              <a:t>Mortality </a:t>
            </a:r>
            <a:r>
              <a:rPr lang="en-US" sz="4000" b="1" dirty="0" smtClean="0">
                <a:solidFill>
                  <a:schemeClr val="bg1"/>
                </a:solidFill>
              </a:rPr>
              <a:t>vs. </a:t>
            </a:r>
            <a:r>
              <a:rPr lang="en-US" sz="4000" b="1" dirty="0">
                <a:solidFill>
                  <a:schemeClr val="bg1"/>
                </a:solidFill>
              </a:rPr>
              <a:t>Recovery Correlation per Country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Country/Region`,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ROUND(SUM(Deaths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* 100.0 / NULLIF(SUM(Deaths) + SUM(Recovered), 0), 2) AS Mortality_percentage,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ROUND(SUM(Recovered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* 100.0 / NULLIF(SUM(Deaths) + SUM(Recovered), 0), 2) AS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Recovery_percentage</a:t>
            </a: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covid_19_data</a:t>
            </a: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GROUP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`Country/Region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Mortality_percentage DESC; 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09" y="2604654"/>
            <a:ext cx="6847752" cy="354224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295566" y="6362146"/>
            <a:ext cx="11134411" cy="3452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Compares how each country fared in terms of survival </a:t>
            </a:r>
            <a:r>
              <a:rPr lang="en-US" sz="2400" b="1" dirty="0" smtClean="0">
                <a:solidFill>
                  <a:schemeClr val="bg1"/>
                </a:solidFill>
              </a:rPr>
              <a:t>vs.</a:t>
            </a:r>
            <a:r>
              <a:rPr lang="en-US" sz="2400" b="1" dirty="0">
                <a:solidFill>
                  <a:schemeClr val="bg1"/>
                </a:solidFill>
              </a:rPr>
              <a:t> mortality.</a:t>
            </a:r>
          </a:p>
        </p:txBody>
      </p:sp>
    </p:spTree>
    <p:extLst>
      <p:ext uri="{BB962C8B-B14F-4D97-AF65-F5344CB8AC3E}">
        <p14:creationId xmlns:p14="http://schemas.microsoft.com/office/powerpoint/2010/main" val="3718763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5" descr="Ein Bild, das klein, sitzend, Schnee, grün enthält.&#10;&#10;Automatisch generierte Beschreibung">
            <a:extLst>
              <a:ext uri="{FF2B5EF4-FFF2-40B4-BE49-F238E27FC236}">
                <a16:creationId xmlns="" xmlns:a16="http://schemas.microsoft.com/office/drawing/2014/main" id="{8DE6F01B-A5A0-4676-8443-971E1B542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0851" y="152550"/>
            <a:ext cx="1553295" cy="1365607"/>
          </a:xfrm>
          <a:prstGeom prst="ellipse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131128" y="394808"/>
            <a:ext cx="543098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latin typeface="Bebas Neue" panose="020B0606020202050201" charset="0"/>
              </a:rPr>
              <a:t>Conclusion </a:t>
            </a:r>
            <a:r>
              <a:rPr lang="en-US" sz="4000" b="1" dirty="0">
                <a:latin typeface="Bebas Neue" panose="020B0606020202050201" charset="0"/>
              </a:rPr>
              <a:t>and Future Work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0851" y="1569310"/>
            <a:ext cx="1197956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This project demonstrates the effective use of </a:t>
            </a:r>
            <a:r>
              <a:rPr lang="en-US" sz="1600" b="1" dirty="0">
                <a:latin typeface="+mj-lt"/>
              </a:rPr>
              <a:t>advanced SQL analytics</a:t>
            </a:r>
            <a:r>
              <a:rPr lang="en-US" sz="1600" dirty="0">
                <a:latin typeface="+mj-lt"/>
              </a:rPr>
              <a:t> to extract, process, and analyze large-scale global health data. By employing structured queries in </a:t>
            </a:r>
            <a:r>
              <a:rPr lang="en-US" sz="1600" b="1" dirty="0">
                <a:latin typeface="+mj-lt"/>
              </a:rPr>
              <a:t>MySQL</a:t>
            </a:r>
            <a:r>
              <a:rPr lang="en-US" sz="1600" dirty="0">
                <a:latin typeface="+mj-lt"/>
              </a:rPr>
              <a:t>, it delivers accurate, scalable, and reproducible insights into key metrics such as cases, deaths, recovery rates, and country-wise trends. The work establishes a </a:t>
            </a:r>
            <a:r>
              <a:rPr lang="en-US" sz="1600" b="1" dirty="0">
                <a:latin typeface="+mj-lt"/>
              </a:rPr>
              <a:t>robust analytical framework</a:t>
            </a:r>
            <a:r>
              <a:rPr lang="en-US" sz="1600" dirty="0">
                <a:latin typeface="+mj-lt"/>
              </a:rPr>
              <a:t> that supports real-time monitoring and can be adapted for future applications in </a:t>
            </a:r>
            <a:r>
              <a:rPr lang="en-US" sz="1600" b="1" dirty="0">
                <a:latin typeface="+mj-lt"/>
              </a:rPr>
              <a:t>infectious disease surveillance, healthcare planning, and risk assessment</a:t>
            </a:r>
            <a:r>
              <a:rPr lang="en-US" sz="16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latin typeface="+mj-lt"/>
              </a:rPr>
              <a:t>Building </a:t>
            </a:r>
            <a:r>
              <a:rPr lang="en-US" sz="1600" dirty="0">
                <a:latin typeface="+mj-lt"/>
              </a:rPr>
              <a:t>upon this foundation, future enhancements will focus on</a:t>
            </a:r>
            <a:r>
              <a:rPr lang="en-US" sz="1600" dirty="0" smtClean="0">
                <a:latin typeface="+mj-lt"/>
              </a:rPr>
              <a:t>:</a:t>
            </a:r>
            <a:endParaRPr lang="en-US" sz="1600" dirty="0">
              <a:latin typeface="+mj-lt"/>
            </a:endParaRPr>
          </a:p>
          <a:p>
            <a:pPr marL="857068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 smtClean="0">
                <a:latin typeface="+mj-lt"/>
              </a:rPr>
              <a:t>Advanced </a:t>
            </a:r>
            <a:r>
              <a:rPr lang="en-US" sz="1600" b="1" dirty="0">
                <a:latin typeface="+mj-lt"/>
              </a:rPr>
              <a:t>Analytical Queries:</a:t>
            </a:r>
            <a:r>
              <a:rPr lang="en-US" sz="1600" dirty="0">
                <a:latin typeface="+mj-lt"/>
              </a:rPr>
              <a:t> Incorporating predictive modeling using SQL with machine learning </a:t>
            </a:r>
            <a:r>
              <a:rPr lang="en-US" sz="1600" dirty="0" smtClean="0">
                <a:latin typeface="+mj-lt"/>
              </a:rPr>
              <a:t>integration.</a:t>
            </a:r>
          </a:p>
          <a:p>
            <a:pPr marL="857068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 smtClean="0">
                <a:latin typeface="+mj-lt"/>
              </a:rPr>
              <a:t>Dynamic </a:t>
            </a:r>
            <a:r>
              <a:rPr lang="en-US" sz="1600" b="1" dirty="0">
                <a:latin typeface="+mj-lt"/>
              </a:rPr>
              <a:t>Dashboards:</a:t>
            </a:r>
            <a:r>
              <a:rPr lang="en-US" sz="1600" dirty="0">
                <a:latin typeface="+mj-lt"/>
              </a:rPr>
              <a:t> Connecting the database to visualization tools such as </a:t>
            </a:r>
            <a:r>
              <a:rPr lang="en-US" sz="1600" b="1" dirty="0">
                <a:latin typeface="+mj-lt"/>
              </a:rPr>
              <a:t>Power BI or Tableau</a:t>
            </a:r>
            <a:r>
              <a:rPr lang="en-US" sz="1600" dirty="0">
                <a:latin typeface="+mj-lt"/>
              </a:rPr>
              <a:t> for interactive, real-time </a:t>
            </a:r>
            <a:r>
              <a:rPr lang="en-US" sz="1600" dirty="0" smtClean="0">
                <a:latin typeface="+mj-lt"/>
              </a:rPr>
              <a:t>insights.</a:t>
            </a:r>
          </a:p>
          <a:p>
            <a:pPr marL="857068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 smtClean="0">
                <a:latin typeface="+mj-lt"/>
              </a:rPr>
              <a:t>Data </a:t>
            </a:r>
            <a:r>
              <a:rPr lang="en-US" sz="1600" b="1" dirty="0">
                <a:latin typeface="+mj-lt"/>
              </a:rPr>
              <a:t>Enrichment:</a:t>
            </a:r>
            <a:r>
              <a:rPr lang="en-US" sz="1600" dirty="0">
                <a:latin typeface="+mj-lt"/>
              </a:rPr>
              <a:t> Integrating additional datasets (vaccination rates, demographic information, healthcare infrastructure</a:t>
            </a:r>
            <a:r>
              <a:rPr lang="en-US" sz="1600" dirty="0" smtClean="0">
                <a:latin typeface="+mj-lt"/>
              </a:rPr>
              <a:t>).</a:t>
            </a:r>
          </a:p>
          <a:p>
            <a:pPr marL="857068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 smtClean="0">
                <a:latin typeface="+mj-lt"/>
              </a:rPr>
              <a:t>Automated </a:t>
            </a:r>
            <a:r>
              <a:rPr lang="en-US" sz="1600" b="1" dirty="0">
                <a:latin typeface="+mj-lt"/>
              </a:rPr>
              <a:t>ETL Pipelines:</a:t>
            </a:r>
            <a:r>
              <a:rPr lang="en-US" sz="1600" dirty="0">
                <a:latin typeface="+mj-lt"/>
              </a:rPr>
              <a:t> Enabling seamless data ingestion and periodic updates for continuous </a:t>
            </a:r>
            <a:r>
              <a:rPr lang="en-US" sz="1600" dirty="0" smtClean="0">
                <a:latin typeface="+mj-lt"/>
              </a:rPr>
              <a:t>analysis.</a:t>
            </a:r>
          </a:p>
          <a:p>
            <a:pPr marL="857068" lvl="1" indent="-400050">
              <a:lnSpc>
                <a:spcPct val="150000"/>
              </a:lnSpc>
              <a:buFont typeface="+mj-lt"/>
              <a:buAutoNum type="romanUcPeriod"/>
            </a:pPr>
            <a:r>
              <a:rPr lang="en-US" sz="1600" b="1" dirty="0" smtClean="0">
                <a:latin typeface="+mj-lt"/>
              </a:rPr>
              <a:t>Scalability </a:t>
            </a:r>
            <a:r>
              <a:rPr lang="en-US" sz="1600" b="1" dirty="0">
                <a:latin typeface="+mj-lt"/>
              </a:rPr>
              <a:t>and Cloud Deployment:</a:t>
            </a:r>
            <a:r>
              <a:rPr lang="en-US" sz="1600" dirty="0">
                <a:latin typeface="+mj-lt"/>
              </a:rPr>
              <a:t> Migrating the database to cloud-based platforms for global accessibility and higher processing capabilities</a:t>
            </a:r>
            <a:r>
              <a:rPr lang="en-US" sz="1600" dirty="0" smtClean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+mj-lt"/>
              </a:rPr>
              <a:t>This forward-looking approach ensures the project remains </a:t>
            </a:r>
            <a:r>
              <a:rPr lang="en-US" sz="1600" b="1" dirty="0">
                <a:latin typeface="+mj-lt"/>
              </a:rPr>
              <a:t>relevant, extensible, and impactful</a:t>
            </a:r>
            <a:r>
              <a:rPr lang="en-US" sz="1600" dirty="0">
                <a:latin typeface="+mj-lt"/>
              </a:rPr>
              <a:t>, serving as a foundation for </a:t>
            </a:r>
            <a:r>
              <a:rPr lang="en-US" sz="1600" b="1" dirty="0">
                <a:latin typeface="+mj-lt"/>
              </a:rPr>
              <a:t>evidence-based research and decision-making</a:t>
            </a:r>
            <a:r>
              <a:rPr lang="en-US" sz="1600" dirty="0">
                <a:latin typeface="+mj-lt"/>
              </a:rPr>
              <a:t> in public health and beyond.</a:t>
            </a:r>
          </a:p>
          <a:p>
            <a:pPr lvl="0" algn="just"/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  <p:pic>
        <p:nvPicPr>
          <p:cNvPr id="15" name="Grafik 5" descr="Ein Bild, das klein, sitzend, Schnee, grün enthält.&#10;&#10;Automatisch generierte Beschreibung">
            <a:extLst>
              <a:ext uri="{FF2B5EF4-FFF2-40B4-BE49-F238E27FC236}">
                <a16:creationId xmlns="" xmlns:a16="http://schemas.microsoft.com/office/drawing/2014/main" id="{8DE6F01B-A5A0-4676-8443-971E1B542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2487" y="65947"/>
            <a:ext cx="1553295" cy="136560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263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Blume, Obst enthält.&#10;&#10;Automatisch generierte Beschreibung">
            <a:extLst>
              <a:ext uri="{FF2B5EF4-FFF2-40B4-BE49-F238E27FC236}">
                <a16:creationId xmlns="" xmlns:a16="http://schemas.microsoft.com/office/drawing/2014/main" id="{950CE22D-68B5-45A5-A167-95760FADE3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" y="0"/>
            <a:ext cx="12190413" cy="6858000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="" xmlns:a16="http://schemas.microsoft.com/office/drawing/2014/main" id="{49EFE8CF-64D0-4DA2-8827-1E97427B0E9A}"/>
              </a:ext>
            </a:extLst>
          </p:cNvPr>
          <p:cNvSpPr txBox="1">
            <a:spLocks/>
          </p:cNvSpPr>
          <p:nvPr/>
        </p:nvSpPr>
        <p:spPr>
          <a:xfrm>
            <a:off x="313056" y="152212"/>
            <a:ext cx="3132109" cy="891498"/>
          </a:xfrm>
          <a:prstGeom prst="rect">
            <a:avLst/>
          </a:prstGeom>
        </p:spPr>
        <p:txBody>
          <a:bodyPr/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 dirty="0">
                <a:solidFill>
                  <a:schemeClr val="tx2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4000" b="1" dirty="0" smtClean="0">
                <a:solidFill>
                  <a:schemeClr val="bg1"/>
                </a:solidFill>
              </a:rPr>
              <a:t>INTRODUCTION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1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 txBox="1">
            <a:spLocks/>
          </p:cNvSpPr>
          <p:nvPr/>
        </p:nvSpPr>
        <p:spPr>
          <a:xfrm>
            <a:off x="83127" y="711200"/>
            <a:ext cx="11776364" cy="6146799"/>
          </a:xfrm>
          <a:prstGeom prst="rect">
            <a:avLst/>
          </a:prstGeom>
        </p:spPr>
        <p:txBody>
          <a:bodyPr/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This presentation showcases a series of advanced SQL queries performed to analyze global health data, with a focus on identifying key trends, high-risk regions, and critical performance metrics. The analysis leverages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MySQL’s aggregation, filtering, and analytical capabilities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to transform raw data into actionable insights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.</a:t>
            </a:r>
            <a:endParaRPr lang="en-US" sz="1600" dirty="0">
              <a:solidFill>
                <a:schemeClr val="bg1"/>
              </a:solidFill>
              <a:latin typeface="+mj-lt"/>
            </a:endParaRPr>
          </a:p>
          <a:p>
            <a:pPr lvl="1"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bg1"/>
                </a:solidFill>
                <a:latin typeface="+mj-lt"/>
              </a:rPr>
              <a:t>Global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Total Cases, Deaths, and Recovery Rate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Summarizing overall impact on a global scale.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Top 10 Countries with Highest Active Cases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Identifying regions with the most ongoing infections.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Daily New Cases Globally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Tracking the daily growth and spread of infections.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Case Fatality Rate by Country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Evaluating the severity of the outbreak across nations.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Top 10 Countries by Highest Deaths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Highlighting the most affected countries by fatalities.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Daily Growth Rate per Country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Analyzing the trend of infections in each country.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Peak Cases Date per Country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Identifying when the outbreak peaked regionally.</a:t>
            </a:r>
          </a:p>
          <a:p>
            <a:pPr lvl="1" algn="just">
              <a:lnSpc>
                <a:spcPct val="150000"/>
              </a:lnSpc>
            </a:pPr>
            <a:r>
              <a:rPr lang="en-US" sz="1600" b="1" dirty="0">
                <a:solidFill>
                  <a:schemeClr val="bg1"/>
                </a:solidFill>
                <a:latin typeface="+mj-lt"/>
              </a:rPr>
              <a:t>Mortality vs Recovery Correlation per Country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– Exploring the relationship between deaths and recoveries.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This comprehensive analysis provides a 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data-driven understanding of the global situation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, enabling better forecasting, risk assessment, and strategic decision-making.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5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1. Global Total Cases, Deaths, and Recovery Rate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SUM(confirmed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AS total_cases,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SUM(deaths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AS total_deaths,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SUM(recovered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AS total_recovered,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ROUND(SUM(deaths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* 100.0 / NULLIF(SUM(confirmed), 0), 2) AS death_rate,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ROUND(SUM(recovered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* 100.0 / NULLIF(SUM(confirmed), 0), 2) AS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recovery_rate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          FROM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covid_19_data;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15" y="3593918"/>
            <a:ext cx="7158705" cy="2647610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350983" y="6177920"/>
            <a:ext cx="11134410" cy="368451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</a:rPr>
              <a:t/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Shows overall impact and key percentages globally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17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2. Top 10 Countries with Highest Active Cases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Country/Region`,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(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SUM(confirmed) - SUM(recovered) - SUM(deaths)) AS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active_cases</a:t>
            </a: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covid_19_data</a:t>
            </a: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GROUP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`Country/Region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active_cases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DESC</a:t>
            </a:r>
          </a:p>
          <a:p>
            <a:pPr marL="534831" lvl="1" indent="0" algn="just">
              <a:lnSpc>
                <a:spcPct val="100000"/>
              </a:lnSpc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LIMIT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10;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87" y="3849601"/>
            <a:ext cx="6817422" cy="2357235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223201" y="6425847"/>
            <a:ext cx="11134410" cy="368451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7500"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Identifies countries with the most ongoing cases.</a:t>
            </a:r>
          </a:p>
        </p:txBody>
      </p:sp>
    </p:spTree>
    <p:extLst>
      <p:ext uri="{BB962C8B-B14F-4D97-AF65-F5344CB8AC3E}">
        <p14:creationId xmlns:p14="http://schemas.microsoft.com/office/powerpoint/2010/main" val="283859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3</a:t>
            </a:r>
            <a:r>
              <a:rPr lang="en-US" sz="4000" b="1" dirty="0">
                <a:solidFill>
                  <a:schemeClr val="bg1"/>
                </a:solidFill>
              </a:rPr>
              <a:t>. Daily New Cases Globally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ObservationDate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SUM(confirmed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- LAG(SUM(confirmed)) OVER (ORDER BY ObservationDate) AS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daily_new_cases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covid_19_data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GROUP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ObservationDate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ObservationDate;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218" y="3277940"/>
            <a:ext cx="6728725" cy="290118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350983" y="6179128"/>
            <a:ext cx="11134410" cy="368451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</a:rPr>
              <a:t/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Shows how cases evolved daily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4</a:t>
            </a:r>
            <a:r>
              <a:rPr lang="en-US" sz="4000" b="1" dirty="0">
                <a:solidFill>
                  <a:schemeClr val="bg1"/>
                </a:solidFill>
              </a:rPr>
              <a:t>. Case Fatality Rate by Country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Country/Region`,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ROUND(SUM(Deaths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* 100.0 / NULLIF(SUM(Confirmed), 0), 2) AS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case_fatality_rate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covid_19_data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GROUP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`Country/Region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case_fatality_rate DESC;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83" y="3414462"/>
            <a:ext cx="5897460" cy="2783138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350983" y="6179128"/>
            <a:ext cx="11134410" cy="368451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</a:rPr>
              <a:t/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Measures severity across countries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83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5</a:t>
            </a:r>
            <a:r>
              <a:rPr lang="en-US" sz="4000" b="1" dirty="0">
                <a:solidFill>
                  <a:schemeClr val="bg1"/>
                </a:solidFill>
              </a:rPr>
              <a:t>. Top 10 Countries by Highest Deaths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Country/Region`,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SUM(Deaths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AS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total_deaths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covid_19_data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GROUP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`Country/Region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`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total_deaths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DESC</a:t>
            </a:r>
          </a:p>
          <a:p>
            <a:pPr marL="534831" lvl="1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LIMIT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10;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02" y="3327940"/>
            <a:ext cx="7488678" cy="2758824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350983" y="6306629"/>
            <a:ext cx="11134411" cy="331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Normalizes cases based on population </a:t>
            </a:r>
            <a:r>
              <a:rPr lang="en-US" sz="2400" b="1" dirty="0" smtClean="0">
                <a:solidFill>
                  <a:schemeClr val="bg1"/>
                </a:solidFill>
              </a:rPr>
              <a:t>size.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5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6. </a:t>
            </a:r>
            <a:r>
              <a:rPr lang="en-US" sz="4000" b="1" dirty="0">
                <a:solidFill>
                  <a:schemeClr val="bg1"/>
                </a:solidFill>
              </a:rPr>
              <a:t>Daily Growth Rate per Country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SELECT     </a:t>
            </a:r>
          </a:p>
          <a:p>
            <a:pPr marL="807797" lvl="2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`Country/Region`,    </a:t>
            </a:r>
          </a:p>
          <a:p>
            <a:pPr marL="807797" lvl="2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ObservationDate,    </a:t>
            </a:r>
          </a:p>
          <a:p>
            <a:pPr marL="807797" lvl="2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SUM(confirmed) AS total_confirmed,    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                 ROUND ((SUM(confirmed) - LAG(SUM(Confirmed)) OVER (PARTITION BY `Country/Region` </a:t>
            </a:r>
          </a:p>
          <a:p>
            <a:pPr marL="1163289" lvl="3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BY ObservationDate))  * 100.0 / NULLIF(LAG(SUM(Confirmed)) OVER (PARTITION BY `Country/Region` </a:t>
            </a:r>
          </a:p>
          <a:p>
            <a:pPr marL="1163289" lvl="3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BY ObservationDate), 0),  2) AS growth_rate_percentage</a:t>
            </a:r>
          </a:p>
          <a:p>
            <a:pPr marL="807797" lvl="2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covid_19_data</a:t>
            </a:r>
          </a:p>
          <a:p>
            <a:pPr marL="807797" lvl="2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GROUP BY `Country/Region`, ObservationDate</a:t>
            </a:r>
          </a:p>
          <a:p>
            <a:pPr marL="807797" lvl="2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BY `Country/Region`, ObservationDate DESC;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0" y="3629892"/>
            <a:ext cx="6317673" cy="2595418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295566" y="6375902"/>
            <a:ext cx="11134411" cy="33150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Detects acceleration or slowdown of the outbreak.</a:t>
            </a:r>
          </a:p>
        </p:txBody>
      </p:sp>
    </p:spTree>
    <p:extLst>
      <p:ext uri="{BB962C8B-B14F-4D97-AF65-F5344CB8AC3E}">
        <p14:creationId xmlns:p14="http://schemas.microsoft.com/office/powerpoint/2010/main" val="19552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="" xmlns:a16="http://schemas.microsoft.com/office/drawing/2014/main" id="{C7823C63-30CC-4F2F-8A55-681BE25482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893"/>
            <a:ext cx="12190413" cy="685710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="" xmlns:a16="http://schemas.microsoft.com/office/drawing/2014/main" id="{0E3557A0-5FD8-4F03-A58D-EC09381D3711}"/>
              </a:ext>
            </a:extLst>
          </p:cNvPr>
          <p:cNvSpPr/>
          <p:nvPr/>
        </p:nvSpPr>
        <p:spPr>
          <a:xfrm>
            <a:off x="1" y="0"/>
            <a:ext cx="12190412" cy="6858000"/>
          </a:xfrm>
          <a:prstGeom prst="rect">
            <a:avLst/>
          </a:prstGeom>
          <a:gradFill>
            <a:gsLst>
              <a:gs pos="0">
                <a:srgbClr val="083C51"/>
              </a:gs>
              <a:gs pos="100000">
                <a:srgbClr val="083C51">
                  <a:alpha val="0"/>
                </a:srgbClr>
              </a:gs>
            </a:gsLst>
            <a:lin ang="0" scaled="0"/>
          </a:gradFill>
          <a:ln w="38100" cap="rnd">
            <a:noFill/>
            <a:prstDash val="solid"/>
            <a:round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1" y="99693"/>
            <a:ext cx="11134410" cy="74371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/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7. Peak Cases Date per Country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="" xmlns:a16="http://schemas.microsoft.com/office/drawing/2014/main" id="{6D3F1170-416E-4E9D-9D0B-E9E2DED1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983" y="1122506"/>
            <a:ext cx="11406908" cy="411802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bg1"/>
                </a:solidFill>
                <a:latin typeface="+mj-lt"/>
              </a:rPr>
              <a:t>WITH daily_data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AS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 (SELECT  `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Country/Region`,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ObservationDate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   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SUM(Confirmed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- LAG(SUM(Confirmed)) OVER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(PARTITION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`Country/Region` 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ORDER BY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ObservationDate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) AS daily_cases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covid_19_data 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GROUP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`Country/Region`, ObservationDate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SELECT `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Country/Region`,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ObservationDate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, 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daily_cases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(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SELECT *, RANK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() OVER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(PARTITION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`Country/Region`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ORDER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BY daily_cases DESC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   )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AS rnk  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FROM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daily_data)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ranked</a:t>
            </a:r>
          </a:p>
          <a:p>
            <a:pPr marL="0" indent="0" algn="just">
              <a:buNone/>
            </a:pPr>
            <a:r>
              <a:rPr lang="en-US" dirty="0" smtClean="0">
                <a:solidFill>
                  <a:schemeClr val="bg1"/>
                </a:solidFill>
                <a:latin typeface="+mj-lt"/>
              </a:rPr>
              <a:t>WHERE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rnk = 1;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5" y="2272145"/>
            <a:ext cx="6548584" cy="395316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="" xmlns:a16="http://schemas.microsoft.com/office/drawing/2014/main" id="{103D40E1-A2EE-44C4-B385-40CA6B6CA23F}"/>
              </a:ext>
            </a:extLst>
          </p:cNvPr>
          <p:cNvSpPr txBox="1">
            <a:spLocks/>
          </p:cNvSpPr>
          <p:nvPr/>
        </p:nvSpPr>
        <p:spPr>
          <a:xfrm>
            <a:off x="295566" y="6362146"/>
            <a:ext cx="11134411" cy="345262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127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0" kern="1200">
                <a:solidFill>
                  <a:schemeClr val="tx1"/>
                </a:solidFill>
                <a:latin typeface="Bebas Neue" panose="020B0606020202050201" pitchFamily="34" charset="0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/>
                </a:solidFill>
              </a:rPr>
              <a:t>Finds the date when each country had its highest surge.</a:t>
            </a:r>
          </a:p>
        </p:txBody>
      </p:sp>
    </p:spTree>
    <p:extLst>
      <p:ext uri="{BB962C8B-B14F-4D97-AF65-F5344CB8AC3E}">
        <p14:creationId xmlns:p14="http://schemas.microsoft.com/office/powerpoint/2010/main" val="375293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ENGAGE" val="{&quot;SavedSwatch&quot;:&quot;-16748873|-8341960|-3468525|-2064878|-9539986|Markido&quot;,&quot;Id&quot;:&quot;5a93b7a24542420a40948da0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PRESENTATIONLOAD">
  <a:themeElements>
    <a:clrScheme name="Benutzerdefiniert 39">
      <a:dk1>
        <a:sysClr val="windowText" lastClr="000000"/>
      </a:dk1>
      <a:lt1>
        <a:sysClr val="window" lastClr="FFFFFF"/>
      </a:lt1>
      <a:dk2>
        <a:srgbClr val="2C3E50"/>
      </a:dk2>
      <a:lt2>
        <a:srgbClr val="FFFFFF"/>
      </a:lt2>
      <a:accent1>
        <a:srgbClr val="3498DB"/>
      </a:accent1>
      <a:accent2>
        <a:srgbClr val="3E2C1E"/>
      </a:accent2>
      <a:accent3>
        <a:srgbClr val="9BBB59"/>
      </a:accent3>
      <a:accent4>
        <a:srgbClr val="FFC000"/>
      </a:accent4>
      <a:accent5>
        <a:srgbClr val="814993"/>
      </a:accent5>
      <a:accent6>
        <a:srgbClr val="607274"/>
      </a:accent6>
      <a:hlink>
        <a:srgbClr val="7F7F7F"/>
      </a:hlink>
      <a:folHlink>
        <a:srgbClr val="7F7F7F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 cap="rnd">
          <a:solidFill>
            <a:schemeClr val="tx1">
              <a:lumMod val="65000"/>
              <a:lumOff val="35000"/>
            </a:schemeClr>
          </a:solidFill>
          <a:prstDash val="solid"/>
          <a:round/>
        </a:ln>
      </a:spPr>
      <a:bodyPr rtlCol="0" anchor="ctr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105</TotalTime>
  <Words>805</Words>
  <Application>Microsoft Office PowerPoint</Application>
  <PresentationFormat>Custom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Wingdings</vt:lpstr>
      <vt:lpstr>Symbol</vt:lpstr>
      <vt:lpstr>Arial</vt:lpstr>
      <vt:lpstr>Calibri Light</vt:lpstr>
      <vt:lpstr>Bebas Neue</vt:lpstr>
      <vt:lpstr>PRESENTATIONLOAD</vt:lpstr>
      <vt:lpstr>PowerPoint Presentation</vt:lpstr>
      <vt:lpstr>PowerPoint Presentation</vt:lpstr>
      <vt:lpstr> 1. Global Total Cases, Deaths, and Recovery Rate</vt:lpstr>
      <vt:lpstr> 2. Top 10 Countries with Highest Active Cases</vt:lpstr>
      <vt:lpstr> 3. Daily New Cases Globally</vt:lpstr>
      <vt:lpstr> 4. Case Fatality Rate by Country</vt:lpstr>
      <vt:lpstr> 5. Top 10 Countries by Highest Deaths</vt:lpstr>
      <vt:lpstr> 6. Daily Growth Rate per Country</vt:lpstr>
      <vt:lpstr> 7. Peak Cases Date per Country</vt:lpstr>
      <vt:lpstr> 8. Mortality vs. Recovery Correlation per Country</vt:lpstr>
      <vt:lpstr>PowerPoint Presentation</vt:lpstr>
    </vt:vector>
  </TitlesOfParts>
  <Company>PresentationLoad GmbH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PowerPoint Template</dc:title>
  <dc:creator>PresentationLoad</dc:creator>
  <cp:keywords/>
  <dc:description>www.presentationload.com</dc:description>
  <cp:lastModifiedBy>Microsoft account</cp:lastModifiedBy>
  <cp:revision>1237</cp:revision>
  <dcterms:created xsi:type="dcterms:W3CDTF">2010-05-21T10:35:54Z</dcterms:created>
  <dcterms:modified xsi:type="dcterms:W3CDTF">2025-09-08T14:09:07Z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4086655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S10.9.0</vt:lpwstr>
  </property>
</Properties>
</file>