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4" r:id="rId5"/>
    <p:sldId id="265" r:id="rId6"/>
    <p:sldId id="263" r:id="rId7"/>
    <p:sldId id="266" r:id="rId8"/>
    <p:sldId id="267" r:id="rId9"/>
    <p:sldId id="274" r:id="rId10"/>
    <p:sldId id="273" r:id="rId11"/>
    <p:sldId id="268" r:id="rId12"/>
    <p:sldId id="276" r:id="rId13"/>
    <p:sldId id="279" r:id="rId14"/>
    <p:sldId id="278" r:id="rId15"/>
    <p:sldId id="280" r:id="rId16"/>
    <p:sldId id="281" r:id="rId17"/>
    <p:sldId id="275" r:id="rId18"/>
    <p:sldId id="269" r:id="rId19"/>
    <p:sldId id="270" r:id="rId20"/>
    <p:sldId id="271"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17BA1"/>
    <a:srgbClr val="6BA42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autoAdjust="0"/>
    <p:restoredTop sz="95080" autoAdjust="0"/>
  </p:normalViewPr>
  <p:slideViewPr>
    <p:cSldViewPr>
      <p:cViewPr varScale="1">
        <p:scale>
          <a:sx n="73" d="100"/>
          <a:sy n="73" d="100"/>
        </p:scale>
        <p:origin x="-1260" y="-102"/>
      </p:cViewPr>
      <p:guideLst>
        <p:guide orient="horz" pos="2160"/>
        <p:guide pos="2880"/>
      </p:guideLst>
    </p:cSldViewPr>
  </p:slideViewPr>
  <p:outlineViewPr>
    <p:cViewPr>
      <p:scale>
        <a:sx n="33" d="100"/>
        <a:sy n="33" d="100"/>
      </p:scale>
      <p:origin x="0" y="-2796"/>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8045" y="4192525"/>
            <a:ext cx="7772400" cy="859205"/>
          </a:xfrm>
          <a:effectLst>
            <a:outerShdw blurRad="50800" dist="38100" dir="2700000" algn="tl" rotWithShape="0">
              <a:schemeClr val="accent1">
                <a:lumMod val="50000"/>
                <a:alpha val="40000"/>
              </a:schemeClr>
            </a:outerShdw>
          </a:effectLst>
        </p:spPr>
        <p:txBody>
          <a:bodyPr>
            <a:normAutofit/>
          </a:bodyPr>
          <a:lstStyle>
            <a:lvl1pPr algn="r">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599645" y="5342235"/>
            <a:ext cx="6400800" cy="835455"/>
          </a:xfrm>
        </p:spPr>
        <p:txBody>
          <a:bodyPr>
            <a:normAutofit/>
          </a:bodyPr>
          <a:lstStyle>
            <a:lvl1pPr marL="0" indent="0" algn="r">
              <a:buNone/>
              <a:defRPr sz="280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solidFill>
                  <a:srgbClr val="017BA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274638"/>
            <a:ext cx="6710784" cy="1143000"/>
          </a:xfrm>
        </p:spPr>
        <p:txBody>
          <a:bodyPr>
            <a:normAutofit/>
          </a:bodyPr>
          <a:lstStyle>
            <a:lvl1pPr algn="l">
              <a:defRPr sz="3600">
                <a:solidFill>
                  <a:srgbClr val="017BA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0" y="1443836"/>
            <a:ext cx="6710784" cy="4275740"/>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solidFill>
                  <a:srgbClr val="017BA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443835"/>
            <a:ext cx="4040188" cy="63976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073697"/>
            <a:ext cx="4040188" cy="3798583"/>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443835"/>
            <a:ext cx="4041775" cy="63976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073697"/>
            <a:ext cx="4041775" cy="3798583"/>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t>HEALTH PARTNER APP</a:t>
            </a:r>
            <a:endParaRPr lang="en-US" sz="4000" b="1" dirty="0"/>
          </a:p>
        </p:txBody>
      </p:sp>
      <p:sp>
        <p:nvSpPr>
          <p:cNvPr id="3" name="Subtitle 2"/>
          <p:cNvSpPr>
            <a:spLocks noGrp="1"/>
          </p:cNvSpPr>
          <p:nvPr>
            <p:ph type="subTitle" idx="1"/>
          </p:nvPr>
        </p:nvSpPr>
        <p:spPr/>
        <p:txBody>
          <a:bodyPr>
            <a:normAutofit/>
          </a:bodyPr>
          <a:lstStyle/>
          <a:p>
            <a:r>
              <a:rPr lang="en-US" sz="2400" dirty="0">
                <a:latin typeface="Century Gothic" panose="020B0502020202020204" pitchFamily="34" charset="0"/>
              </a:rPr>
              <a:t>Best of Care, In your </a:t>
            </a:r>
            <a:r>
              <a:rPr lang="en-US" sz="2400" dirty="0" smtClean="0">
                <a:latin typeface="Century Gothic" panose="020B0502020202020204" pitchFamily="34" charset="0"/>
              </a:rPr>
              <a:t>Pocket </a:t>
            </a:r>
            <a:endParaRPr lang="en-US" sz="2400" dirty="0">
              <a:latin typeface="Century Gothic" panose="020B0502020202020204" pitchFamily="34" charset="0"/>
            </a:endParaRPr>
          </a:p>
        </p:txBody>
      </p:sp>
    </p:spTree>
    <p:extLst>
      <p:ext uri="{BB962C8B-B14F-4D97-AF65-F5344CB8AC3E}">
        <p14:creationId xmlns:p14="http://schemas.microsoft.com/office/powerpoint/2010/main" xmlns=""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1384"/>
            <a:ext cx="8229600" cy="1143000"/>
          </a:xfrm>
        </p:spPr>
        <p:txBody>
          <a:bodyPr>
            <a:normAutofit/>
          </a:bodyPr>
          <a:lstStyle/>
          <a:p>
            <a:r>
              <a:rPr lang="en-US" sz="4200" dirty="0" smtClean="0">
                <a:latin typeface="Century Gothic" panose="020B0502020202020204" pitchFamily="34" charset="0"/>
              </a:rPr>
              <a:t>Background and Defense </a:t>
            </a:r>
            <a:endParaRPr lang="en-US" sz="4200" dirty="0">
              <a:latin typeface="Century Gothic" panose="020B0502020202020204" pitchFamily="34" charset="0"/>
            </a:endParaRPr>
          </a:p>
        </p:txBody>
      </p:sp>
      <p:sp>
        <p:nvSpPr>
          <p:cNvPr id="3" name="Content Placeholder 2"/>
          <p:cNvSpPr>
            <a:spLocks noGrp="1"/>
          </p:cNvSpPr>
          <p:nvPr>
            <p:ph idx="1"/>
          </p:nvPr>
        </p:nvSpPr>
        <p:spPr>
          <a:xfrm>
            <a:off x="85431" y="1291130"/>
            <a:ext cx="8671322" cy="4525963"/>
          </a:xfrm>
        </p:spPr>
        <p:txBody>
          <a:bodyPr>
            <a:normAutofit/>
          </a:bodyPr>
          <a:lstStyle/>
          <a:p>
            <a:pPr marL="457200" lvl="1" indent="0">
              <a:buNone/>
            </a:pPr>
            <a:endParaRPr lang="en-US" sz="2400" b="1" dirty="0" smtClean="0"/>
          </a:p>
          <a:p>
            <a:pPr marL="1314450" lvl="2" indent="-457200">
              <a:buFont typeface="+mj-lt"/>
              <a:buAutoNum type="arabicPeriod"/>
            </a:pPr>
            <a:endParaRPr lang="en-US" sz="2000" b="1" dirty="0" smtClean="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1258602"/>
            <a:ext cx="9144000" cy="4537783"/>
          </a:xfrm>
          <a:prstGeom prst="rect">
            <a:avLst/>
          </a:prstGeom>
        </p:spPr>
      </p:pic>
    </p:spTree>
    <p:extLst>
      <p:ext uri="{BB962C8B-B14F-4D97-AF65-F5344CB8AC3E}">
        <p14:creationId xmlns:p14="http://schemas.microsoft.com/office/powerpoint/2010/main" xmlns="" val="226129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latin typeface="Century Gothic" panose="020B0502020202020204" pitchFamily="34" charset="0"/>
              </a:rPr>
              <a:t>Scope</a:t>
            </a:r>
            <a:endParaRPr lang="en-US" sz="4200" dirty="0">
              <a:latin typeface="Century Gothic" panose="020B0502020202020204" pitchFamily="34" charset="0"/>
            </a:endParaRPr>
          </a:p>
        </p:txBody>
      </p:sp>
      <p:sp>
        <p:nvSpPr>
          <p:cNvPr id="3" name="Content Placeholder 2"/>
          <p:cNvSpPr>
            <a:spLocks noGrp="1"/>
          </p:cNvSpPr>
          <p:nvPr>
            <p:ph idx="1"/>
          </p:nvPr>
        </p:nvSpPr>
        <p:spPr>
          <a:xfrm>
            <a:off x="457200" y="1417638"/>
            <a:ext cx="8671322" cy="4525963"/>
          </a:xfrm>
        </p:spPr>
        <p:txBody>
          <a:bodyPr>
            <a:normAutofit/>
          </a:bodyPr>
          <a:lstStyle/>
          <a:p>
            <a:r>
              <a:rPr lang="en-US" sz="2400" dirty="0" smtClean="0"/>
              <a:t>We are handling</a:t>
            </a:r>
          </a:p>
          <a:p>
            <a:pPr lvl="1"/>
            <a:r>
              <a:rPr lang="en-US" sz="2400" dirty="0" smtClean="0"/>
              <a:t>User, Doctor or clinic, and pharmacy registration.</a:t>
            </a:r>
          </a:p>
          <a:p>
            <a:pPr lvl="1"/>
            <a:r>
              <a:rPr lang="en-US" sz="2400" dirty="0" smtClean="0"/>
              <a:t>User can search and get directions to the nearest clinic and pharmacy from current/ specified location.</a:t>
            </a:r>
          </a:p>
          <a:p>
            <a:pPr lvl="1"/>
            <a:r>
              <a:rPr lang="en-US" sz="2400" dirty="0"/>
              <a:t>User can get appointment from the doctor.</a:t>
            </a:r>
          </a:p>
          <a:p>
            <a:pPr lvl="1"/>
            <a:r>
              <a:rPr lang="en-US" sz="2400" dirty="0" smtClean="0"/>
              <a:t>User can order home delivery of medicines.</a:t>
            </a:r>
          </a:p>
          <a:p>
            <a:r>
              <a:rPr lang="en-US" sz="2400" dirty="0" smtClean="0"/>
              <a:t>Currently </a:t>
            </a:r>
            <a:r>
              <a:rPr lang="en-US" sz="2400" dirty="0"/>
              <a:t>we are not handling emergency services like home treatment.</a:t>
            </a:r>
          </a:p>
          <a:p>
            <a:pPr marL="0" indent="0">
              <a:buNone/>
            </a:pPr>
            <a:endParaRPr lang="en-US" sz="2400" dirty="0" smtClean="0"/>
          </a:p>
        </p:txBody>
      </p:sp>
    </p:spTree>
    <p:extLst>
      <p:ext uri="{BB962C8B-B14F-4D97-AF65-F5344CB8AC3E}">
        <p14:creationId xmlns:p14="http://schemas.microsoft.com/office/powerpoint/2010/main" xmlns="" val="913458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	</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dirty="0" smtClean="0"/>
              <a:t> </a:t>
            </a:r>
            <a:r>
              <a:rPr lang="en-US" sz="2400" dirty="0" smtClean="0"/>
              <a:t>General User</a:t>
            </a:r>
            <a:endParaRPr lang="en-US" dirty="0" smtClean="0"/>
          </a:p>
          <a:p>
            <a:endParaRPr lang="en-US" dirty="0"/>
          </a:p>
        </p:txBody>
      </p:sp>
      <p:graphicFrame>
        <p:nvGraphicFramePr>
          <p:cNvPr id="4" name="Table 3"/>
          <p:cNvGraphicFramePr>
            <a:graphicFrameLocks noGrp="1"/>
          </p:cNvGraphicFramePr>
          <p:nvPr/>
        </p:nvGraphicFramePr>
        <p:xfrm>
          <a:off x="914400" y="2057400"/>
          <a:ext cx="6705600" cy="2133600"/>
        </p:xfrm>
        <a:graphic>
          <a:graphicData uri="http://schemas.openxmlformats.org/drawingml/2006/table">
            <a:tbl>
              <a:tblPr firstRow="1" bandRow="1">
                <a:tableStyleId>{69CF1AB2-1976-4502-BF36-3FF5EA218861}</a:tableStyleId>
              </a:tblPr>
              <a:tblGrid>
                <a:gridCol w="838200"/>
                <a:gridCol w="5867400"/>
              </a:tblGrid>
              <a:tr h="533400">
                <a:tc>
                  <a:txBody>
                    <a:bodyPr/>
                    <a:lstStyle/>
                    <a:p>
                      <a:pPr marL="0" marR="0" algn="l">
                        <a:lnSpc>
                          <a:spcPct val="107000"/>
                        </a:lnSpc>
                        <a:spcBef>
                          <a:spcPts val="0"/>
                        </a:spcBef>
                        <a:spcAft>
                          <a:spcPts val="0"/>
                        </a:spcAft>
                      </a:pPr>
                      <a:r>
                        <a:rPr lang="en-US" sz="1400" b="0" dirty="0"/>
                        <a:t>FR-01</a:t>
                      </a:r>
                      <a:endParaRPr lang="en-US" sz="1400" b="0" dirty="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b="0" dirty="0"/>
                        <a:t>User shall register him/herself using CNIC.</a:t>
                      </a:r>
                      <a:endParaRPr lang="en-US" sz="1400" b="0" dirty="0">
                        <a:latin typeface="Calibri"/>
                        <a:ea typeface="Calibri"/>
                        <a:cs typeface="Times New Roman"/>
                      </a:endParaRPr>
                    </a:p>
                  </a:txBody>
                  <a:tcPr marL="68580" marR="68580" marT="0" marB="0"/>
                </a:tc>
              </a:tr>
              <a:tr h="533400">
                <a:tc>
                  <a:txBody>
                    <a:bodyPr/>
                    <a:lstStyle/>
                    <a:p>
                      <a:pPr marL="0" marR="0" algn="l">
                        <a:lnSpc>
                          <a:spcPct val="107000"/>
                        </a:lnSpc>
                        <a:spcBef>
                          <a:spcPts val="0"/>
                        </a:spcBef>
                        <a:spcAft>
                          <a:spcPts val="0"/>
                        </a:spcAft>
                      </a:pPr>
                      <a:r>
                        <a:rPr lang="en-US" sz="1400" dirty="0"/>
                        <a:t>FR-02</a:t>
                      </a:r>
                      <a:endParaRPr lang="en-US" sz="1400" dirty="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dirty="0"/>
                        <a:t>User shall add further details after confirmation from NADRA.</a:t>
                      </a:r>
                      <a:endParaRPr lang="en-US" sz="1400" dirty="0">
                        <a:latin typeface="Calibri"/>
                        <a:ea typeface="Calibri"/>
                        <a:cs typeface="Times New Roman"/>
                      </a:endParaRPr>
                    </a:p>
                  </a:txBody>
                  <a:tcPr marL="68580" marR="68580" marT="0" marB="0"/>
                </a:tc>
              </a:tr>
              <a:tr h="533400">
                <a:tc>
                  <a:txBody>
                    <a:bodyPr/>
                    <a:lstStyle/>
                    <a:p>
                      <a:pPr marL="0" marR="0" algn="l">
                        <a:lnSpc>
                          <a:spcPct val="107000"/>
                        </a:lnSpc>
                        <a:spcBef>
                          <a:spcPts val="0"/>
                        </a:spcBef>
                        <a:spcAft>
                          <a:spcPts val="0"/>
                        </a:spcAft>
                      </a:pPr>
                      <a:r>
                        <a:rPr lang="en-US" sz="1400"/>
                        <a:t>FR-03</a:t>
                      </a:r>
                      <a:endParaRPr lang="en-US" sz="140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a:t>User shall register him/herself as doctor using PMDC license number.</a:t>
                      </a:r>
                      <a:endParaRPr lang="en-US" sz="1400">
                        <a:latin typeface="Calibri"/>
                        <a:ea typeface="Calibri"/>
                        <a:cs typeface="Times New Roman"/>
                      </a:endParaRPr>
                    </a:p>
                  </a:txBody>
                  <a:tcPr marL="68580" marR="68580" marT="0" marB="0"/>
                </a:tc>
              </a:tr>
              <a:tr h="533400">
                <a:tc>
                  <a:txBody>
                    <a:bodyPr/>
                    <a:lstStyle/>
                    <a:p>
                      <a:pPr marL="0" marR="0" algn="l">
                        <a:lnSpc>
                          <a:spcPct val="107000"/>
                        </a:lnSpc>
                        <a:spcBef>
                          <a:spcPts val="0"/>
                        </a:spcBef>
                        <a:spcAft>
                          <a:spcPts val="0"/>
                        </a:spcAft>
                      </a:pPr>
                      <a:r>
                        <a:rPr lang="en-US" sz="1400"/>
                        <a:t>FR-04</a:t>
                      </a:r>
                      <a:endParaRPr lang="en-US" sz="140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dirty="0"/>
                        <a:t>User shall register him/herself as doctor using pharmacy license number.</a:t>
                      </a:r>
                      <a:endParaRPr lang="en-US" sz="1400" dirty="0">
                        <a:latin typeface="Calibri"/>
                        <a:ea typeface="Calibri"/>
                        <a:cs typeface="Times New Roman"/>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a:xfrm>
            <a:off x="457200" y="1371600"/>
            <a:ext cx="8229600" cy="4525963"/>
          </a:xfrm>
        </p:spPr>
        <p:txBody>
          <a:bodyPr/>
          <a:lstStyle/>
          <a:p>
            <a:r>
              <a:rPr lang="en-US" sz="2400" dirty="0" smtClean="0"/>
              <a:t>Patients</a:t>
            </a:r>
            <a:endParaRPr lang="en-US" dirty="0" smtClean="0"/>
          </a:p>
          <a:p>
            <a:endParaRPr lang="en-US" dirty="0"/>
          </a:p>
        </p:txBody>
      </p:sp>
      <p:graphicFrame>
        <p:nvGraphicFramePr>
          <p:cNvPr id="4" name="Table 3"/>
          <p:cNvGraphicFramePr>
            <a:graphicFrameLocks noGrp="1"/>
          </p:cNvGraphicFramePr>
          <p:nvPr/>
        </p:nvGraphicFramePr>
        <p:xfrm>
          <a:off x="914400" y="1905000"/>
          <a:ext cx="6934200" cy="3079355"/>
        </p:xfrm>
        <a:graphic>
          <a:graphicData uri="http://schemas.openxmlformats.org/drawingml/2006/table">
            <a:tbl>
              <a:tblPr firstRow="1" bandRow="1">
                <a:tableStyleId>{69CF1AB2-1976-4502-BF36-3FF5EA218861}</a:tableStyleId>
              </a:tblPr>
              <a:tblGrid>
                <a:gridCol w="762000"/>
                <a:gridCol w="6172200"/>
              </a:tblGrid>
              <a:tr h="425845">
                <a:tc>
                  <a:txBody>
                    <a:bodyPr/>
                    <a:lstStyle/>
                    <a:p>
                      <a:pPr marL="0" marR="0" algn="l">
                        <a:lnSpc>
                          <a:spcPct val="107000"/>
                        </a:lnSpc>
                        <a:spcBef>
                          <a:spcPts val="0"/>
                        </a:spcBef>
                        <a:spcAft>
                          <a:spcPts val="0"/>
                        </a:spcAft>
                      </a:pPr>
                      <a:r>
                        <a:rPr lang="en-US" sz="1400" b="0" dirty="0"/>
                        <a:t>FR-05</a:t>
                      </a:r>
                      <a:endParaRPr lang="en-US" sz="1400" b="0" dirty="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b="0" dirty="0"/>
                        <a:t>Patient shall search a nearby doctor by using current location.</a:t>
                      </a:r>
                      <a:endParaRPr lang="en-US" sz="1400" b="0" dirty="0">
                        <a:latin typeface="Calibri"/>
                        <a:ea typeface="Calibri"/>
                        <a:cs typeface="Times New Roman"/>
                      </a:endParaRPr>
                    </a:p>
                  </a:txBody>
                  <a:tcPr marL="68580" marR="68580" marT="0" marB="0"/>
                </a:tc>
              </a:tr>
              <a:tr h="425845">
                <a:tc>
                  <a:txBody>
                    <a:bodyPr/>
                    <a:lstStyle/>
                    <a:p>
                      <a:pPr marL="0" marR="0" algn="l">
                        <a:lnSpc>
                          <a:spcPct val="107000"/>
                        </a:lnSpc>
                        <a:spcBef>
                          <a:spcPts val="0"/>
                        </a:spcBef>
                        <a:spcAft>
                          <a:spcPts val="0"/>
                        </a:spcAft>
                      </a:pPr>
                      <a:r>
                        <a:rPr lang="en-US" sz="1400"/>
                        <a:t>FR-06</a:t>
                      </a:r>
                      <a:endParaRPr lang="en-US" sz="1400" b="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dirty="0"/>
                        <a:t>Patient  shall search a nearby doctor by using specified location.</a:t>
                      </a:r>
                      <a:endParaRPr lang="en-US" sz="1400" b="0" dirty="0">
                        <a:latin typeface="Calibri"/>
                        <a:ea typeface="Calibri"/>
                        <a:cs typeface="Times New Roman"/>
                      </a:endParaRPr>
                    </a:p>
                  </a:txBody>
                  <a:tcPr marL="68580" marR="68580" marT="0" marB="0"/>
                </a:tc>
              </a:tr>
              <a:tr h="425845">
                <a:tc>
                  <a:txBody>
                    <a:bodyPr/>
                    <a:lstStyle/>
                    <a:p>
                      <a:pPr marL="0" marR="0" algn="l">
                        <a:lnSpc>
                          <a:spcPct val="107000"/>
                        </a:lnSpc>
                        <a:spcBef>
                          <a:spcPts val="0"/>
                        </a:spcBef>
                        <a:spcAft>
                          <a:spcPts val="0"/>
                        </a:spcAft>
                      </a:pPr>
                      <a:r>
                        <a:rPr lang="en-US" sz="1400" dirty="0"/>
                        <a:t>FR-07</a:t>
                      </a:r>
                      <a:endParaRPr lang="en-US" sz="1400" b="0" dirty="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a:t>Patient shall search a nearby doctor by doctor’s specialty.</a:t>
                      </a:r>
                      <a:endParaRPr lang="en-US" sz="1400" b="0">
                        <a:latin typeface="Calibri"/>
                        <a:ea typeface="Calibri"/>
                        <a:cs typeface="Times New Roman"/>
                      </a:endParaRPr>
                    </a:p>
                  </a:txBody>
                  <a:tcPr marL="68580" marR="68580" marT="0" marB="0"/>
                </a:tc>
              </a:tr>
              <a:tr h="425845">
                <a:tc>
                  <a:txBody>
                    <a:bodyPr/>
                    <a:lstStyle/>
                    <a:p>
                      <a:pPr marL="0" marR="0" algn="l">
                        <a:lnSpc>
                          <a:spcPct val="107000"/>
                        </a:lnSpc>
                        <a:spcBef>
                          <a:spcPts val="0"/>
                        </a:spcBef>
                        <a:spcAft>
                          <a:spcPts val="0"/>
                        </a:spcAft>
                      </a:pPr>
                      <a:r>
                        <a:rPr lang="en-US" sz="1400"/>
                        <a:t>FR-08</a:t>
                      </a:r>
                      <a:endParaRPr lang="en-US" sz="1400" b="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dirty="0"/>
                        <a:t>Patient shall view doctor profile.</a:t>
                      </a:r>
                      <a:endParaRPr lang="en-US" sz="1400" b="0" dirty="0">
                        <a:latin typeface="Calibri"/>
                        <a:ea typeface="Calibri"/>
                        <a:cs typeface="Times New Roman"/>
                      </a:endParaRPr>
                    </a:p>
                  </a:txBody>
                  <a:tcPr marL="68580" marR="68580" marT="0" marB="0"/>
                </a:tc>
              </a:tr>
              <a:tr h="425845">
                <a:tc>
                  <a:txBody>
                    <a:bodyPr/>
                    <a:lstStyle/>
                    <a:p>
                      <a:pPr marL="0" marR="0" algn="l">
                        <a:lnSpc>
                          <a:spcPct val="107000"/>
                        </a:lnSpc>
                        <a:spcBef>
                          <a:spcPts val="0"/>
                        </a:spcBef>
                        <a:spcAft>
                          <a:spcPts val="0"/>
                        </a:spcAft>
                      </a:pPr>
                      <a:r>
                        <a:rPr lang="en-US" sz="1400"/>
                        <a:t>FR-09</a:t>
                      </a:r>
                      <a:endParaRPr lang="en-US" sz="1400" b="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dirty="0"/>
                        <a:t>Patient shall view doctor’s clinic on map.</a:t>
                      </a:r>
                      <a:endParaRPr lang="en-US" sz="1400" b="0" dirty="0">
                        <a:latin typeface="Calibri"/>
                        <a:ea typeface="Calibri"/>
                        <a:cs typeface="Times New Roman"/>
                      </a:endParaRPr>
                    </a:p>
                  </a:txBody>
                  <a:tcPr marL="68580" marR="68580" marT="0" marB="0"/>
                </a:tc>
              </a:tr>
              <a:tr h="524285">
                <a:tc>
                  <a:txBody>
                    <a:bodyPr/>
                    <a:lstStyle/>
                    <a:p>
                      <a:pPr marL="0" marR="0" algn="l">
                        <a:lnSpc>
                          <a:spcPct val="107000"/>
                        </a:lnSpc>
                        <a:spcBef>
                          <a:spcPts val="0"/>
                        </a:spcBef>
                        <a:spcAft>
                          <a:spcPts val="0"/>
                        </a:spcAft>
                      </a:pPr>
                      <a:r>
                        <a:rPr lang="en-US" sz="1400"/>
                        <a:t>FR-10</a:t>
                      </a:r>
                      <a:endParaRPr lang="en-US" sz="1400" b="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dirty="0"/>
                        <a:t>Patient shall get the directions to doctor’s clinic from current location.</a:t>
                      </a:r>
                      <a:endParaRPr lang="en-US" sz="1400" b="0" dirty="0">
                        <a:latin typeface="Calibri"/>
                        <a:ea typeface="Calibri"/>
                        <a:cs typeface="Times New Roman"/>
                      </a:endParaRPr>
                    </a:p>
                  </a:txBody>
                  <a:tcPr marL="68580" marR="68580" marT="0" marB="0"/>
                </a:tc>
              </a:tr>
              <a:tr h="425845">
                <a:tc>
                  <a:txBody>
                    <a:bodyPr/>
                    <a:lstStyle/>
                    <a:p>
                      <a:pPr marL="0" marR="0" algn="l">
                        <a:lnSpc>
                          <a:spcPct val="107000"/>
                        </a:lnSpc>
                        <a:spcBef>
                          <a:spcPts val="0"/>
                        </a:spcBef>
                        <a:spcAft>
                          <a:spcPts val="0"/>
                        </a:spcAft>
                      </a:pPr>
                      <a:r>
                        <a:rPr lang="en-US" sz="1400"/>
                        <a:t>FR-11</a:t>
                      </a:r>
                      <a:endParaRPr lang="en-US" sz="1400" b="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dirty="0"/>
                        <a:t>Patient shall schedule an appointment with doctor.</a:t>
                      </a:r>
                      <a:endParaRPr lang="en-US" sz="1400" b="0" dirty="0">
                        <a:latin typeface="Calibri"/>
                        <a:ea typeface="Calibri"/>
                        <a:cs typeface="Times New Roman"/>
                      </a:endParaRPr>
                    </a:p>
                  </a:txBody>
                  <a:tcPr marL="68580" marR="6858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5" name="Content Placeholder 4"/>
          <p:cNvSpPr>
            <a:spLocks noGrp="1"/>
          </p:cNvSpPr>
          <p:nvPr>
            <p:ph idx="1"/>
          </p:nvPr>
        </p:nvSpPr>
        <p:spPr>
          <a:xfrm>
            <a:off x="457200" y="1447800"/>
            <a:ext cx="8229600" cy="4525963"/>
          </a:xfrm>
        </p:spPr>
        <p:txBody>
          <a:bodyPr/>
          <a:lstStyle/>
          <a:p>
            <a:r>
              <a:rPr lang="en-US" sz="2400" dirty="0" smtClean="0"/>
              <a:t>Patient</a:t>
            </a:r>
            <a:r>
              <a:rPr lang="en-US" sz="1600" dirty="0" smtClean="0"/>
              <a:t>(Continue)</a:t>
            </a:r>
            <a:endParaRPr lang="en-US" sz="2400" dirty="0" smtClean="0"/>
          </a:p>
          <a:p>
            <a:endParaRPr lang="en-US" dirty="0"/>
          </a:p>
        </p:txBody>
      </p:sp>
      <p:graphicFrame>
        <p:nvGraphicFramePr>
          <p:cNvPr id="6" name="Table 5"/>
          <p:cNvGraphicFramePr>
            <a:graphicFrameLocks noGrp="1"/>
          </p:cNvGraphicFramePr>
          <p:nvPr/>
        </p:nvGraphicFramePr>
        <p:xfrm>
          <a:off x="914400" y="2209800"/>
          <a:ext cx="6858000" cy="2438400"/>
        </p:xfrm>
        <a:graphic>
          <a:graphicData uri="http://schemas.openxmlformats.org/drawingml/2006/table">
            <a:tbl>
              <a:tblPr firstRow="1" bandRow="1">
                <a:tableStyleId>{69CF1AB2-1976-4502-BF36-3FF5EA218861}</a:tableStyleId>
              </a:tblPr>
              <a:tblGrid>
                <a:gridCol w="762000"/>
                <a:gridCol w="6096000"/>
              </a:tblGrid>
              <a:tr h="487680">
                <a:tc>
                  <a:txBody>
                    <a:bodyPr/>
                    <a:lstStyle/>
                    <a:p>
                      <a:pPr marL="0" marR="0" algn="l">
                        <a:lnSpc>
                          <a:spcPct val="107000"/>
                        </a:lnSpc>
                        <a:spcBef>
                          <a:spcPts val="0"/>
                        </a:spcBef>
                        <a:spcAft>
                          <a:spcPts val="0"/>
                        </a:spcAft>
                      </a:pPr>
                      <a:r>
                        <a:rPr lang="en-US" sz="1400" b="0" dirty="0"/>
                        <a:t>FR-12</a:t>
                      </a:r>
                      <a:endParaRPr lang="en-US" sz="1400" b="0" dirty="0">
                        <a:latin typeface="Calibri"/>
                        <a:ea typeface="Calibri"/>
                        <a:cs typeface="Times New Roman"/>
                      </a:endParaRPr>
                    </a:p>
                  </a:txBody>
                  <a:tcPr marL="68580" marR="68580" marT="0" marB="0"/>
                </a:tc>
                <a:tc>
                  <a:txBody>
                    <a:bodyPr/>
                    <a:lstStyle/>
                    <a:p>
                      <a:pPr marL="0" marR="0" algn="l">
                        <a:lnSpc>
                          <a:spcPct val="107000"/>
                        </a:lnSpc>
                        <a:spcBef>
                          <a:spcPts val="0"/>
                        </a:spcBef>
                        <a:spcAft>
                          <a:spcPts val="0"/>
                        </a:spcAft>
                      </a:pPr>
                      <a:r>
                        <a:rPr lang="en-US" sz="1400" b="0" dirty="0"/>
                        <a:t>Patient shall be able to view the scheduled appointments.</a:t>
                      </a:r>
                      <a:endParaRPr lang="en-US" sz="1400" b="0" dirty="0">
                        <a:latin typeface="Calibri"/>
                        <a:ea typeface="Calibri"/>
                        <a:cs typeface="Times New Roman"/>
                      </a:endParaRPr>
                    </a:p>
                  </a:txBody>
                  <a:tcPr marL="68580" marR="68580" marT="0" marB="0"/>
                </a:tc>
              </a:tr>
              <a:tr h="487680">
                <a:tc>
                  <a:txBody>
                    <a:bodyPr/>
                    <a:lstStyle/>
                    <a:p>
                      <a:pPr marL="0" marR="0">
                        <a:lnSpc>
                          <a:spcPct val="107000"/>
                        </a:lnSpc>
                        <a:spcBef>
                          <a:spcPts val="0"/>
                        </a:spcBef>
                        <a:spcAft>
                          <a:spcPts val="0"/>
                        </a:spcAft>
                      </a:pPr>
                      <a:r>
                        <a:rPr lang="en-US" sz="1400" dirty="0">
                          <a:latin typeface="Calibri"/>
                          <a:ea typeface="Calibri"/>
                          <a:cs typeface="Times New Roman"/>
                        </a:rPr>
                        <a:t>FR-13</a:t>
                      </a:r>
                    </a:p>
                  </a:txBody>
                  <a:tcPr marL="68580" marR="68580" marT="0" marB="0"/>
                </a:tc>
                <a:tc>
                  <a:txBody>
                    <a:bodyPr/>
                    <a:lstStyle/>
                    <a:p>
                      <a:pPr marL="0" marR="0">
                        <a:lnSpc>
                          <a:spcPct val="107000"/>
                        </a:lnSpc>
                        <a:spcBef>
                          <a:spcPts val="0"/>
                        </a:spcBef>
                        <a:spcAft>
                          <a:spcPts val="0"/>
                        </a:spcAft>
                      </a:pPr>
                      <a:r>
                        <a:rPr lang="en-US" sz="1400">
                          <a:latin typeface="Calibri"/>
                          <a:ea typeface="Calibri"/>
                          <a:cs typeface="Times New Roman"/>
                        </a:rPr>
                        <a:t>Patient shall be able to  view personal history.</a:t>
                      </a:r>
                    </a:p>
                  </a:txBody>
                  <a:tcPr marL="68580" marR="68580" marT="0" marB="0"/>
                </a:tc>
              </a:tr>
              <a:tr h="487680">
                <a:tc>
                  <a:txBody>
                    <a:bodyPr/>
                    <a:lstStyle/>
                    <a:p>
                      <a:pPr marL="0" marR="0">
                        <a:lnSpc>
                          <a:spcPct val="107000"/>
                        </a:lnSpc>
                        <a:spcBef>
                          <a:spcPts val="0"/>
                        </a:spcBef>
                        <a:spcAft>
                          <a:spcPts val="0"/>
                        </a:spcAft>
                      </a:pPr>
                      <a:r>
                        <a:rPr lang="en-US" sz="1400">
                          <a:latin typeface="Calibri"/>
                          <a:ea typeface="Calibri"/>
                          <a:cs typeface="Times New Roman"/>
                        </a:rPr>
                        <a:t>FR-14</a:t>
                      </a:r>
                    </a:p>
                  </a:txBody>
                  <a:tcPr marL="68580" marR="68580" marT="0" marB="0"/>
                </a:tc>
                <a:tc>
                  <a:txBody>
                    <a:bodyPr/>
                    <a:lstStyle/>
                    <a:p>
                      <a:pPr marL="0" marR="0">
                        <a:lnSpc>
                          <a:spcPct val="107000"/>
                        </a:lnSpc>
                        <a:spcBef>
                          <a:spcPts val="0"/>
                        </a:spcBef>
                        <a:spcAft>
                          <a:spcPts val="0"/>
                        </a:spcAft>
                      </a:pPr>
                      <a:r>
                        <a:rPr lang="en-US" sz="1400" dirty="0">
                          <a:latin typeface="Calibri"/>
                          <a:ea typeface="Calibri"/>
                          <a:cs typeface="Times New Roman"/>
                        </a:rPr>
                        <a:t>Patient shall be able to view prescriptions.</a:t>
                      </a:r>
                    </a:p>
                  </a:txBody>
                  <a:tcPr marL="68580" marR="68580" marT="0" marB="0"/>
                </a:tc>
              </a:tr>
              <a:tr h="487680">
                <a:tc>
                  <a:txBody>
                    <a:bodyPr/>
                    <a:lstStyle/>
                    <a:p>
                      <a:pPr marL="0" marR="0">
                        <a:lnSpc>
                          <a:spcPct val="107000"/>
                        </a:lnSpc>
                        <a:spcBef>
                          <a:spcPts val="0"/>
                        </a:spcBef>
                        <a:spcAft>
                          <a:spcPts val="0"/>
                        </a:spcAft>
                      </a:pPr>
                      <a:r>
                        <a:rPr lang="en-US" sz="1400">
                          <a:latin typeface="Calibri"/>
                          <a:ea typeface="Calibri"/>
                          <a:cs typeface="Times New Roman"/>
                        </a:rPr>
                        <a:t>FR-15</a:t>
                      </a:r>
                    </a:p>
                  </a:txBody>
                  <a:tcPr marL="68580" marR="68580" marT="0" marB="0"/>
                </a:tc>
                <a:tc>
                  <a:txBody>
                    <a:bodyPr/>
                    <a:lstStyle/>
                    <a:p>
                      <a:pPr marL="0" marR="0">
                        <a:lnSpc>
                          <a:spcPct val="107000"/>
                        </a:lnSpc>
                        <a:spcBef>
                          <a:spcPts val="0"/>
                        </a:spcBef>
                        <a:spcAft>
                          <a:spcPts val="0"/>
                        </a:spcAft>
                      </a:pPr>
                      <a:r>
                        <a:rPr lang="en-US" sz="1400" dirty="0">
                          <a:latin typeface="Calibri"/>
                          <a:ea typeface="Calibri"/>
                          <a:cs typeface="Times New Roman"/>
                        </a:rPr>
                        <a:t>Patient shall search a nearby pharmacy to current location.</a:t>
                      </a:r>
                    </a:p>
                  </a:txBody>
                  <a:tcPr marL="68580" marR="68580" marT="0" marB="0"/>
                </a:tc>
              </a:tr>
              <a:tr h="487680">
                <a:tc>
                  <a:txBody>
                    <a:bodyPr/>
                    <a:lstStyle/>
                    <a:p>
                      <a:pPr marL="0" marR="0">
                        <a:lnSpc>
                          <a:spcPct val="107000"/>
                        </a:lnSpc>
                        <a:spcBef>
                          <a:spcPts val="0"/>
                        </a:spcBef>
                        <a:spcAft>
                          <a:spcPts val="0"/>
                        </a:spcAft>
                      </a:pPr>
                      <a:r>
                        <a:rPr lang="en-US" sz="1400">
                          <a:latin typeface="Calibri"/>
                          <a:ea typeface="Calibri"/>
                          <a:cs typeface="Times New Roman"/>
                        </a:rPr>
                        <a:t>FR-16</a:t>
                      </a:r>
                    </a:p>
                  </a:txBody>
                  <a:tcPr marL="68580" marR="68580" marT="0" marB="0"/>
                </a:tc>
                <a:tc>
                  <a:txBody>
                    <a:bodyPr/>
                    <a:lstStyle/>
                    <a:p>
                      <a:pPr marL="0" marR="0">
                        <a:lnSpc>
                          <a:spcPct val="107000"/>
                        </a:lnSpc>
                        <a:spcBef>
                          <a:spcPts val="0"/>
                        </a:spcBef>
                        <a:spcAft>
                          <a:spcPts val="0"/>
                        </a:spcAft>
                      </a:pPr>
                      <a:r>
                        <a:rPr lang="en-US" sz="1400" dirty="0">
                          <a:latin typeface="Calibri"/>
                          <a:ea typeface="Calibri"/>
                          <a:cs typeface="Times New Roman"/>
                        </a:rPr>
                        <a:t>Patient shall order medicine using prescription from the application.</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5" name="Content Placeholder 4"/>
          <p:cNvSpPr>
            <a:spLocks noGrp="1"/>
          </p:cNvSpPr>
          <p:nvPr>
            <p:ph idx="1"/>
          </p:nvPr>
        </p:nvSpPr>
        <p:spPr/>
        <p:txBody>
          <a:bodyPr/>
          <a:lstStyle/>
          <a:p>
            <a:r>
              <a:rPr lang="en-US" sz="2400" dirty="0" smtClean="0"/>
              <a:t>Doctors</a:t>
            </a:r>
          </a:p>
          <a:p>
            <a:endParaRPr lang="en-US" dirty="0" smtClean="0"/>
          </a:p>
          <a:p>
            <a:endParaRPr lang="en-US" dirty="0"/>
          </a:p>
        </p:txBody>
      </p:sp>
      <p:graphicFrame>
        <p:nvGraphicFramePr>
          <p:cNvPr id="4" name="Table 3"/>
          <p:cNvGraphicFramePr>
            <a:graphicFrameLocks noGrp="1"/>
          </p:cNvGraphicFramePr>
          <p:nvPr/>
        </p:nvGraphicFramePr>
        <p:xfrm>
          <a:off x="914400" y="2209800"/>
          <a:ext cx="6781800" cy="2667000"/>
        </p:xfrm>
        <a:graphic>
          <a:graphicData uri="http://schemas.openxmlformats.org/drawingml/2006/table">
            <a:tbl>
              <a:tblPr firstRow="1" bandRow="1">
                <a:tableStyleId>{69CF1AB2-1976-4502-BF36-3FF5EA218861}</a:tableStyleId>
              </a:tblPr>
              <a:tblGrid>
                <a:gridCol w="762000"/>
                <a:gridCol w="6019800"/>
              </a:tblGrid>
              <a:tr h="444500">
                <a:tc>
                  <a:txBody>
                    <a:bodyPr/>
                    <a:lstStyle/>
                    <a:p>
                      <a:pPr marL="0" marR="0">
                        <a:lnSpc>
                          <a:spcPct val="107000"/>
                        </a:lnSpc>
                        <a:spcBef>
                          <a:spcPts val="0"/>
                        </a:spcBef>
                        <a:spcAft>
                          <a:spcPts val="0"/>
                        </a:spcAft>
                      </a:pPr>
                      <a:r>
                        <a:rPr lang="en-US" sz="1400" b="0" dirty="0">
                          <a:latin typeface="Calibri"/>
                          <a:ea typeface="Calibri"/>
                          <a:cs typeface="Times New Roman"/>
                        </a:rPr>
                        <a:t>FR-17</a:t>
                      </a:r>
                    </a:p>
                  </a:txBody>
                  <a:tcPr marL="68580" marR="68580" marT="0" marB="0"/>
                </a:tc>
                <a:tc>
                  <a:txBody>
                    <a:bodyPr/>
                    <a:lstStyle/>
                    <a:p>
                      <a:pPr marL="0" marR="0">
                        <a:lnSpc>
                          <a:spcPct val="107000"/>
                        </a:lnSpc>
                        <a:spcBef>
                          <a:spcPts val="0"/>
                        </a:spcBef>
                        <a:spcAft>
                          <a:spcPts val="0"/>
                        </a:spcAft>
                      </a:pPr>
                      <a:r>
                        <a:rPr lang="en-US" sz="1400" b="0" dirty="0">
                          <a:latin typeface="Calibri"/>
                          <a:ea typeface="Calibri"/>
                          <a:cs typeface="Times New Roman"/>
                        </a:rPr>
                        <a:t>Doctor shall add details of his/herself clinic after the verification from PMDC.</a:t>
                      </a:r>
                    </a:p>
                  </a:txBody>
                  <a:tcPr marL="68580" marR="68580" marT="0" marB="0"/>
                </a:tc>
              </a:tr>
              <a:tr h="444500">
                <a:tc>
                  <a:txBody>
                    <a:bodyPr/>
                    <a:lstStyle/>
                    <a:p>
                      <a:pPr marL="0" marR="0">
                        <a:lnSpc>
                          <a:spcPct val="107000"/>
                        </a:lnSpc>
                        <a:spcBef>
                          <a:spcPts val="0"/>
                        </a:spcBef>
                        <a:spcAft>
                          <a:spcPts val="0"/>
                        </a:spcAft>
                      </a:pPr>
                      <a:r>
                        <a:rPr lang="en-US" sz="1400">
                          <a:latin typeface="Calibri"/>
                          <a:ea typeface="Calibri"/>
                          <a:cs typeface="Times New Roman"/>
                        </a:rPr>
                        <a:t>FR-18</a:t>
                      </a:r>
                    </a:p>
                  </a:txBody>
                  <a:tcPr marL="68580" marR="68580" marT="0" marB="0"/>
                </a:tc>
                <a:tc>
                  <a:txBody>
                    <a:bodyPr/>
                    <a:lstStyle/>
                    <a:p>
                      <a:pPr marL="0" marR="0">
                        <a:lnSpc>
                          <a:spcPct val="107000"/>
                        </a:lnSpc>
                        <a:spcBef>
                          <a:spcPts val="0"/>
                        </a:spcBef>
                        <a:spcAft>
                          <a:spcPts val="0"/>
                        </a:spcAft>
                      </a:pPr>
                      <a:r>
                        <a:rPr lang="en-US" sz="1400">
                          <a:latin typeface="Calibri"/>
                          <a:ea typeface="Calibri"/>
                          <a:cs typeface="Times New Roman"/>
                        </a:rPr>
                        <a:t>Doctor shall view his/her appointments with patients. </a:t>
                      </a:r>
                    </a:p>
                  </a:txBody>
                  <a:tcPr marL="68580" marR="68580" marT="0" marB="0"/>
                </a:tc>
              </a:tr>
              <a:tr h="444500">
                <a:tc>
                  <a:txBody>
                    <a:bodyPr/>
                    <a:lstStyle/>
                    <a:p>
                      <a:pPr marL="0" marR="0">
                        <a:lnSpc>
                          <a:spcPct val="107000"/>
                        </a:lnSpc>
                        <a:spcBef>
                          <a:spcPts val="0"/>
                        </a:spcBef>
                        <a:spcAft>
                          <a:spcPts val="0"/>
                        </a:spcAft>
                      </a:pPr>
                      <a:r>
                        <a:rPr lang="en-US" sz="1400">
                          <a:latin typeface="Calibri"/>
                          <a:ea typeface="Calibri"/>
                          <a:cs typeface="Times New Roman"/>
                        </a:rPr>
                        <a:t>FR-19</a:t>
                      </a:r>
                    </a:p>
                  </a:txBody>
                  <a:tcPr marL="68580" marR="68580" marT="0" marB="0"/>
                </a:tc>
                <a:tc>
                  <a:txBody>
                    <a:bodyPr/>
                    <a:lstStyle/>
                    <a:p>
                      <a:pPr marL="0" marR="0">
                        <a:lnSpc>
                          <a:spcPct val="107000"/>
                        </a:lnSpc>
                        <a:spcBef>
                          <a:spcPts val="0"/>
                        </a:spcBef>
                        <a:spcAft>
                          <a:spcPts val="0"/>
                        </a:spcAft>
                      </a:pPr>
                      <a:r>
                        <a:rPr lang="en-US" sz="1400">
                          <a:latin typeface="Calibri"/>
                          <a:ea typeface="Calibri"/>
                          <a:cs typeface="Times New Roman"/>
                        </a:rPr>
                        <a:t>Doctor shall view the previous history (conditions) of a patient.</a:t>
                      </a:r>
                    </a:p>
                  </a:txBody>
                  <a:tcPr marL="68580" marR="68580" marT="0" marB="0"/>
                </a:tc>
              </a:tr>
              <a:tr h="444500">
                <a:tc>
                  <a:txBody>
                    <a:bodyPr/>
                    <a:lstStyle/>
                    <a:p>
                      <a:pPr marL="0" marR="0">
                        <a:lnSpc>
                          <a:spcPct val="107000"/>
                        </a:lnSpc>
                        <a:spcBef>
                          <a:spcPts val="0"/>
                        </a:spcBef>
                        <a:spcAft>
                          <a:spcPts val="0"/>
                        </a:spcAft>
                      </a:pPr>
                      <a:r>
                        <a:rPr lang="en-US" sz="1400">
                          <a:latin typeface="Calibri"/>
                          <a:ea typeface="Calibri"/>
                          <a:cs typeface="Times New Roman"/>
                        </a:rPr>
                        <a:t>FR-20</a:t>
                      </a:r>
                    </a:p>
                  </a:txBody>
                  <a:tcPr marL="68580" marR="68580" marT="0" marB="0"/>
                </a:tc>
                <a:tc>
                  <a:txBody>
                    <a:bodyPr/>
                    <a:lstStyle/>
                    <a:p>
                      <a:pPr marL="0" marR="0">
                        <a:lnSpc>
                          <a:spcPct val="107000"/>
                        </a:lnSpc>
                        <a:spcBef>
                          <a:spcPts val="0"/>
                        </a:spcBef>
                        <a:spcAft>
                          <a:spcPts val="0"/>
                        </a:spcAft>
                      </a:pPr>
                      <a:r>
                        <a:rPr lang="en-US" sz="1400">
                          <a:latin typeface="Calibri"/>
                          <a:ea typeface="Calibri"/>
                          <a:cs typeface="Times New Roman"/>
                        </a:rPr>
                        <a:t>Doctor shall add the history (conditions) of a patient.</a:t>
                      </a:r>
                    </a:p>
                  </a:txBody>
                  <a:tcPr marL="68580" marR="68580" marT="0" marB="0"/>
                </a:tc>
              </a:tr>
              <a:tr h="444500">
                <a:tc>
                  <a:txBody>
                    <a:bodyPr/>
                    <a:lstStyle/>
                    <a:p>
                      <a:pPr marL="0" marR="0">
                        <a:lnSpc>
                          <a:spcPct val="107000"/>
                        </a:lnSpc>
                        <a:spcBef>
                          <a:spcPts val="0"/>
                        </a:spcBef>
                        <a:spcAft>
                          <a:spcPts val="0"/>
                        </a:spcAft>
                      </a:pPr>
                      <a:r>
                        <a:rPr lang="en-US" sz="1400">
                          <a:latin typeface="Calibri"/>
                          <a:ea typeface="Calibri"/>
                          <a:cs typeface="Times New Roman"/>
                        </a:rPr>
                        <a:t>FR-21</a:t>
                      </a:r>
                    </a:p>
                  </a:txBody>
                  <a:tcPr marL="68580" marR="68580" marT="0" marB="0"/>
                </a:tc>
                <a:tc>
                  <a:txBody>
                    <a:bodyPr/>
                    <a:lstStyle/>
                    <a:p>
                      <a:pPr marL="0" marR="0">
                        <a:lnSpc>
                          <a:spcPct val="107000"/>
                        </a:lnSpc>
                        <a:spcBef>
                          <a:spcPts val="0"/>
                        </a:spcBef>
                        <a:spcAft>
                          <a:spcPts val="0"/>
                        </a:spcAft>
                      </a:pPr>
                      <a:r>
                        <a:rPr lang="en-US" sz="1400">
                          <a:latin typeface="Calibri"/>
                          <a:ea typeface="Calibri"/>
                          <a:cs typeface="Times New Roman"/>
                        </a:rPr>
                        <a:t>Doctor shall view the previous prescriptions of a patient.</a:t>
                      </a:r>
                    </a:p>
                  </a:txBody>
                  <a:tcPr marL="68580" marR="68580" marT="0" marB="0"/>
                </a:tc>
              </a:tr>
              <a:tr h="444500">
                <a:tc>
                  <a:txBody>
                    <a:bodyPr/>
                    <a:lstStyle/>
                    <a:p>
                      <a:pPr marL="0" marR="0">
                        <a:lnSpc>
                          <a:spcPct val="107000"/>
                        </a:lnSpc>
                        <a:spcBef>
                          <a:spcPts val="0"/>
                        </a:spcBef>
                        <a:spcAft>
                          <a:spcPts val="0"/>
                        </a:spcAft>
                      </a:pPr>
                      <a:r>
                        <a:rPr lang="en-US" sz="1400">
                          <a:latin typeface="Calibri"/>
                          <a:ea typeface="Calibri"/>
                          <a:cs typeface="Times New Roman"/>
                        </a:rPr>
                        <a:t>FR-22</a:t>
                      </a:r>
                    </a:p>
                  </a:txBody>
                  <a:tcPr marL="68580" marR="68580" marT="0" marB="0"/>
                </a:tc>
                <a:tc>
                  <a:txBody>
                    <a:bodyPr/>
                    <a:lstStyle/>
                    <a:p>
                      <a:pPr marL="0" marR="0">
                        <a:lnSpc>
                          <a:spcPct val="107000"/>
                        </a:lnSpc>
                        <a:spcBef>
                          <a:spcPts val="0"/>
                        </a:spcBef>
                        <a:spcAft>
                          <a:spcPts val="0"/>
                        </a:spcAft>
                      </a:pPr>
                      <a:r>
                        <a:rPr lang="en-US" sz="1400" dirty="0">
                          <a:latin typeface="Calibri"/>
                          <a:ea typeface="Calibri"/>
                          <a:cs typeface="Times New Roman"/>
                        </a:rPr>
                        <a:t>Doctor shall add the prescription of a patient.</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lstStyle/>
          <a:p>
            <a:r>
              <a:rPr lang="en-US" sz="2400" dirty="0" smtClean="0"/>
              <a:t>Pharmacist</a:t>
            </a:r>
          </a:p>
          <a:p>
            <a:endParaRPr lang="en-US" dirty="0"/>
          </a:p>
        </p:txBody>
      </p:sp>
      <p:graphicFrame>
        <p:nvGraphicFramePr>
          <p:cNvPr id="4" name="Table 3"/>
          <p:cNvGraphicFramePr>
            <a:graphicFrameLocks noGrp="1"/>
          </p:cNvGraphicFramePr>
          <p:nvPr/>
        </p:nvGraphicFramePr>
        <p:xfrm>
          <a:off x="914400" y="2362200"/>
          <a:ext cx="6629400" cy="1600200"/>
        </p:xfrm>
        <a:graphic>
          <a:graphicData uri="http://schemas.openxmlformats.org/drawingml/2006/table">
            <a:tbl>
              <a:tblPr firstRow="1" bandRow="1">
                <a:tableStyleId>{69CF1AB2-1976-4502-BF36-3FF5EA218861}</a:tableStyleId>
              </a:tblPr>
              <a:tblGrid>
                <a:gridCol w="789214"/>
                <a:gridCol w="5840186"/>
              </a:tblGrid>
              <a:tr h="533400">
                <a:tc>
                  <a:txBody>
                    <a:bodyPr/>
                    <a:lstStyle/>
                    <a:p>
                      <a:pPr marL="0" marR="0">
                        <a:lnSpc>
                          <a:spcPct val="107000"/>
                        </a:lnSpc>
                        <a:spcBef>
                          <a:spcPts val="0"/>
                        </a:spcBef>
                        <a:spcAft>
                          <a:spcPts val="0"/>
                        </a:spcAft>
                      </a:pPr>
                      <a:r>
                        <a:rPr lang="en-US" sz="1400" b="0" dirty="0"/>
                        <a:t>FR-23</a:t>
                      </a:r>
                      <a:endParaRPr lang="en-US" sz="1400" b="0" dirty="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400" b="0" dirty="0"/>
                        <a:t>Pharmacist shall register the pharmacy.</a:t>
                      </a:r>
                      <a:endParaRPr lang="en-US" sz="1400" b="0" dirty="0">
                        <a:latin typeface="Calibri"/>
                        <a:ea typeface="Calibri"/>
                        <a:cs typeface="Times New Roman"/>
                      </a:endParaRPr>
                    </a:p>
                  </a:txBody>
                  <a:tcPr marL="68580" marR="68580" marT="0" marB="0"/>
                </a:tc>
              </a:tr>
              <a:tr h="533400">
                <a:tc>
                  <a:txBody>
                    <a:bodyPr/>
                    <a:lstStyle/>
                    <a:p>
                      <a:pPr marL="0" marR="0">
                        <a:lnSpc>
                          <a:spcPct val="107000"/>
                        </a:lnSpc>
                        <a:spcBef>
                          <a:spcPts val="0"/>
                        </a:spcBef>
                        <a:spcAft>
                          <a:spcPts val="0"/>
                        </a:spcAft>
                      </a:pPr>
                      <a:r>
                        <a:rPr lang="en-US" sz="1400"/>
                        <a:t>FR-24</a:t>
                      </a:r>
                      <a:endParaRPr lang="en-US" sz="140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400"/>
                        <a:t>Pharmacist shall view the orders.</a:t>
                      </a:r>
                      <a:endParaRPr lang="en-US" sz="1400">
                        <a:latin typeface="Calibri"/>
                        <a:ea typeface="Calibri"/>
                        <a:cs typeface="Times New Roman"/>
                      </a:endParaRPr>
                    </a:p>
                  </a:txBody>
                  <a:tcPr marL="68580" marR="68580" marT="0" marB="0"/>
                </a:tc>
              </a:tr>
              <a:tr h="533400">
                <a:tc>
                  <a:txBody>
                    <a:bodyPr/>
                    <a:lstStyle/>
                    <a:p>
                      <a:pPr marL="0" marR="0">
                        <a:lnSpc>
                          <a:spcPct val="107000"/>
                        </a:lnSpc>
                        <a:spcBef>
                          <a:spcPts val="0"/>
                        </a:spcBef>
                        <a:spcAft>
                          <a:spcPts val="0"/>
                        </a:spcAft>
                      </a:pPr>
                      <a:r>
                        <a:rPr lang="en-US" sz="1400"/>
                        <a:t>FR-25</a:t>
                      </a:r>
                      <a:endParaRPr lang="en-US" sz="140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400" dirty="0"/>
                        <a:t>Pharmacist shall marked the delivered orders as delivered.</a:t>
                      </a:r>
                      <a:endParaRPr lang="en-US" sz="1400" dirty="0">
                        <a:latin typeface="Calibri"/>
                        <a:ea typeface="Calibri"/>
                        <a:cs typeface="Times New Roman"/>
                      </a:endParaRPr>
                    </a:p>
                  </a:txBody>
                  <a:tcPr marL="68580" marR="68580" marT="0" marB="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ealthPartner.jpg"/>
          <p:cNvPicPr>
            <a:picLocks noChangeAspect="1"/>
          </p:cNvPicPr>
          <p:nvPr/>
        </p:nvPicPr>
        <p:blipFill>
          <a:blip r:embed="rId2"/>
          <a:stretch>
            <a:fillRect/>
          </a:stretch>
        </p:blipFill>
        <p:spPr>
          <a:xfrm>
            <a:off x="1" y="0"/>
            <a:ext cx="9143999" cy="68580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latin typeface="Century Gothic" panose="020B0502020202020204" pitchFamily="34" charset="0"/>
              </a:rPr>
              <a:t>Tools/Technology</a:t>
            </a:r>
          </a:p>
        </p:txBody>
      </p:sp>
      <p:sp>
        <p:nvSpPr>
          <p:cNvPr id="3" name="Content Placeholder 2"/>
          <p:cNvSpPr>
            <a:spLocks noGrp="1"/>
          </p:cNvSpPr>
          <p:nvPr>
            <p:ph idx="1"/>
          </p:nvPr>
        </p:nvSpPr>
        <p:spPr>
          <a:xfrm>
            <a:off x="457200" y="1417638"/>
            <a:ext cx="8671322" cy="4525963"/>
          </a:xfrm>
        </p:spPr>
        <p:txBody>
          <a:bodyPr>
            <a:normAutofit/>
          </a:bodyPr>
          <a:lstStyle/>
          <a:p>
            <a:r>
              <a:rPr lang="en-US" sz="2400" dirty="0" smtClean="0"/>
              <a:t>Android Studio(IDE)</a:t>
            </a:r>
          </a:p>
          <a:p>
            <a:r>
              <a:rPr lang="en-US" sz="2400" dirty="0" smtClean="0"/>
              <a:t>Google Map API</a:t>
            </a:r>
          </a:p>
          <a:p>
            <a:r>
              <a:rPr lang="en-US" sz="2400" dirty="0" smtClean="0"/>
              <a:t>SMS Service</a:t>
            </a:r>
          </a:p>
          <a:p>
            <a:r>
              <a:rPr lang="en-US" sz="2400" dirty="0" smtClean="0"/>
              <a:t>XAMPP/Online Sever</a:t>
            </a:r>
            <a:endParaRPr lang="en-US" sz="2400" dirty="0"/>
          </a:p>
          <a:p>
            <a:r>
              <a:rPr lang="en-US" sz="2400" dirty="0" smtClean="0"/>
              <a:t>XML, JAVA, JSON, PHP</a:t>
            </a:r>
            <a:r>
              <a:rPr lang="en-US" sz="2400" dirty="0"/>
              <a:t> </a:t>
            </a:r>
            <a:r>
              <a:rPr lang="en-US" sz="2400" dirty="0" smtClean="0"/>
              <a:t>and MySQL</a:t>
            </a:r>
          </a:p>
        </p:txBody>
      </p:sp>
    </p:spTree>
    <p:extLst>
      <p:ext uri="{BB962C8B-B14F-4D97-AF65-F5344CB8AC3E}">
        <p14:creationId xmlns:p14="http://schemas.microsoft.com/office/powerpoint/2010/main" xmlns="" val="39544642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609140" y="985720"/>
            <a:ext cx="7534860" cy="5039265"/>
          </a:xfrm>
          <a:prstGeom prst="rect">
            <a:avLst/>
          </a:prstGeom>
        </p:spPr>
      </p:pic>
      <p:sp>
        <p:nvSpPr>
          <p:cNvPr id="2" name="Title 1"/>
          <p:cNvSpPr>
            <a:spLocks noGrp="1"/>
          </p:cNvSpPr>
          <p:nvPr>
            <p:ph type="title"/>
          </p:nvPr>
        </p:nvSpPr>
        <p:spPr>
          <a:xfrm>
            <a:off x="1323235" y="69490"/>
            <a:ext cx="8229600" cy="1143000"/>
          </a:xfrm>
        </p:spPr>
        <p:txBody>
          <a:bodyPr>
            <a:normAutofit/>
          </a:bodyPr>
          <a:lstStyle/>
          <a:p>
            <a:r>
              <a:rPr lang="en-US" sz="4200" dirty="0" smtClean="0">
                <a:latin typeface="Century Gothic" panose="020B0502020202020204" pitchFamily="34" charset="0"/>
              </a:rPr>
              <a:t>Demonstration</a:t>
            </a:r>
            <a:endParaRPr lang="en-US" sz="4200" dirty="0">
              <a:latin typeface="Century Gothic" panose="020B0502020202020204" pitchFamily="34" charset="0"/>
            </a:endParaRPr>
          </a:p>
        </p:txBody>
      </p:sp>
    </p:spTree>
    <p:extLst>
      <p:ext uri="{BB962C8B-B14F-4D97-AF65-F5344CB8AC3E}">
        <p14:creationId xmlns:p14="http://schemas.microsoft.com/office/powerpoint/2010/main" xmlns="" val="3390335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698239" y="680310"/>
            <a:ext cx="6252670" cy="1143000"/>
          </a:xfrm>
        </p:spPr>
        <p:txBody>
          <a:bodyPr>
            <a:normAutofit/>
          </a:bodyPr>
          <a:lstStyle/>
          <a:p>
            <a:pPr algn="l"/>
            <a:r>
              <a:rPr lang="en-US" sz="3200" dirty="0" smtClean="0"/>
              <a:t>Supervisor: </a:t>
            </a:r>
            <a:r>
              <a:rPr lang="en-US" dirty="0" smtClean="0">
                <a:solidFill>
                  <a:schemeClr val="tx1"/>
                </a:solidFill>
              </a:rPr>
              <a:t>Mr. </a:t>
            </a:r>
            <a:r>
              <a:rPr lang="en-US" dirty="0" err="1" smtClean="0">
                <a:solidFill>
                  <a:schemeClr val="tx1"/>
                </a:solidFill>
              </a:rPr>
              <a:t>Junaid</a:t>
            </a:r>
            <a:r>
              <a:rPr lang="en-US" dirty="0" smtClean="0">
                <a:solidFill>
                  <a:schemeClr val="tx1"/>
                </a:solidFill>
              </a:rPr>
              <a:t> Malik</a:t>
            </a:r>
            <a:endParaRPr lang="en-US" dirty="0">
              <a:solidFill>
                <a:schemeClr val="tx1"/>
              </a:solidFill>
            </a:endParaRPr>
          </a:p>
        </p:txBody>
      </p:sp>
      <p:sp>
        <p:nvSpPr>
          <p:cNvPr id="5" name="Text Placeholder 4"/>
          <p:cNvSpPr>
            <a:spLocks noGrp="1"/>
          </p:cNvSpPr>
          <p:nvPr>
            <p:ph type="body" idx="1"/>
          </p:nvPr>
        </p:nvSpPr>
        <p:spPr>
          <a:xfrm>
            <a:off x="1698239" y="2015282"/>
            <a:ext cx="4040188" cy="639762"/>
          </a:xfrm>
        </p:spPr>
        <p:txBody>
          <a:bodyPr/>
          <a:lstStyle/>
          <a:p>
            <a:r>
              <a:rPr lang="en-US" dirty="0" smtClean="0"/>
              <a:t>Group Members</a:t>
            </a:r>
            <a:endParaRPr lang="en-US" dirty="0"/>
          </a:p>
        </p:txBody>
      </p:sp>
      <p:sp>
        <p:nvSpPr>
          <p:cNvPr id="6" name="Content Placeholder 5"/>
          <p:cNvSpPr>
            <a:spLocks noGrp="1"/>
          </p:cNvSpPr>
          <p:nvPr>
            <p:ph sz="half" idx="2"/>
          </p:nvPr>
        </p:nvSpPr>
        <p:spPr>
          <a:xfrm>
            <a:off x="1698239" y="2677339"/>
            <a:ext cx="4040188" cy="3798583"/>
          </a:xfrm>
        </p:spPr>
        <p:txBody>
          <a:bodyPr/>
          <a:lstStyle/>
          <a:p>
            <a:r>
              <a:rPr lang="en-US" dirty="0"/>
              <a:t>Usman Ali</a:t>
            </a:r>
          </a:p>
          <a:p>
            <a:r>
              <a:rPr lang="en-US" dirty="0" err="1" smtClean="0"/>
              <a:t>Haisam</a:t>
            </a:r>
            <a:r>
              <a:rPr lang="en-US" dirty="0" smtClean="0"/>
              <a:t> </a:t>
            </a:r>
            <a:r>
              <a:rPr lang="en-US" dirty="0" err="1" smtClean="0"/>
              <a:t>Rasool</a:t>
            </a:r>
            <a:endParaRPr lang="en-US" dirty="0" smtClean="0"/>
          </a:p>
          <a:p>
            <a:r>
              <a:rPr lang="en-US" dirty="0"/>
              <a:t>Salman </a:t>
            </a:r>
            <a:r>
              <a:rPr lang="en-US" dirty="0" err="1"/>
              <a:t>Shabbir</a:t>
            </a:r>
            <a:endParaRPr lang="en-US" dirty="0"/>
          </a:p>
          <a:p>
            <a:r>
              <a:rPr lang="en-US" dirty="0" smtClean="0"/>
              <a:t>Maryam </a:t>
            </a:r>
            <a:r>
              <a:rPr lang="en-US" dirty="0" err="1" smtClean="0"/>
              <a:t>Amanat</a:t>
            </a:r>
            <a:endParaRPr lang="en-US" dirty="0"/>
          </a:p>
        </p:txBody>
      </p:sp>
      <p:sp>
        <p:nvSpPr>
          <p:cNvPr id="8" name="Content Placeholder 7"/>
          <p:cNvSpPr>
            <a:spLocks noGrp="1"/>
          </p:cNvSpPr>
          <p:nvPr>
            <p:ph sz="quarter" idx="4"/>
          </p:nvPr>
        </p:nvSpPr>
        <p:spPr>
          <a:xfrm>
            <a:off x="5335525" y="2677339"/>
            <a:ext cx="4041775" cy="3798583"/>
          </a:xfrm>
        </p:spPr>
        <p:txBody>
          <a:bodyPr/>
          <a:lstStyle/>
          <a:p>
            <a:r>
              <a:rPr lang="en-US" dirty="0"/>
              <a:t>12105119</a:t>
            </a:r>
          </a:p>
          <a:p>
            <a:r>
              <a:rPr lang="en-US" dirty="0" smtClean="0"/>
              <a:t>12105067</a:t>
            </a:r>
          </a:p>
          <a:p>
            <a:r>
              <a:rPr lang="en-US" dirty="0"/>
              <a:t>12105021</a:t>
            </a:r>
          </a:p>
          <a:p>
            <a:r>
              <a:rPr lang="en-US" dirty="0" smtClean="0"/>
              <a:t>12105014</a:t>
            </a:r>
          </a:p>
          <a:p>
            <a:endParaRPr lang="en-US" dirty="0"/>
          </a:p>
        </p:txBody>
      </p:sp>
    </p:spTree>
    <p:extLst>
      <p:ext uri="{BB962C8B-B14F-4D97-AF65-F5344CB8AC3E}">
        <p14:creationId xmlns:p14="http://schemas.microsoft.com/office/powerpoint/2010/main" xmlns="" val="4170783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9540" y="2360065"/>
            <a:ext cx="8229600" cy="1143000"/>
          </a:xfrm>
        </p:spPr>
        <p:txBody>
          <a:bodyPr>
            <a:normAutofit/>
          </a:bodyPr>
          <a:lstStyle/>
          <a:p>
            <a:r>
              <a:rPr lang="en-US" sz="4200" dirty="0" smtClean="0">
                <a:latin typeface="Century Gothic" panose="020B0502020202020204" pitchFamily="34" charset="0"/>
              </a:rPr>
              <a:t>Questions</a:t>
            </a:r>
            <a:r>
              <a:rPr lang="en-US" sz="4200" dirty="0" smtClean="0">
                <a:latin typeface="Bookman Old Style" panose="02050604050505020204" pitchFamily="18" charset="0"/>
              </a:rPr>
              <a:t>?</a:t>
            </a:r>
            <a:endParaRPr lang="en-US" sz="4200" dirty="0">
              <a:latin typeface="Bookman Old Style" panose="02050604050505020204" pitchFamily="18" charset="0"/>
            </a:endParaRPr>
          </a:p>
        </p:txBody>
      </p:sp>
    </p:spTree>
    <p:extLst>
      <p:ext uri="{BB962C8B-B14F-4D97-AF65-F5344CB8AC3E}">
        <p14:creationId xmlns:p14="http://schemas.microsoft.com/office/powerpoint/2010/main" xmlns="" val="11413315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50360" y="2360065"/>
            <a:ext cx="8229600" cy="1143000"/>
          </a:xfrm>
        </p:spPr>
        <p:txBody>
          <a:bodyPr>
            <a:normAutofit/>
          </a:bodyPr>
          <a:lstStyle/>
          <a:p>
            <a:r>
              <a:rPr lang="en-US" sz="4200" dirty="0" smtClean="0">
                <a:latin typeface="Century Gothic" panose="020B0502020202020204" pitchFamily="34" charset="0"/>
              </a:rPr>
              <a:t>Thanks</a:t>
            </a:r>
            <a:r>
              <a:rPr lang="en-US" sz="4200" dirty="0" smtClean="0">
                <a:latin typeface="Bookman Old Style" panose="02050604050505020204" pitchFamily="18" charset="0"/>
              </a:rPr>
              <a:t>!</a:t>
            </a:r>
            <a:endParaRPr lang="en-US" sz="4200" dirty="0">
              <a:latin typeface="Bookman Old Style" panose="02050604050505020204" pitchFamily="18" charset="0"/>
            </a:endParaRPr>
          </a:p>
        </p:txBody>
      </p:sp>
    </p:spTree>
    <p:extLst>
      <p:ext uri="{BB962C8B-B14F-4D97-AF65-F5344CB8AC3E}">
        <p14:creationId xmlns:p14="http://schemas.microsoft.com/office/powerpoint/2010/main" xmlns="" val="1326148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latin typeface="Century Gothic" panose="020B0502020202020204" pitchFamily="34" charset="0"/>
              </a:rPr>
              <a:t>Introduction</a:t>
            </a:r>
          </a:p>
        </p:txBody>
      </p:sp>
      <p:sp>
        <p:nvSpPr>
          <p:cNvPr id="3" name="Content Placeholder 2"/>
          <p:cNvSpPr>
            <a:spLocks noGrp="1"/>
          </p:cNvSpPr>
          <p:nvPr>
            <p:ph idx="1"/>
          </p:nvPr>
        </p:nvSpPr>
        <p:spPr>
          <a:xfrm>
            <a:off x="308116" y="1409104"/>
            <a:ext cx="8527767" cy="4525963"/>
          </a:xfrm>
        </p:spPr>
        <p:txBody>
          <a:bodyPr>
            <a:normAutofit/>
          </a:bodyPr>
          <a:lstStyle/>
          <a:p>
            <a:pPr algn="just"/>
            <a:r>
              <a:rPr lang="en-US" sz="2400" dirty="0" smtClean="0"/>
              <a:t>Health Partner app will help to modernized the health care sector. This app will be a mediator between patient, doctor and pharmacist. It will help the people in finding a nearby doctor or  a pharmacy using mobile phone. It will have an appointment system so that people can have an appointment with any doctor using an app. It will also helps the doctors to keep record of patient’s history in centralized database so patient don’t have to carry files. Our app will also have a feedback system to rate doctor.</a:t>
            </a:r>
          </a:p>
        </p:txBody>
      </p:sp>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latin typeface="Century Gothic" panose="020B0502020202020204" pitchFamily="34" charset="0"/>
              </a:rPr>
              <a:t>Objective</a:t>
            </a:r>
            <a:endParaRPr lang="en-US" sz="4200" dirty="0">
              <a:latin typeface="Century Gothic" panose="020B0502020202020204" pitchFamily="34" charset="0"/>
            </a:endParaRPr>
          </a:p>
        </p:txBody>
      </p:sp>
      <p:sp>
        <p:nvSpPr>
          <p:cNvPr id="3" name="Content Placeholder 2"/>
          <p:cNvSpPr>
            <a:spLocks noGrp="1"/>
          </p:cNvSpPr>
          <p:nvPr>
            <p:ph idx="1"/>
          </p:nvPr>
        </p:nvSpPr>
        <p:spPr>
          <a:xfrm>
            <a:off x="457200" y="1417638"/>
            <a:ext cx="8686800" cy="4525963"/>
          </a:xfrm>
        </p:spPr>
        <p:txBody>
          <a:bodyPr>
            <a:normAutofit/>
          </a:bodyPr>
          <a:lstStyle/>
          <a:p>
            <a:r>
              <a:rPr lang="en-US" sz="2400" dirty="0"/>
              <a:t>Provide the facility to the common person having smartphone to look up a qualified doctor, specifically for his disease or get the medicines from the pharmacy without going any where.</a:t>
            </a:r>
          </a:p>
          <a:p>
            <a:r>
              <a:rPr lang="en-US" sz="2400" dirty="0"/>
              <a:t>Appointment with a doctor and getting medicines will be just a click away from you. No need to wait in queue for hours for checkup.</a:t>
            </a:r>
          </a:p>
          <a:p>
            <a:pPr marL="0" indent="0" algn="just">
              <a:buNone/>
            </a:pPr>
            <a:endParaRPr lang="en-US" sz="2400" dirty="0" smtClean="0"/>
          </a:p>
        </p:txBody>
      </p:sp>
    </p:spTree>
    <p:extLst>
      <p:ext uri="{BB962C8B-B14F-4D97-AF65-F5344CB8AC3E}">
        <p14:creationId xmlns:p14="http://schemas.microsoft.com/office/powerpoint/2010/main" xmlns="" val="3267082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a:latin typeface="Century Gothic" panose="020B0502020202020204" pitchFamily="34" charset="0"/>
              </a:rPr>
              <a:t>Problem Description</a:t>
            </a:r>
          </a:p>
        </p:txBody>
      </p:sp>
      <p:sp>
        <p:nvSpPr>
          <p:cNvPr id="3" name="Content Placeholder 2"/>
          <p:cNvSpPr>
            <a:spLocks noGrp="1"/>
          </p:cNvSpPr>
          <p:nvPr>
            <p:ph idx="1"/>
          </p:nvPr>
        </p:nvSpPr>
        <p:spPr>
          <a:xfrm>
            <a:off x="472678" y="1138425"/>
            <a:ext cx="8527767" cy="4525963"/>
          </a:xfrm>
        </p:spPr>
        <p:txBody>
          <a:bodyPr>
            <a:normAutofit/>
          </a:bodyPr>
          <a:lstStyle/>
          <a:p>
            <a:r>
              <a:rPr lang="en-US" sz="2400" dirty="0"/>
              <a:t>The existing system is manual and people are waiting for their turn. Some people after waiting for hours get the words that “the remaining people will be treated tomorrow”.</a:t>
            </a:r>
          </a:p>
          <a:p>
            <a:r>
              <a:rPr lang="en-US" sz="2400" dirty="0"/>
              <a:t>In most cases doctor wants to see your medical history to diagnosis and prescribe medicine accordingly.</a:t>
            </a:r>
          </a:p>
          <a:p>
            <a:r>
              <a:rPr lang="en-US" sz="2400" dirty="0"/>
              <a:t>Disabled people are unable to go to the pharmacy and buy medicines. They always need someone to get them some medicines.</a:t>
            </a:r>
          </a:p>
          <a:p>
            <a:r>
              <a:rPr lang="en-US" sz="2400" dirty="0"/>
              <a:t>Most peoples moving to other cities don’t knows the location nearby hospitals or pharmacy.</a:t>
            </a:r>
          </a:p>
        </p:txBody>
      </p:sp>
    </p:spTree>
    <p:extLst>
      <p:ext uri="{BB962C8B-B14F-4D97-AF65-F5344CB8AC3E}">
        <p14:creationId xmlns:p14="http://schemas.microsoft.com/office/powerpoint/2010/main" xmlns="" val="315900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latin typeface="Century Gothic" panose="020B0502020202020204" pitchFamily="34" charset="0"/>
              </a:rPr>
              <a:t>Solution</a:t>
            </a:r>
            <a:endParaRPr lang="en-US" sz="4200" dirty="0">
              <a:latin typeface="Century Gothic" panose="020B0502020202020204" pitchFamily="34" charset="0"/>
            </a:endParaRPr>
          </a:p>
        </p:txBody>
      </p:sp>
      <p:sp>
        <p:nvSpPr>
          <p:cNvPr id="3" name="Content Placeholder 2"/>
          <p:cNvSpPr>
            <a:spLocks noGrp="1"/>
          </p:cNvSpPr>
          <p:nvPr>
            <p:ph idx="1"/>
          </p:nvPr>
        </p:nvSpPr>
        <p:spPr>
          <a:xfrm>
            <a:off x="457200" y="1417638"/>
            <a:ext cx="8671322" cy="4525963"/>
          </a:xfrm>
        </p:spPr>
        <p:txBody>
          <a:bodyPr>
            <a:normAutofit/>
          </a:bodyPr>
          <a:lstStyle/>
          <a:p>
            <a:r>
              <a:rPr lang="en-US" sz="2400" dirty="0"/>
              <a:t>We are making an application which will help people in finding a specialized doctor closest to their current/specified location.</a:t>
            </a:r>
          </a:p>
          <a:p>
            <a:r>
              <a:rPr lang="en-US" sz="2400" dirty="0"/>
              <a:t>Any person can register into our system as a general user using CNIC.</a:t>
            </a:r>
          </a:p>
          <a:p>
            <a:r>
              <a:rPr lang="en-US" sz="2400" dirty="0"/>
              <a:t>User can make an appointment with doctor if doctor is available.</a:t>
            </a:r>
          </a:p>
          <a:p>
            <a:r>
              <a:rPr lang="en-US" sz="2400" dirty="0"/>
              <a:t>No need to make files and take with you every time you visit a doctor. As all your history is maintained on online central DB.</a:t>
            </a:r>
          </a:p>
          <a:p>
            <a:r>
              <a:rPr lang="en-US" sz="2400" dirty="0"/>
              <a:t>Doctors will be able to add their clinics.</a:t>
            </a:r>
          </a:p>
          <a:p>
            <a:r>
              <a:rPr lang="en-US" sz="2400" dirty="0"/>
              <a:t>Doctor will be to add his/her availability time.</a:t>
            </a:r>
          </a:p>
          <a:p>
            <a:endParaRPr lang="en-US" sz="2400" dirty="0"/>
          </a:p>
          <a:p>
            <a:endParaRPr lang="en-US" sz="2400" dirty="0">
              <a:latin typeface="Century Gothic" panose="020B0502020202020204" pitchFamily="34" charset="0"/>
            </a:endParaRPr>
          </a:p>
          <a:p>
            <a:endParaRPr lang="en-US" sz="2400" dirty="0"/>
          </a:p>
        </p:txBody>
      </p:sp>
    </p:spTree>
    <p:extLst>
      <p:ext uri="{BB962C8B-B14F-4D97-AF65-F5344CB8AC3E}">
        <p14:creationId xmlns:p14="http://schemas.microsoft.com/office/powerpoint/2010/main" xmlns="" val="2364162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latin typeface="Century Gothic" panose="020B0502020202020204" pitchFamily="34" charset="0"/>
              </a:rPr>
              <a:t>Solution</a:t>
            </a:r>
            <a:endParaRPr lang="en-US" sz="4200" dirty="0">
              <a:latin typeface="Century Gothic" panose="020B0502020202020204" pitchFamily="34" charset="0"/>
            </a:endParaRPr>
          </a:p>
        </p:txBody>
      </p:sp>
      <p:sp>
        <p:nvSpPr>
          <p:cNvPr id="3" name="Content Placeholder 2"/>
          <p:cNvSpPr>
            <a:spLocks noGrp="1"/>
          </p:cNvSpPr>
          <p:nvPr>
            <p:ph idx="1"/>
          </p:nvPr>
        </p:nvSpPr>
        <p:spPr>
          <a:xfrm>
            <a:off x="417756" y="1138425"/>
            <a:ext cx="8671322" cy="4525963"/>
          </a:xfrm>
        </p:spPr>
        <p:txBody>
          <a:bodyPr>
            <a:normAutofit/>
          </a:bodyPr>
          <a:lstStyle/>
          <a:p>
            <a:r>
              <a:rPr lang="en-US" sz="2400" dirty="0"/>
              <a:t>Doctors will be able to create and maintain the history of his patients. </a:t>
            </a:r>
            <a:r>
              <a:rPr lang="en-US" sz="2000" dirty="0"/>
              <a:t>(History</a:t>
            </a:r>
            <a:r>
              <a:rPr lang="en-US" sz="2000" b="1" dirty="0"/>
              <a:t>:</a:t>
            </a:r>
            <a:r>
              <a:rPr lang="en-US" sz="2000" dirty="0"/>
              <a:t> current recent conditions</a:t>
            </a:r>
            <a:r>
              <a:rPr lang="en-US" sz="2000" b="1" dirty="0"/>
              <a:t> </a:t>
            </a:r>
            <a:r>
              <a:rPr lang="en-US" sz="2000" dirty="0"/>
              <a:t>and prescription)</a:t>
            </a:r>
          </a:p>
          <a:p>
            <a:r>
              <a:rPr lang="en-US" sz="2400" dirty="0"/>
              <a:t>User will be able to order medicines for home delivery using prescription from the app.</a:t>
            </a:r>
          </a:p>
          <a:p>
            <a:r>
              <a:rPr lang="en-US" sz="2400" dirty="0"/>
              <a:t>This app will also help people in finding a nearby pharmacy or hospital based on their current/ specified location. </a:t>
            </a:r>
          </a:p>
          <a:p>
            <a:r>
              <a:rPr lang="en-US" sz="2400" dirty="0"/>
              <a:t>This app will also give them directions from their current/ specified location to a doctor or </a:t>
            </a:r>
            <a:r>
              <a:rPr lang="en-US" sz="2400" dirty="0" smtClean="0"/>
              <a:t>pharmacy.</a:t>
            </a:r>
          </a:p>
          <a:p>
            <a:r>
              <a:rPr lang="en-US" sz="2400" dirty="0"/>
              <a:t>After getting treatment a patient can rate his/her doctor.</a:t>
            </a:r>
          </a:p>
          <a:p>
            <a:pPr marL="0" indent="0">
              <a:buNone/>
            </a:pPr>
            <a:endParaRPr lang="en-US" sz="2400" dirty="0"/>
          </a:p>
        </p:txBody>
      </p:sp>
    </p:spTree>
    <p:extLst>
      <p:ext uri="{BB962C8B-B14F-4D97-AF65-F5344CB8AC3E}">
        <p14:creationId xmlns:p14="http://schemas.microsoft.com/office/powerpoint/2010/main" xmlns="" val="4263549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latin typeface="Century Gothic" panose="020B0502020202020204" pitchFamily="34" charset="0"/>
              </a:rPr>
              <a:t>Background and Defense </a:t>
            </a:r>
            <a:endParaRPr lang="en-US" sz="4200" dirty="0">
              <a:latin typeface="Century Gothic" panose="020B0502020202020204" pitchFamily="34" charset="0"/>
            </a:endParaRPr>
          </a:p>
        </p:txBody>
      </p:sp>
      <p:sp>
        <p:nvSpPr>
          <p:cNvPr id="3" name="Content Placeholder 2"/>
          <p:cNvSpPr>
            <a:spLocks noGrp="1"/>
          </p:cNvSpPr>
          <p:nvPr>
            <p:ph idx="1"/>
          </p:nvPr>
        </p:nvSpPr>
        <p:spPr>
          <a:xfrm>
            <a:off x="457200" y="1291130"/>
            <a:ext cx="8671322" cy="4525963"/>
          </a:xfrm>
        </p:spPr>
        <p:txBody>
          <a:bodyPr>
            <a:normAutofit/>
          </a:bodyPr>
          <a:lstStyle/>
          <a:p>
            <a:r>
              <a:rPr lang="en-US" sz="2400" dirty="0" smtClean="0"/>
              <a:t>There is very little work has been done in this field.</a:t>
            </a:r>
          </a:p>
          <a:p>
            <a:r>
              <a:rPr lang="en-US" sz="2400" dirty="0" smtClean="0"/>
              <a:t>Like there are very few app that are available in Pakistan  </a:t>
            </a:r>
          </a:p>
          <a:p>
            <a:pPr marL="457200" lvl="1" indent="0">
              <a:buNone/>
            </a:pPr>
            <a:r>
              <a:rPr lang="en-US" sz="2400" dirty="0"/>
              <a:t>l</a:t>
            </a:r>
            <a:r>
              <a:rPr lang="en-US" sz="2400" dirty="0" smtClean="0"/>
              <a:t>ike</a:t>
            </a:r>
          </a:p>
          <a:p>
            <a:pPr lvl="1"/>
            <a:r>
              <a:rPr lang="en-US" sz="2400" dirty="0" err="1" smtClean="0"/>
              <a:t>Marham</a:t>
            </a:r>
            <a:r>
              <a:rPr lang="en-US" sz="2400" dirty="0" smtClean="0"/>
              <a:t> </a:t>
            </a:r>
          </a:p>
          <a:p>
            <a:pPr lvl="1"/>
            <a:r>
              <a:rPr lang="en-US" sz="2400" dirty="0" err="1" smtClean="0"/>
              <a:t>PakWebMD</a:t>
            </a:r>
            <a:r>
              <a:rPr lang="en-US" sz="2400" dirty="0" smtClean="0"/>
              <a:t> </a:t>
            </a:r>
          </a:p>
          <a:p>
            <a:pPr lvl="1"/>
            <a:r>
              <a:rPr lang="en-US" sz="2400" dirty="0" err="1" smtClean="0"/>
              <a:t>FindMyDoctor</a:t>
            </a:r>
            <a:r>
              <a:rPr lang="en-US" sz="2400" dirty="0" smtClean="0"/>
              <a:t> </a:t>
            </a:r>
          </a:p>
          <a:p>
            <a:pPr lvl="1"/>
            <a:r>
              <a:rPr lang="en-US" sz="2400" dirty="0" err="1" smtClean="0"/>
              <a:t>RingMD</a:t>
            </a:r>
            <a:endParaRPr lang="en-US" sz="2400" dirty="0"/>
          </a:p>
          <a:p>
            <a:pPr marL="457200" lvl="1" indent="0">
              <a:buNone/>
            </a:pPr>
            <a:endParaRPr lang="en-US" sz="2400" b="1" dirty="0" smtClean="0"/>
          </a:p>
          <a:p>
            <a:pPr marL="1314450" lvl="2" indent="-457200">
              <a:buFont typeface="+mj-lt"/>
              <a:buAutoNum type="arabicPeriod"/>
            </a:pPr>
            <a:endParaRPr lang="en-US" sz="2000" b="1" dirty="0" smtClean="0"/>
          </a:p>
        </p:txBody>
      </p:sp>
    </p:spTree>
    <p:extLst>
      <p:ext uri="{BB962C8B-B14F-4D97-AF65-F5344CB8AC3E}">
        <p14:creationId xmlns:p14="http://schemas.microsoft.com/office/powerpoint/2010/main" xmlns="" val="280951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panose="020B0502020202020204" pitchFamily="34" charset="0"/>
              </a:rPr>
              <a:t>Background and Defense </a:t>
            </a:r>
            <a:endParaRPr lang="en-US" dirty="0"/>
          </a:p>
        </p:txBody>
      </p:sp>
      <p:sp>
        <p:nvSpPr>
          <p:cNvPr id="3" name="Content Placeholder 2"/>
          <p:cNvSpPr>
            <a:spLocks noGrp="1"/>
          </p:cNvSpPr>
          <p:nvPr>
            <p:ph idx="1"/>
          </p:nvPr>
        </p:nvSpPr>
        <p:spPr>
          <a:xfrm>
            <a:off x="457200" y="1417198"/>
            <a:ext cx="8229600" cy="4525963"/>
          </a:xfrm>
        </p:spPr>
        <p:txBody>
          <a:bodyPr/>
          <a:lstStyle/>
          <a:p>
            <a:pPr marL="342900" lvl="1" indent="-342900">
              <a:buFont typeface="Arial" pitchFamily="34" charset="0"/>
              <a:buChar char="•"/>
            </a:pPr>
            <a:r>
              <a:rPr lang="en-US" dirty="0" smtClean="0"/>
              <a:t>Among all these app only </a:t>
            </a:r>
            <a:r>
              <a:rPr lang="en-US" dirty="0" err="1" smtClean="0"/>
              <a:t>Marham</a:t>
            </a:r>
            <a:r>
              <a:rPr lang="en-US" dirty="0" smtClean="0"/>
              <a:t> and </a:t>
            </a:r>
            <a:r>
              <a:rPr lang="en-US" sz="2400" dirty="0" err="1" smtClean="0"/>
              <a:t>PakWebMD</a:t>
            </a:r>
            <a:r>
              <a:rPr lang="en-US" sz="2400" dirty="0" smtClean="0"/>
              <a:t> did mentionable work.</a:t>
            </a:r>
          </a:p>
          <a:p>
            <a:pPr marL="342900" lvl="1" indent="-342900">
              <a:buFont typeface="Arial" pitchFamily="34" charset="0"/>
              <a:buChar char="•"/>
            </a:pPr>
            <a:r>
              <a:rPr lang="en-US" sz="2400" b="1" dirty="0" err="1" smtClean="0"/>
              <a:t>PakWebMD</a:t>
            </a:r>
            <a:r>
              <a:rPr lang="en-US" sz="2400" b="1" dirty="0" smtClean="0"/>
              <a:t> </a:t>
            </a:r>
            <a:r>
              <a:rPr lang="en-US" sz="2400" dirty="0" smtClean="0"/>
              <a:t>is only for Islamabad. It will only help you in finding a doctor.</a:t>
            </a:r>
          </a:p>
          <a:p>
            <a:pPr marL="342900" lvl="1" indent="-342900">
              <a:buFont typeface="Arial" pitchFamily="34" charset="0"/>
              <a:buChar char="•"/>
            </a:pPr>
            <a:r>
              <a:rPr lang="en-US" sz="2400" b="1" dirty="0" err="1" smtClean="0"/>
              <a:t>Marham</a:t>
            </a:r>
            <a:r>
              <a:rPr lang="en-US" sz="2400" b="1" dirty="0" smtClean="0"/>
              <a:t> </a:t>
            </a:r>
            <a:r>
              <a:rPr lang="en-US" sz="2400" dirty="0" smtClean="0"/>
              <a:t>is current available for multiple cities and they’re expanding and just like all other apps this also help only in finding a doctor. </a:t>
            </a:r>
          </a:p>
          <a:p>
            <a:pPr marL="342900" lvl="1" indent="-342900">
              <a:buFont typeface="Arial" pitchFamily="34" charset="0"/>
              <a:buChar char="•"/>
            </a:pPr>
            <a:r>
              <a:rPr lang="en-US" sz="2400" dirty="0" smtClean="0"/>
              <a:t>This app will tell you the address of the doctor and for an appointment it just gives you a number to call.</a:t>
            </a:r>
            <a:endParaRPr lang="en-US" sz="2400" b="1" dirty="0"/>
          </a:p>
        </p:txBody>
      </p:sp>
    </p:spTree>
    <p:extLst>
      <p:ext uri="{BB962C8B-B14F-4D97-AF65-F5344CB8AC3E}">
        <p14:creationId xmlns:p14="http://schemas.microsoft.com/office/powerpoint/2010/main" xmlns="" val="3340239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926</TotalTime>
  <Words>937</Words>
  <Application>Microsoft Office PowerPoint</Application>
  <PresentationFormat>On-screen Show (4:3)</PresentationFormat>
  <Paragraphs>126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HEALTH PARTNER APP</vt:lpstr>
      <vt:lpstr>Supervisor: Mr. Junaid Malik</vt:lpstr>
      <vt:lpstr>Introduction</vt:lpstr>
      <vt:lpstr>Objective</vt:lpstr>
      <vt:lpstr>Problem Description</vt:lpstr>
      <vt:lpstr>Solution</vt:lpstr>
      <vt:lpstr>Solution</vt:lpstr>
      <vt:lpstr>Background and Defense </vt:lpstr>
      <vt:lpstr>Background and Defense </vt:lpstr>
      <vt:lpstr>Background and Defense </vt:lpstr>
      <vt:lpstr>Scope</vt:lpstr>
      <vt:lpstr>Functional Requirements </vt:lpstr>
      <vt:lpstr>Functional Requirements</vt:lpstr>
      <vt:lpstr>Functional Requirements</vt:lpstr>
      <vt:lpstr>Functional Requirements</vt:lpstr>
      <vt:lpstr>Functional Requirements</vt:lpstr>
      <vt:lpstr>Slide 17</vt:lpstr>
      <vt:lpstr>Tools/Technology</vt:lpstr>
      <vt:lpstr>Demonstration</vt:lpstr>
      <vt:lpstr>Questions?</vt:lpstr>
      <vt:lpstr>Thanks!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asma seth</cp:lastModifiedBy>
  <cp:revision>186</cp:revision>
  <dcterms:created xsi:type="dcterms:W3CDTF">2013-08-21T19:17:07Z</dcterms:created>
  <dcterms:modified xsi:type="dcterms:W3CDTF">2016-12-08T05:01:05Z</dcterms:modified>
</cp:coreProperties>
</file>