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183CA4B-BA3E-4CEA-8002-AB227CD4239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FC85-5845-4863-B104-995F4477A63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37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CA4B-BA3E-4CEA-8002-AB227CD4239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FC85-5845-4863-B104-995F4477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9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CA4B-BA3E-4CEA-8002-AB227CD4239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FC85-5845-4863-B104-995F4477A63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908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4683-82B0-4032-852E-450B4C495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3BC6E-2820-47A1-A724-A9D3B96D74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09859-A6FA-493B-AA7F-8F5421C4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CA4B-BA3E-4CEA-8002-AB227CD4239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47AFF-08D3-4FFE-8124-E87CB6DC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1364B-9727-494C-9AF0-248D4B47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FC85-5845-4863-B104-995F4477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5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CA4B-BA3E-4CEA-8002-AB227CD4239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FC85-5845-4863-B104-995F4477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7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CA4B-BA3E-4CEA-8002-AB227CD4239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FC85-5845-4863-B104-995F4477A63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8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CA4B-BA3E-4CEA-8002-AB227CD4239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FC85-5845-4863-B104-995F4477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2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CA4B-BA3E-4CEA-8002-AB227CD4239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FC85-5845-4863-B104-995F4477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7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CA4B-BA3E-4CEA-8002-AB227CD4239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FC85-5845-4863-B104-995F4477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6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CA4B-BA3E-4CEA-8002-AB227CD4239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FC85-5845-4863-B104-995F4477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4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CA4B-BA3E-4CEA-8002-AB227CD4239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FC85-5845-4863-B104-995F4477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CA4B-BA3E-4CEA-8002-AB227CD4239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FC85-5845-4863-B104-995F4477A63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63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183CA4B-BA3E-4CEA-8002-AB227CD4239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3A3FC85-5845-4863-B104-995F4477A63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17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A992-22B1-465F-A8B5-02023C008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Guided Browsing &amp; Hypertext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48A9E-32B4-4A26-B33F-5D2FEF9F4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Muhammad Usman Asghar</a:t>
            </a:r>
          </a:p>
          <a:p>
            <a:r>
              <a:rPr lang="en-US" dirty="0"/>
              <a:t>Course: Information Retrieval (IR)</a:t>
            </a:r>
          </a:p>
          <a:p>
            <a:r>
              <a:rPr lang="en-US" dirty="0"/>
              <a:t>2021-CS-46</a:t>
            </a:r>
          </a:p>
        </p:txBody>
      </p:sp>
    </p:spTree>
    <p:extLst>
      <p:ext uri="{BB962C8B-B14F-4D97-AF65-F5344CB8AC3E}">
        <p14:creationId xmlns:p14="http://schemas.microsoft.com/office/powerpoint/2010/main" val="2211604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DE31-9762-48CD-9297-E7E6BB0A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Feedback &amp; Future Improvements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021E96F-3471-4D4E-83F8-685939DBA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24127" y="2728020"/>
            <a:ext cx="1035663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Feedback Highlights: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Users found the interface intuitive and easy to navigate.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Suggestions for advanced filters and additional links.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Future Enhancements: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Add personalized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Improve search accuracy with keyword indexing.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Feedback summary (pros/cons) and future roadmap.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7842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4BE93-E37A-4AF2-A98D-E05B2EC1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AFDA86-7C92-4F58-975B-3F98D7962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24128" y="3005018"/>
            <a:ext cx="774122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Achievements: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implemented two content navigation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user experience through structured browsing and hyperlinking.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Takeaways: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 Guided Browsing improves content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Hypertext Models enhance exploration and knowledge discovery.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Thought: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models transform how users interact with complex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02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7F97-1CD7-4D08-9C30-406C8E69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672E4-C1EF-453E-AA6C-754E3246B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References: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Flask Documentation</a:t>
            </a:r>
          </a:p>
          <a:p>
            <a:pPr marL="0" indent="0">
              <a:buNone/>
            </a:pPr>
            <a:r>
              <a:rPr lang="en-US" dirty="0"/>
              <a:t>JSON Handling Resources</a:t>
            </a:r>
          </a:p>
          <a:p>
            <a:pPr marL="0" indent="0">
              <a:buNone/>
            </a:pPr>
            <a:r>
              <a:rPr lang="en-US" dirty="0"/>
              <a:t>User Testing Guidelines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9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09E0-A35E-409A-BC91-96EF31C5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Guided Browsing?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BB2FA-343C-4075-801F-5739A3F91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1. Definition Simplified:</a:t>
            </a:r>
          </a:p>
          <a:p>
            <a:r>
              <a:rPr lang="en-US"/>
              <a:t>- Organizes content hierarchically, guiding users logically through information.</a:t>
            </a:r>
          </a:p>
          <a:p>
            <a:r>
              <a:rPr lang="en-US"/>
              <a:t>- Similar to a book's table of contents.</a:t>
            </a:r>
          </a:p>
          <a:p>
            <a:endParaRPr lang="en-US"/>
          </a:p>
          <a:p>
            <a:r>
              <a:rPr lang="en-US"/>
              <a:t>2. Key Concept:</a:t>
            </a:r>
          </a:p>
          <a:p>
            <a:r>
              <a:rPr lang="en-US"/>
              <a:t>- Users start at a broad category and drill down into detailed subcategories.</a:t>
            </a:r>
          </a:p>
          <a:p>
            <a:endParaRPr lang="en-US"/>
          </a:p>
          <a:p>
            <a:r>
              <a:rPr lang="en-US"/>
              <a:t>3. Example:</a:t>
            </a:r>
          </a:p>
          <a:p>
            <a:r>
              <a:rPr lang="en-US"/>
              <a:t>- Top-Level: Used Cars, New Cars, Bikes</a:t>
            </a:r>
          </a:p>
          <a:p>
            <a:r>
              <a:rPr lang="en-US"/>
              <a:t>- Drill-down: Car models, features, reviews.</a:t>
            </a:r>
          </a:p>
        </p:txBody>
      </p:sp>
    </p:spTree>
    <p:extLst>
      <p:ext uri="{BB962C8B-B14F-4D97-AF65-F5344CB8AC3E}">
        <p14:creationId xmlns:p14="http://schemas.microsoft.com/office/powerpoint/2010/main" val="86338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AA93-1E32-4771-A77C-4B64BB43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66F1-8291-44A2-8075-534F9FC48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Goal:</a:t>
            </a:r>
          </a:p>
          <a:p>
            <a:r>
              <a:rPr lang="en-US" dirty="0"/>
              <a:t>- Develop a browsing system that organizes vehicle data into easy-to-navigate sections.</a:t>
            </a:r>
          </a:p>
          <a:p>
            <a:endParaRPr lang="en-US" dirty="0"/>
          </a:p>
          <a:p>
            <a:r>
              <a:rPr lang="en-US" dirty="0"/>
              <a:t>2. Scope:</a:t>
            </a:r>
          </a:p>
          <a:p>
            <a:r>
              <a:rPr lang="en-US" dirty="0"/>
              <a:t>- Application: Vehicle Information Platform</a:t>
            </a:r>
          </a:p>
          <a:p>
            <a:r>
              <a:rPr lang="en-US" dirty="0"/>
              <a:t>- Data Source: JSON files containing categorized vehicle data.</a:t>
            </a:r>
          </a:p>
          <a:p>
            <a:r>
              <a:rPr lang="en-US" dirty="0"/>
              <a:t>- Features: Hierarchical navigation, dynamic data retrieval.</a:t>
            </a:r>
          </a:p>
          <a:p>
            <a:endParaRPr lang="en-US" dirty="0"/>
          </a:p>
          <a:p>
            <a:r>
              <a:rPr lang="en-US" dirty="0"/>
              <a:t>3. Why It Matters:</a:t>
            </a:r>
          </a:p>
          <a:p>
            <a:r>
              <a:rPr lang="en-US" dirty="0"/>
              <a:t>- Helps users find specific information efficiently.</a:t>
            </a:r>
          </a:p>
        </p:txBody>
      </p:sp>
    </p:spTree>
    <p:extLst>
      <p:ext uri="{BB962C8B-B14F-4D97-AF65-F5344CB8AC3E}">
        <p14:creationId xmlns:p14="http://schemas.microsoft.com/office/powerpoint/2010/main" val="419764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1165-B40C-475E-A424-436FC608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7DB21-E75C-4638-B870-AB0F3DA48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1. Step 1: Define Content Hierarchy</a:t>
            </a:r>
          </a:p>
          <a:p>
            <a:r>
              <a:rPr lang="en-US"/>
              <a:t>- Categories: Used Cars, New Cars, Bikes</a:t>
            </a:r>
          </a:p>
          <a:p>
            <a:endParaRPr lang="en-US"/>
          </a:p>
          <a:p>
            <a:r>
              <a:rPr lang="en-US"/>
              <a:t>2. Step 2: Create JSON Routes in Flask</a:t>
            </a:r>
          </a:p>
          <a:p>
            <a:r>
              <a:rPr lang="en-US"/>
              <a:t>- Routes like /used-cars, /new-cars return structured data.</a:t>
            </a:r>
          </a:p>
          <a:p>
            <a:endParaRPr lang="en-US"/>
          </a:p>
          <a:p>
            <a:r>
              <a:rPr lang="en-US"/>
              <a:t>3. Step 3: Build the User Interface</a:t>
            </a:r>
          </a:p>
          <a:p>
            <a:r>
              <a:rPr lang="en-US"/>
              <a:t>- Simple navigation menu.</a:t>
            </a:r>
          </a:p>
          <a:p>
            <a:endParaRPr lang="en-US"/>
          </a:p>
          <a:p>
            <a:r>
              <a:rPr lang="en-US"/>
              <a:t>4. Step 4: Implement Navigation Logic</a:t>
            </a:r>
          </a:p>
          <a:p>
            <a:r>
              <a:rPr lang="en-US"/>
              <a:t>- Load data dynamically based on user selection.</a:t>
            </a:r>
          </a:p>
        </p:txBody>
      </p:sp>
    </p:spTree>
    <p:extLst>
      <p:ext uri="{BB962C8B-B14F-4D97-AF65-F5344CB8AC3E}">
        <p14:creationId xmlns:p14="http://schemas.microsoft.com/office/powerpoint/2010/main" val="47795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6E83-E8D5-4D29-A0B1-0D1B1B93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&amp; </a:t>
            </a:r>
            <a:r>
              <a:rPr lang="en-US" dirty="0" err="1"/>
              <a:t>ExperiencE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DE95B-22CE-495B-8F2B-2E497765D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1. Design Principles:</a:t>
            </a:r>
          </a:p>
          <a:p>
            <a:r>
              <a:rPr lang="en-US"/>
              <a:t>- Clear Navigation: Top-level menu with categories.</a:t>
            </a:r>
          </a:p>
          <a:p>
            <a:r>
              <a:rPr lang="en-US"/>
              <a:t>- Consistent Layout: Content presented in collapsible sections.</a:t>
            </a:r>
          </a:p>
          <a:p>
            <a:endParaRPr lang="en-US"/>
          </a:p>
          <a:p>
            <a:r>
              <a:rPr lang="en-US"/>
              <a:t>2. User Interaction:</a:t>
            </a:r>
          </a:p>
          <a:p>
            <a:r>
              <a:rPr lang="en-US"/>
              <a:t>- Click to expand categories.</a:t>
            </a:r>
          </a:p>
          <a:p>
            <a:r>
              <a:rPr lang="en-US"/>
              <a:t>- Breadcrumbs to track navigation.</a:t>
            </a:r>
          </a:p>
          <a:p>
            <a:endParaRPr lang="en-US"/>
          </a:p>
          <a:p>
            <a:r>
              <a:rPr lang="en-US"/>
              <a:t>3. Benefits:</a:t>
            </a:r>
          </a:p>
          <a:p>
            <a:r>
              <a:rPr lang="en-US"/>
              <a:t>- Users stay oriented and find details quickly.</a:t>
            </a:r>
          </a:p>
        </p:txBody>
      </p:sp>
    </p:spTree>
    <p:extLst>
      <p:ext uri="{BB962C8B-B14F-4D97-AF65-F5344CB8AC3E}">
        <p14:creationId xmlns:p14="http://schemas.microsoft.com/office/powerpoint/2010/main" val="245616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2A4E-4898-4C6C-8BFC-E16B49F0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Model?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24C3C-7FD5-4082-9CAB-8E1ED4122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1. Simple Explanation:</a:t>
            </a:r>
          </a:p>
          <a:p>
            <a:r>
              <a:rPr lang="en-US"/>
              <a:t>- Connects different pieces of content through hyperlinks.</a:t>
            </a:r>
          </a:p>
          <a:p>
            <a:r>
              <a:rPr lang="en-US"/>
              <a:t>- Users explore information organically by clicking links.</a:t>
            </a:r>
          </a:p>
          <a:p>
            <a:endParaRPr lang="en-US"/>
          </a:p>
          <a:p>
            <a:r>
              <a:rPr lang="en-US"/>
              <a:t>2. Key Concept:</a:t>
            </a:r>
          </a:p>
          <a:p>
            <a:r>
              <a:rPr lang="en-US"/>
              <a:t>- Non-linear navigation.</a:t>
            </a:r>
          </a:p>
          <a:p>
            <a:endParaRPr lang="en-US"/>
          </a:p>
          <a:p>
            <a:r>
              <a:rPr lang="en-US"/>
              <a:t>3. Example:</a:t>
            </a:r>
          </a:p>
          <a:p>
            <a:r>
              <a:rPr lang="en-US"/>
              <a:t>- Clickable terms link to related sections, similar to Wikipedia.</a:t>
            </a:r>
          </a:p>
        </p:txBody>
      </p:sp>
    </p:spTree>
    <p:extLst>
      <p:ext uri="{BB962C8B-B14F-4D97-AF65-F5344CB8AC3E}">
        <p14:creationId xmlns:p14="http://schemas.microsoft.com/office/powerpoint/2010/main" val="361476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CAC8-024F-4E65-ABA9-9E6ABF79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Scope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B37D-2C31-4B0A-B46E-865D124EC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Goal:</a:t>
            </a:r>
          </a:p>
          <a:p>
            <a:r>
              <a:rPr lang="en-US" dirty="0"/>
              <a:t>- Implement an interconnected navigation system for educational content.</a:t>
            </a:r>
          </a:p>
          <a:p>
            <a:endParaRPr lang="en-US" dirty="0"/>
          </a:p>
          <a:p>
            <a:r>
              <a:rPr lang="en-US" dirty="0"/>
              <a:t>2. Scope:</a:t>
            </a:r>
          </a:p>
          <a:p>
            <a:r>
              <a:rPr lang="en-US" dirty="0"/>
              <a:t>- Application: Educational platform on Pakistan's regions.</a:t>
            </a:r>
          </a:p>
          <a:p>
            <a:r>
              <a:rPr lang="en-US" dirty="0"/>
              <a:t>- Data Source: JSON with topics and subtopics.</a:t>
            </a:r>
          </a:p>
          <a:p>
            <a:endParaRPr lang="en-US" dirty="0"/>
          </a:p>
          <a:p>
            <a:r>
              <a:rPr lang="en-US" dirty="0"/>
              <a:t>3. Why It Matters:</a:t>
            </a:r>
          </a:p>
          <a:p>
            <a:r>
              <a:rPr lang="en-US" dirty="0"/>
              <a:t>- Enhances knowledge discovery and learning engagement.</a:t>
            </a:r>
          </a:p>
        </p:txBody>
      </p:sp>
    </p:spTree>
    <p:extLst>
      <p:ext uri="{BB962C8B-B14F-4D97-AF65-F5344CB8AC3E}">
        <p14:creationId xmlns:p14="http://schemas.microsoft.com/office/powerpoint/2010/main" val="154403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DE31-9762-48CD-9297-E7E6BB0A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F0423-3038-4CE2-AFD9-61E40FF928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Define Content Nodes:</a:t>
            </a:r>
          </a:p>
          <a:p>
            <a:r>
              <a:rPr lang="en-US" dirty="0"/>
              <a:t>- Sections based on educational topics.</a:t>
            </a:r>
          </a:p>
          <a:p>
            <a:endParaRPr lang="en-US" dirty="0"/>
          </a:p>
          <a:p>
            <a:r>
              <a:rPr lang="en-US" dirty="0"/>
              <a:t>2. Create Hyperlinks:</a:t>
            </a:r>
          </a:p>
          <a:p>
            <a:r>
              <a:rPr lang="en-US" dirty="0"/>
              <a:t>- Link terms to related sections.</a:t>
            </a:r>
          </a:p>
          <a:p>
            <a:endParaRPr lang="en-US" dirty="0"/>
          </a:p>
          <a:p>
            <a:r>
              <a:rPr lang="en-US" dirty="0"/>
              <a:t>3. Build Search Functionality:</a:t>
            </a:r>
          </a:p>
          <a:p>
            <a:r>
              <a:rPr lang="en-US" dirty="0"/>
              <a:t>- Allows users to jump directly to topics.</a:t>
            </a:r>
          </a:p>
        </p:txBody>
      </p:sp>
    </p:spTree>
    <p:extLst>
      <p:ext uri="{BB962C8B-B14F-4D97-AF65-F5344CB8AC3E}">
        <p14:creationId xmlns:p14="http://schemas.microsoft.com/office/powerpoint/2010/main" val="153406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444B-5EC5-492A-9FC2-D4019C00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&amp; Experience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89395-6C5B-491E-9ECA-ECC831334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Design Principles:</a:t>
            </a:r>
            <a:endParaRPr lang="en-US" dirty="0"/>
          </a:p>
          <a:p>
            <a:pPr marL="457200" lvl="1" indent="0">
              <a:buNone/>
            </a:pPr>
            <a:r>
              <a:rPr lang="en-US" sz="2200" b="1" dirty="0"/>
              <a:t>Clickable Links:</a:t>
            </a:r>
            <a:r>
              <a:rPr lang="en-US" sz="2200" dirty="0"/>
              <a:t> Highlighted and easy to identify.</a:t>
            </a:r>
          </a:p>
          <a:p>
            <a:pPr marL="457200" lvl="1" indent="0">
              <a:buNone/>
            </a:pPr>
            <a:r>
              <a:rPr lang="en-US" sz="2200" b="1" dirty="0"/>
              <a:t>Navigation Aids:</a:t>
            </a:r>
            <a:r>
              <a:rPr lang="en-US" sz="2200" dirty="0"/>
              <a:t> Back button and breadcrumbs.</a:t>
            </a:r>
          </a:p>
          <a:p>
            <a:pPr marL="0" indent="0">
              <a:buNone/>
            </a:pPr>
            <a:r>
              <a:rPr lang="en-US" b="1" dirty="0"/>
              <a:t>User Interaction:</a:t>
            </a:r>
            <a:endParaRPr lang="en-US" dirty="0"/>
          </a:p>
          <a:p>
            <a:pPr marL="457200" lvl="1" indent="0">
              <a:buNone/>
            </a:pPr>
            <a:r>
              <a:rPr lang="en-US" sz="2200" dirty="0"/>
              <a:t>Explore by clicking links within content.</a:t>
            </a:r>
          </a:p>
          <a:p>
            <a:pPr marL="457200" lvl="1" indent="0">
              <a:buNone/>
            </a:pPr>
            <a:r>
              <a:rPr lang="en-US" sz="2200" dirty="0"/>
              <a:t>Use search to locate specific information.</a:t>
            </a:r>
          </a:p>
          <a:p>
            <a:pPr marL="0" indent="0">
              <a:buNone/>
            </a:pPr>
            <a:r>
              <a:rPr lang="en-US" b="1" dirty="0"/>
              <a:t>Benefits:</a:t>
            </a:r>
            <a:endParaRPr lang="en-US" dirty="0"/>
          </a:p>
          <a:p>
            <a:pPr marL="457200" lvl="1" indent="0">
              <a:buNone/>
            </a:pPr>
            <a:r>
              <a:rPr lang="en-US" sz="2200" dirty="0"/>
              <a:t>Encourages exploration and deepens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626574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176</TotalTime>
  <Words>600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Tw Cen MT</vt:lpstr>
      <vt:lpstr>Tw Cen MT Condensed</vt:lpstr>
      <vt:lpstr>Wingdings 3</vt:lpstr>
      <vt:lpstr>Integral</vt:lpstr>
      <vt:lpstr>Structure Guided Browsing &amp; Hypertext Models</vt:lpstr>
      <vt:lpstr>Structure Guided Browsing?</vt:lpstr>
      <vt:lpstr>Goal and ScopE</vt:lpstr>
      <vt:lpstr>Step-by-Step Implementation</vt:lpstr>
      <vt:lpstr>User Interface &amp; ExperiencE</vt:lpstr>
      <vt:lpstr>Hypertext Model?</vt:lpstr>
      <vt:lpstr>Goal and Scope </vt:lpstr>
      <vt:lpstr>Step-by-Step ImplementatioN</vt:lpstr>
      <vt:lpstr>User Interface &amp; Experience </vt:lpstr>
      <vt:lpstr>User Feedback &amp; Future Improvements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Guided Browsing &amp; Hypertext Models</dc:title>
  <dc:creator>Usman Asghar</dc:creator>
  <cp:lastModifiedBy>Usman Asghar</cp:lastModifiedBy>
  <cp:revision>4</cp:revision>
  <dcterms:created xsi:type="dcterms:W3CDTF">2024-12-04T04:10:27Z</dcterms:created>
  <dcterms:modified xsi:type="dcterms:W3CDTF">2024-12-04T07:07:22Z</dcterms:modified>
</cp:coreProperties>
</file>