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7" r:id="rId2"/>
    <p:sldId id="270" r:id="rId3"/>
    <p:sldId id="271" r:id="rId4"/>
    <p:sldId id="272" r:id="rId5"/>
    <p:sldId id="273" r:id="rId6"/>
    <p:sldId id="275" r:id="rId7"/>
    <p:sldId id="276" r:id="rId8"/>
    <p:sldId id="277" r:id="rId9"/>
    <p:sldId id="278" r:id="rId10"/>
    <p:sldId id="258" r:id="rId11"/>
    <p:sldId id="279" r:id="rId12"/>
    <p:sldId id="280" r:id="rId13"/>
    <p:sldId id="281" r:id="rId14"/>
    <p:sldId id="283" r:id="rId15"/>
    <p:sldId id="282" r:id="rId16"/>
    <p:sldId id="284" r:id="rId17"/>
    <p:sldId id="285" r:id="rId18"/>
    <p:sldId id="286" r:id="rId19"/>
    <p:sldId id="287" r:id="rId20"/>
    <p:sldId id="288" r:id="rId21"/>
    <p:sldId id="289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5" r:id="rId35"/>
    <p:sldId id="304" r:id="rId36"/>
    <p:sldId id="306" r:id="rId37"/>
    <p:sldId id="307" r:id="rId38"/>
    <p:sldId id="308" r:id="rId39"/>
    <p:sldId id="309" r:id="rId40"/>
    <p:sldId id="26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4D25B-785C-4C56-8164-558408F3A0D6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CF2E8-B69A-46CA-8253-732EAB5118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8E239-01F2-498B-9152-90B2C1504F0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8E239-01F2-498B-9152-90B2C1504F0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77E9C4-9A49-436A-B5E0-6B2E00FF355C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778240" y="0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740908-B278-4132-B7C1-A33FBFFEE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Lecture 10                                                                                     </a:t>
            </a:r>
            <a:r>
              <a:rPr lang="en-US" sz="2000" dirty="0" smtClean="0">
                <a:latin typeface="Times New Roman" pitchFamily="18" charset="0"/>
              </a:rPr>
              <a:t>Dimensional Modeling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ritannic Bold" pitchFamily="34" charset="0"/>
              </a:rPr>
              <a:t>Department of Computer</a:t>
            </a:r>
            <a:r>
              <a:rPr lang="en-US" sz="2400" baseline="0" dirty="0" smtClean="0">
                <a:latin typeface="Britannic Bold" pitchFamily="34" charset="0"/>
              </a:rPr>
              <a:t> Science, </a:t>
            </a:r>
            <a:r>
              <a:rPr lang="en-US" sz="2400" baseline="0" dirty="0" smtClean="0">
                <a:latin typeface="Britannic Bold" pitchFamily="34" charset="0"/>
              </a:rPr>
              <a:t>CUI </a:t>
            </a:r>
            <a:r>
              <a:rPr lang="en-US" sz="2400" baseline="0" dirty="0" smtClean="0">
                <a:latin typeface="Britannic Bold" pitchFamily="34" charset="0"/>
              </a:rPr>
              <a:t>Abbottabad</a:t>
            </a:r>
            <a:endParaRPr lang="en-US" sz="2400" dirty="0">
              <a:latin typeface="Britannic Bold" pitchFamily="34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77E9C4-9A49-436A-B5E0-6B2E00FF355C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740908-B278-4132-B7C1-A33FBFFEE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Lecture 4                                                                                     </a:t>
            </a:r>
            <a:r>
              <a:rPr lang="en-US" sz="2000" dirty="0" smtClean="0">
                <a:latin typeface="Times New Roman" pitchFamily="18" charset="0"/>
              </a:rPr>
              <a:t>Dimensional Modeling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9C4-9A49-436A-B5E0-6B2E00FF355C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0908-B278-4132-B7C1-A33FBFFEE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Lecture 4                                                                                     </a:t>
            </a:r>
            <a:r>
              <a:rPr lang="en-US" sz="2000" dirty="0" smtClean="0">
                <a:latin typeface="Times New Roman" pitchFamily="18" charset="0"/>
              </a:rPr>
              <a:t>Dimensional Modeling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9C4-9A49-436A-B5E0-6B2E00FF355C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0908-B278-4132-B7C1-A33FBFFEED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9C4-9A49-436A-B5E0-6B2E00FF355C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0908-B278-4132-B7C1-A33FBFFEED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77E9C4-9A49-436A-B5E0-6B2E00FF355C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40908-B278-4132-B7C1-A33FBFFEE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10-Point Star 9"/>
          <p:cNvSpPr/>
          <p:nvPr/>
        </p:nvSpPr>
        <p:spPr>
          <a:xfrm>
            <a:off x="304800" y="6400800"/>
            <a:ext cx="533400" cy="457200"/>
          </a:xfrm>
          <a:prstGeom prst="star10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fld id="{DD8BFDDE-8246-4510-8C14-69593C326E52}" type="slidenum">
              <a:rPr lang="en-US" sz="1200" b="1" smtClean="0"/>
              <a:pPr algn="ctr"/>
              <a:t>‹#›</a:t>
            </a:fld>
            <a:endParaRPr lang="en-US" sz="1200" b="1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9C4-9A49-436A-B5E0-6B2E00FF355C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8240" y="0"/>
            <a:ext cx="365760" cy="365125"/>
          </a:xfrm>
        </p:spPr>
        <p:txBody>
          <a:bodyPr/>
          <a:lstStyle/>
          <a:p>
            <a:fld id="{FE740908-B278-4132-B7C1-A33FBFFEE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10-Point Star 8"/>
          <p:cNvSpPr/>
          <p:nvPr/>
        </p:nvSpPr>
        <p:spPr>
          <a:xfrm>
            <a:off x="304800" y="6400800"/>
            <a:ext cx="533400" cy="457200"/>
          </a:xfrm>
          <a:prstGeom prst="star10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fld id="{DD8BFDDE-8246-4510-8C14-69593C326E52}" type="slidenum">
              <a:rPr lang="en-US" sz="1200" b="1" smtClean="0"/>
              <a:pPr algn="ctr"/>
              <a:t>‹#›</a:t>
            </a:fld>
            <a:endParaRPr lang="en-US" sz="1200" b="1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9C4-9A49-436A-B5E0-6B2E00FF355C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0908-B278-4132-B7C1-A33FBFFEE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9C4-9A49-436A-B5E0-6B2E00FF355C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78240" y="0"/>
            <a:ext cx="365760" cy="365125"/>
          </a:xfrm>
        </p:spPr>
        <p:txBody>
          <a:bodyPr/>
          <a:lstStyle/>
          <a:p>
            <a:fld id="{FE740908-B278-4132-B7C1-A33FBFFEE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" name="10-Point Star 9"/>
          <p:cNvSpPr/>
          <p:nvPr/>
        </p:nvSpPr>
        <p:spPr>
          <a:xfrm>
            <a:off x="304800" y="6400800"/>
            <a:ext cx="533400" cy="457200"/>
          </a:xfrm>
          <a:prstGeom prst="star10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fld id="{DD8BFDDE-8246-4510-8C14-69593C326E52}" type="slidenum">
              <a:rPr lang="en-US" sz="1200" b="1" smtClean="0"/>
              <a:pPr algn="ctr"/>
              <a:t>‹#›</a:t>
            </a:fld>
            <a:endParaRPr lang="en-US" sz="1200" b="1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9C4-9A49-436A-B5E0-6B2E00FF355C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0908-B278-4132-B7C1-A33FBFFEE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Lecture 10                                                                                     </a:t>
            </a:r>
            <a:r>
              <a:rPr lang="en-US" sz="2000" dirty="0" smtClean="0">
                <a:latin typeface="Times New Roman" pitchFamily="18" charset="0"/>
              </a:rPr>
              <a:t>Dimensional Modeling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9C4-9A49-436A-B5E0-6B2E00FF355C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0908-B278-4132-B7C1-A33FBFFEE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9C4-9A49-436A-B5E0-6B2E00FF355C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0908-B278-4132-B7C1-A33FBFFEE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Lecture 4                                                                                     </a:t>
            </a:r>
            <a:r>
              <a:rPr lang="en-US" sz="2000" dirty="0" smtClean="0">
                <a:latin typeface="Times New Roman" pitchFamily="18" charset="0"/>
              </a:rPr>
              <a:t>Dimensional Modeling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9C4-9A49-436A-B5E0-6B2E00FF355C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0908-B278-4132-B7C1-A33FBFFEE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Lecture 4                                                                                     </a:t>
            </a:r>
            <a:r>
              <a:rPr lang="en-US" sz="2000" dirty="0" smtClean="0">
                <a:latin typeface="Times New Roman" pitchFamily="18" charset="0"/>
              </a:rPr>
              <a:t>Dimensional Modeling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677E9C4-9A49-436A-B5E0-6B2E00FF355C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0908-B278-4132-B7C1-A33FBFFEE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Lecture 10                                                                                     </a:t>
            </a:r>
            <a:r>
              <a:rPr lang="en-US" sz="2000" dirty="0" smtClean="0">
                <a:latin typeface="Times New Roman" pitchFamily="18" charset="0"/>
              </a:rPr>
              <a:t>Dimensional Modeling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677E9C4-9A49-436A-B5E0-6B2E00FF355C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E740908-B278-4132-B7C1-A33FBFFEE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Lecture 10                                                                                     </a:t>
            </a:r>
            <a:r>
              <a:rPr lang="en-US" sz="2000" dirty="0" smtClean="0">
                <a:latin typeface="Times New Roman" pitchFamily="18" charset="0"/>
              </a:rPr>
              <a:t>Dimensional Modeling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458200" cy="152496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</a:rPr>
              <a:t>Data Warehousing </a:t>
            </a:r>
            <a:br>
              <a:rPr lang="en-US" sz="3600" dirty="0" smtClean="0">
                <a:latin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</a:rPr>
              <a:t>2019</a:t>
            </a:r>
            <a:endParaRPr lang="en-US" sz="3600" dirty="0">
              <a:latin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86496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</a:rPr>
              <a:t>Dimensional Modeling</a:t>
            </a:r>
          </a:p>
          <a:p>
            <a:pPr algn="ctr"/>
            <a:r>
              <a:rPr lang="en-US" sz="3200" dirty="0" smtClean="0">
                <a:latin typeface="Times New Roman" pitchFamily="18" charset="0"/>
              </a:rPr>
              <a:t>Lec-10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411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dirty="0" smtClean="0">
                <a:latin typeface="Times New Roman" pitchFamily="18" charset="0"/>
              </a:rPr>
              <a:t>Prepared by</a:t>
            </a:r>
            <a:br>
              <a:rPr lang="en-US" sz="3200" dirty="0" smtClean="0">
                <a:latin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</a:rPr>
              <a:t>Bilal Khan</a:t>
            </a:r>
            <a:endParaRPr lang="en-US" sz="3200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list of data items relating to the product dimension are as follows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Dimensional Modeling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2514600"/>
            <a:ext cx="4191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Model name</a:t>
            </a:r>
          </a:p>
          <a:p>
            <a:r>
              <a:rPr lang="en-US" sz="27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Model year</a:t>
            </a:r>
          </a:p>
          <a:p>
            <a:r>
              <a:rPr lang="en-US" sz="27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Package styling</a:t>
            </a:r>
          </a:p>
          <a:p>
            <a:r>
              <a:rPr lang="en-US" sz="27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Product line</a:t>
            </a:r>
          </a:p>
          <a:p>
            <a:r>
              <a:rPr lang="en-US" sz="27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Product category</a:t>
            </a:r>
          </a:p>
          <a:p>
            <a:r>
              <a:rPr lang="en-US" sz="27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Exterior color</a:t>
            </a:r>
          </a:p>
          <a:p>
            <a:r>
              <a:rPr lang="en-US" sz="27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Interior color</a:t>
            </a:r>
          </a:p>
          <a:p>
            <a:r>
              <a:rPr lang="en-US" sz="27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First model year</a:t>
            </a:r>
            <a:endParaRPr lang="en-US" sz="27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Dimensional Modeling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5344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Various dimension tables are formed from the information package diagram.</a:t>
            </a:r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dimensional model, the fact table are in the middle and the dimension tables arranged around the fact table. 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of the dimension tables has a direct relationship with the fact table in the middle. 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an arrangement in the dimensional model looks like a star formation, with the fact table at the core of the star and the dimension tables along the spikes of the star. The dimensional model is therefore called a STAR schema</a:t>
            </a:r>
            <a:r>
              <a:rPr lang="en-US" dirty="0" smtClean="0"/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Dimensional Modeling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Dimensional Modeling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391400" cy="451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458200" cy="1524962"/>
          </a:xfrm>
        </p:spPr>
        <p:txBody>
          <a:bodyPr>
            <a:noAutofit/>
          </a:bodyPr>
          <a:lstStyle/>
          <a:p>
            <a:pPr algn="ctr"/>
            <a:endParaRPr lang="en-US" sz="3600" dirty="0">
              <a:latin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86496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</a:rPr>
              <a:t>History For Dimensional Modeling </a:t>
            </a:r>
          </a:p>
          <a:p>
            <a:pPr algn="ctr"/>
            <a:endParaRPr lang="en-US" sz="3200" dirty="0" smtClean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411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3200" dirty="0">
              <a:latin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E38F-7E66-41ED-9B29-FC376BFF6519}" type="datetime1">
              <a:rPr lang="en-US" smtClean="0"/>
              <a:pPr/>
              <a:t>4/18/2019</a:t>
            </a:fld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Early System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Problems with early data processing systems.</a:t>
            </a:r>
          </a:p>
          <a:p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redundancies</a:t>
            </a:r>
          </a:p>
          <a:p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flat file to Table, each entity ultimately becomes a Table in the physical schema.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Dimensional Modeling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ER Model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lvl="1" indent="-256032" algn="just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Coupled with normalization drives out all the redundancy out of the database.</a:t>
            </a:r>
          </a:p>
          <a:p>
            <a:pPr marL="365760" lvl="1" indent="-256032" algn="just">
              <a:spcBef>
                <a:spcPts val="400"/>
              </a:spcBef>
              <a:buSzPct val="68000"/>
              <a:buFont typeface="Wingdings 3"/>
              <a:buChar char=""/>
            </a:pP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lvl="1" indent="-256032" algn="just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Update (or add or delete) the data at just one point.</a:t>
            </a:r>
          </a:p>
          <a:p>
            <a:pPr marL="365760" lvl="1" indent="-256032" algn="just">
              <a:spcBef>
                <a:spcPts val="400"/>
              </a:spcBef>
              <a:buSzPct val="68000"/>
              <a:buFont typeface="Wingdings 3"/>
              <a:buChar char=""/>
            </a:pP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lvl="1" indent="-256032" algn="just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Can be used with indexing for very fast access.</a:t>
            </a:r>
          </a:p>
          <a:p>
            <a:pPr marL="365760" lvl="1" indent="-256032" algn="just">
              <a:spcBef>
                <a:spcPts val="400"/>
              </a:spcBef>
              <a:buSzPct val="68000"/>
              <a:buFont typeface="Wingdings 3"/>
              <a:buChar char=""/>
            </a:pP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lvl="1" indent="-256032" algn="just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Resulted in success of OLTP systems.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Dimensional Modeling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35290"/>
            <a:ext cx="8229600" cy="4525963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7700" y="639762"/>
            <a:ext cx="9366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CITY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85913" y="639762"/>
            <a:ext cx="1116012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DISTRICT</a:t>
            </a:r>
            <a:endParaRPr lang="en-US" sz="1400" b="1" dirty="0">
              <a:latin typeface="ＭＳ Ｐゴシック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9538" y="944562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1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7700" y="1477962"/>
            <a:ext cx="9366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ZONE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85913" y="1477962"/>
            <a:ext cx="10033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CITY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11513" y="1249362"/>
            <a:ext cx="1166812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DISTRICT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78325" y="1249362"/>
            <a:ext cx="12954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DIVISION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99325" y="3154362"/>
            <a:ext cx="9366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MONTH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37538" y="3154362"/>
            <a:ext cx="10033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QTR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5975" y="2239962"/>
            <a:ext cx="9747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STORE #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90700" y="2239962"/>
            <a:ext cx="11239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STREET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79725" y="2239962"/>
            <a:ext cx="9366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ZONE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822700" y="2239962"/>
            <a:ext cx="9366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...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848350" y="3776662"/>
            <a:ext cx="9366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WEEK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86563" y="3776662"/>
            <a:ext cx="10033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MONTH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422900" y="2239962"/>
            <a:ext cx="935038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DATE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359525" y="2239962"/>
            <a:ext cx="1004888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WEEK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84188" y="3230562"/>
            <a:ext cx="11938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RECEIPT #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84338" y="3230562"/>
            <a:ext cx="1122362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STORE #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06700" y="3230562"/>
            <a:ext cx="9366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DATE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78238" y="3230562"/>
            <a:ext cx="935037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...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162175" y="4386262"/>
            <a:ext cx="1192213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ITEM #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49325" y="4386262"/>
            <a:ext cx="124777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RECEIPT #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322638" y="4386262"/>
            <a:ext cx="9366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...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259263" y="4386262"/>
            <a:ext cx="935037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$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03263" y="5072062"/>
            <a:ext cx="935037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ITEM #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620838" y="5072062"/>
            <a:ext cx="1331912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CATEGORY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551363" y="5211762"/>
            <a:ext cx="9366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ITEM #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616325" y="5897562"/>
            <a:ext cx="935038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DEPT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284413" y="5897562"/>
            <a:ext cx="1331912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CATEGORY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740525" y="4830762"/>
            <a:ext cx="2573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year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826125" y="4144962"/>
            <a:ext cx="1377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month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205413" y="1935162"/>
            <a:ext cx="1377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week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39725" y="2925762"/>
            <a:ext cx="1630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sale_header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39725" y="1935162"/>
            <a:ext cx="942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store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549525" y="4068762"/>
            <a:ext cx="2573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sale_detail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57213" y="5408612"/>
            <a:ext cx="1847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item_x_cat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664075" y="5548312"/>
            <a:ext cx="1847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item_x_splir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493963" y="6278562"/>
            <a:ext cx="1847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cat_x_dept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887538" y="1173162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M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944563" y="1782762"/>
            <a:ext cx="338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1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298700" y="1979612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M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8007350" y="3459162"/>
            <a:ext cx="338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1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354888" y="3503612"/>
            <a:ext cx="338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M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511925" y="3382962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1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511925" y="2620962"/>
            <a:ext cx="338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M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186363" y="2043112"/>
            <a:ext cx="338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1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525588" y="2589212"/>
            <a:ext cx="338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1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887538" y="2970212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M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3340100" y="2970212"/>
            <a:ext cx="338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M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101725" y="3611562"/>
            <a:ext cx="338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1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406525" y="4068762"/>
            <a:ext cx="338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M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2286000" y="4722812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M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832100" y="4754562"/>
            <a:ext cx="338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M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282700" y="4799012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1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4573588" y="4906962"/>
            <a:ext cx="338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1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2320925" y="5440362"/>
            <a:ext cx="338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M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2778125" y="5592762"/>
            <a:ext cx="338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1</a:t>
            </a:r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>
            <a:off x="1211263" y="1858962"/>
            <a:ext cx="210343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H="1">
            <a:off x="3532188" y="2620962"/>
            <a:ext cx="2217737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992188" y="3611562"/>
            <a:ext cx="414337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 flipH="1">
            <a:off x="1282700" y="4754562"/>
            <a:ext cx="1114425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2854325" y="4754562"/>
            <a:ext cx="1766888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>
            <a:off x="992188" y="1020762"/>
            <a:ext cx="798512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H="1">
            <a:off x="7645400" y="3535362"/>
            <a:ext cx="36195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503988" y="2620962"/>
            <a:ext cx="7937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70" name="Line 69"/>
          <p:cNvSpPr>
            <a:spLocks noChangeShapeType="1"/>
          </p:cNvSpPr>
          <p:nvPr/>
        </p:nvSpPr>
        <p:spPr bwMode="auto">
          <a:xfrm>
            <a:off x="1138238" y="2620962"/>
            <a:ext cx="86995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71" name="Line 70"/>
          <p:cNvSpPr>
            <a:spLocks noChangeShapeType="1"/>
          </p:cNvSpPr>
          <p:nvPr/>
        </p:nvSpPr>
        <p:spPr bwMode="auto">
          <a:xfrm>
            <a:off x="2397125" y="5440362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2625725" y="792162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1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2854325" y="1249362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M</a:t>
            </a:r>
          </a:p>
        </p:txBody>
      </p:sp>
      <p:sp>
        <p:nvSpPr>
          <p:cNvPr id="74" name="Line 73"/>
          <p:cNvSpPr>
            <a:spLocks noChangeShapeType="1"/>
          </p:cNvSpPr>
          <p:nvPr/>
        </p:nvSpPr>
        <p:spPr bwMode="auto">
          <a:xfrm>
            <a:off x="2625725" y="1020762"/>
            <a:ext cx="588963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7372350" y="4525962"/>
            <a:ext cx="93662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YEAR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8310563" y="4525962"/>
            <a:ext cx="10033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QTR</a:t>
            </a: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8551863" y="4144962"/>
            <a:ext cx="338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1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8475663" y="3535362"/>
            <a:ext cx="338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M</a:t>
            </a:r>
          </a:p>
        </p:txBody>
      </p:sp>
      <p:sp>
        <p:nvSpPr>
          <p:cNvPr id="79" name="Line 78"/>
          <p:cNvSpPr>
            <a:spLocks noChangeShapeType="1"/>
          </p:cNvSpPr>
          <p:nvPr/>
        </p:nvSpPr>
        <p:spPr bwMode="auto">
          <a:xfrm>
            <a:off x="8837613" y="3535362"/>
            <a:ext cx="1905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6875463" y="2849562"/>
            <a:ext cx="25733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quarter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445125" y="5211762"/>
            <a:ext cx="13716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SUPPLIER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5618163" y="652462"/>
            <a:ext cx="1166812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DIVISION</a:t>
            </a: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6784975" y="652462"/>
            <a:ext cx="12954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sz="1800" b="1" dirty="0">
                <a:latin typeface="ＭＳ Ｐゴシック" charset="-128"/>
              </a:rPr>
              <a:t>PROVINCE</a:t>
            </a: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5260975" y="652462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M</a:t>
            </a:r>
          </a:p>
        </p:txBody>
      </p:sp>
      <p:sp>
        <p:nvSpPr>
          <p:cNvPr id="85" name="Line 84"/>
          <p:cNvSpPr>
            <a:spLocks noChangeShapeType="1"/>
          </p:cNvSpPr>
          <p:nvPr/>
        </p:nvSpPr>
        <p:spPr bwMode="auto">
          <a:xfrm flipV="1">
            <a:off x="5205413" y="944562"/>
            <a:ext cx="4127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4846638" y="912812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1</a:t>
            </a: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6054725" y="1096962"/>
            <a:ext cx="1377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division</a:t>
            </a: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3616325" y="868362"/>
            <a:ext cx="1377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district</a:t>
            </a: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333375" y="1141412"/>
            <a:ext cx="1377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ＭＳ Ｐゴシック" charset="-128"/>
              </a:rPr>
              <a:t>zone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ER Model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tables look-alike, as a consequence it is difficult to identify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Which table is more important ?</a:t>
            </a:r>
          </a:p>
          <a:p>
            <a:pPr lvl="2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Which is the largest?</a:t>
            </a:r>
          </a:p>
          <a:p>
            <a:pPr lvl="2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Which tables contain numerical measurements of the business?</a:t>
            </a:r>
          </a:p>
          <a:p>
            <a:pPr lvl="2"/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Dimensional Modeling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in ER Model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Representation Complexity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topologies for the same ER diagram, all appearing different.</a:t>
            </a:r>
          </a:p>
          <a:p>
            <a:pPr lvl="1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Very hard to visualize and remember.</a:t>
            </a:r>
          </a:p>
          <a:p>
            <a:pPr lvl="2"/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Dimensional Modeling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requirements definition help to design for the data warehouse.</a:t>
            </a:r>
          </a:p>
          <a:p>
            <a:pPr algn="just">
              <a:lnSpc>
                <a:spcPct val="110000"/>
              </a:lnSpc>
            </a:pP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phase is the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 Gathering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Next phase is the documentation of the requirements gathering phase in detail is called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Requirements Definition Document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10000"/>
              </a:lnSpc>
            </a:pP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component of this phase is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Information Packages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Requirements and Data Design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84327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in ER Model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Representation Complexity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Dimensional Modeling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17"/>
          <p:cNvGrpSpPr>
            <a:grpSpLocks/>
          </p:cNvGrpSpPr>
          <p:nvPr/>
        </p:nvGrpSpPr>
        <p:grpSpPr bwMode="auto">
          <a:xfrm>
            <a:off x="0" y="2743200"/>
            <a:ext cx="4343400" cy="3124200"/>
            <a:chOff x="816" y="1536"/>
            <a:chExt cx="1392" cy="1680"/>
          </a:xfrm>
        </p:grpSpPr>
        <p:sp>
          <p:nvSpPr>
            <p:cNvPr id="5" name="Oval 69"/>
            <p:cNvSpPr>
              <a:spLocks noChangeArrowheads="1"/>
            </p:cNvSpPr>
            <p:nvPr/>
          </p:nvSpPr>
          <p:spPr bwMode="auto">
            <a:xfrm>
              <a:off x="816" y="235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600" dirty="0"/>
                <a:t>1</a:t>
              </a:r>
            </a:p>
          </p:txBody>
        </p:sp>
        <p:sp>
          <p:nvSpPr>
            <p:cNvPr id="6" name="Oval 70"/>
            <p:cNvSpPr>
              <a:spLocks noChangeArrowheads="1"/>
            </p:cNvSpPr>
            <p:nvPr/>
          </p:nvSpPr>
          <p:spPr bwMode="auto">
            <a:xfrm>
              <a:off x="1440" y="2448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/>
                <a:t>10</a:t>
              </a:r>
            </a:p>
          </p:txBody>
        </p:sp>
        <p:sp>
          <p:nvSpPr>
            <p:cNvPr id="7" name="Oval 71"/>
            <p:cNvSpPr>
              <a:spLocks noChangeArrowheads="1"/>
            </p:cNvSpPr>
            <p:nvPr/>
          </p:nvSpPr>
          <p:spPr bwMode="auto">
            <a:xfrm>
              <a:off x="1392" y="187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/>
                <a:t>3</a:t>
              </a:r>
            </a:p>
          </p:txBody>
        </p:sp>
        <p:sp>
          <p:nvSpPr>
            <p:cNvPr id="8" name="Oval 72"/>
            <p:cNvSpPr>
              <a:spLocks noChangeArrowheads="1"/>
            </p:cNvSpPr>
            <p:nvPr/>
          </p:nvSpPr>
          <p:spPr bwMode="auto">
            <a:xfrm>
              <a:off x="1104" y="153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/>
                <a:t>12</a:t>
              </a:r>
            </a:p>
          </p:txBody>
        </p:sp>
        <p:sp>
          <p:nvSpPr>
            <p:cNvPr id="9" name="Oval 73"/>
            <p:cNvSpPr>
              <a:spLocks noChangeArrowheads="1"/>
            </p:cNvSpPr>
            <p:nvPr/>
          </p:nvSpPr>
          <p:spPr bwMode="auto">
            <a:xfrm>
              <a:off x="1200" y="302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/>
                <a:t>2</a:t>
              </a:r>
            </a:p>
          </p:txBody>
        </p:sp>
        <p:sp>
          <p:nvSpPr>
            <p:cNvPr id="10" name="Oval 74"/>
            <p:cNvSpPr>
              <a:spLocks noChangeArrowheads="1"/>
            </p:cNvSpPr>
            <p:nvPr/>
          </p:nvSpPr>
          <p:spPr bwMode="auto">
            <a:xfrm>
              <a:off x="1104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/>
                <a:t>6</a:t>
              </a:r>
            </a:p>
          </p:txBody>
        </p:sp>
        <p:sp>
          <p:nvSpPr>
            <p:cNvPr id="11" name="Oval 75"/>
            <p:cNvSpPr>
              <a:spLocks noChangeArrowheads="1"/>
            </p:cNvSpPr>
            <p:nvPr/>
          </p:nvSpPr>
          <p:spPr bwMode="auto">
            <a:xfrm>
              <a:off x="1728" y="302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/>
                <a:t>5</a:t>
              </a:r>
            </a:p>
          </p:txBody>
        </p:sp>
        <p:sp>
          <p:nvSpPr>
            <p:cNvPr id="12" name="Oval 76"/>
            <p:cNvSpPr>
              <a:spLocks noChangeArrowheads="1"/>
            </p:cNvSpPr>
            <p:nvPr/>
          </p:nvSpPr>
          <p:spPr bwMode="auto">
            <a:xfrm>
              <a:off x="912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/>
                <a:t>11</a:t>
              </a:r>
            </a:p>
          </p:txBody>
        </p:sp>
        <p:sp>
          <p:nvSpPr>
            <p:cNvPr id="13" name="Oval 77"/>
            <p:cNvSpPr>
              <a:spLocks noChangeArrowheads="1"/>
            </p:cNvSpPr>
            <p:nvPr/>
          </p:nvSpPr>
          <p:spPr bwMode="auto">
            <a:xfrm>
              <a:off x="2016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/>
                <a:t>4</a:t>
              </a:r>
            </a:p>
          </p:txBody>
        </p:sp>
        <p:sp>
          <p:nvSpPr>
            <p:cNvPr id="14" name="Oval 78"/>
            <p:cNvSpPr>
              <a:spLocks noChangeArrowheads="1"/>
            </p:cNvSpPr>
            <p:nvPr/>
          </p:nvSpPr>
          <p:spPr bwMode="auto">
            <a:xfrm>
              <a:off x="2016" y="172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/>
                <a:t>7</a:t>
              </a:r>
            </a:p>
          </p:txBody>
        </p:sp>
        <p:cxnSp>
          <p:nvCxnSpPr>
            <p:cNvPr id="15" name="AutoShape 79"/>
            <p:cNvCxnSpPr>
              <a:cxnSpLocks noChangeShapeType="1"/>
              <a:stCxn id="6" idx="4"/>
              <a:endCxn id="5" idx="4"/>
            </p:cNvCxnSpPr>
            <p:nvPr/>
          </p:nvCxnSpPr>
          <p:spPr bwMode="auto">
            <a:xfrm flipH="1" flipV="1">
              <a:off x="912" y="2544"/>
              <a:ext cx="62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" name="Oval 80"/>
            <p:cNvSpPr>
              <a:spLocks noChangeArrowheads="1"/>
            </p:cNvSpPr>
            <p:nvPr/>
          </p:nvSpPr>
          <p:spPr bwMode="auto">
            <a:xfrm>
              <a:off x="1200" y="21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/>
                <a:t>8</a:t>
              </a:r>
            </a:p>
          </p:txBody>
        </p:sp>
        <p:sp>
          <p:nvSpPr>
            <p:cNvPr id="17" name="Oval 81"/>
            <p:cNvSpPr>
              <a:spLocks noChangeArrowheads="1"/>
            </p:cNvSpPr>
            <p:nvPr/>
          </p:nvSpPr>
          <p:spPr bwMode="auto">
            <a:xfrm>
              <a:off x="1920" y="225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/>
                <a:t>9</a:t>
              </a:r>
            </a:p>
          </p:txBody>
        </p:sp>
        <p:cxnSp>
          <p:nvCxnSpPr>
            <p:cNvPr id="18" name="AutoShape 82"/>
            <p:cNvCxnSpPr>
              <a:cxnSpLocks noChangeShapeType="1"/>
              <a:stCxn id="9" idx="1"/>
              <a:endCxn id="5" idx="4"/>
            </p:cNvCxnSpPr>
            <p:nvPr/>
          </p:nvCxnSpPr>
          <p:spPr bwMode="auto">
            <a:xfrm flipH="1" flipV="1">
              <a:off x="912" y="2544"/>
              <a:ext cx="316" cy="5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83"/>
            <p:cNvCxnSpPr>
              <a:cxnSpLocks noChangeShapeType="1"/>
              <a:stCxn id="5" idx="4"/>
              <a:endCxn id="7" idx="1"/>
            </p:cNvCxnSpPr>
            <p:nvPr/>
          </p:nvCxnSpPr>
          <p:spPr bwMode="auto">
            <a:xfrm flipV="1">
              <a:off x="912" y="1900"/>
              <a:ext cx="508" cy="6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84"/>
            <p:cNvCxnSpPr>
              <a:cxnSpLocks noChangeShapeType="1"/>
              <a:stCxn id="6" idx="4"/>
              <a:endCxn id="11" idx="1"/>
            </p:cNvCxnSpPr>
            <p:nvPr/>
          </p:nvCxnSpPr>
          <p:spPr bwMode="auto">
            <a:xfrm>
              <a:off x="1536" y="2640"/>
              <a:ext cx="220" cy="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85"/>
            <p:cNvCxnSpPr>
              <a:cxnSpLocks noChangeShapeType="1"/>
              <a:stCxn id="11" idx="5"/>
              <a:endCxn id="13" idx="1"/>
            </p:cNvCxnSpPr>
            <p:nvPr/>
          </p:nvCxnSpPr>
          <p:spPr bwMode="auto">
            <a:xfrm flipV="1">
              <a:off x="1892" y="2092"/>
              <a:ext cx="152" cy="10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86"/>
            <p:cNvCxnSpPr>
              <a:cxnSpLocks noChangeShapeType="1"/>
              <a:stCxn id="11" idx="5"/>
              <a:endCxn id="12" idx="4"/>
            </p:cNvCxnSpPr>
            <p:nvPr/>
          </p:nvCxnSpPr>
          <p:spPr bwMode="auto">
            <a:xfrm flipH="1" flipV="1">
              <a:off x="1008" y="2256"/>
              <a:ext cx="884" cy="9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87"/>
            <p:cNvCxnSpPr>
              <a:cxnSpLocks noChangeShapeType="1"/>
              <a:stCxn id="12" idx="4"/>
              <a:endCxn id="13" idx="1"/>
            </p:cNvCxnSpPr>
            <p:nvPr/>
          </p:nvCxnSpPr>
          <p:spPr bwMode="auto">
            <a:xfrm flipV="1">
              <a:off x="1008" y="2092"/>
              <a:ext cx="1036" cy="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AutoShape 88"/>
            <p:cNvCxnSpPr>
              <a:cxnSpLocks noChangeShapeType="1"/>
              <a:stCxn id="6" idx="6"/>
              <a:endCxn id="17" idx="2"/>
            </p:cNvCxnSpPr>
            <p:nvPr/>
          </p:nvCxnSpPr>
          <p:spPr bwMode="auto">
            <a:xfrm flipV="1">
              <a:off x="1632" y="2352"/>
              <a:ext cx="28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89"/>
            <p:cNvCxnSpPr>
              <a:cxnSpLocks noChangeShapeType="1"/>
              <a:stCxn id="16" idx="6"/>
              <a:endCxn id="17" idx="2"/>
            </p:cNvCxnSpPr>
            <p:nvPr/>
          </p:nvCxnSpPr>
          <p:spPr bwMode="auto">
            <a:xfrm>
              <a:off x="1392" y="2256"/>
              <a:ext cx="528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" name="AutoShape 90"/>
            <p:cNvCxnSpPr>
              <a:cxnSpLocks noChangeShapeType="1"/>
              <a:stCxn id="16" idx="6"/>
              <a:endCxn id="14" idx="3"/>
            </p:cNvCxnSpPr>
            <p:nvPr/>
          </p:nvCxnSpPr>
          <p:spPr bwMode="auto">
            <a:xfrm flipV="1">
              <a:off x="1392" y="1892"/>
              <a:ext cx="652" cy="3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7" name="AutoShape 91"/>
            <p:cNvCxnSpPr>
              <a:cxnSpLocks noChangeShapeType="1"/>
              <a:stCxn id="14" idx="3"/>
              <a:endCxn id="10" idx="5"/>
            </p:cNvCxnSpPr>
            <p:nvPr/>
          </p:nvCxnSpPr>
          <p:spPr bwMode="auto">
            <a:xfrm flipH="1">
              <a:off x="1268" y="1892"/>
              <a:ext cx="776" cy="8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" name="AutoShape 92"/>
            <p:cNvCxnSpPr>
              <a:cxnSpLocks noChangeShapeType="1"/>
              <a:stCxn id="10" idx="2"/>
              <a:endCxn id="8" idx="5"/>
            </p:cNvCxnSpPr>
            <p:nvPr/>
          </p:nvCxnSpPr>
          <p:spPr bwMode="auto">
            <a:xfrm flipV="1">
              <a:off x="1104" y="1700"/>
              <a:ext cx="164" cy="9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9" name="Group 118"/>
          <p:cNvGrpSpPr>
            <a:grpSpLocks/>
          </p:cNvGrpSpPr>
          <p:nvPr/>
        </p:nvGrpSpPr>
        <p:grpSpPr bwMode="auto">
          <a:xfrm>
            <a:off x="4206765" y="2743200"/>
            <a:ext cx="4861035" cy="2677886"/>
            <a:chOff x="2688" y="1776"/>
            <a:chExt cx="1776" cy="1440"/>
          </a:xfrm>
        </p:grpSpPr>
        <p:sp>
          <p:nvSpPr>
            <p:cNvPr id="30" name="Oval 93"/>
            <p:cNvSpPr>
              <a:spLocks noChangeArrowheads="1"/>
            </p:cNvSpPr>
            <p:nvPr/>
          </p:nvSpPr>
          <p:spPr bwMode="auto">
            <a:xfrm>
              <a:off x="2928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600" dirty="0"/>
                <a:t>1</a:t>
              </a:r>
            </a:p>
          </p:txBody>
        </p:sp>
        <p:sp>
          <p:nvSpPr>
            <p:cNvPr id="31" name="Oval 94"/>
            <p:cNvSpPr>
              <a:spLocks noChangeArrowheads="1"/>
            </p:cNvSpPr>
            <p:nvPr/>
          </p:nvSpPr>
          <p:spPr bwMode="auto">
            <a:xfrm>
              <a:off x="3264" y="2400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/>
                <a:t>10</a:t>
              </a:r>
            </a:p>
          </p:txBody>
        </p:sp>
        <p:sp>
          <p:nvSpPr>
            <p:cNvPr id="32" name="Oval 95"/>
            <p:cNvSpPr>
              <a:spLocks noChangeArrowheads="1"/>
            </p:cNvSpPr>
            <p:nvPr/>
          </p:nvSpPr>
          <p:spPr bwMode="auto">
            <a:xfrm>
              <a:off x="2688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/>
                <a:t>3</a:t>
              </a:r>
            </a:p>
          </p:txBody>
        </p:sp>
        <p:sp>
          <p:nvSpPr>
            <p:cNvPr id="33" name="Oval 96"/>
            <p:cNvSpPr>
              <a:spLocks noChangeArrowheads="1"/>
            </p:cNvSpPr>
            <p:nvPr/>
          </p:nvSpPr>
          <p:spPr bwMode="auto">
            <a:xfrm>
              <a:off x="3024" y="182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/>
                <a:t>12</a:t>
              </a:r>
            </a:p>
          </p:txBody>
        </p:sp>
        <p:sp>
          <p:nvSpPr>
            <p:cNvPr id="34" name="Oval 97"/>
            <p:cNvSpPr>
              <a:spLocks noChangeArrowheads="1"/>
            </p:cNvSpPr>
            <p:nvPr/>
          </p:nvSpPr>
          <p:spPr bwMode="auto">
            <a:xfrm>
              <a:off x="3264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/>
                <a:t>2</a:t>
              </a:r>
            </a:p>
          </p:txBody>
        </p:sp>
        <p:sp>
          <p:nvSpPr>
            <p:cNvPr id="35" name="Oval 98"/>
            <p:cNvSpPr>
              <a:spLocks noChangeArrowheads="1"/>
            </p:cNvSpPr>
            <p:nvPr/>
          </p:nvSpPr>
          <p:spPr bwMode="auto">
            <a:xfrm>
              <a:off x="3600" y="17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/>
                <a:t>6</a:t>
              </a:r>
            </a:p>
          </p:txBody>
        </p:sp>
        <p:sp>
          <p:nvSpPr>
            <p:cNvPr id="36" name="Oval 99"/>
            <p:cNvSpPr>
              <a:spLocks noChangeArrowheads="1"/>
            </p:cNvSpPr>
            <p:nvPr/>
          </p:nvSpPr>
          <p:spPr bwMode="auto">
            <a:xfrm>
              <a:off x="3792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/>
                <a:t>5</a:t>
              </a:r>
            </a:p>
          </p:txBody>
        </p:sp>
        <p:sp>
          <p:nvSpPr>
            <p:cNvPr id="37" name="Oval 100"/>
            <p:cNvSpPr>
              <a:spLocks noChangeArrowheads="1"/>
            </p:cNvSpPr>
            <p:nvPr/>
          </p:nvSpPr>
          <p:spPr bwMode="auto">
            <a:xfrm>
              <a:off x="4272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/>
                <a:t>11</a:t>
              </a:r>
            </a:p>
          </p:txBody>
        </p:sp>
        <p:sp>
          <p:nvSpPr>
            <p:cNvPr id="38" name="Oval 101"/>
            <p:cNvSpPr>
              <a:spLocks noChangeArrowheads="1"/>
            </p:cNvSpPr>
            <p:nvPr/>
          </p:nvSpPr>
          <p:spPr bwMode="auto">
            <a:xfrm>
              <a:off x="4272" y="302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/>
                <a:t>4</a:t>
              </a:r>
            </a:p>
          </p:txBody>
        </p:sp>
        <p:sp>
          <p:nvSpPr>
            <p:cNvPr id="39" name="Oval 102"/>
            <p:cNvSpPr>
              <a:spLocks noChangeArrowheads="1"/>
            </p:cNvSpPr>
            <p:nvPr/>
          </p:nvSpPr>
          <p:spPr bwMode="auto">
            <a:xfrm>
              <a:off x="4128" y="187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/>
                <a:t>7</a:t>
              </a:r>
            </a:p>
          </p:txBody>
        </p:sp>
        <p:cxnSp>
          <p:nvCxnSpPr>
            <p:cNvPr id="40" name="AutoShape 103"/>
            <p:cNvCxnSpPr>
              <a:cxnSpLocks noChangeShapeType="1"/>
              <a:stCxn id="31" idx="4"/>
              <a:endCxn id="30" idx="4"/>
            </p:cNvCxnSpPr>
            <p:nvPr/>
          </p:nvCxnSpPr>
          <p:spPr bwMode="auto">
            <a:xfrm flipH="1">
              <a:off x="3024" y="2592"/>
              <a:ext cx="336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1" name="Oval 104"/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/>
                <a:t>8</a:t>
              </a:r>
            </a:p>
          </p:txBody>
        </p:sp>
        <p:sp>
          <p:nvSpPr>
            <p:cNvPr id="42" name="Oval 105"/>
            <p:cNvSpPr>
              <a:spLocks noChangeArrowheads="1"/>
            </p:cNvSpPr>
            <p:nvPr/>
          </p:nvSpPr>
          <p:spPr bwMode="auto">
            <a:xfrm>
              <a:off x="3792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r>
                <a:rPr lang="en-US" sz="1800" b="0" dirty="0"/>
                <a:t>9</a:t>
              </a:r>
            </a:p>
          </p:txBody>
        </p:sp>
        <p:cxnSp>
          <p:nvCxnSpPr>
            <p:cNvPr id="43" name="AutoShape 106"/>
            <p:cNvCxnSpPr>
              <a:cxnSpLocks noChangeShapeType="1"/>
              <a:stCxn id="34" idx="1"/>
              <a:endCxn id="30" idx="4"/>
            </p:cNvCxnSpPr>
            <p:nvPr/>
          </p:nvCxnSpPr>
          <p:spPr bwMode="auto">
            <a:xfrm flipH="1" flipV="1">
              <a:off x="3024" y="2736"/>
              <a:ext cx="268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107"/>
            <p:cNvCxnSpPr>
              <a:cxnSpLocks noChangeShapeType="1"/>
              <a:stCxn id="30" idx="4"/>
              <a:endCxn id="32" idx="1"/>
            </p:cNvCxnSpPr>
            <p:nvPr/>
          </p:nvCxnSpPr>
          <p:spPr bwMode="auto">
            <a:xfrm flipH="1">
              <a:off x="2716" y="2736"/>
              <a:ext cx="308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108"/>
            <p:cNvCxnSpPr>
              <a:cxnSpLocks noChangeShapeType="1"/>
              <a:stCxn id="31" idx="4"/>
              <a:endCxn id="36" idx="1"/>
            </p:cNvCxnSpPr>
            <p:nvPr/>
          </p:nvCxnSpPr>
          <p:spPr bwMode="auto">
            <a:xfrm>
              <a:off x="3360" y="2592"/>
              <a:ext cx="460" cy="3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109"/>
            <p:cNvCxnSpPr>
              <a:cxnSpLocks noChangeShapeType="1"/>
              <a:stCxn id="36" idx="5"/>
              <a:endCxn id="38" idx="1"/>
            </p:cNvCxnSpPr>
            <p:nvPr/>
          </p:nvCxnSpPr>
          <p:spPr bwMode="auto">
            <a:xfrm flipV="1">
              <a:off x="3956" y="3052"/>
              <a:ext cx="344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10"/>
            <p:cNvCxnSpPr>
              <a:cxnSpLocks noChangeShapeType="1"/>
              <a:stCxn id="36" idx="5"/>
              <a:endCxn id="37" idx="4"/>
            </p:cNvCxnSpPr>
            <p:nvPr/>
          </p:nvCxnSpPr>
          <p:spPr bwMode="auto">
            <a:xfrm flipV="1">
              <a:off x="3956" y="2640"/>
              <a:ext cx="412" cy="4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111"/>
            <p:cNvCxnSpPr>
              <a:cxnSpLocks noChangeShapeType="1"/>
              <a:stCxn id="37" idx="4"/>
              <a:endCxn id="38" idx="1"/>
            </p:cNvCxnSpPr>
            <p:nvPr/>
          </p:nvCxnSpPr>
          <p:spPr bwMode="auto">
            <a:xfrm flipH="1">
              <a:off x="4300" y="2640"/>
              <a:ext cx="68" cy="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112"/>
            <p:cNvCxnSpPr>
              <a:cxnSpLocks noChangeShapeType="1"/>
              <a:stCxn id="31" idx="6"/>
              <a:endCxn id="42" idx="2"/>
            </p:cNvCxnSpPr>
            <p:nvPr/>
          </p:nvCxnSpPr>
          <p:spPr bwMode="auto">
            <a:xfrm>
              <a:off x="3456" y="2496"/>
              <a:ext cx="336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113"/>
            <p:cNvCxnSpPr>
              <a:cxnSpLocks noChangeShapeType="1"/>
              <a:stCxn id="41" idx="6"/>
              <a:endCxn id="42" idx="2"/>
            </p:cNvCxnSpPr>
            <p:nvPr/>
          </p:nvCxnSpPr>
          <p:spPr bwMode="auto">
            <a:xfrm>
              <a:off x="3456" y="2160"/>
              <a:ext cx="33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114"/>
            <p:cNvCxnSpPr>
              <a:cxnSpLocks noChangeShapeType="1"/>
              <a:stCxn id="41" idx="6"/>
              <a:endCxn id="39" idx="3"/>
            </p:cNvCxnSpPr>
            <p:nvPr/>
          </p:nvCxnSpPr>
          <p:spPr bwMode="auto">
            <a:xfrm flipV="1">
              <a:off x="3456" y="2036"/>
              <a:ext cx="700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2" name="AutoShape 115"/>
            <p:cNvCxnSpPr>
              <a:cxnSpLocks noChangeShapeType="1"/>
              <a:stCxn id="39" idx="3"/>
              <a:endCxn id="35" idx="5"/>
            </p:cNvCxnSpPr>
            <p:nvPr/>
          </p:nvCxnSpPr>
          <p:spPr bwMode="auto">
            <a:xfrm flipH="1" flipV="1">
              <a:off x="3764" y="1940"/>
              <a:ext cx="392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3" name="AutoShape 116"/>
            <p:cNvCxnSpPr>
              <a:cxnSpLocks noChangeShapeType="1"/>
              <a:stCxn id="35" idx="2"/>
              <a:endCxn id="33" idx="5"/>
            </p:cNvCxnSpPr>
            <p:nvPr/>
          </p:nvCxnSpPr>
          <p:spPr bwMode="auto">
            <a:xfrm flipH="1">
              <a:off x="3188" y="1872"/>
              <a:ext cx="412" cy="1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54" name="Rectangle 53"/>
          <p:cNvSpPr/>
          <p:nvPr/>
        </p:nvSpPr>
        <p:spPr>
          <a:xfrm>
            <a:off x="0" y="6488668"/>
            <a:ext cx="9144000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large number of possible connections to any two (or more) tables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Paradox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Trying to make information accessible using tables resulted in an inability to query them!</a:t>
            </a:r>
          </a:p>
          <a:p>
            <a:pPr>
              <a:lnSpc>
                <a:spcPct val="90000"/>
              </a:lnSpc>
            </a:pP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ER and Normalization result in large number of tables which are:</a:t>
            </a:r>
          </a:p>
          <a:p>
            <a:pPr lvl="1">
              <a:lnSpc>
                <a:spcPct val="90000"/>
              </a:lnSpc>
            </a:pP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 to understand by the users (DB programmers)</a:t>
            </a:r>
          </a:p>
          <a:p>
            <a:pPr>
              <a:lnSpc>
                <a:spcPct val="90000"/>
              </a:lnSpc>
            </a:pP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Too complex for queries that span multiple tables with a large number of records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Need of Dimensional Modeling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dimensional model, the fact table are in the middle and the dimension tables arranged around the fact table. 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of the dimension tables has a direct relationship with the fact table in the middle. </a:t>
            </a:r>
          </a:p>
          <a:p>
            <a:pPr algn="just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an arrangement in the dimensional model looks like a star formation, with the fact table at the core of the star and the dimension tables along the spikes of the star. The dimensional model is therefore called a STAR schema.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Star Schema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Star Schema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8915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038600" y="2438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Fact Table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4261366" y="2661166"/>
            <a:ext cx="316468" cy="609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24200" y="6096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Dimensional Table 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rot="16200000" flipV="1">
            <a:off x="2990850" y="4781550"/>
            <a:ext cx="533400" cy="20955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</p:cNvCxnSpPr>
          <p:nvPr/>
        </p:nvCxnSpPr>
        <p:spPr>
          <a:xfrm rot="5400000" flipH="1" flipV="1">
            <a:off x="5162550" y="4629150"/>
            <a:ext cx="609600" cy="23241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05200" y="1066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Dimensional Table 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rot="5400000">
            <a:off x="3137416" y="508516"/>
            <a:ext cx="621268" cy="24765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</p:cNvCxnSpPr>
          <p:nvPr/>
        </p:nvCxnSpPr>
        <p:spPr>
          <a:xfrm rot="16200000" flipH="1">
            <a:off x="5271016" y="851416"/>
            <a:ext cx="773668" cy="19431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algn="just"/>
            <a:endParaRPr lang="en-US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Star Schema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73851"/>
            <a:ext cx="5105400" cy="309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5638800" y="1642408"/>
            <a:ext cx="3352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users will analyze the orders using dollar amounts, cost, profit margin, and sold quantity. These information are available in the fact table “Order Measures”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0800" y="500116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user will analyze measurements by breaking down the numbers in combinations by customer, salesperson, date, and product.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single fact table and for each dimension one dimension table	</a:t>
            </a:r>
          </a:p>
          <a:p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capture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hierarchies directly</a:t>
            </a:r>
          </a:p>
          <a:p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can easily understand and work with the STAR schema.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STAR schema structure answers the questions of what, when, where, which, who etc.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Star Schema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algn="just"/>
            <a:endParaRPr lang="en-US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Star Schema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696200" cy="279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1752600" y="4620161"/>
            <a:ext cx="6477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 a given amount of dollars :</a:t>
            </a:r>
          </a:p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 was the product sold? </a:t>
            </a:r>
          </a:p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Who was the customer?</a:t>
            </a:r>
          </a:p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Which salesperson brought the order? </a:t>
            </a:r>
          </a:p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When was the order placed?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algn="just"/>
            <a:endParaRPr lang="en-US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Star Schema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696200" cy="279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609600" y="4851737"/>
            <a:ext cx="7772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dimensional modeling a query are produced by joining one of more dimension tables with the fact table. The joins are between the fact table and individual dimension tables. 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algn="just"/>
            <a:endParaRPr lang="en-US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Star Schema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0958"/>
            <a:ext cx="8610600" cy="514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user can study the business by drilling down to get at the details at the lower levels.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 </a:t>
            </a:r>
          </a:p>
          <a:p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Show me the total quantity sold of product Nokia N70 to customers in the Northeast Region for year 1999. </a:t>
            </a:r>
          </a:p>
          <a:p>
            <a:pPr lvl="1"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next step of the analysis is to drill down to the level of quarters in 1999 for the Northeast Region for the same product Nokia N70. </a:t>
            </a:r>
          </a:p>
          <a:p>
            <a:pPr lvl="1"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So On . . 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Star Schema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information package provide the base data design which is the next Phase.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Last phase is a dimensional data model.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Requirements and Data Design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Characteristics of Dimension Table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55750"/>
            <a:ext cx="7315200" cy="530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Dimension table key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Dimensional table Surrogate uniquely identifies each row in the table.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Table is wide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dimension table has many columns or attributes. Therefore, we say that the dimension table is wide. 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Characteristics of Dimension Table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Textual attributes </a:t>
            </a:r>
          </a:p>
          <a:p>
            <a:pPr algn="just">
              <a:buNone/>
            </a:pPr>
            <a:endParaRPr lang="en-US" sz="105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dimension table, rarely attribute having numeric value which are used for calculations. The attributes in a dimension table are of textual format.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Characteristics of Dimension Table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 normalized</a:t>
            </a:r>
          </a:p>
          <a:p>
            <a:pPr algn="just">
              <a:buNone/>
            </a:pPr>
            <a:endParaRPr lang="en-US" sz="105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dimension table are usually not normalized</a:t>
            </a:r>
          </a:p>
          <a:p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efficient query performance, it is best if the query picks up an attribute from the dimension table and goes directly to the fact table and not through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other intermediary tables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Drilling down, rolling up</a:t>
            </a:r>
          </a:p>
          <a:p>
            <a:endParaRPr lang="en-US" sz="105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Dimension table provide the ability for attributes to get the details from higher levels of aggregation to lower levels of details.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Characteristics of Dimension Table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Characteristics of Dimension Table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71600"/>
            <a:ext cx="8915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Multiple hierarchies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Dimension tables may provide multiple hierarchies, so that drilling down may be performed along any of the multiple hierarchies.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Fewer number of records.</a:t>
            </a:r>
          </a:p>
          <a:p>
            <a:endParaRPr lang="en-US" sz="105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dimension table has very fewer number of records or rows than the fact table.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Characteristics of Dimension Table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Characteristics of Fact Table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8839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Concatenated Key</a:t>
            </a:r>
            <a:r>
              <a:rPr lang="en-US" b="1" dirty="0" smtClean="0"/>
              <a:t> </a:t>
            </a:r>
          </a:p>
          <a:p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row in the fact table relates to a combination of rows from all the dimension tables.</a:t>
            </a:r>
          </a:p>
          <a:p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primary key of the fact table must be the concatenation of the primary keys of all the dimension tables.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Grain</a:t>
            </a:r>
          </a:p>
          <a:p>
            <a:pPr>
              <a:buNone/>
            </a:pP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 grain is the level of detail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for analysis.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Characteristics of Fact Table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Fully Additive Measures</a:t>
            </a:r>
          </a:p>
          <a:p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values of attributes may be summed up by simple addition. 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Aggregation of fully additive measures is done by simple addition.</a:t>
            </a:r>
          </a:p>
          <a:p>
            <a:pPr>
              <a:buNone/>
            </a:pPr>
            <a:endParaRPr lang="en-US" sz="105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Semiadditive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Measures</a:t>
            </a:r>
          </a:p>
          <a:p>
            <a:pPr>
              <a:buNone/>
            </a:pP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Derived Attribute are not additive so called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semiadditive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Characteristics of Fact Table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Table Deep, Not Wide</a:t>
            </a:r>
          </a:p>
          <a:p>
            <a:pPr algn="just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A fact table contains very few attributes as compare to dimension table. Usually, there are about 10 attributes or less. 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But the number of records in a fact table is very large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 algn="just">
              <a:lnSpc>
                <a:spcPct val="120000"/>
              </a:lnSpc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Let we have 3 products, 5 customers, 30 days, and 10 sales representatives represented as rows in the dimension tables.</a:t>
            </a:r>
          </a:p>
          <a:p>
            <a:pPr lvl="1" algn="just">
              <a:lnSpc>
                <a:spcPct val="120000"/>
              </a:lnSpc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number of row in fact table are 3*5*30*10 = 4500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Characteristics of Fact Table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Requirements and Data Design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6000" dirty="0" smtClean="0"/>
          </a:p>
          <a:p>
            <a:pPr algn="ctr"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Have a Nice Day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22EA-E1DB-4D11-8347-E1A6549C4545}" type="datetime1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Logical design technique to structure the business dimensions and the measurement to analyzed dimensions.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Dimensional Modeling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Dimensional Modeling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2057400"/>
            <a:ext cx="6858000" cy="392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133600" y="5257800"/>
            <a:ext cx="5334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027003"/>
            <a:ext cx="9144000" cy="8309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Fact contain the list of measurement that are used for analysis and fact value are usually numeric.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Dimensional Modeling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6858000" cy="392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133600" y="27432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16764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Business Dimensions</a:t>
            </a: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590800" y="1905000"/>
            <a:ext cx="3276600" cy="838200"/>
            <a:chOff x="2590800" y="1905000"/>
            <a:chExt cx="3276600" cy="838200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2590800" y="1905000"/>
              <a:ext cx="1295400" cy="838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3200400" y="2057400"/>
              <a:ext cx="838200" cy="533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3619500" y="2171700"/>
              <a:ext cx="76200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6200000" flipH="1">
              <a:off x="4667250" y="2190750"/>
              <a:ext cx="762000" cy="342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876800" y="1981200"/>
              <a:ext cx="990600" cy="68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Fact Table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fact items are group together into single relational table. </a:t>
            </a:r>
          </a:p>
          <a:p>
            <a:pPr algn="just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fact item or measurement goes into the fact table as an attribute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Dimensional Modeling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Dimensional Modeling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 04 OLAP</Template>
  <TotalTime>1376</TotalTime>
  <Words>1315</Words>
  <Application>Microsoft Office PowerPoint</Application>
  <PresentationFormat>On-screen Show (4:3)</PresentationFormat>
  <Paragraphs>308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ＭＳ Ｐゴシック</vt:lpstr>
      <vt:lpstr>Britannic Bold</vt:lpstr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Data Warehousing  2019</vt:lpstr>
      <vt:lpstr>Requirements and Data Design</vt:lpstr>
      <vt:lpstr>Requirements and Data Design</vt:lpstr>
      <vt:lpstr>Requirements and Data Design</vt:lpstr>
      <vt:lpstr>Dimensional Modeling </vt:lpstr>
      <vt:lpstr>Dimensional Modeling </vt:lpstr>
      <vt:lpstr>Dimensional Modeling </vt:lpstr>
      <vt:lpstr>Dimensional Modeling </vt:lpstr>
      <vt:lpstr>Dimensional Modeling </vt:lpstr>
      <vt:lpstr>Dimensional Modeling </vt:lpstr>
      <vt:lpstr>Dimensional Modeling </vt:lpstr>
      <vt:lpstr>Dimensional Modeling </vt:lpstr>
      <vt:lpstr>Dimensional Modeling </vt:lpstr>
      <vt:lpstr>PowerPoint Presentation</vt:lpstr>
      <vt:lpstr>Dimensional Modeling </vt:lpstr>
      <vt:lpstr>Dimensional Modeling </vt:lpstr>
      <vt:lpstr>PowerPoint Presentation</vt:lpstr>
      <vt:lpstr>Dimensional Modeling </vt:lpstr>
      <vt:lpstr>Dimensional Modeling </vt:lpstr>
      <vt:lpstr>Dimensional Modeling </vt:lpstr>
      <vt:lpstr>Need of Dimensional Modeling </vt:lpstr>
      <vt:lpstr>Star Schema</vt:lpstr>
      <vt:lpstr>Star Schema</vt:lpstr>
      <vt:lpstr>Star Schema</vt:lpstr>
      <vt:lpstr>Star Schema</vt:lpstr>
      <vt:lpstr>Star Schema</vt:lpstr>
      <vt:lpstr>Star Schema</vt:lpstr>
      <vt:lpstr>Star Schema</vt:lpstr>
      <vt:lpstr>Star Schema</vt:lpstr>
      <vt:lpstr>Characteristics of Dimension Table</vt:lpstr>
      <vt:lpstr>Characteristics of Dimension Table</vt:lpstr>
      <vt:lpstr>Characteristics of Dimension Table</vt:lpstr>
      <vt:lpstr>Characteristics of Dimension Table</vt:lpstr>
      <vt:lpstr>Characteristics of Dimension Table</vt:lpstr>
      <vt:lpstr>Characteristics of Dimension Table</vt:lpstr>
      <vt:lpstr>Characteristics of Fact Table</vt:lpstr>
      <vt:lpstr>Characteristics of Fact Table</vt:lpstr>
      <vt:lpstr>Characteristics of Fact Table</vt:lpstr>
      <vt:lpstr>Characteristics of Fact 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 2011</dc:title>
  <dc:creator>Bilal</dc:creator>
  <cp:lastModifiedBy>Bilal Khan</cp:lastModifiedBy>
  <cp:revision>165</cp:revision>
  <dcterms:created xsi:type="dcterms:W3CDTF">2011-04-18T00:46:01Z</dcterms:created>
  <dcterms:modified xsi:type="dcterms:W3CDTF">2019-04-18T06:18:39Z</dcterms:modified>
</cp:coreProperties>
</file>