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lacial Indifference" panose="020B0604020202020204" charset="0"/>
      <p:regular r:id="rId14"/>
    </p:embeddedFont>
    <p:embeddedFont>
      <p:font typeface="Glacial Indifference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29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56608-9932-47DD-8292-6B60CF9F504C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7C96-E674-44F3-A170-CCE23A7B7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4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A7C96-E674-44F3-A170-CCE23A7B711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8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503530" y="-228992"/>
            <a:ext cx="5013462" cy="4054005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3" name="Group 3"/>
          <p:cNvGrpSpPr/>
          <p:nvPr/>
        </p:nvGrpSpPr>
        <p:grpSpPr>
          <a:xfrm>
            <a:off x="12550435" y="2465664"/>
            <a:ext cx="2138011" cy="2138011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561485" y="2251688"/>
            <a:ext cx="1494936" cy="1494936"/>
            <a:chOff x="-2540" y="-2540"/>
            <a:chExt cx="6355080" cy="6355080"/>
          </a:xfrm>
        </p:grpSpPr>
        <p:sp>
          <p:nvSpPr>
            <p:cNvPr id="6" name="Freeform 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4613081"/>
            <a:ext cx="14615653" cy="4761199"/>
            <a:chOff x="0" y="9525"/>
            <a:chExt cx="19487536" cy="5542298"/>
          </a:xfrm>
        </p:grpSpPr>
        <p:sp>
          <p:nvSpPr>
            <p:cNvPr id="8" name="TextBox 8"/>
            <p:cNvSpPr txBox="1"/>
            <p:nvPr/>
          </p:nvSpPr>
          <p:spPr>
            <a:xfrm>
              <a:off x="0" y="9525"/>
              <a:ext cx="13889718" cy="693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24"/>
                </a:lnSpc>
              </a:pPr>
              <a:r>
                <a:rPr lang="en-US" sz="3500" spc="385" dirty="0">
                  <a:solidFill>
                    <a:srgbClr val="FDFDFD"/>
                  </a:solidFill>
                  <a:latin typeface="Glacial Indifference Bold"/>
                </a:rPr>
                <a:t>PROJECT SYNOPSIS (Phase – 1)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42307"/>
              <a:ext cx="19487536" cy="22212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6200" b="1" spc="-150" dirty="0" err="1">
                  <a:solidFill>
                    <a:srgbClr val="FDFDFD"/>
                  </a:solidFill>
                  <a:latin typeface="League Spartan Italics"/>
                </a:rPr>
                <a:t>Shinakth</a:t>
              </a:r>
              <a:r>
                <a:rPr lang="en-US" sz="6200" spc="-150" dirty="0">
                  <a:solidFill>
                    <a:srgbClr val="FDFDFD"/>
                  </a:solidFill>
                  <a:latin typeface="League Spartan Italics"/>
                </a:rPr>
                <a:t> - Envisioning Reliable Diagnosis of Diabetic Retinopathy using U-Net Architecture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044275"/>
              <a:ext cx="18386067" cy="5075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449"/>
                </a:lnSpc>
              </a:pPr>
              <a:r>
                <a:rPr lang="en-US" sz="3000" spc="210" dirty="0">
                  <a:solidFill>
                    <a:srgbClr val="FDFDFD"/>
                  </a:solidFill>
                  <a:latin typeface="Glacial Indifference"/>
                </a:rPr>
                <a:t>Presented by </a:t>
              </a:r>
              <a:r>
                <a:rPr lang="en-US" sz="3000" spc="210" dirty="0" err="1">
                  <a:solidFill>
                    <a:srgbClr val="FDFDFD"/>
                  </a:solidFill>
                  <a:latin typeface="Glacial Indifference"/>
                </a:rPr>
                <a:t>Peerzada</a:t>
              </a:r>
              <a:r>
                <a:rPr lang="en-US" sz="3000" spc="210" dirty="0">
                  <a:solidFill>
                    <a:srgbClr val="FDFDFD"/>
                  </a:solidFill>
                  <a:latin typeface="Glacial Indifference"/>
                </a:rPr>
                <a:t> </a:t>
              </a:r>
              <a:r>
                <a:rPr lang="en-US" sz="3000" spc="210" dirty="0" err="1">
                  <a:solidFill>
                    <a:srgbClr val="FDFDFD"/>
                  </a:solidFill>
                  <a:latin typeface="Glacial Indifference"/>
                </a:rPr>
                <a:t>Anzar</a:t>
              </a:r>
              <a:r>
                <a:rPr lang="en-US" sz="3000" spc="210" dirty="0">
                  <a:solidFill>
                    <a:srgbClr val="FDFDFD"/>
                  </a:solidFill>
                  <a:latin typeface="Glacial Indifference"/>
                </a:rPr>
                <a:t> Azmat, Avni Garg, Malik Najeeb Ul Habib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17140215" y="2129838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2" name="AutoShape 12"/>
          <p:cNvSpPr/>
          <p:nvPr/>
        </p:nvSpPr>
        <p:spPr>
          <a:xfrm>
            <a:off x="-211377" y="-211377"/>
            <a:ext cx="1284046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3" name="AutoShape 13"/>
          <p:cNvSpPr/>
          <p:nvPr/>
        </p:nvSpPr>
        <p:spPr>
          <a:xfrm>
            <a:off x="-203237" y="1028700"/>
            <a:ext cx="10869754" cy="125413"/>
          </a:xfrm>
          <a:prstGeom prst="rect">
            <a:avLst/>
          </a:prstGeom>
          <a:solidFill>
            <a:srgbClr val="318F9A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50315" y="2965405"/>
            <a:ext cx="9765017" cy="3580470"/>
            <a:chOff x="0" y="0"/>
            <a:chExt cx="13020023" cy="4773960"/>
          </a:xfrm>
        </p:grpSpPr>
        <p:sp>
          <p:nvSpPr>
            <p:cNvPr id="3" name="TextBox 3"/>
            <p:cNvSpPr txBox="1"/>
            <p:nvPr/>
          </p:nvSpPr>
          <p:spPr>
            <a:xfrm>
              <a:off x="0" y="-142875"/>
              <a:ext cx="13020023" cy="3444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0500"/>
                </a:lnSpc>
              </a:pPr>
              <a:r>
                <a:rPr lang="en-US" sz="7500" spc="825">
                  <a:solidFill>
                    <a:srgbClr val="04383F"/>
                  </a:solidFill>
                  <a:latin typeface="League Spartan Italics"/>
                </a:rPr>
                <a:t>MEDICAL IMAGE SEGMENTATION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956291"/>
              <a:ext cx="13020023" cy="817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180"/>
                </a:lnSpc>
              </a:pPr>
              <a:r>
                <a:rPr lang="en-US" sz="3700" spc="443">
                  <a:solidFill>
                    <a:srgbClr val="04383F"/>
                  </a:solidFill>
                  <a:latin typeface="League Spartan Italics"/>
                </a:rPr>
                <a:t>U-NET ARCHITECTURES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-228992" y="-211377"/>
            <a:ext cx="5013462" cy="4036391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6" name="AutoShape 6"/>
          <p:cNvSpPr/>
          <p:nvPr/>
        </p:nvSpPr>
        <p:spPr>
          <a:xfrm>
            <a:off x="1028700" y="2344329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7" name="AutoShape 7"/>
          <p:cNvSpPr/>
          <p:nvPr/>
        </p:nvSpPr>
        <p:spPr>
          <a:xfrm>
            <a:off x="17215332" y="-176148"/>
            <a:ext cx="1319275" cy="1914778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8" name="Group 8"/>
          <p:cNvGrpSpPr/>
          <p:nvPr/>
        </p:nvGrpSpPr>
        <p:grpSpPr>
          <a:xfrm rot="-6582049">
            <a:off x="4052079" y="6425765"/>
            <a:ext cx="2138011" cy="213801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-6582049">
            <a:off x="3608030" y="6188319"/>
            <a:ext cx="1494936" cy="1494936"/>
            <a:chOff x="-2540" y="-2540"/>
            <a:chExt cx="6355080" cy="6355080"/>
          </a:xfrm>
        </p:grpSpPr>
        <p:sp>
          <p:nvSpPr>
            <p:cNvPr id="11" name="Freeform 11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7707632" y="1028700"/>
            <a:ext cx="10869754" cy="125413"/>
          </a:xfrm>
          <a:prstGeom prst="rect">
            <a:avLst/>
          </a:prstGeom>
          <a:solidFill>
            <a:srgbClr val="318F9A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90964" y="2716708"/>
            <a:ext cx="13706072" cy="4853583"/>
            <a:chOff x="0" y="0"/>
            <a:chExt cx="18274762" cy="647144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42875"/>
              <a:ext cx="18274762" cy="4576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95"/>
                </a:lnSpc>
              </a:pPr>
              <a:r>
                <a:rPr lang="en-US" sz="6500" spc="65">
                  <a:solidFill>
                    <a:srgbClr val="04383F"/>
                  </a:solidFill>
                  <a:latin typeface="League Spartan Italics"/>
                </a:rPr>
                <a:t>Created by Olaf Ronneberger, Philipp Fischer, Thomas Brox in 2015 under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45931" y="4967129"/>
              <a:ext cx="17582899" cy="1504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95">
                  <a:solidFill>
                    <a:srgbClr val="04383F"/>
                  </a:solidFill>
                  <a:latin typeface="Glacial Indifference"/>
                </a:rPr>
                <a:t>U-NET: CONVOLUTIONAL NETWORKS FOR BIOMEDICAL IMAGE SEGMENTATION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6503582" y="1318310"/>
            <a:ext cx="1120203" cy="77294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44387" y="8161900"/>
            <a:ext cx="1120203" cy="772940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635435" y="95732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1231110" y="1393976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72039" y="300037"/>
            <a:ext cx="8987261" cy="22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>
                <a:solidFill>
                  <a:srgbClr val="04383F"/>
                </a:solidFill>
                <a:latin typeface="League Spartan Italics"/>
              </a:rPr>
              <a:t>Various Architectures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49280" y="7190125"/>
            <a:ext cx="5595058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 spc="443">
                <a:solidFill>
                  <a:srgbClr val="04383F"/>
                </a:solidFill>
                <a:latin typeface="League Spartan Italics"/>
              </a:rPr>
              <a:t>ATTENTION U-NET</a:t>
            </a:r>
          </a:p>
        </p:txBody>
      </p:sp>
      <p:grpSp>
        <p:nvGrpSpPr>
          <p:cNvPr id="4" name="Group 4"/>
          <p:cNvGrpSpPr/>
          <p:nvPr/>
        </p:nvGrpSpPr>
        <p:grpSpPr>
          <a:xfrm rot="3994440">
            <a:off x="1185313" y="6992510"/>
            <a:ext cx="714890" cy="71489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3994440">
            <a:off x="1581273" y="7282766"/>
            <a:ext cx="450454" cy="450454"/>
            <a:chOff x="-2540" y="-2540"/>
            <a:chExt cx="6355080" cy="6355080"/>
          </a:xfrm>
        </p:grpSpPr>
        <p:sp>
          <p:nvSpPr>
            <p:cNvPr id="7" name="Freeform 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449280" y="4160738"/>
            <a:ext cx="5595058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 spc="443">
                <a:solidFill>
                  <a:srgbClr val="04383F"/>
                </a:solidFill>
                <a:latin typeface="League Spartan Italics"/>
              </a:rPr>
              <a:t>BASE U-NET</a:t>
            </a:r>
          </a:p>
        </p:txBody>
      </p:sp>
      <p:grpSp>
        <p:nvGrpSpPr>
          <p:cNvPr id="9" name="Group 9"/>
          <p:cNvGrpSpPr/>
          <p:nvPr/>
        </p:nvGrpSpPr>
        <p:grpSpPr>
          <a:xfrm rot="3994440">
            <a:off x="1185313" y="3963123"/>
            <a:ext cx="714890" cy="71489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3994440">
            <a:off x="1581273" y="4253379"/>
            <a:ext cx="450454" cy="450454"/>
            <a:chOff x="-2540" y="-2540"/>
            <a:chExt cx="6355080" cy="6355080"/>
          </a:xfrm>
        </p:grpSpPr>
        <p:sp>
          <p:nvSpPr>
            <p:cNvPr id="12" name="Freeform 12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664242" y="7190125"/>
            <a:ext cx="5595058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 spc="443">
                <a:solidFill>
                  <a:srgbClr val="04383F"/>
                </a:solidFill>
                <a:latin typeface="League Spartan Italics"/>
              </a:rPr>
              <a:t>U-NET</a:t>
            </a:r>
          </a:p>
        </p:txBody>
      </p:sp>
      <p:grpSp>
        <p:nvGrpSpPr>
          <p:cNvPr id="14" name="Group 14"/>
          <p:cNvGrpSpPr/>
          <p:nvPr/>
        </p:nvGrpSpPr>
        <p:grpSpPr>
          <a:xfrm rot="3994440">
            <a:off x="10400275" y="6992510"/>
            <a:ext cx="714890" cy="71489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3994440">
            <a:off x="10796235" y="7282766"/>
            <a:ext cx="450454" cy="450454"/>
            <a:chOff x="-2540" y="-2540"/>
            <a:chExt cx="6355080" cy="6355080"/>
          </a:xfrm>
        </p:grpSpPr>
        <p:sp>
          <p:nvSpPr>
            <p:cNvPr id="17" name="Freeform 1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1664242" y="4160738"/>
            <a:ext cx="5595058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 spc="443">
                <a:solidFill>
                  <a:srgbClr val="04383F"/>
                </a:solidFill>
                <a:latin typeface="League Spartan Italics"/>
              </a:rPr>
              <a:t>3D U-NET</a:t>
            </a:r>
          </a:p>
        </p:txBody>
      </p:sp>
      <p:grpSp>
        <p:nvGrpSpPr>
          <p:cNvPr id="19" name="Group 19"/>
          <p:cNvGrpSpPr/>
          <p:nvPr/>
        </p:nvGrpSpPr>
        <p:grpSpPr>
          <a:xfrm rot="3994440">
            <a:off x="10400275" y="3963123"/>
            <a:ext cx="714890" cy="71489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 rot="3994440">
            <a:off x="10796235" y="4253379"/>
            <a:ext cx="450454" cy="450454"/>
            <a:chOff x="-2540" y="-2540"/>
            <a:chExt cx="6355080" cy="6355080"/>
          </a:xfrm>
        </p:grpSpPr>
        <p:sp>
          <p:nvSpPr>
            <p:cNvPr id="22" name="Freeform 22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sp>
        <p:nvSpPr>
          <p:cNvPr id="23" name="AutoShape 23"/>
          <p:cNvSpPr/>
          <p:nvPr/>
        </p:nvSpPr>
        <p:spPr>
          <a:xfrm>
            <a:off x="-211377" y="-211377"/>
            <a:ext cx="1284046" cy="2790356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24" name="AutoShape 24"/>
          <p:cNvSpPr/>
          <p:nvPr/>
        </p:nvSpPr>
        <p:spPr>
          <a:xfrm>
            <a:off x="-2248154" y="1456849"/>
            <a:ext cx="10869754" cy="125413"/>
          </a:xfrm>
          <a:prstGeom prst="rect">
            <a:avLst/>
          </a:prstGeom>
          <a:solidFill>
            <a:srgbClr val="04383F"/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72039" y="300037"/>
            <a:ext cx="8987261" cy="22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>
                <a:solidFill>
                  <a:srgbClr val="04383F"/>
                </a:solidFill>
                <a:latin typeface="League Spartan Italics"/>
              </a:rPr>
              <a:t>Various Architectures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49280" y="7190125"/>
            <a:ext cx="5595058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 spc="443">
                <a:solidFill>
                  <a:srgbClr val="04383F"/>
                </a:solidFill>
                <a:latin typeface="League Spartan Italics"/>
              </a:rPr>
              <a:t>U-NET++</a:t>
            </a:r>
          </a:p>
        </p:txBody>
      </p:sp>
      <p:grpSp>
        <p:nvGrpSpPr>
          <p:cNvPr id="4" name="Group 4"/>
          <p:cNvGrpSpPr/>
          <p:nvPr/>
        </p:nvGrpSpPr>
        <p:grpSpPr>
          <a:xfrm rot="3994440">
            <a:off x="1185313" y="6992510"/>
            <a:ext cx="714890" cy="71489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3994440">
            <a:off x="1581273" y="7282766"/>
            <a:ext cx="450454" cy="450454"/>
            <a:chOff x="-2540" y="-2540"/>
            <a:chExt cx="6355080" cy="6355080"/>
          </a:xfrm>
        </p:grpSpPr>
        <p:sp>
          <p:nvSpPr>
            <p:cNvPr id="7" name="Freeform 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449280" y="4160738"/>
            <a:ext cx="5595058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 spc="443">
                <a:solidFill>
                  <a:srgbClr val="04383F"/>
                </a:solidFill>
                <a:latin typeface="League Spartan Italics"/>
              </a:rPr>
              <a:t>RESIDUAL U-NET</a:t>
            </a:r>
          </a:p>
        </p:txBody>
      </p:sp>
      <p:grpSp>
        <p:nvGrpSpPr>
          <p:cNvPr id="9" name="Group 9"/>
          <p:cNvGrpSpPr/>
          <p:nvPr/>
        </p:nvGrpSpPr>
        <p:grpSpPr>
          <a:xfrm rot="3994440">
            <a:off x="1185313" y="3963123"/>
            <a:ext cx="714890" cy="71489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3994440">
            <a:off x="1581273" y="4253379"/>
            <a:ext cx="450454" cy="450454"/>
            <a:chOff x="-2540" y="-2540"/>
            <a:chExt cx="6355080" cy="6355080"/>
          </a:xfrm>
        </p:grpSpPr>
        <p:sp>
          <p:nvSpPr>
            <p:cNvPr id="12" name="Freeform 12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664242" y="7190125"/>
            <a:ext cx="633445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 spc="443">
                <a:solidFill>
                  <a:srgbClr val="04383F"/>
                </a:solidFill>
                <a:latin typeface="League Spartan Italics"/>
              </a:rPr>
              <a:t>ADVERSARIAL U-NET</a:t>
            </a:r>
          </a:p>
        </p:txBody>
      </p:sp>
      <p:grpSp>
        <p:nvGrpSpPr>
          <p:cNvPr id="14" name="Group 14"/>
          <p:cNvGrpSpPr/>
          <p:nvPr/>
        </p:nvGrpSpPr>
        <p:grpSpPr>
          <a:xfrm rot="3994440">
            <a:off x="10400275" y="6992510"/>
            <a:ext cx="714890" cy="71489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3994440">
            <a:off x="10796235" y="7282766"/>
            <a:ext cx="450454" cy="450454"/>
            <a:chOff x="-2540" y="-2540"/>
            <a:chExt cx="6355080" cy="6355080"/>
          </a:xfrm>
        </p:grpSpPr>
        <p:sp>
          <p:nvSpPr>
            <p:cNvPr id="17" name="Freeform 1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1664242" y="4160738"/>
            <a:ext cx="5595058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 spc="443">
                <a:solidFill>
                  <a:srgbClr val="04383F"/>
                </a:solidFill>
                <a:latin typeface="League Spartan Italics"/>
              </a:rPr>
              <a:t>DENSE U-NET+</a:t>
            </a:r>
          </a:p>
        </p:txBody>
      </p:sp>
      <p:grpSp>
        <p:nvGrpSpPr>
          <p:cNvPr id="19" name="Group 19"/>
          <p:cNvGrpSpPr/>
          <p:nvPr/>
        </p:nvGrpSpPr>
        <p:grpSpPr>
          <a:xfrm rot="3994440">
            <a:off x="10400275" y="3963123"/>
            <a:ext cx="714890" cy="71489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 rot="3994440">
            <a:off x="10796235" y="4253379"/>
            <a:ext cx="450454" cy="450454"/>
            <a:chOff x="-2540" y="-2540"/>
            <a:chExt cx="6355080" cy="6355080"/>
          </a:xfrm>
        </p:grpSpPr>
        <p:sp>
          <p:nvSpPr>
            <p:cNvPr id="22" name="Freeform 22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sp>
        <p:nvSpPr>
          <p:cNvPr id="23" name="AutoShape 23"/>
          <p:cNvSpPr/>
          <p:nvPr/>
        </p:nvSpPr>
        <p:spPr>
          <a:xfrm>
            <a:off x="-211377" y="-211377"/>
            <a:ext cx="1284046" cy="2790356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24" name="AutoShape 24"/>
          <p:cNvSpPr/>
          <p:nvPr/>
        </p:nvSpPr>
        <p:spPr>
          <a:xfrm>
            <a:off x="-2248154" y="1456849"/>
            <a:ext cx="10869754" cy="125413"/>
          </a:xfrm>
          <a:prstGeom prst="rect">
            <a:avLst/>
          </a:prstGeom>
          <a:solidFill>
            <a:srgbClr val="04383F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197413"/>
            <a:ext cx="4008069" cy="1725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 spc="495">
                <a:solidFill>
                  <a:srgbClr val="04383F"/>
                </a:solidFill>
                <a:latin typeface="Glacial Indifference"/>
              </a:rPr>
              <a:t>COMPARISON OF VARIOUS ARCHITECTURES</a:t>
            </a:r>
          </a:p>
        </p:txBody>
      </p:sp>
      <p:sp>
        <p:nvSpPr>
          <p:cNvPr id="3" name="AutoShape 3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4" name="AutoShape 4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5" name="Group 5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8" name="Freeform 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5705603" y="5197413"/>
            <a:ext cx="5167167" cy="288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 spc="495">
                <a:solidFill>
                  <a:srgbClr val="04383F"/>
                </a:solidFill>
                <a:latin typeface="Glacial Indifference"/>
              </a:rPr>
              <a:t>IMPLEMENTATION ON VARIOUS EXISTING DATABASES SUCH AS THE DRIVE DATABASE FOR RETINOPATHY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39520" y="5197413"/>
            <a:ext cx="3525854" cy="1725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 spc="495">
                <a:solidFill>
                  <a:srgbClr val="04383F"/>
                </a:solidFill>
                <a:latin typeface="Glacial Indifference"/>
              </a:rPr>
              <a:t>PROPOSING A NOVEL U-NET ARCHITECTURE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8700" y="1189729"/>
            <a:ext cx="12593949" cy="1747571"/>
            <a:chOff x="0" y="0"/>
            <a:chExt cx="16791932" cy="233009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42875"/>
              <a:ext cx="16791932" cy="1666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>
                  <a:solidFill>
                    <a:srgbClr val="04383F"/>
                  </a:solidFill>
                  <a:latin typeface="League Spartan Italics"/>
                </a:rPr>
                <a:t>OUR GOALS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0" y="2162878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197413"/>
            <a:ext cx="12382499" cy="34977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spc="495" dirty="0">
                <a:solidFill>
                  <a:srgbClr val="04383F"/>
                </a:solidFill>
                <a:latin typeface="Glacial Indifference"/>
              </a:rPr>
              <a:t>U-Net</a:t>
            </a:r>
          </a:p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spc="495" dirty="0" err="1">
                <a:solidFill>
                  <a:srgbClr val="04383F"/>
                </a:solidFill>
                <a:latin typeface="Glacial Indifference"/>
              </a:rPr>
              <a:t>ResUNet</a:t>
            </a:r>
            <a:endParaRPr lang="en-US" sz="3300" spc="495" dirty="0">
              <a:solidFill>
                <a:srgbClr val="04383F"/>
              </a:solidFill>
              <a:latin typeface="Glacial Indifference"/>
            </a:endParaRPr>
          </a:p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spc="495" dirty="0">
                <a:solidFill>
                  <a:srgbClr val="04383F"/>
                </a:solidFill>
                <a:latin typeface="Glacial Indifference"/>
              </a:rPr>
              <a:t>Attention U-Net</a:t>
            </a:r>
          </a:p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spc="495" dirty="0">
                <a:solidFill>
                  <a:srgbClr val="04383F"/>
                </a:solidFill>
                <a:latin typeface="Glacial Indifference"/>
              </a:rPr>
              <a:t>RA-</a:t>
            </a:r>
            <a:r>
              <a:rPr lang="en-US" sz="3300" spc="495" dirty="0" err="1">
                <a:solidFill>
                  <a:srgbClr val="04383F"/>
                </a:solidFill>
                <a:latin typeface="Glacial Indifference"/>
              </a:rPr>
              <a:t>Unet</a:t>
            </a:r>
            <a:endParaRPr lang="en-US" sz="3300" spc="495" dirty="0">
              <a:solidFill>
                <a:srgbClr val="04383F"/>
              </a:solidFill>
              <a:latin typeface="Glacial Indifference"/>
            </a:endParaRPr>
          </a:p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spc="495" dirty="0">
                <a:solidFill>
                  <a:srgbClr val="04383F"/>
                </a:solidFill>
                <a:latin typeface="Glacial Indifference"/>
              </a:rPr>
              <a:t>BT-</a:t>
            </a:r>
            <a:r>
              <a:rPr lang="en-US" sz="3300" spc="495" dirty="0" err="1">
                <a:solidFill>
                  <a:srgbClr val="04383F"/>
                </a:solidFill>
                <a:latin typeface="Glacial Indifference"/>
              </a:rPr>
              <a:t>Unet</a:t>
            </a:r>
            <a:endParaRPr lang="en-US" sz="3300" spc="495" dirty="0">
              <a:solidFill>
                <a:srgbClr val="04383F"/>
              </a:solidFill>
              <a:latin typeface="Glacial Indifference"/>
            </a:endParaRPr>
          </a:p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spc="495" dirty="0">
                <a:solidFill>
                  <a:srgbClr val="04383F"/>
                </a:solidFill>
                <a:latin typeface="Glacial Indifference"/>
              </a:rPr>
              <a:t>R2U-Net</a:t>
            </a:r>
          </a:p>
        </p:txBody>
      </p:sp>
      <p:sp>
        <p:nvSpPr>
          <p:cNvPr id="3" name="AutoShape 3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4" name="AutoShape 4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5" name="Group 5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8" name="Freeform 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1082573"/>
            <a:ext cx="12593949" cy="2610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 u="sng" spc="825" dirty="0">
                <a:solidFill>
                  <a:srgbClr val="04383F"/>
                </a:solidFill>
                <a:latin typeface="League Spartan Italics"/>
              </a:rPr>
              <a:t>MODELS SELECTED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48260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112</Words>
  <Application>Microsoft Office PowerPoint</Application>
  <PresentationFormat>Custom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Glacial Indifference</vt:lpstr>
      <vt:lpstr>Glacial Indifference Bold</vt:lpstr>
      <vt:lpstr>League Spartan Italics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Bluegreen Math Education Presentation</dc:title>
  <dc:creator>Anzar Peerzada</dc:creator>
  <cp:lastModifiedBy>Malik Najeeb</cp:lastModifiedBy>
  <cp:revision>4</cp:revision>
  <dcterms:created xsi:type="dcterms:W3CDTF">2006-08-16T00:00:00Z</dcterms:created>
  <dcterms:modified xsi:type="dcterms:W3CDTF">2022-10-08T01:42:34Z</dcterms:modified>
  <dc:identifier>DAFJdXj6EzI</dc:identifier>
</cp:coreProperties>
</file>