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2" r:id="rId3"/>
    <p:sldId id="257" r:id="rId4"/>
    <p:sldId id="293" r:id="rId5"/>
    <p:sldId id="291" r:id="rId6"/>
    <p:sldId id="294" r:id="rId7"/>
    <p:sldId id="295" r:id="rId8"/>
    <p:sldId id="25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</p:sldIdLst>
  <p:sldSz cx="12192000" cy="6858000"/>
  <p:notesSz cx="6858000" cy="9144000"/>
  <p:embeddedFontLst>
    <p:embeddedFont>
      <p:font typeface="Comic Sans MS" panose="030F0702030302020204" pitchFamily="66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5" roundtripDataSignature="AMtx7mhJUzlLD7vg+rnWEW2JstA6luUx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tor Santos Rohod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760A8-09CA-C2EA-01AA-AB43F3BA22F8}" v="386" dt="2024-10-16T02:35:11.683"/>
    <p1510:client id="{B9A01C1B-5B50-558E-CBA5-47BDBCBACC52}" v="470" dt="2024-10-15T02:32:10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46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929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5894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762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413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061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74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33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9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6319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43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0363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865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558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674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036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2632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7520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2119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6602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207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355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252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140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69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494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09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912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Roboto"/>
              </a:rPr>
              <a:t>METODOLOGIAS ÁGEIS 2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"/>
          <p:cNvSpPr txBox="1"/>
          <p:nvPr/>
        </p:nvSpPr>
        <p:spPr>
          <a:xfrm>
            <a:off x="2566988" y="3962400"/>
            <a:ext cx="7058025" cy="5810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b="0" i="0" u="none" strike="noStrike" kern="1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rPr>
              <a:t>Victor Santos Rohod</a:t>
            </a:r>
            <a:endParaRPr lang="en-US" sz="2600" b="0" i="0" u="none" strike="noStrike" kern="1200" cap="none">
              <a:solidFill>
                <a:srgbClr val="FFFFFF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BR" sz="4000">
                <a:solidFill>
                  <a:schemeClr val="accent2"/>
                </a:solidFill>
              </a:rPr>
              <a:t>PDCA (</a:t>
            </a:r>
            <a:r>
              <a:rPr lang="pt-BR" sz="4000" err="1">
                <a:solidFill>
                  <a:schemeClr val="accent2"/>
                </a:solidFill>
              </a:rPr>
              <a:t>Plan</a:t>
            </a:r>
            <a:r>
              <a:rPr lang="pt-BR" sz="4000">
                <a:solidFill>
                  <a:schemeClr val="accent2"/>
                </a:solidFill>
              </a:rPr>
              <a:t> – Do – </a:t>
            </a:r>
            <a:r>
              <a:rPr lang="pt-BR" sz="4000" err="1">
                <a:solidFill>
                  <a:schemeClr val="accent2"/>
                </a:solidFill>
              </a:rPr>
              <a:t>Check</a:t>
            </a:r>
            <a:r>
              <a:rPr lang="pt-BR" sz="4000">
                <a:solidFill>
                  <a:schemeClr val="accent2"/>
                </a:solidFill>
              </a:rPr>
              <a:t> – </a:t>
            </a:r>
            <a:r>
              <a:rPr lang="pt-BR" sz="4000" err="1">
                <a:solidFill>
                  <a:schemeClr val="accent2"/>
                </a:solidFill>
              </a:rPr>
              <a:t>Act</a:t>
            </a:r>
            <a:r>
              <a:rPr lang="pt-BR" sz="4000">
                <a:solidFill>
                  <a:schemeClr val="accent2"/>
                </a:solidFill>
              </a:rPr>
              <a:t> )</a:t>
            </a:r>
            <a:endParaRPr lang="pt-BR">
              <a:solidFill>
                <a:schemeClr val="accent2"/>
              </a:solidFill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EAFFAA-E78F-D00B-4DFF-87A00C96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18" y="1711653"/>
            <a:ext cx="6586817" cy="40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8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4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/>
              <a:t>Introdução ao Scrum</a:t>
            </a:r>
          </a:p>
        </p:txBody>
      </p:sp>
      <p:sp>
        <p:nvSpPr>
          <p:cNvPr id="158" name="Freeform: Shape 15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None/>
            </a:pPr>
            <a:r>
              <a:rPr lang="pt-BR" sz="1200" dirty="0"/>
              <a:t>• Desenvolvido por </a:t>
            </a:r>
          </a:p>
          <a:p>
            <a:pPr>
              <a:buNone/>
            </a:pPr>
            <a:r>
              <a:rPr lang="pt-BR" sz="1200" dirty="0"/>
              <a:t>o Ken </a:t>
            </a:r>
            <a:r>
              <a:rPr lang="pt-BR" sz="1200" err="1"/>
              <a:t>Schwaber</a:t>
            </a:r>
            <a:r>
              <a:rPr lang="pt-BR" sz="1200" dirty="0"/>
              <a:t> e Jeff Sutherland (</a:t>
            </a:r>
            <a:r>
              <a:rPr lang="pt-BR" sz="1200" err="1"/>
              <a:t>co-autores</a:t>
            </a:r>
            <a:r>
              <a:rPr lang="pt-BR" sz="1200" dirty="0"/>
              <a:t> do manifesto ágil)</a:t>
            </a:r>
            <a:endParaRPr lang="pt-BR" sz="1200"/>
          </a:p>
          <a:p>
            <a:pPr>
              <a:buNone/>
            </a:pPr>
            <a:r>
              <a:rPr lang="pt-BR" sz="1200" dirty="0"/>
              <a:t>• É um framework </a:t>
            </a:r>
            <a:endParaRPr lang="pt-BR" sz="1200"/>
          </a:p>
          <a:p>
            <a:pPr>
              <a:buNone/>
            </a:pPr>
            <a:r>
              <a:rPr lang="pt-BR" sz="1200" err="1"/>
              <a:t>o</a:t>
            </a:r>
            <a:r>
              <a:rPr lang="pt-BR" sz="1200" dirty="0"/>
              <a:t> Para desenvolver e manter produtos complexos e adaptativos.</a:t>
            </a:r>
            <a:endParaRPr lang="pt-BR" sz="1200"/>
          </a:p>
          <a:p>
            <a:pPr>
              <a:buNone/>
            </a:pPr>
            <a:r>
              <a:rPr lang="pt-BR" sz="1200" dirty="0"/>
              <a:t>• Scrum é:</a:t>
            </a:r>
            <a:endParaRPr lang="pt-BR" sz="1200"/>
          </a:p>
          <a:p>
            <a:pPr>
              <a:buNone/>
            </a:pPr>
            <a:r>
              <a:rPr lang="pt-BR" sz="1200" dirty="0"/>
              <a:t>o Leve;</a:t>
            </a:r>
            <a:endParaRPr lang="pt-BR" sz="1200"/>
          </a:p>
          <a:p>
            <a:pPr>
              <a:buNone/>
            </a:pPr>
            <a:r>
              <a:rPr lang="pt-BR" sz="1200" dirty="0"/>
              <a:t>o Simples de entender; e</a:t>
            </a:r>
            <a:endParaRPr lang="pt-BR" sz="1200"/>
          </a:p>
          <a:p>
            <a:pPr>
              <a:buNone/>
            </a:pPr>
            <a:r>
              <a:rPr lang="pt-BR" sz="1200" dirty="0"/>
              <a:t>o Difícil de dominar.</a:t>
            </a:r>
            <a:endParaRPr lang="pt-BR" sz="1200"/>
          </a:p>
          <a:p>
            <a:pPr>
              <a:buNone/>
            </a:pPr>
            <a:r>
              <a:rPr lang="pt-BR" sz="1200" dirty="0"/>
              <a:t>• Fonte de informação:</a:t>
            </a:r>
            <a:endParaRPr lang="pt-BR" sz="1200"/>
          </a:p>
          <a:p>
            <a:pPr>
              <a:buNone/>
            </a:pPr>
            <a:r>
              <a:rPr lang="pt-BR" sz="1200" dirty="0"/>
              <a:t>o https://www.scrumguides.org/docs/scrumguide/v1/Scrum-GuidePortuguese-BR.pdf</a:t>
            </a:r>
          </a:p>
          <a:p>
            <a:pPr>
              <a:buNone/>
            </a:pPr>
            <a:endParaRPr lang="pt-BR" sz="1100" dirty="0"/>
          </a:p>
        </p:txBody>
      </p:sp>
      <p:sp>
        <p:nvSpPr>
          <p:cNvPr id="160" name="Oval 15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Block Arc 15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Arc 16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58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Introdução ao Scrum</a:t>
            </a: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pt-BR" sz="1300"/>
              <a:t>Baseado no empirismo/experimentação</a:t>
            </a:r>
          </a:p>
          <a:p>
            <a:pPr>
              <a:buNone/>
            </a:pPr>
            <a:r>
              <a:rPr lang="pt-BR" sz="1300"/>
              <a:t>o Teorias empíricas de controle de processo</a:t>
            </a:r>
          </a:p>
          <a:p>
            <a:pPr>
              <a:buNone/>
            </a:pPr>
            <a:r>
              <a:rPr lang="pt-BR" sz="1300"/>
              <a:t>• Empirismo:</a:t>
            </a:r>
          </a:p>
          <a:p>
            <a:pPr>
              <a:buNone/>
            </a:pPr>
            <a:r>
              <a:rPr lang="pt-BR" sz="1300"/>
              <a:t>o </a:t>
            </a:r>
            <a:r>
              <a:rPr lang="pt-BR" sz="1300" err="1"/>
              <a:t>o</a:t>
            </a:r>
            <a:r>
              <a:rPr lang="pt-BR" sz="1300"/>
              <a:t> conhecimento vem da experiência e de tomada de decisões baseadas no </a:t>
            </a:r>
          </a:p>
          <a:p>
            <a:pPr>
              <a:buNone/>
            </a:pPr>
            <a:r>
              <a:rPr lang="pt-BR" sz="1300"/>
              <a:t>que é conhecido. </a:t>
            </a:r>
          </a:p>
          <a:p>
            <a:pPr>
              <a:buNone/>
            </a:pPr>
            <a:r>
              <a:rPr lang="pt-BR" sz="1300"/>
              <a:t>• Emprega uma abordagem iterativa e incremental para aperfeiçoar a </a:t>
            </a:r>
          </a:p>
          <a:p>
            <a:pPr>
              <a:buNone/>
            </a:pPr>
            <a:r>
              <a:rPr lang="pt-BR" sz="1300"/>
              <a:t>previsibilidade e o controle de riscos</a:t>
            </a:r>
          </a:p>
          <a:p>
            <a:pPr>
              <a:buNone/>
            </a:pPr>
            <a:r>
              <a:rPr lang="pt-BR" sz="1300"/>
              <a:t>• Três pilares apoiam a implementação de controle de processo </a:t>
            </a:r>
          </a:p>
          <a:p>
            <a:pPr>
              <a:buNone/>
            </a:pPr>
            <a:r>
              <a:rPr lang="pt-BR" sz="1300"/>
              <a:t>empírico: </a:t>
            </a:r>
          </a:p>
          <a:p>
            <a:pPr>
              <a:buNone/>
            </a:pPr>
            <a:r>
              <a:rPr lang="pt-BR" sz="1300"/>
              <a:t>o Transparência (explícito), </a:t>
            </a:r>
          </a:p>
          <a:p>
            <a:pPr>
              <a:buNone/>
            </a:pPr>
            <a:r>
              <a:rPr lang="pt-BR" sz="1300"/>
              <a:t>✓ </a:t>
            </a:r>
            <a:r>
              <a:rPr lang="pt-BR" sz="1300" err="1"/>
              <a:t>Burndown</a:t>
            </a:r>
            <a:r>
              <a:rPr lang="pt-BR" sz="1300"/>
              <a:t> </a:t>
            </a:r>
            <a:r>
              <a:rPr lang="pt-BR" sz="1300" err="1"/>
              <a:t>chart</a:t>
            </a:r>
            <a:r>
              <a:rPr lang="pt-BR" sz="1300"/>
              <a:t>, Definição de “Pronto”</a:t>
            </a:r>
          </a:p>
          <a:p>
            <a:pPr>
              <a:buNone/>
            </a:pPr>
            <a:r>
              <a:rPr lang="pt-BR" sz="1300"/>
              <a:t>o Inspeção e</a:t>
            </a:r>
          </a:p>
          <a:p>
            <a:pPr>
              <a:buNone/>
            </a:pPr>
            <a:r>
              <a:rPr lang="pt-BR" sz="1300"/>
              <a:t>✓ </a:t>
            </a:r>
            <a:r>
              <a:rPr lang="pt-BR" sz="1300" err="1"/>
              <a:t>Burndown</a:t>
            </a:r>
            <a:r>
              <a:rPr lang="pt-BR" sz="1300"/>
              <a:t> </a:t>
            </a:r>
            <a:r>
              <a:rPr lang="pt-BR" sz="1300" err="1"/>
              <a:t>chart</a:t>
            </a:r>
            <a:r>
              <a:rPr lang="pt-BR" sz="1300"/>
              <a:t>, </a:t>
            </a:r>
            <a:r>
              <a:rPr lang="pt-BR" sz="1300" err="1"/>
              <a:t>daily</a:t>
            </a:r>
            <a:r>
              <a:rPr lang="pt-BR" sz="1300"/>
              <a:t> </a:t>
            </a:r>
            <a:r>
              <a:rPr lang="pt-BR" sz="1300" err="1"/>
              <a:t>scrum</a:t>
            </a:r>
          </a:p>
          <a:p>
            <a:pPr>
              <a:buNone/>
            </a:pPr>
            <a:r>
              <a:rPr lang="pt-BR" sz="1300"/>
              <a:t>o Adaptação.</a:t>
            </a:r>
          </a:p>
          <a:p>
            <a:pPr>
              <a:buNone/>
            </a:pPr>
            <a:r>
              <a:rPr lang="pt-BR" sz="1300"/>
              <a:t>✓ Reuniões, iterações/sprints</a:t>
            </a:r>
          </a:p>
          <a:p>
            <a:pPr>
              <a:buNone/>
            </a:pPr>
            <a:endParaRPr lang="pt-BR" sz="130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62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Alguns dos termos do Scrum</a:t>
            </a: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 sz="1800"/>
              <a:t>• </a:t>
            </a:r>
            <a:r>
              <a:rPr lang="pt-BR" sz="1800" err="1"/>
              <a:t>Product</a:t>
            </a:r>
            <a:r>
              <a:rPr lang="pt-BR" sz="1800"/>
              <a:t> Backlog (backlog do produto) - Lista de histórias que </a:t>
            </a:r>
          </a:p>
          <a:p>
            <a:pPr>
              <a:buNone/>
            </a:pPr>
            <a:r>
              <a:rPr lang="pt-BR" sz="1800"/>
              <a:t>compõem o produto </a:t>
            </a:r>
          </a:p>
          <a:p>
            <a:pPr>
              <a:buNone/>
            </a:pPr>
            <a:r>
              <a:rPr lang="pt-BR" sz="1800"/>
              <a:t>• </a:t>
            </a:r>
            <a:r>
              <a:rPr lang="pt-BR" sz="1800" err="1"/>
              <a:t>Product</a:t>
            </a:r>
            <a:r>
              <a:rPr lang="pt-BR" sz="1800"/>
              <a:t> </a:t>
            </a:r>
            <a:r>
              <a:rPr lang="pt-BR" sz="1800" err="1"/>
              <a:t>Owner</a:t>
            </a:r>
            <a:r>
              <a:rPr lang="pt-BR" sz="1800"/>
              <a:t> - PO (dono do produto) - é a pessoa responsável </a:t>
            </a:r>
          </a:p>
          <a:p>
            <a:pPr>
              <a:buNone/>
            </a:pPr>
            <a:r>
              <a:rPr lang="pt-BR" sz="1800"/>
              <a:t>pelo backlog do produto. Ele também define e prioriza as </a:t>
            </a:r>
          </a:p>
          <a:p>
            <a:pPr>
              <a:buNone/>
            </a:pPr>
            <a:r>
              <a:rPr lang="pt-BR" sz="1800"/>
              <a:t>funcionalidades.</a:t>
            </a:r>
          </a:p>
          <a:p>
            <a:pPr>
              <a:buNone/>
            </a:pPr>
            <a:r>
              <a:rPr lang="pt-BR" sz="1800"/>
              <a:t>• Scrum Master – É um facilitador da equipe de desenvolvimento </a:t>
            </a:r>
          </a:p>
          <a:p>
            <a:pPr>
              <a:buNone/>
            </a:pPr>
            <a:r>
              <a:rPr lang="pt-BR" sz="1800"/>
              <a:t>que remove obstáculos que possam interferir no desenvolvimento </a:t>
            </a:r>
          </a:p>
          <a:p>
            <a:pPr>
              <a:buNone/>
            </a:pPr>
            <a:r>
              <a:rPr lang="pt-BR" sz="1800"/>
              <a:t>do produto</a:t>
            </a:r>
          </a:p>
          <a:p>
            <a:pPr>
              <a:buNone/>
            </a:pPr>
            <a:r>
              <a:rPr lang="pt-BR" sz="1800"/>
              <a:t>• Sprint – É uma iteração do desenvolvimento (2 a 4 semanas)</a:t>
            </a:r>
          </a:p>
          <a:p>
            <a:pPr>
              <a:buNone/>
            </a:pPr>
            <a:r>
              <a:rPr lang="pt-BR" sz="1800"/>
              <a:t>• Sprint Backlog – lista de histórias selecionadas para uma sprint</a:t>
            </a:r>
          </a:p>
          <a:p>
            <a:pPr>
              <a:buNone/>
            </a:pPr>
            <a:r>
              <a:rPr lang="pt-BR" sz="1800"/>
              <a:t>• Daily Scrum (Reunião diária) – Reunião diária, curta (15 min) e </a:t>
            </a:r>
          </a:p>
          <a:p>
            <a:pPr>
              <a:buNone/>
            </a:pPr>
            <a:r>
              <a:rPr lang="pt-BR" sz="1800"/>
              <a:t>em pé</a:t>
            </a:r>
          </a:p>
          <a:p>
            <a:pPr>
              <a:buNone/>
            </a:pPr>
            <a:r>
              <a:rPr lang="pt-BR" sz="1800"/>
              <a:t>• </a:t>
            </a:r>
            <a:r>
              <a:rPr lang="pt-BR" sz="1800" err="1"/>
              <a:t>Burndown</a:t>
            </a:r>
            <a:r>
              <a:rPr lang="pt-BR" sz="1800"/>
              <a:t> Chart (gráfico </a:t>
            </a:r>
            <a:r>
              <a:rPr lang="pt-BR" sz="1800" err="1"/>
              <a:t>burndown</a:t>
            </a:r>
            <a:r>
              <a:rPr lang="pt-BR" sz="1800"/>
              <a:t>) – Gráfico de </a:t>
            </a:r>
          </a:p>
          <a:p>
            <a:pPr>
              <a:buNone/>
            </a:pPr>
            <a:r>
              <a:rPr lang="pt-BR" sz="1800"/>
              <a:t>acompanhamento</a:t>
            </a: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47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Time Scrum</a:t>
            </a: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pt-BR" sz="1500"/>
              <a:t>• </a:t>
            </a:r>
            <a:r>
              <a:rPr lang="pt-BR" sz="1500" err="1"/>
              <a:t>Product</a:t>
            </a:r>
            <a:r>
              <a:rPr lang="pt-BR" sz="1500"/>
              <a:t> </a:t>
            </a:r>
            <a:r>
              <a:rPr lang="pt-BR" sz="1500" err="1"/>
              <a:t>Owner</a:t>
            </a:r>
            <a:r>
              <a:rPr lang="pt-BR" sz="1500"/>
              <a:t> (Dono do Produto)</a:t>
            </a:r>
          </a:p>
          <a:p>
            <a:pPr>
              <a:buNone/>
            </a:pPr>
            <a:r>
              <a:rPr lang="pt-BR" sz="1500" err="1"/>
              <a:t>o</a:t>
            </a:r>
            <a:r>
              <a:rPr lang="pt-BR" sz="1500"/>
              <a:t> É um representante do contratante</a:t>
            </a:r>
          </a:p>
          <a:p>
            <a:pPr>
              <a:buNone/>
            </a:pPr>
            <a:r>
              <a:rPr lang="pt-BR" sz="1500"/>
              <a:t>o Responsável por:</a:t>
            </a:r>
          </a:p>
          <a:p>
            <a:pPr>
              <a:buNone/>
            </a:pPr>
            <a:r>
              <a:rPr lang="pt-BR" sz="1500"/>
              <a:t>✓ Maximizar o valor do produto e do trabalho do Time de Desenvolvimento;</a:t>
            </a:r>
          </a:p>
          <a:p>
            <a:pPr>
              <a:buNone/>
            </a:pPr>
            <a:r>
              <a:rPr lang="pt-BR" sz="1500"/>
              <a:t>✓ Expressar claramente os itens do Backlog do Produto; e</a:t>
            </a:r>
          </a:p>
          <a:p>
            <a:pPr>
              <a:buNone/>
            </a:pPr>
            <a:r>
              <a:rPr lang="pt-BR" sz="1500"/>
              <a:t>✓ Ordenar os itens do Backlog do Produto.</a:t>
            </a:r>
          </a:p>
          <a:p>
            <a:pPr>
              <a:buNone/>
            </a:pPr>
            <a:r>
              <a:rPr lang="pt-BR" sz="1500"/>
              <a:t>o Ninguém mais tem permissão para falar com o Time de </a:t>
            </a:r>
          </a:p>
          <a:p>
            <a:pPr>
              <a:buNone/>
            </a:pPr>
            <a:r>
              <a:rPr lang="pt-BR" sz="1500"/>
              <a:t>Desenvolvimento sobre diferentes configurações de prioridade, e </a:t>
            </a:r>
          </a:p>
          <a:p>
            <a:pPr>
              <a:buNone/>
            </a:pPr>
            <a:r>
              <a:rPr lang="pt-BR" sz="1500"/>
              <a:t>✓ O Time de Desenvolvimento não tem permissão para agir sobre o que </a:t>
            </a:r>
          </a:p>
          <a:p>
            <a:pPr>
              <a:buNone/>
            </a:pPr>
            <a:r>
              <a:rPr lang="pt-BR" sz="1500"/>
              <a:t>outras pessoas disserem.</a:t>
            </a:r>
          </a:p>
          <a:p>
            <a:pPr>
              <a:buNone/>
            </a:pPr>
            <a:endParaRPr lang="pt-BR" sz="150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18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Time Scrum</a:t>
            </a: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/>
              <a:t>• Time de Desenvolvimento</a:t>
            </a:r>
            <a:endParaRPr lang="pt-BR" dirty="0"/>
          </a:p>
          <a:p>
            <a:pPr>
              <a:buNone/>
            </a:pPr>
            <a:r>
              <a:rPr lang="pt-BR"/>
              <a:t>o consiste de profissionais que realizam o trabalho </a:t>
            </a:r>
            <a:endParaRPr lang="pt-BR" dirty="0"/>
          </a:p>
          <a:p>
            <a:pPr>
              <a:buNone/>
            </a:pPr>
            <a:r>
              <a:rPr lang="pt-BR"/>
              <a:t>✓ de entregar uma versão usável que </a:t>
            </a:r>
            <a:endParaRPr lang="pt-BR" dirty="0"/>
          </a:p>
          <a:p>
            <a:pPr>
              <a:buNone/>
            </a:pPr>
            <a:r>
              <a:rPr lang="pt-BR"/>
              <a:t>✓ potencialmente incrementa o produto “Pronto” </a:t>
            </a:r>
            <a:endParaRPr lang="pt-BR" dirty="0"/>
          </a:p>
          <a:p>
            <a:pPr>
              <a:buNone/>
            </a:pPr>
            <a:r>
              <a:rPr lang="pt-BR"/>
              <a:t>• ao final de cada Sprint.</a:t>
            </a:r>
            <a:endParaRPr lang="pt-BR" dirty="0"/>
          </a:p>
          <a:p>
            <a:pPr>
              <a:buNone/>
            </a:pPr>
            <a:r>
              <a:rPr lang="pt-BR" err="1"/>
              <a:t>o</a:t>
            </a:r>
            <a:r>
              <a:rPr lang="pt-BR"/>
              <a:t> Eles são auto-organizados e </a:t>
            </a:r>
            <a:r>
              <a:rPr lang="pt-BR" err="1"/>
              <a:t>multi-funcionais</a:t>
            </a:r>
            <a:endParaRPr lang="pt-BR" dirty="0" err="1"/>
          </a:p>
          <a:p>
            <a:pPr>
              <a:buNone/>
            </a:pPr>
            <a:r>
              <a:rPr lang="pt-BR"/>
              <a:t>✓ Não contém </a:t>
            </a:r>
            <a:r>
              <a:rPr lang="pt-BR" err="1"/>
              <a:t>sub-times</a:t>
            </a:r>
            <a:r>
              <a:rPr lang="pt-BR"/>
              <a:t>, e</a:t>
            </a:r>
            <a:endParaRPr lang="pt-BR" dirty="0"/>
          </a:p>
          <a:p>
            <a:pPr>
              <a:buNone/>
            </a:pPr>
            <a:r>
              <a:rPr lang="pt-BR"/>
              <a:t>✓ Times de 3 a 9 pessoas.</a:t>
            </a:r>
            <a:endParaRPr lang="pt-BR" dirty="0"/>
          </a:p>
          <a:p>
            <a:pPr>
              <a:buNone/>
            </a:pPr>
            <a:endParaRPr lang="pt-BR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4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Time Scrum</a:t>
            </a: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None/>
            </a:pPr>
            <a:r>
              <a:rPr lang="pt-BR" sz="1500"/>
              <a:t>• Scrum Master</a:t>
            </a:r>
          </a:p>
          <a:p>
            <a:pPr>
              <a:buNone/>
            </a:pPr>
            <a:r>
              <a:rPr lang="pt-BR" sz="1500" err="1"/>
              <a:t>o</a:t>
            </a:r>
            <a:r>
              <a:rPr lang="pt-BR" sz="1500"/>
              <a:t> É responsável por </a:t>
            </a:r>
          </a:p>
          <a:p>
            <a:pPr>
              <a:buNone/>
            </a:pPr>
            <a:r>
              <a:rPr lang="pt-BR" sz="1500"/>
              <a:t>✓ Garantir que o Scrum seja entendido e aplicado;</a:t>
            </a:r>
          </a:p>
          <a:p>
            <a:pPr>
              <a:buNone/>
            </a:pPr>
            <a:r>
              <a:rPr lang="pt-BR" sz="1500"/>
              <a:t>✓ Facilitar os eventos Scrum (Ex. reuniões);</a:t>
            </a:r>
          </a:p>
          <a:p>
            <a:pPr>
              <a:buNone/>
            </a:pPr>
            <a:r>
              <a:rPr lang="pt-BR" sz="1500"/>
              <a:t>✓ Encontrar técnicas para o gerenciamento efetivo do Backlog do Produto;</a:t>
            </a:r>
          </a:p>
          <a:p>
            <a:pPr>
              <a:buNone/>
            </a:pPr>
            <a:r>
              <a:rPr lang="pt-BR" sz="1500"/>
              <a:t>✓ Comunicar a visão, objetivo e itens do Backlog do Produto para o Time de </a:t>
            </a:r>
          </a:p>
          <a:p>
            <a:pPr>
              <a:buNone/>
            </a:pPr>
            <a:r>
              <a:rPr lang="pt-BR" sz="1500"/>
              <a:t>Desenvolvimento; e</a:t>
            </a:r>
          </a:p>
          <a:p>
            <a:pPr>
              <a:buNone/>
            </a:pPr>
            <a:r>
              <a:rPr lang="pt-BR" sz="1500"/>
              <a:t>✓ Compreender e praticar a agilidade.</a:t>
            </a:r>
          </a:p>
          <a:p>
            <a:pPr>
              <a:buNone/>
            </a:pPr>
            <a:r>
              <a:rPr lang="pt-BR" sz="1500" err="1"/>
              <a:t>o</a:t>
            </a:r>
            <a:r>
              <a:rPr lang="pt-BR" sz="1500"/>
              <a:t> É um facilitador</a:t>
            </a:r>
          </a:p>
          <a:p>
            <a:pPr>
              <a:buNone/>
            </a:pPr>
            <a:r>
              <a:rPr lang="pt-BR" sz="1500"/>
              <a:t>✓ Remove barreiras que impedem ou dificultam os trabalhos.</a:t>
            </a:r>
          </a:p>
          <a:p>
            <a:pPr>
              <a:buNone/>
            </a:pPr>
            <a:endParaRPr lang="pt-BR" sz="15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06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Sprint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indent="0">
              <a:buNone/>
            </a:pPr>
            <a:r>
              <a:rPr lang="pt-BR" sz="2000" dirty="0"/>
              <a:t>• Um evento de um mês ou menos (time-</a:t>
            </a:r>
            <a:r>
              <a:rPr lang="pt-BR" sz="2000" dirty="0" err="1"/>
              <a:t>boxed</a:t>
            </a:r>
            <a:r>
              <a:rPr lang="pt-BR" sz="2000" dirty="0"/>
              <a:t>: início e fim)</a:t>
            </a:r>
          </a:p>
          <a:p>
            <a:pPr>
              <a:buNone/>
            </a:pPr>
            <a:r>
              <a:rPr lang="pt-BR" sz="2000" dirty="0"/>
              <a:t>• Durante a sprint é criado</a:t>
            </a:r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um incremento (“Pronto”), </a:t>
            </a:r>
          </a:p>
          <a:p>
            <a:pPr>
              <a:buNone/>
            </a:pPr>
            <a:r>
              <a:rPr lang="pt-BR" sz="2000" dirty="0"/>
              <a:t>✓ versão incremental potencialmente utilizável do produto.</a:t>
            </a:r>
          </a:p>
          <a:p>
            <a:pPr>
              <a:buNone/>
            </a:pPr>
            <a:r>
              <a:rPr lang="pt-BR" sz="2000" dirty="0"/>
              <a:t>• Uma nova Sprint inicia imediatamente após </a:t>
            </a:r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a conclusão da Sprint anterior.</a:t>
            </a:r>
          </a:p>
          <a:p>
            <a:pPr>
              <a:buNone/>
            </a:pPr>
            <a:r>
              <a:rPr lang="pt-BR" sz="2000" dirty="0"/>
              <a:t>• São compostas por </a:t>
            </a:r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uma reunião de planejamento da Sprint, </a:t>
            </a:r>
          </a:p>
          <a:p>
            <a:pPr>
              <a:buNone/>
            </a:pPr>
            <a:r>
              <a:rPr lang="pt-BR" sz="2000" dirty="0"/>
              <a:t>o reuniões diárias, </a:t>
            </a:r>
          </a:p>
          <a:p>
            <a:pPr>
              <a:buNone/>
            </a:pPr>
            <a:r>
              <a:rPr lang="pt-BR" sz="2000" dirty="0"/>
              <a:t>o </a:t>
            </a:r>
            <a:r>
              <a:rPr lang="pt-BR" sz="2000" dirty="0" err="1"/>
              <a:t>o</a:t>
            </a:r>
            <a:r>
              <a:rPr lang="pt-BR" sz="2000" dirty="0"/>
              <a:t> trabalho de desenvolvimento, </a:t>
            </a:r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uma revisão da Sprint e </a:t>
            </a:r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A retrospectiva da Sprint.</a:t>
            </a:r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18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Sprint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94" name="Arc 19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 sz="1800"/>
              <a:t>• Toda Sprint tem um objetivo</a:t>
            </a:r>
          </a:p>
          <a:p>
            <a:pPr>
              <a:buNone/>
            </a:pPr>
            <a:r>
              <a:rPr lang="pt-BR" sz="1800"/>
              <a:t>o Que deve ser atingido por meio da entrega do incremento planejado.</a:t>
            </a:r>
          </a:p>
          <a:p>
            <a:pPr>
              <a:buNone/>
            </a:pPr>
            <a:r>
              <a:rPr lang="pt-BR" sz="1800"/>
              <a:t>• Durante a Sprint</a:t>
            </a:r>
          </a:p>
          <a:p>
            <a:pPr>
              <a:buNone/>
            </a:pPr>
            <a:r>
              <a:rPr lang="pt-BR" sz="1800" err="1"/>
              <a:t>o</a:t>
            </a:r>
            <a:r>
              <a:rPr lang="pt-BR" sz="1800"/>
              <a:t> Não são feitas mudanças que possam </a:t>
            </a:r>
            <a:r>
              <a:rPr lang="pt-BR" sz="1800" err="1"/>
              <a:t>por</a:t>
            </a:r>
            <a:r>
              <a:rPr lang="pt-BR" sz="1800"/>
              <a:t> em perigo o objetivo da Sprint;</a:t>
            </a:r>
          </a:p>
          <a:p>
            <a:pPr>
              <a:buNone/>
            </a:pPr>
            <a:r>
              <a:rPr lang="pt-BR" sz="1800" dirty="0" err="1"/>
              <a:t>o</a:t>
            </a:r>
            <a:r>
              <a:rPr lang="pt-BR" sz="1800" dirty="0"/>
              <a:t> As metas de qualidade não diminuem; e,</a:t>
            </a:r>
          </a:p>
          <a:p>
            <a:pPr>
              <a:buNone/>
            </a:pPr>
            <a:r>
              <a:rPr lang="pt-BR" sz="1800" dirty="0" err="1"/>
              <a:t>o</a:t>
            </a:r>
            <a:r>
              <a:rPr lang="pt-BR" sz="1800" dirty="0"/>
              <a:t> </a:t>
            </a:r>
            <a:r>
              <a:rPr lang="pt-BR" sz="1800" dirty="0" err="1"/>
              <a:t>O</a:t>
            </a:r>
            <a:r>
              <a:rPr lang="pt-BR" sz="1800" dirty="0"/>
              <a:t> escopo pode ser clarificado e renegociado entre o </a:t>
            </a:r>
            <a:r>
              <a:rPr lang="pt-BR" sz="1800" dirty="0" err="1"/>
              <a:t>Product</a:t>
            </a:r>
            <a:r>
              <a:rPr lang="pt-BR" sz="1800" dirty="0"/>
              <a:t> </a:t>
            </a:r>
            <a:r>
              <a:rPr lang="pt-BR" sz="1800" dirty="0" err="1"/>
              <a:t>Owner</a:t>
            </a:r>
            <a:r>
              <a:rPr lang="pt-BR" sz="1800" dirty="0"/>
              <a:t> e o </a:t>
            </a:r>
          </a:p>
          <a:p>
            <a:pPr>
              <a:buNone/>
            </a:pPr>
            <a:r>
              <a:rPr lang="pt-BR" sz="1800" dirty="0"/>
              <a:t>Time de Desenvolvimento </a:t>
            </a:r>
          </a:p>
          <a:p>
            <a:pPr>
              <a:buNone/>
            </a:pPr>
            <a:r>
              <a:rPr lang="pt-BR" sz="1800" dirty="0"/>
              <a:t>✓ Conforme eles vão aprendendo durante a sprint.</a:t>
            </a:r>
          </a:p>
          <a:p>
            <a:pPr>
              <a:buNone/>
            </a:pPr>
            <a:r>
              <a:rPr lang="pt-BR" sz="1800" dirty="0"/>
              <a:t>• A Sprint poderá ser cancelada se o objetivo da Sprint se tornar </a:t>
            </a:r>
          </a:p>
          <a:p>
            <a:pPr>
              <a:buNone/>
            </a:pPr>
            <a:r>
              <a:rPr lang="pt-BR" sz="1800" dirty="0"/>
              <a:t>obsoleto.</a:t>
            </a:r>
          </a:p>
          <a:p>
            <a:pPr marL="0" indent="0">
              <a:buNone/>
            </a:pPr>
            <a:r>
              <a:rPr lang="pt-BR" sz="1800" dirty="0"/>
              <a:t>o Somente o </a:t>
            </a:r>
            <a:r>
              <a:rPr lang="pt-BR" sz="1800" dirty="0" err="1"/>
              <a:t>Product</a:t>
            </a:r>
            <a:r>
              <a:rPr lang="pt-BR" sz="1800" dirty="0"/>
              <a:t> </a:t>
            </a:r>
            <a:r>
              <a:rPr lang="pt-BR" sz="1800" dirty="0" err="1"/>
              <a:t>Owner</a:t>
            </a:r>
            <a:r>
              <a:rPr lang="pt-BR" sz="1800" dirty="0"/>
              <a:t> pode cancelar a sprint.</a:t>
            </a:r>
          </a:p>
          <a:p>
            <a:pPr>
              <a:buNone/>
            </a:pPr>
            <a:endParaRPr lang="pt-BR" sz="18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018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Sprint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Reunião Diária</a:t>
            </a:r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92500"/>
          </a:bodyPr>
          <a:lstStyle/>
          <a:p>
            <a:pPr>
              <a:buNone/>
            </a:pPr>
            <a:r>
              <a:rPr lang="pt-BR" sz="2000" dirty="0"/>
              <a:t>• Reunião de 15 minutos para</a:t>
            </a:r>
            <a:endParaRPr lang="pt-BR"/>
          </a:p>
          <a:p>
            <a:pPr>
              <a:buNone/>
            </a:pPr>
            <a:r>
              <a:rPr lang="pt-BR" sz="2000" dirty="0"/>
              <a:t>o sincronizar as atividades e criar um plano para as próximas 24 horas, e</a:t>
            </a:r>
            <a:endParaRPr lang="pt-BR" dirty="0"/>
          </a:p>
          <a:p>
            <a:pPr>
              <a:buNone/>
            </a:pPr>
            <a:r>
              <a:rPr lang="pt-BR" sz="2000" dirty="0"/>
              <a:t>o inspecionar se o progresso tende para completar o trabalho do </a:t>
            </a:r>
            <a:endParaRPr lang="pt-BR" dirty="0"/>
          </a:p>
          <a:p>
            <a:pPr>
              <a:buNone/>
            </a:pPr>
            <a:r>
              <a:rPr lang="pt-BR" sz="2000" dirty="0"/>
              <a:t>Backlog da Sprint.</a:t>
            </a:r>
            <a:endParaRPr lang="pt-BR" dirty="0"/>
          </a:p>
          <a:p>
            <a:pPr>
              <a:buNone/>
            </a:pPr>
            <a:r>
              <a:rPr lang="pt-BR" sz="2000" dirty="0"/>
              <a:t>• Respondem: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</a:t>
            </a:r>
            <a:r>
              <a:rPr lang="pt-BR" sz="2000" dirty="0" err="1"/>
              <a:t>O</a:t>
            </a:r>
            <a:r>
              <a:rPr lang="pt-BR" sz="2000" dirty="0"/>
              <a:t> que eu fiz ontem que ajudou o Time de Desenvolvimento a atender </a:t>
            </a:r>
            <a:endParaRPr lang="pt-BR" dirty="0"/>
          </a:p>
          <a:p>
            <a:pPr>
              <a:buNone/>
            </a:pPr>
            <a:r>
              <a:rPr lang="pt-BR" sz="2000" dirty="0"/>
              <a:t>a meta da Sprint?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</a:t>
            </a:r>
            <a:r>
              <a:rPr lang="pt-BR" sz="2000" dirty="0" err="1"/>
              <a:t>O</a:t>
            </a:r>
            <a:r>
              <a:rPr lang="pt-BR" sz="2000" dirty="0"/>
              <a:t> que eu farei hoje para ajudar o Time de Desenvolvimento atender a </a:t>
            </a:r>
            <a:endParaRPr lang="pt-BR" dirty="0"/>
          </a:p>
          <a:p>
            <a:pPr>
              <a:buNone/>
            </a:pPr>
            <a:r>
              <a:rPr lang="pt-BR" sz="2000" dirty="0"/>
              <a:t>meta da Sprint?</a:t>
            </a:r>
            <a:endParaRPr lang="pt-BR" dirty="0"/>
          </a:p>
          <a:p>
            <a:pPr>
              <a:buNone/>
            </a:pPr>
            <a:r>
              <a:rPr lang="pt-BR" sz="2000" dirty="0"/>
              <a:t>o Eu vejo algum obstáculo que impeça a mim ou o Time de </a:t>
            </a:r>
            <a:endParaRPr lang="pt-BR" dirty="0"/>
          </a:p>
          <a:p>
            <a:pPr>
              <a:buNone/>
            </a:pPr>
            <a:r>
              <a:rPr lang="pt-BR" sz="2000" dirty="0"/>
              <a:t>Desenvolvimento no atendimento da meta da Sprint?</a:t>
            </a:r>
            <a:endParaRPr lang="pt-BR" dirty="0"/>
          </a:p>
          <a:p>
            <a:pPr>
              <a:buNone/>
            </a:pPr>
            <a:r>
              <a:rPr lang="pt-BR" sz="2000" dirty="0"/>
              <a:t>• Discussão: adequabilidade e viabilidade no contexto da Adm. Pub</a:t>
            </a:r>
            <a:endParaRPr lang="pt-BR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272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5093520" y="3427493"/>
            <a:ext cx="6589707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  <a:t>METODOLOGIAS TRADICIONAIS</a:t>
            </a:r>
            <a:endParaRPr lang="en-US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8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Artefatos Scrum</a:t>
            </a:r>
            <a:endParaRPr lang="pt-BR" dirty="0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 sz="2000" dirty="0"/>
              <a:t>• Backlog do Produto</a:t>
            </a:r>
            <a:endParaRPr lang="pt-BR" dirty="0"/>
          </a:p>
          <a:p>
            <a:pPr>
              <a:buNone/>
            </a:pPr>
            <a:r>
              <a:rPr lang="pt-BR" sz="2000" dirty="0"/>
              <a:t>• Backlog da Sprint</a:t>
            </a:r>
            <a:endParaRPr lang="pt-BR" dirty="0"/>
          </a:p>
          <a:p>
            <a:pPr>
              <a:buNone/>
            </a:pPr>
            <a:r>
              <a:rPr lang="pt-BR" sz="2000" dirty="0"/>
              <a:t>• Incremento</a:t>
            </a:r>
            <a:endParaRPr lang="pt-BR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64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Backlog do Produto</a:t>
            </a:r>
            <a:endParaRPr lang="pt-BR" dirty="0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 sz="2000" dirty="0"/>
              <a:t>• É uma lista ordenada de tudo que deve ser necessário no produto, </a:t>
            </a:r>
            <a:endParaRPr lang="pt-BR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e é a única origem dos requisitos </a:t>
            </a:r>
            <a:endParaRPr lang="pt-BR" dirty="0"/>
          </a:p>
          <a:p>
            <a:pPr>
              <a:buNone/>
            </a:pPr>
            <a:r>
              <a:rPr lang="pt-BR" sz="2000" dirty="0"/>
              <a:t>✓ para qualquer mudança no produto. </a:t>
            </a:r>
            <a:endParaRPr lang="pt-BR" dirty="0"/>
          </a:p>
          <a:p>
            <a:pPr>
              <a:buNone/>
            </a:pPr>
            <a:r>
              <a:rPr lang="pt-BR" sz="2000" dirty="0"/>
              <a:t>• O </a:t>
            </a:r>
            <a:r>
              <a:rPr lang="pt-BR" sz="2000" dirty="0" err="1"/>
              <a:t>Product</a:t>
            </a:r>
            <a:r>
              <a:rPr lang="pt-BR" sz="2000" dirty="0"/>
              <a:t> </a:t>
            </a:r>
            <a:r>
              <a:rPr lang="pt-BR" sz="2000" dirty="0" err="1"/>
              <a:t>Owner</a:t>
            </a:r>
            <a:r>
              <a:rPr lang="pt-BR" sz="2000" dirty="0"/>
              <a:t> é responsável pelo Backlog do Produto, </a:t>
            </a:r>
            <a:endParaRPr lang="pt-BR" dirty="0"/>
          </a:p>
          <a:p>
            <a:pPr>
              <a:buNone/>
            </a:pPr>
            <a:r>
              <a:rPr lang="pt-BR" sz="2000" dirty="0"/>
              <a:t>o incluindo seu conteúdo, disponibilidade e ordenação.</a:t>
            </a:r>
            <a:endParaRPr lang="pt-BR" dirty="0"/>
          </a:p>
          <a:p>
            <a:pPr>
              <a:buNone/>
            </a:pPr>
            <a:r>
              <a:rPr lang="pt-BR" sz="2000" dirty="0"/>
              <a:t>• Nunca está completo, pois é dinâmico. </a:t>
            </a:r>
            <a:endParaRPr lang="pt-BR" dirty="0"/>
          </a:p>
          <a:p>
            <a:pPr>
              <a:buNone/>
            </a:pPr>
            <a:r>
              <a:rPr lang="pt-BR" sz="2000" dirty="0"/>
              <a:t>o Os primeiros desenvolvimentos apenas estabelecem os requisitos </a:t>
            </a:r>
            <a:endParaRPr lang="pt-BR" dirty="0"/>
          </a:p>
          <a:p>
            <a:pPr>
              <a:buNone/>
            </a:pPr>
            <a:r>
              <a:rPr lang="pt-BR" sz="2000" dirty="0"/>
              <a:t>inicialmente conhecidos e melhor entendidos. </a:t>
            </a:r>
            <a:endParaRPr lang="pt-BR" dirty="0"/>
          </a:p>
          <a:p>
            <a:pPr>
              <a:buNone/>
            </a:pPr>
            <a:r>
              <a:rPr lang="pt-BR" sz="2000" dirty="0"/>
              <a:t>o Muda para dar mais utilidade e competitividade ao produto</a:t>
            </a:r>
            <a:endParaRPr lang="pt-BR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90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Backlog do Produto</a:t>
            </a:r>
            <a:endParaRPr lang="pt-BR" dirty="0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 sz="2000" dirty="0"/>
              <a:t>• Influenciado por mudanças no mercado e nas tecnologias</a:t>
            </a:r>
            <a:endParaRPr lang="pt-BR" dirty="0"/>
          </a:p>
          <a:p>
            <a:pPr>
              <a:buNone/>
            </a:pPr>
            <a:r>
              <a:rPr lang="pt-BR" sz="2000" dirty="0"/>
              <a:t>• Lista todas as características, funções, requisitos, melhorias e </a:t>
            </a:r>
            <a:endParaRPr lang="pt-BR" dirty="0"/>
          </a:p>
          <a:p>
            <a:pPr>
              <a:buNone/>
            </a:pPr>
            <a:r>
              <a:rPr lang="pt-BR" sz="2000" dirty="0"/>
              <a:t>correções </a:t>
            </a:r>
            <a:endParaRPr lang="pt-BR"/>
          </a:p>
          <a:p>
            <a:pPr>
              <a:buNone/>
            </a:pPr>
            <a:r>
              <a:rPr lang="pt-BR" sz="2000" dirty="0"/>
              <a:t>o que formam as mudanças que devem ser feitas no produto nas </a:t>
            </a:r>
            <a:endParaRPr lang="pt-BR"/>
          </a:p>
          <a:p>
            <a:pPr>
              <a:buNone/>
            </a:pPr>
            <a:r>
              <a:rPr lang="pt-BR" sz="2000" dirty="0"/>
              <a:t>futuras versões. </a:t>
            </a:r>
            <a:endParaRPr lang="pt-BR"/>
          </a:p>
          <a:p>
            <a:pPr>
              <a:buNone/>
            </a:pPr>
            <a:r>
              <a:rPr lang="pt-BR" sz="2000" dirty="0"/>
              <a:t>• Os itens possuem os atributos de </a:t>
            </a:r>
            <a:endParaRPr lang="pt-BR"/>
          </a:p>
          <a:p>
            <a:pPr>
              <a:buNone/>
            </a:pPr>
            <a:r>
              <a:rPr lang="pt-BR" sz="2000" dirty="0"/>
              <a:t>o descrição, ordem, estimativa e valor.</a:t>
            </a:r>
            <a:endParaRPr lang="pt-BR"/>
          </a:p>
          <a:p>
            <a:pPr>
              <a:buNone/>
            </a:pPr>
            <a:r>
              <a:rPr lang="pt-BR" sz="2000" dirty="0"/>
              <a:t>• O refinamento do Backlog do Produto é a ação de adicionar </a:t>
            </a:r>
            <a:endParaRPr lang="pt-BR"/>
          </a:p>
          <a:p>
            <a:pPr>
              <a:buNone/>
            </a:pPr>
            <a:r>
              <a:rPr lang="pt-BR" sz="2000" dirty="0"/>
              <a:t>o detalhes, estimativas e ordem aos itens no Backlog do Produto.</a:t>
            </a:r>
            <a:endParaRPr lang="pt-BR"/>
          </a:p>
          <a:p>
            <a:pPr>
              <a:buNone/>
            </a:pPr>
            <a:r>
              <a:rPr lang="pt-BR" sz="2000" dirty="0"/>
              <a:t>• Os itens do Backlog do Produto de ordem mais alta (topo da lista) </a:t>
            </a:r>
            <a:endParaRPr lang="pt-BR"/>
          </a:p>
          <a:p>
            <a:pPr>
              <a:buNone/>
            </a:pPr>
            <a:r>
              <a:rPr lang="pt-BR" sz="2000" dirty="0"/>
              <a:t>o devem ser mais claros e mais detalhados</a:t>
            </a:r>
            <a:endParaRPr lang="pt-BR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42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Kanban</a:t>
            </a:r>
            <a:endParaRPr lang="pt-BR" dirty="0" err="1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 sz="2000" dirty="0"/>
              <a:t>“Make </a:t>
            </a:r>
            <a:r>
              <a:rPr lang="pt-BR" sz="2000" dirty="0" err="1"/>
              <a:t>work</a:t>
            </a:r>
            <a:r>
              <a:rPr lang="pt-BR" sz="2000" dirty="0"/>
              <a:t> </a:t>
            </a:r>
            <a:r>
              <a:rPr lang="pt-BR" sz="2000" dirty="0" err="1"/>
              <a:t>visible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don’t</a:t>
            </a:r>
            <a:r>
              <a:rPr lang="pt-BR" sz="2000" dirty="0"/>
              <a:t> do more </a:t>
            </a:r>
            <a:r>
              <a:rPr lang="pt-BR" sz="2000" dirty="0" err="1"/>
              <a:t>work</a:t>
            </a:r>
            <a:r>
              <a:rPr lang="pt-BR" sz="2000" dirty="0"/>
              <a:t> </a:t>
            </a:r>
            <a:r>
              <a:rPr lang="pt-BR" sz="2000" dirty="0" err="1"/>
              <a:t>than</a:t>
            </a:r>
            <a:r>
              <a:rPr lang="pt-BR" sz="2000" dirty="0"/>
              <a:t> </a:t>
            </a:r>
            <a:r>
              <a:rPr lang="pt-BR" sz="2000" dirty="0" err="1"/>
              <a:t>you</a:t>
            </a:r>
            <a:r>
              <a:rPr lang="pt-BR" sz="2000" dirty="0"/>
              <a:t> </a:t>
            </a:r>
            <a:r>
              <a:rPr lang="pt-BR" sz="2000" dirty="0" err="1"/>
              <a:t>can</a:t>
            </a:r>
            <a:r>
              <a:rPr lang="pt-BR" sz="2000" dirty="0"/>
              <a:t> </a:t>
            </a:r>
            <a:r>
              <a:rPr lang="pt-BR" sz="2000" dirty="0" err="1"/>
              <a:t>handle</a:t>
            </a:r>
            <a:r>
              <a:rPr lang="pt-BR" sz="2000" dirty="0"/>
              <a:t>.” Jim Benson </a:t>
            </a:r>
            <a:endParaRPr lang="pt-BR" dirty="0"/>
          </a:p>
          <a:p>
            <a:pPr>
              <a:buNone/>
            </a:pPr>
            <a:r>
              <a:rPr lang="pt-BR" sz="2000" dirty="0"/>
              <a:t>Deixe o trabalho visível e não inicie mais trabalho do que você pode lidar.</a:t>
            </a:r>
            <a:endParaRPr lang="pt-BR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65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Histórico do Sistema </a:t>
            </a:r>
            <a:r>
              <a:rPr lang="pt-BR" dirty="0" err="1">
                <a:solidFill>
                  <a:srgbClr val="FFFFFF"/>
                </a:solidFill>
              </a:rPr>
              <a:t>Kanban</a:t>
            </a:r>
            <a:endParaRPr lang="pt-BR" dirty="0" err="1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85000" lnSpcReduction="20000"/>
          </a:bodyPr>
          <a:lstStyle/>
          <a:p>
            <a:pPr>
              <a:buNone/>
            </a:pPr>
            <a:r>
              <a:rPr lang="pt-BR" sz="2000" dirty="0"/>
              <a:t>• Originado na Toyota (a partir das contribuições de W. Deming[1])</a:t>
            </a:r>
            <a:endParaRPr lang="pt-BR" dirty="0"/>
          </a:p>
          <a:p>
            <a:pPr>
              <a:buNone/>
            </a:pPr>
            <a:r>
              <a:rPr lang="pt-BR" sz="2000" dirty="0"/>
              <a:t>o 1940s - Criado </a:t>
            </a:r>
            <a:r>
              <a:rPr lang="pt-BR" sz="2000" dirty="0" err="1"/>
              <a:t>Taiichi</a:t>
            </a:r>
            <a:r>
              <a:rPr lang="pt-BR" sz="2000" dirty="0"/>
              <a:t> Ohno e </a:t>
            </a:r>
            <a:r>
              <a:rPr lang="pt-BR" sz="2000" dirty="0" err="1"/>
              <a:t>Shigeo</a:t>
            </a:r>
            <a:r>
              <a:rPr lang="pt-BR" sz="2000" dirty="0"/>
              <a:t> </a:t>
            </a:r>
            <a:r>
              <a:rPr lang="pt-BR" sz="2000" dirty="0" err="1"/>
              <a:t>Shingo</a:t>
            </a:r>
            <a:r>
              <a:rPr lang="pt-BR" sz="2000" dirty="0"/>
              <a:t>.</a:t>
            </a:r>
            <a:endParaRPr lang="pt-BR" dirty="0"/>
          </a:p>
          <a:p>
            <a:pPr>
              <a:buNone/>
            </a:pPr>
            <a:r>
              <a:rPr lang="pt-BR" sz="2000" dirty="0"/>
              <a:t>o Sistema de agendamento/</a:t>
            </a:r>
            <a:r>
              <a:rPr lang="pt-BR" sz="2000" dirty="0" err="1"/>
              <a:t>cadenciamento</a:t>
            </a:r>
            <a:r>
              <a:rPr lang="pt-BR" sz="2000" dirty="0"/>
              <a:t> para Just-in-time e </a:t>
            </a:r>
            <a:r>
              <a:rPr lang="pt-BR" sz="2000" dirty="0" err="1"/>
              <a:t>lean</a:t>
            </a:r>
            <a:r>
              <a:rPr lang="pt-BR" sz="2000" dirty="0"/>
              <a:t> </a:t>
            </a:r>
            <a:endParaRPr lang="pt-BR" dirty="0"/>
          </a:p>
          <a:p>
            <a:pPr>
              <a:buNone/>
            </a:pPr>
            <a:r>
              <a:rPr lang="pt-BR" sz="2000" dirty="0" err="1"/>
              <a:t>manufacturing</a:t>
            </a:r>
            <a:endParaRPr lang="pt-BR" dirty="0" err="1"/>
          </a:p>
          <a:p>
            <a:pPr>
              <a:buNone/>
            </a:pPr>
            <a:r>
              <a:rPr lang="pt-BR" sz="2000" dirty="0"/>
              <a:t>• Desenvolveu maneiras de identificar os “Sete tipos de desperdício”</a:t>
            </a:r>
            <a:endParaRPr lang="pt-BR" dirty="0"/>
          </a:p>
          <a:p>
            <a:pPr>
              <a:buNone/>
            </a:pPr>
            <a:r>
              <a:rPr lang="pt-BR" sz="2000" dirty="0"/>
              <a:t>o Atraso, espera ou tempo gasto em uma fila sem valor agregado</a:t>
            </a:r>
            <a:endParaRPr lang="pt-BR" dirty="0"/>
          </a:p>
          <a:p>
            <a:pPr>
              <a:buNone/>
            </a:pPr>
            <a:r>
              <a:rPr lang="pt-BR" sz="2000" dirty="0"/>
              <a:t>o Produzindo mais do que você precisa</a:t>
            </a:r>
            <a:endParaRPr lang="pt-BR" dirty="0"/>
          </a:p>
          <a:p>
            <a:pPr>
              <a:buNone/>
            </a:pPr>
            <a:r>
              <a:rPr lang="pt-BR" sz="2000" dirty="0"/>
              <a:t>o Processamento excessivo ou realização de atividades sem valor agregado</a:t>
            </a:r>
            <a:endParaRPr lang="pt-BR" dirty="0"/>
          </a:p>
          <a:p>
            <a:pPr>
              <a:buNone/>
            </a:pPr>
            <a:r>
              <a:rPr lang="pt-BR" sz="2000" dirty="0"/>
              <a:t>o Transporte (movimento de produtos desnecessariamente)</a:t>
            </a:r>
            <a:endParaRPr lang="pt-BR" dirty="0"/>
          </a:p>
          <a:p>
            <a:pPr>
              <a:buNone/>
            </a:pPr>
            <a:r>
              <a:rPr lang="pt-BR" sz="2000" dirty="0"/>
              <a:t>o Movimento </a:t>
            </a:r>
            <a:endParaRPr lang="pt-BR" dirty="0"/>
          </a:p>
          <a:p>
            <a:pPr>
              <a:buNone/>
            </a:pPr>
            <a:r>
              <a:rPr lang="pt-BR" sz="2000" dirty="0"/>
              <a:t>✓ pessoas ou equipamentos se movendo ou andando mais do que o necessário para </a:t>
            </a:r>
            <a:endParaRPr lang="pt-BR" dirty="0"/>
          </a:p>
          <a:p>
            <a:pPr>
              <a:buNone/>
            </a:pPr>
            <a:r>
              <a:rPr lang="pt-BR" sz="2000" dirty="0"/>
              <a:t>executar o processamento</a:t>
            </a:r>
            <a:endParaRPr lang="pt-BR" dirty="0"/>
          </a:p>
          <a:p>
            <a:pPr>
              <a:buNone/>
            </a:pPr>
            <a:r>
              <a:rPr lang="pt-BR" sz="2000" dirty="0"/>
              <a:t>o Inventário </a:t>
            </a:r>
            <a:endParaRPr lang="pt-BR" dirty="0"/>
          </a:p>
          <a:p>
            <a:pPr>
              <a:buNone/>
            </a:pPr>
            <a:r>
              <a:rPr lang="pt-BR" sz="2000" dirty="0"/>
              <a:t>✓ todos os componentes, trabalho em processo e produto acabado não sendo </a:t>
            </a:r>
            <a:endParaRPr lang="pt-BR" dirty="0"/>
          </a:p>
          <a:p>
            <a:pPr>
              <a:buNone/>
            </a:pPr>
            <a:r>
              <a:rPr lang="pt-BR" sz="2000" dirty="0"/>
              <a:t>processados</a:t>
            </a:r>
            <a:endParaRPr lang="pt-BR" dirty="0"/>
          </a:p>
          <a:p>
            <a:pPr>
              <a:buNone/>
            </a:pPr>
            <a:r>
              <a:rPr lang="pt-BR" sz="2000" dirty="0"/>
              <a:t>o Defeitos no produto.</a:t>
            </a:r>
            <a:endParaRPr lang="pt-BR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00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 um Sistema </a:t>
            </a:r>
            <a:r>
              <a:rPr lang="pt-BR" dirty="0" err="1">
                <a:solidFill>
                  <a:srgbClr val="FFFFFF"/>
                </a:solidFill>
              </a:rPr>
              <a:t>Kanban</a:t>
            </a:r>
            <a:endParaRPr lang="pt-BR" dirty="0" err="1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85000" lnSpcReduction="10000"/>
          </a:bodyPr>
          <a:lstStyle/>
          <a:p>
            <a:pPr>
              <a:buNone/>
            </a:pPr>
            <a:r>
              <a:rPr lang="pt-BR" sz="2000" dirty="0"/>
              <a:t>• Certo número de </a:t>
            </a:r>
            <a:r>
              <a:rPr lang="pt-BR" sz="2000" dirty="0" err="1"/>
              <a:t>kanbans</a:t>
            </a:r>
            <a:r>
              <a:rPr lang="pt-BR" sz="2000" dirty="0"/>
              <a:t> (ou cartões) equivalente à capacidade de </a:t>
            </a:r>
            <a:endParaRPr lang="pt-BR" dirty="0"/>
          </a:p>
          <a:p>
            <a:pPr>
              <a:buNone/>
            </a:pPr>
            <a:r>
              <a:rPr lang="pt-BR" sz="2000" dirty="0"/>
              <a:t>um sistema é colocado em circulação. 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Um cartão é anexado a um trabalho. </a:t>
            </a:r>
            <a:endParaRPr lang="pt-BR" dirty="0"/>
          </a:p>
          <a:p>
            <a:pPr>
              <a:buNone/>
            </a:pPr>
            <a:r>
              <a:rPr lang="pt-BR" sz="2000" dirty="0"/>
              <a:t>o Cada cartão age como um mecanismo de sinalização. 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Um novo trabalho pode ser iniciado apenas quando um cartão está </a:t>
            </a:r>
            <a:endParaRPr lang="pt-BR" dirty="0"/>
          </a:p>
          <a:p>
            <a:pPr>
              <a:buNone/>
            </a:pPr>
            <a:r>
              <a:rPr lang="pt-BR" sz="2000" dirty="0"/>
              <a:t>disponível. 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Este cartão livre é anexado a um trabalho e o segue à medida que ele flui </a:t>
            </a:r>
            <a:endParaRPr lang="pt-BR" dirty="0"/>
          </a:p>
          <a:p>
            <a:pPr>
              <a:buNone/>
            </a:pPr>
            <a:r>
              <a:rPr lang="pt-BR" sz="2000" dirty="0"/>
              <a:t>através do sistema. 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Quando não há mais cartões livres, nenhum trabalho adicional pode ser </a:t>
            </a:r>
            <a:endParaRPr lang="pt-BR" dirty="0"/>
          </a:p>
          <a:p>
            <a:pPr>
              <a:buNone/>
            </a:pPr>
            <a:r>
              <a:rPr lang="pt-BR" sz="2000" dirty="0"/>
              <a:t>iniciado. 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Qualquer novo trabalho deve esperar em uma fila até que um cartão </a:t>
            </a:r>
            <a:endParaRPr lang="pt-BR" dirty="0"/>
          </a:p>
          <a:p>
            <a:pPr>
              <a:buNone/>
            </a:pPr>
            <a:r>
              <a:rPr lang="pt-BR" sz="2000" dirty="0"/>
              <a:t>esteja disponível. 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Quando algum trabalho for concluído, seu cartão é liberado. </a:t>
            </a:r>
            <a:endParaRPr lang="pt-BR" dirty="0"/>
          </a:p>
          <a:p>
            <a:pPr>
              <a:buNone/>
            </a:pPr>
            <a:r>
              <a:rPr lang="pt-BR" sz="2000" dirty="0" err="1"/>
              <a:t>o</a:t>
            </a:r>
            <a:r>
              <a:rPr lang="pt-BR" sz="2000" dirty="0"/>
              <a:t> Com um cartão agora livre, um novo trabalho da fila pode ser iniciado.</a:t>
            </a:r>
            <a:endParaRPr lang="pt-BR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221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 um Sistema </a:t>
            </a:r>
            <a:r>
              <a:rPr lang="pt-BR" dirty="0" err="1">
                <a:solidFill>
                  <a:srgbClr val="FFFFFF"/>
                </a:solidFill>
              </a:rPr>
              <a:t>Kanban</a:t>
            </a:r>
            <a:endParaRPr lang="pt-BR" dirty="0" err="1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 descr="Forma, Quadrado&#10;&#10;Descrição gerada automaticamente">
            <a:extLst>
              <a:ext uri="{FF2B5EF4-FFF2-40B4-BE49-F238E27FC236}">
                <a16:creationId xmlns:a16="http://schemas.microsoft.com/office/drawing/2014/main" id="{7D0E2CA6-C1E4-2252-702C-3727FDAF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47" y="2206206"/>
            <a:ext cx="6096000" cy="2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9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Regras de uso do Quadro </a:t>
            </a:r>
            <a:r>
              <a:rPr lang="pt-BR" dirty="0" err="1">
                <a:solidFill>
                  <a:srgbClr val="FFFFFF"/>
                </a:solidFill>
              </a:rPr>
              <a:t>Kanban</a:t>
            </a:r>
            <a:endParaRPr lang="pt-BR" dirty="0" err="1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81DE1D-CDD5-843E-0E71-E56237783384}"/>
              </a:ext>
            </a:extLst>
          </p:cNvPr>
          <p:cNvSpPr txBox="1"/>
          <p:nvPr/>
        </p:nvSpPr>
        <p:spPr>
          <a:xfrm>
            <a:off x="4734169" y="1598246"/>
            <a:ext cx="602566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• Não exceder o limite de WIP</a:t>
            </a:r>
          </a:p>
          <a:p>
            <a:r>
              <a:rPr lang="en-US"/>
              <a:t>• A coluna “Pronto” faz parte da contagem para atingir o limite de WIP</a:t>
            </a:r>
          </a:p>
          <a:p>
            <a:r>
              <a:rPr lang="en-US"/>
              <a:t>o A coluna “Pronto” da validação não tem limite.</a:t>
            </a:r>
          </a:p>
          <a:p>
            <a:r>
              <a:rPr lang="en-US"/>
              <a:t>• Um cartão só é movimentado para “Fazendo” quando realmente se </a:t>
            </a:r>
          </a:p>
          <a:p>
            <a:r>
              <a:rPr lang="en-US"/>
              <a:t>inicia a tarefa.</a:t>
            </a:r>
          </a:p>
          <a:p>
            <a:r>
              <a:rPr lang="en-US"/>
              <a:t>• Os itens subdivididos não contam para atingir o limite na etapa de </a:t>
            </a:r>
          </a:p>
          <a:p>
            <a:r>
              <a:rPr lang="en-US"/>
              <a:t>especificação.</a:t>
            </a:r>
          </a:p>
          <a:p>
            <a:r>
              <a:rPr lang="en-US"/>
              <a:t>o Porém, é contabilizado nas próximas etapas.</a:t>
            </a:r>
          </a:p>
          <a:p>
            <a:r>
              <a:rPr lang="en-US"/>
              <a:t>• Cartões no backlog são ordenados por prioridade.</a:t>
            </a:r>
          </a:p>
          <a:p>
            <a:r>
              <a:rPr lang="en-US"/>
              <a:t>o Qualquer membro pode reordenar os cartões</a:t>
            </a:r>
          </a:p>
          <a:p>
            <a:r>
              <a:rPr lang="en-US"/>
              <a:t>✓ Desde que em acordo com o restante da equipe</a:t>
            </a:r>
          </a:p>
          <a:p>
            <a:r>
              <a:rPr lang="en-US"/>
              <a:t>• Avança-se os cartões a qualquer tempo que terminem uma etapa</a:t>
            </a:r>
          </a:p>
          <a:p>
            <a:r>
              <a:rPr lang="en-US"/>
              <a:t>o Uma boa prática é conferir as regras de “Pronto” com um colega</a:t>
            </a:r>
          </a:p>
          <a:p>
            <a:r>
              <a:rPr lang="en-US"/>
              <a:t>• Atribuição de novos itens a pessoas é realizada “just in time”</a:t>
            </a:r>
          </a:p>
        </p:txBody>
      </p:sp>
    </p:spTree>
    <p:extLst>
      <p:ext uri="{BB962C8B-B14F-4D97-AF65-F5344CB8AC3E}">
        <p14:creationId xmlns:p14="http://schemas.microsoft.com/office/powerpoint/2010/main" val="148503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Benefícios do uso do </a:t>
            </a:r>
            <a:r>
              <a:rPr lang="pt-BR" dirty="0" err="1">
                <a:solidFill>
                  <a:srgbClr val="FFFFFF"/>
                </a:solidFill>
              </a:rPr>
              <a:t>Kanban</a:t>
            </a:r>
            <a:endParaRPr lang="pt-BR" dirty="0" err="1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 sz="2000"/>
              <a:t>• O simples ato de limitar o trabalho-em-progresso com o kanban</a:t>
            </a:r>
            <a:endParaRPr lang="pt-BR"/>
          </a:p>
          <a:p>
            <a:pPr>
              <a:buNone/>
            </a:pPr>
            <a:r>
              <a:rPr lang="pt-BR" sz="2000"/>
              <a:t>o incentiva maior qualidade e maior desempenho. </a:t>
            </a:r>
            <a:endParaRPr lang="pt-BR"/>
          </a:p>
          <a:p>
            <a:pPr>
              <a:buNone/>
            </a:pPr>
            <a:r>
              <a:rPr lang="pt-BR" sz="2000"/>
              <a:t>• Reduzir o limite WIP </a:t>
            </a:r>
            <a:endParaRPr lang="pt-BR"/>
          </a:p>
          <a:p>
            <a:pPr>
              <a:buNone/>
            </a:pPr>
            <a:r>
              <a:rPr lang="pt-BR" sz="2000"/>
              <a:t>o Diminui o lead time (tempo entre o início e o fim da produção) e</a:t>
            </a:r>
            <a:endParaRPr lang="pt-BR"/>
          </a:p>
          <a:p>
            <a:pPr>
              <a:buNone/>
            </a:pPr>
            <a:r>
              <a:rPr lang="pt-BR" sz="2000" dirty="0"/>
              <a:t>✓ Melhora a qualidade de vida dos trabalhadores.</a:t>
            </a:r>
            <a:endParaRPr lang="pt-BR" dirty="0"/>
          </a:p>
          <a:p>
            <a:pPr>
              <a:buNone/>
            </a:pPr>
            <a:r>
              <a:rPr lang="pt-BR" sz="2000" dirty="0"/>
              <a:t>• Cadência regular de liberação e entregas consistentes, </a:t>
            </a:r>
            <a:endParaRPr lang="pt-BR" dirty="0"/>
          </a:p>
          <a:p>
            <a:pPr>
              <a:buNone/>
            </a:pPr>
            <a:r>
              <a:rPr lang="pt-BR" sz="2000" dirty="0"/>
              <a:t>o ajudam a construir a confiança dos clientes e </a:t>
            </a:r>
            <a:endParaRPr lang="pt-BR" dirty="0"/>
          </a:p>
          <a:p>
            <a:pPr>
              <a:buNone/>
            </a:pPr>
            <a:r>
              <a:rPr lang="pt-BR" sz="2000" dirty="0"/>
              <a:t>o confiança ao longo da cadeia de valor </a:t>
            </a:r>
            <a:endParaRPr lang="pt-BR" dirty="0"/>
          </a:p>
          <a:p>
            <a:pPr>
              <a:buNone/>
            </a:pPr>
            <a:r>
              <a:rPr lang="pt-BR" sz="2000" dirty="0"/>
              <a:t>✓ departamentos, fornecedores e parceiros.</a:t>
            </a:r>
            <a:endParaRPr lang="pt-BR" dirty="0"/>
          </a:p>
          <a:p>
            <a:pPr>
              <a:buNone/>
            </a:pPr>
            <a:r>
              <a:rPr lang="pt-BR" sz="2000" dirty="0"/>
              <a:t>• Cria uma tensão positiva no ambiente de trabalho </a:t>
            </a:r>
            <a:endParaRPr lang="pt-BR" dirty="0"/>
          </a:p>
          <a:p>
            <a:pPr>
              <a:buNone/>
            </a:pPr>
            <a:r>
              <a:rPr lang="pt-BR" sz="2000" dirty="0"/>
              <a:t>o que força a discussão sobre os problemas. </a:t>
            </a:r>
            <a:endParaRPr lang="pt-BR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121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XP – </a:t>
            </a:r>
            <a:r>
              <a:rPr lang="en-US" err="1">
                <a:solidFill>
                  <a:srgbClr val="FFFFFF"/>
                </a:solidFill>
              </a:rPr>
              <a:t>eXtreme</a:t>
            </a:r>
            <a:r>
              <a:rPr lang="en-US">
                <a:solidFill>
                  <a:srgbClr val="FFFFFF"/>
                </a:solidFill>
              </a:rPr>
              <a:t> Programming</a:t>
            </a:r>
            <a:endParaRPr lang="pt-BR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pt-BR" sz="3200">
                <a:latin typeface="Comic Sans MS"/>
              </a:rPr>
              <a:t>“Trata-se de uma metodologia ágil para equipes pequenas e médias desenvolvendo software com </a:t>
            </a:r>
            <a:r>
              <a:rPr lang="pt-BR" sz="3200" u="sng">
                <a:latin typeface="Comic Sans MS"/>
              </a:rPr>
              <a:t>requisitos vagos</a:t>
            </a:r>
            <a:r>
              <a:rPr lang="pt-BR" sz="3200">
                <a:latin typeface="Comic Sans MS"/>
              </a:rPr>
              <a:t> e em constante mudança”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62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Modelo Cascata</a:t>
            </a: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Font typeface="Calibri"/>
              <a:buChar char="-"/>
            </a:pPr>
            <a:r>
              <a:rPr lang="pt-BR" sz="2600"/>
              <a:t>Apropriado quando os requisitos estão bem definidos e estáveis.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r>
              <a:rPr lang="pt-BR" sz="2600"/>
              <a:t>Modelo sequencial.</a:t>
            </a:r>
          </a:p>
          <a:p>
            <a:pPr indent="-457200">
              <a:spcBef>
                <a:spcPts val="0"/>
              </a:spcBef>
              <a:buFont typeface="Calibri"/>
              <a:buChar char="-"/>
            </a:pPr>
            <a:endParaRPr lang="pt-BR" sz="2600"/>
          </a:p>
          <a:p>
            <a:pPr marL="114300" indent="0">
              <a:buNone/>
            </a:pPr>
            <a:r>
              <a:rPr lang="pt-BR" sz="2600"/>
              <a:t>Nesse tipo de </a:t>
            </a:r>
            <a:r>
              <a:rPr lang="pt-BR" sz="2600" err="1"/>
              <a:t>modelo,Projetos</a:t>
            </a:r>
            <a:r>
              <a:rPr lang="pt-BR" sz="2600"/>
              <a:t> reais raramente seguem um fluxo </a:t>
            </a:r>
            <a:r>
              <a:rPr lang="pt-BR" sz="2600" err="1"/>
              <a:t>sequencial.É</a:t>
            </a:r>
            <a:r>
              <a:rPr lang="pt-BR" sz="2600"/>
              <a:t> difícil para o cliente estabelecer (de início) explicitamente todas as suas necessidades</a:t>
            </a:r>
          </a:p>
        </p:txBody>
      </p:sp>
      <p:sp>
        <p:nvSpPr>
          <p:cNvPr id="96" name="Google Shape;96;p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XP – </a:t>
            </a:r>
            <a:r>
              <a:rPr lang="en-US" err="1">
                <a:solidFill>
                  <a:srgbClr val="FFFFFF"/>
                </a:solidFill>
              </a:rPr>
              <a:t>eXtreme</a:t>
            </a:r>
            <a:r>
              <a:rPr lang="en-US">
                <a:solidFill>
                  <a:srgbClr val="FFFFFF"/>
                </a:solidFill>
              </a:rPr>
              <a:t> Programming</a:t>
            </a:r>
            <a:endParaRPr lang="pt-BR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BR">
                <a:latin typeface="Comic Sans MS"/>
              </a:rPr>
              <a:t>Levar todas as boas práticas ao Extremo</a:t>
            </a:r>
            <a:endParaRPr lang="en-US">
              <a:latin typeface="Comic Sans MS"/>
            </a:endParaRPr>
          </a:p>
          <a:p>
            <a:pPr marL="12001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BR">
                <a:latin typeface="Comic Sans MS"/>
              </a:rPr>
              <a:t>Se testar é bom, vamos testar toda hora!!</a:t>
            </a:r>
            <a:endParaRPr lang="en-US">
              <a:latin typeface="Comic Sans MS"/>
            </a:endParaRPr>
          </a:p>
          <a:p>
            <a:pPr marL="12001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BR">
                <a:latin typeface="Comic Sans MS"/>
              </a:rPr>
              <a:t>Se projetar é bom, vamos fazer disso parte do trabalho diário de cada pessoa!</a:t>
            </a:r>
            <a:endParaRPr lang="en-US">
              <a:latin typeface="Comic Sans MS"/>
            </a:endParaRPr>
          </a:p>
          <a:p>
            <a:pPr marL="12001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BR" dirty="0">
                <a:latin typeface="Comic Sans MS"/>
              </a:rPr>
              <a:t>Se integrar é bom, vamos integrar a maior quantidade de vezes possível!</a:t>
            </a:r>
            <a:endParaRPr lang="en-US" dirty="0">
              <a:latin typeface="Comic Sans MS"/>
            </a:endParaRPr>
          </a:p>
          <a:p>
            <a:pPr marL="12001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BR" dirty="0">
                <a:latin typeface="Comic Sans MS"/>
              </a:rPr>
              <a:t>Se iterações curtas é bom, vamos deixar as iterações realmente curtas!</a:t>
            </a:r>
            <a:endParaRPr lang="pt-BR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03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BR" sz="4000" dirty="0">
                <a:solidFill>
                  <a:schemeClr val="accent2"/>
                </a:solidFill>
              </a:rPr>
              <a:t>Modelo Cascata</a:t>
            </a:r>
            <a:endParaRPr lang="pt-BR" dirty="0"/>
          </a:p>
        </p:txBody>
      </p:sp>
      <p:sp>
        <p:nvSpPr>
          <p:cNvPr id="96" name="Google Shape;96;p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4B4F88E7-0105-1AC7-FC76-E8869437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650" y="1715409"/>
            <a:ext cx="8876805" cy="43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4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/>
              <a:t>PDCA (</a:t>
            </a:r>
            <a:r>
              <a:rPr lang="pt-BR" err="1"/>
              <a:t>Plan</a:t>
            </a:r>
            <a:r>
              <a:rPr lang="pt-BR"/>
              <a:t> – Do – </a:t>
            </a:r>
            <a:r>
              <a:rPr lang="pt-BR" err="1"/>
              <a:t>Check</a:t>
            </a:r>
            <a:r>
              <a:rPr lang="pt-BR"/>
              <a:t> – </a:t>
            </a:r>
            <a:r>
              <a:rPr lang="pt-BR" err="1"/>
              <a:t>Act</a:t>
            </a:r>
            <a:r>
              <a:rPr lang="pt-BR"/>
              <a:t> )</a:t>
            </a:r>
          </a:p>
        </p:txBody>
      </p:sp>
      <p:sp>
        <p:nvSpPr>
          <p:cNvPr id="158" name="Freeform: Shape 15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None/>
            </a:pPr>
            <a:endParaRPr lang="pt-BR" sz="1100"/>
          </a:p>
          <a:p>
            <a:pPr>
              <a:buNone/>
            </a:pPr>
            <a:r>
              <a:rPr lang="pt-BR" sz="1100"/>
              <a:t>• William Deming</a:t>
            </a:r>
          </a:p>
          <a:p>
            <a:pPr>
              <a:buNone/>
            </a:pPr>
            <a:r>
              <a:rPr lang="pt-BR" sz="1100" err="1"/>
              <a:t>o</a:t>
            </a:r>
            <a:r>
              <a:rPr lang="pt-BR" sz="1100"/>
              <a:t> Nos EUA </a:t>
            </a:r>
          </a:p>
          <a:p>
            <a:pPr>
              <a:buNone/>
            </a:pPr>
            <a:r>
              <a:rPr lang="pt-BR" sz="1100"/>
              <a:t>✓ Professor e consultor de negócios;</a:t>
            </a:r>
          </a:p>
          <a:p>
            <a:pPr>
              <a:buNone/>
            </a:pPr>
            <a:r>
              <a:rPr lang="pt-BR" sz="1100"/>
              <a:t>✓ Adaptou o trabalho de </a:t>
            </a:r>
            <a:r>
              <a:rPr lang="pt-BR" sz="1100" err="1"/>
              <a:t>Water</a:t>
            </a:r>
            <a:r>
              <a:rPr lang="pt-BR" sz="1100"/>
              <a:t> </a:t>
            </a:r>
            <a:r>
              <a:rPr lang="pt-BR" sz="1100" err="1"/>
              <a:t>Shewhart</a:t>
            </a:r>
            <a:r>
              <a:rPr lang="pt-BR" sz="1100"/>
              <a:t> para criar o PDCA; e</a:t>
            </a:r>
          </a:p>
          <a:p>
            <a:pPr>
              <a:buNone/>
            </a:pPr>
            <a:r>
              <a:rPr lang="pt-BR" sz="1100"/>
              <a:t>✓ Ensinou as técnicas de controle estatístico de processo (CEP) para trabalhadores </a:t>
            </a:r>
          </a:p>
          <a:p>
            <a:pPr>
              <a:buNone/>
            </a:pPr>
            <a:r>
              <a:rPr lang="pt-BR" sz="1100"/>
              <a:t>da indústria bélica durante os tempos da 2ª Guerra.</a:t>
            </a:r>
          </a:p>
          <a:p>
            <a:pPr>
              <a:buNone/>
            </a:pPr>
            <a:r>
              <a:rPr lang="pt-BR" sz="1100" err="1"/>
              <a:t>o</a:t>
            </a:r>
            <a:r>
              <a:rPr lang="pt-BR" sz="1100"/>
              <a:t> No Japão (enviado para ajudar a reconstruir o país)</a:t>
            </a:r>
          </a:p>
          <a:p>
            <a:pPr>
              <a:buNone/>
            </a:pPr>
            <a:r>
              <a:rPr lang="pt-BR" sz="1100"/>
              <a:t>✓ Foi solicitado pelos EUA a ajudar no Censo do Japão;</a:t>
            </a:r>
          </a:p>
          <a:p>
            <a:pPr>
              <a:buNone/>
            </a:pPr>
            <a:r>
              <a:rPr lang="pt-BR" sz="1100"/>
              <a:t>✓ Treinou centenas de engenheiros, gestores e acadêmicos em CEP e controle de </a:t>
            </a:r>
          </a:p>
          <a:p>
            <a:pPr>
              <a:buNone/>
            </a:pPr>
            <a:r>
              <a:rPr lang="pt-BR" sz="1100"/>
              <a:t>qualidade; e</a:t>
            </a:r>
          </a:p>
          <a:p>
            <a:pPr>
              <a:buNone/>
            </a:pPr>
            <a:r>
              <a:rPr lang="pt-BR" sz="1100"/>
              <a:t>✓ “Melhorar a qualidade vai reduzir despesas, enquanto aumenta a produtividade </a:t>
            </a:r>
          </a:p>
          <a:p>
            <a:pPr>
              <a:buNone/>
            </a:pPr>
            <a:r>
              <a:rPr lang="pt-BR" sz="1100"/>
              <a:t>e o </a:t>
            </a:r>
            <a:r>
              <a:rPr lang="pt-BR" sz="1100" err="1"/>
              <a:t>marketshare</a:t>
            </a:r>
            <a:r>
              <a:rPr lang="pt-BR" sz="1100"/>
              <a:t>”</a:t>
            </a:r>
          </a:p>
        </p:txBody>
      </p:sp>
      <p:sp>
        <p:nvSpPr>
          <p:cNvPr id="160" name="Oval 15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Block Arc 15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Arc 16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267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PDCA (Plan – Do – Check – Act )</a:t>
            </a:r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None/>
            </a:pPr>
            <a:endParaRPr lang="pt-BR"/>
          </a:p>
          <a:p>
            <a:pPr>
              <a:buNone/>
            </a:pPr>
            <a:r>
              <a:rPr lang="pt-BR"/>
              <a:t>Processo de Melhoria contínua (iterativo)</a:t>
            </a:r>
          </a:p>
          <a:p>
            <a:pPr>
              <a:buNone/>
            </a:pPr>
            <a:r>
              <a:rPr lang="pt-BR"/>
              <a:t>o Difundido por William Deming;</a:t>
            </a:r>
          </a:p>
          <a:p>
            <a:pPr>
              <a:buNone/>
            </a:pPr>
            <a:r>
              <a:rPr lang="pt-BR" err="1"/>
              <a:t>o</a:t>
            </a:r>
            <a:r>
              <a:rPr lang="pt-BR"/>
              <a:t> Usado para se atingir excelência em algum processo/atividade;</a:t>
            </a:r>
          </a:p>
          <a:p>
            <a:pPr>
              <a:buNone/>
            </a:pPr>
            <a:r>
              <a:rPr lang="pt-BR" err="1"/>
              <a:t>o</a:t>
            </a:r>
            <a:r>
              <a:rPr lang="pt-BR"/>
              <a:t> </a:t>
            </a:r>
            <a:r>
              <a:rPr lang="pt-BR" err="1"/>
              <a:t>O</a:t>
            </a:r>
            <a:r>
              <a:rPr lang="pt-BR"/>
              <a:t> </a:t>
            </a:r>
            <a:r>
              <a:rPr lang="pt-BR" err="1"/>
              <a:t>Check</a:t>
            </a:r>
            <a:r>
              <a:rPr lang="pt-BR"/>
              <a:t> (checar) deve ser uma medição quantitativa; e</a:t>
            </a:r>
          </a:p>
          <a:p>
            <a:pPr>
              <a:buNone/>
            </a:pPr>
            <a:r>
              <a:rPr lang="pt-BR" err="1"/>
              <a:t>o</a:t>
            </a:r>
            <a:r>
              <a:rPr lang="pt-BR"/>
              <a:t> A cada ciclo, aproxima-se incrementalmente da excelência.</a:t>
            </a: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66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BR" sz="4000">
                <a:solidFill>
                  <a:schemeClr val="accent2"/>
                </a:solidFill>
              </a:rPr>
              <a:t>PDCA (</a:t>
            </a:r>
            <a:r>
              <a:rPr lang="pt-BR" sz="4000" err="1">
                <a:solidFill>
                  <a:schemeClr val="accent2"/>
                </a:solidFill>
              </a:rPr>
              <a:t>Plan</a:t>
            </a:r>
            <a:r>
              <a:rPr lang="pt-BR" sz="4000">
                <a:solidFill>
                  <a:schemeClr val="accent2"/>
                </a:solidFill>
              </a:rPr>
              <a:t> – Do – </a:t>
            </a:r>
            <a:r>
              <a:rPr lang="pt-BR" sz="4000" err="1">
                <a:solidFill>
                  <a:schemeClr val="accent2"/>
                </a:solidFill>
              </a:rPr>
              <a:t>Check</a:t>
            </a:r>
            <a:r>
              <a:rPr lang="pt-BR" sz="4000">
                <a:solidFill>
                  <a:schemeClr val="accent2"/>
                </a:solidFill>
              </a:rPr>
              <a:t> – </a:t>
            </a:r>
            <a:r>
              <a:rPr lang="pt-BR" sz="4000" err="1">
                <a:solidFill>
                  <a:schemeClr val="accent2"/>
                </a:solidFill>
              </a:rPr>
              <a:t>Act</a:t>
            </a:r>
            <a:r>
              <a:rPr lang="pt-BR" sz="4000">
                <a:solidFill>
                  <a:schemeClr val="accent2"/>
                </a:solidFill>
              </a:rPr>
              <a:t> )</a:t>
            </a:r>
            <a:endParaRPr lang="pt-BR">
              <a:solidFill>
                <a:schemeClr val="accent2"/>
              </a:solidFill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E1FACCF-7B7D-6863-7BF0-7C8F3C6A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11" y="2348791"/>
            <a:ext cx="9628909" cy="28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8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577426" y="278765"/>
            <a:ext cx="102695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BR" sz="4000" dirty="0">
                <a:solidFill>
                  <a:schemeClr val="accent2"/>
                </a:solidFill>
              </a:rPr>
              <a:t>Ciclo de Vida de um Projeto segundo o PMBOK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04E08A14-A356-CFD7-4FB9-CC800C35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06" y="1715331"/>
            <a:ext cx="9193480" cy="44070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5093520" y="3427493"/>
            <a:ext cx="6589707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  <a:t>METODOLOGIAS AGEIS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1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1002</Words>
  <Application>Microsoft Office PowerPoint</Application>
  <PresentationFormat>Widescreen</PresentationFormat>
  <Paragraphs>93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METODOLOGIAS ÁGEIS 2</vt:lpstr>
      <vt:lpstr>METODOLOGIAS TRADICIONAIS</vt:lpstr>
      <vt:lpstr>Modelo Cascata</vt:lpstr>
      <vt:lpstr>Modelo Cascata</vt:lpstr>
      <vt:lpstr>PDCA (Plan – Do – Check – Act )</vt:lpstr>
      <vt:lpstr>PDCA (Plan – Do – Check – Act )</vt:lpstr>
      <vt:lpstr>PDCA (Plan – Do – Check – Act )</vt:lpstr>
      <vt:lpstr>Ciclo de Vida de um Projeto segundo o PMBOK</vt:lpstr>
      <vt:lpstr>METODOLOGIAS AGEIS</vt:lpstr>
      <vt:lpstr>PDCA (Plan – Do – Check – Act )</vt:lpstr>
      <vt:lpstr>Introdução ao Scrum</vt:lpstr>
      <vt:lpstr>Introdução ao Scrum</vt:lpstr>
      <vt:lpstr>Alguns dos termos do Scrum</vt:lpstr>
      <vt:lpstr>Time Scrum</vt:lpstr>
      <vt:lpstr>Time Scrum</vt:lpstr>
      <vt:lpstr>Time Scrum</vt:lpstr>
      <vt:lpstr>Sprint</vt:lpstr>
      <vt:lpstr>Sprint</vt:lpstr>
      <vt:lpstr>Sprint Reunião Diária</vt:lpstr>
      <vt:lpstr>Artefatos Scrum</vt:lpstr>
      <vt:lpstr>Backlog do Produto</vt:lpstr>
      <vt:lpstr>Backlog do Produto</vt:lpstr>
      <vt:lpstr>Kanban</vt:lpstr>
      <vt:lpstr>Histórico do Sistema Kanban</vt:lpstr>
      <vt:lpstr>O que é um Sistema Kanban</vt:lpstr>
      <vt:lpstr>O que é um Sistema Kanban</vt:lpstr>
      <vt:lpstr>Regras de uso do Quadro Kanban</vt:lpstr>
      <vt:lpstr>Benefícios do uso do Kanban</vt:lpstr>
      <vt:lpstr>XP – eXtreme Programming</vt:lpstr>
      <vt:lpstr>XP – eXtreme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E CSS3</dc:title>
  <dc:creator>Victor Santos Rohod</dc:creator>
  <cp:lastModifiedBy>Victor</cp:lastModifiedBy>
  <cp:revision>297</cp:revision>
  <dcterms:created xsi:type="dcterms:W3CDTF">2023-02-01T16:31:13Z</dcterms:created>
  <dcterms:modified xsi:type="dcterms:W3CDTF">2024-10-16T02:35:12Z</dcterms:modified>
</cp:coreProperties>
</file>