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257" r:id="rId4"/>
    <p:sldId id="286" r:id="rId5"/>
    <p:sldId id="258" r:id="rId6"/>
    <p:sldId id="262" r:id="rId7"/>
    <p:sldId id="287" r:id="rId8"/>
    <p:sldId id="288" r:id="rId9"/>
    <p:sldId id="289" r:id="rId10"/>
    <p:sldId id="290" r:id="rId11"/>
    <p:sldId id="291" r:id="rId12"/>
    <p:sldId id="292" r:id="rId13"/>
  </p:sldIdLst>
  <p:sldSz cx="12192000" cy="6858000"/>
  <p:notesSz cx="6858000" cy="9144000"/>
  <p:embeddedFontLst>
    <p:embeddedFont>
      <p:font typeface="Nunito Sans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hJUzlLD7vg+rnWEW2JstA6luUxS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ctor Santos Rohod" initials="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A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01C1B-5B50-558E-CBA5-47BDBCBACC52}" v="470" dt="2024-10-15T02:32:10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0279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3697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540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9" name="Google Shape;2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3793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7140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9170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034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3290177" y="2926080"/>
            <a:ext cx="5611644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4000" b="1" dirty="0">
                <a:latin typeface="Roboto"/>
                <a:ea typeface="Roboto"/>
                <a:cs typeface="Roboto"/>
                <a:sym typeface="Roboto"/>
              </a:rPr>
              <a:t>METODOLOGIAS ÁGEIS</a:t>
            </a:r>
            <a:endParaRPr lang="pt-BR" sz="4000" b="1" dirty="0">
              <a:latin typeface="Roboto"/>
              <a:ea typeface="Roboto"/>
              <a:cs typeface="Roboto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056356" y="5749158"/>
            <a:ext cx="20792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Victor Santos Rohod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577425" y="278775"/>
            <a:ext cx="7904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chemeClr val="accent2"/>
              </a:buClr>
              <a:buSzPts val="4000"/>
            </a:pPr>
            <a:r>
              <a:rPr lang="pt-BR" sz="4000" b="1" dirty="0">
                <a:solidFill>
                  <a:schemeClr val="accent2"/>
                </a:solidFill>
              </a:rPr>
              <a:t>PRINCIPIOS DO MANIFESTO ÁGIL 3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1068404" y="1825625"/>
            <a:ext cx="10068025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</a:rPr>
              <a:t>-Construa projetos em torno de indivíduos motivados. Dê a eles o ambiente e o suporte necessário e confie neles para fazer o trabalho.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</a:rPr>
              <a:t>-Confiar = Ter menos custos/atividades de monitoramento de </a:t>
            </a:r>
            <a:r>
              <a:rPr lang="pt-BR">
                <a:solidFill>
                  <a:schemeClr val="tx1"/>
                </a:solidFill>
              </a:rPr>
              <a:t>progresso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</a:rPr>
              <a:t>-Dar mais autonomia a equipe de projeto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</a:rPr>
              <a:t>- Software funcionando é a medida primária de progresso.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solidFill>
                  <a:schemeClr val="tx1"/>
                </a:solidFill>
              </a:rPr>
              <a:t>-Gastar </a:t>
            </a:r>
            <a:r>
              <a:rPr lang="pt-BR" dirty="0">
                <a:solidFill>
                  <a:schemeClr val="tx1"/>
                </a:solidFill>
              </a:rPr>
              <a:t>o mínimo necessário de tempo reportando o progresso, Por meio de uma medida que não seja as partes do software em funcionamento.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247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577425" y="278775"/>
            <a:ext cx="7904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chemeClr val="accent2"/>
              </a:buClr>
              <a:buSzPts val="4000"/>
            </a:pPr>
            <a:r>
              <a:rPr lang="pt-BR" sz="4000" b="1" dirty="0">
                <a:solidFill>
                  <a:schemeClr val="accent2"/>
                </a:solidFill>
              </a:rPr>
              <a:t>PRINCIPIOS DO MANIFESTO ÁGIL 4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1068404" y="1825625"/>
            <a:ext cx="10068025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</a:rPr>
              <a:t>-Os processos ágeis promovem desenvolvimento sustentável. Os patrocinadores, desenvolvedores e usuários devem ser capazes de manter um ritmo constante indefinidamente.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</a:rPr>
              <a:t>-Maior produtividade e melhor qualidade de vida.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</a:rPr>
              <a:t>-Fluxo contínuo.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</a:rPr>
              <a:t>-O método mais eficiente e eficaz de transmitir informações para e entre uma equipe de desenvolvimento é através de conversa face a face. Menos formalidade/documentação demanda mais interação, discussões. </a:t>
            </a:r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267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577425" y="278775"/>
            <a:ext cx="7904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pt-BR" sz="4000" dirty="0">
                <a:solidFill>
                  <a:schemeClr val="accent2"/>
                </a:solidFill>
              </a:rPr>
              <a:t>VANTAGENS DA METODOLOGIA ÁGIL</a:t>
            </a:r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1068404" y="1825625"/>
            <a:ext cx="10068025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</a:rPr>
              <a:t>-Entrega frequente/contínua de trabalho e valor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solidFill>
                  <a:schemeClr val="tx1"/>
                </a:solidFill>
              </a:rPr>
              <a:t>-Forte senso de posse/pertencimento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</a:rPr>
              <a:t>-Fácil produzir um MVP (</a:t>
            </a:r>
            <a:r>
              <a:rPr lang="pt-BR" err="1">
                <a:solidFill>
                  <a:schemeClr val="tx1"/>
                </a:solidFill>
              </a:rPr>
              <a:t>Minimum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err="1">
                <a:solidFill>
                  <a:schemeClr val="tx1"/>
                </a:solidFill>
              </a:rPr>
              <a:t>Viable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err="1">
                <a:solidFill>
                  <a:schemeClr val="tx1"/>
                </a:solidFill>
              </a:rPr>
              <a:t>Product</a:t>
            </a:r>
            <a:r>
              <a:rPr lang="pt-BR" dirty="0">
                <a:solidFill>
                  <a:schemeClr val="tx1"/>
                </a:solidFill>
              </a:rPr>
              <a:t>) o MVP é o escopo mínimo não dispensável.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</a:rPr>
              <a:t>-Todo dia é dia de especificação de requisitos (melhoria contínua)</a:t>
            </a:r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79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"/>
          <p:cNvSpPr/>
          <p:nvPr/>
        </p:nvSpPr>
        <p:spPr>
          <a:xfrm>
            <a:off x="5981700" y="-1"/>
            <a:ext cx="217487" cy="69914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3041458-D0B4-5D83-5CC6-B256E72DB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942" y="541215"/>
            <a:ext cx="5753425" cy="57755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577426" y="278765"/>
            <a:ext cx="638042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chemeClr val="accent2"/>
              </a:buClr>
              <a:buSzPts val="4000"/>
            </a:pPr>
            <a:r>
              <a:rPr lang="pt-BR" sz="4000" b="1" dirty="0">
                <a:solidFill>
                  <a:schemeClr val="accent2"/>
                </a:solidFill>
              </a:rPr>
              <a:t>O QUE É UM PROJETO?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20559" cy="475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2800"/>
              <a:buNone/>
            </a:pPr>
            <a:r>
              <a:rPr lang="pt-BR" dirty="0"/>
              <a:t>	</a:t>
            </a:r>
            <a:r>
              <a:rPr lang="pt-BR" dirty="0">
                <a:sym typeface="Nunito Sans"/>
              </a:rPr>
              <a:t>PMBOK</a:t>
            </a:r>
            <a:r>
              <a:rPr lang="pt-BR" dirty="0"/>
              <a:t> (2017): Projeto é o Um empreendimento temporário feito para criar um produto, serviço ou resultado únicos.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pt-BR" dirty="0"/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Gerenciar projetos é o Administrar os conflitos da tríade: escopo, tempo e custo.</a:t>
            </a:r>
          </a:p>
        </p:txBody>
      </p:sp>
      <p:sp>
        <p:nvSpPr>
          <p:cNvPr id="96" name="Google Shape;96;p2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/>
          <a:srcRect l="24559" r="24559"/>
          <a:stretch/>
        </p:blipFill>
        <p:spPr>
          <a:xfrm>
            <a:off x="6957849" y="0"/>
            <a:ext cx="523415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577426" y="278765"/>
            <a:ext cx="638042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pt-BR" sz="4000" dirty="0">
                <a:solidFill>
                  <a:schemeClr val="accent2"/>
                </a:solidFill>
              </a:rPr>
              <a:t>CONCEITO DE AGILIDADE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1068404" y="1825625"/>
            <a:ext cx="10068025" cy="3962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/>
              <a:t>• Sinônimo de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✓ Flexibilidade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✓ Celeridade e baixo custo de mudanças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✓Proatividade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✓ A equipe identifica problemas e corrige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✓ Rapidez </a:t>
            </a:r>
            <a:endParaRPr lang="pt-BR"/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✓ Entrega contínua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✓ Cupcake </a:t>
            </a:r>
          </a:p>
        </p:txBody>
      </p:sp>
      <p:sp>
        <p:nvSpPr>
          <p:cNvPr id="104" name="Google Shape;104;p3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210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577426" y="278765"/>
            <a:ext cx="638042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chemeClr val="accent2"/>
              </a:buClr>
              <a:buSzPts val="4000"/>
            </a:pPr>
            <a:r>
              <a:rPr lang="pt-BR" sz="4000" b="1" dirty="0">
                <a:solidFill>
                  <a:schemeClr val="accent2"/>
                </a:solidFill>
              </a:rPr>
              <a:t>O QUE É O MANIFESTO ÁGIL?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1058635" y="1815856"/>
            <a:ext cx="10068025" cy="4509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accent2"/>
                </a:solidFill>
              </a:rPr>
              <a:t>-QUANDO PUBLICADO?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2001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/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accent2"/>
                </a:solidFill>
              </a:rPr>
              <a:t>-POR QUEM?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17 pessoas influentes na indústria de software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/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accent2"/>
                </a:solidFill>
              </a:rPr>
              <a:t>-ONDE?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Se reuniram num resort de Ski em Utah/EUA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/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accent2"/>
                </a:solidFill>
              </a:rPr>
              <a:t>-POR QUE?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Encontrar as bases comuns para propor alternativas aos processos de desenvolvimento de software pesados e orientados a documentação</a:t>
            </a:r>
          </a:p>
        </p:txBody>
      </p:sp>
      <p:sp>
        <p:nvSpPr>
          <p:cNvPr id="104" name="Google Shape;104;p3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577425" y="278775"/>
            <a:ext cx="7904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chemeClr val="accent2"/>
              </a:buClr>
              <a:buSzPts val="4000"/>
            </a:pPr>
            <a:r>
              <a:rPr lang="pt-BR" sz="4000" b="1" dirty="0">
                <a:solidFill>
                  <a:schemeClr val="accent2"/>
                </a:solidFill>
              </a:rPr>
              <a:t>VALORES DO MANIFESTO ÁGIL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1068404" y="1825625"/>
            <a:ext cx="10068025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2800"/>
              <a:buNone/>
            </a:pPr>
            <a:r>
              <a:rPr lang="pt-BR" b="1" dirty="0">
                <a:solidFill>
                  <a:schemeClr val="accent2"/>
                </a:solidFill>
              </a:rPr>
              <a:t>-</a:t>
            </a:r>
            <a:r>
              <a:rPr lang="pt-BR" dirty="0">
                <a:solidFill>
                  <a:schemeClr val="accent2"/>
                </a:solidFill>
              </a:rPr>
              <a:t>Indivíduos e interações </a:t>
            </a:r>
            <a:r>
              <a:rPr lang="pt-BR" b="1" dirty="0">
                <a:solidFill>
                  <a:schemeClr val="accent2"/>
                </a:solidFill>
              </a:rPr>
              <a:t>: </a:t>
            </a:r>
            <a:r>
              <a:rPr lang="pt-BR" dirty="0">
                <a:solidFill>
                  <a:schemeClr val="tx1"/>
                </a:solidFill>
              </a:rPr>
              <a:t>Mais do que processos e ferramentas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pt-BR" b="1" dirty="0">
                <a:solidFill>
                  <a:schemeClr val="accent2"/>
                </a:solidFill>
              </a:rPr>
              <a:t>-</a:t>
            </a:r>
            <a:r>
              <a:rPr lang="pt-BR" dirty="0">
                <a:solidFill>
                  <a:schemeClr val="accent2"/>
                </a:solidFill>
              </a:rPr>
              <a:t>Software em funcionamento mais </a:t>
            </a:r>
            <a:r>
              <a:rPr lang="pt-BR" b="1" dirty="0">
                <a:solidFill>
                  <a:schemeClr val="accent2"/>
                </a:solidFill>
              </a:rPr>
              <a:t>: </a:t>
            </a:r>
            <a:r>
              <a:rPr lang="pt-BR" dirty="0">
                <a:solidFill>
                  <a:schemeClr val="tx1"/>
                </a:solidFill>
              </a:rPr>
              <a:t>do que documentação abrangente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pt-BR" b="1" dirty="0">
                <a:solidFill>
                  <a:schemeClr val="accent2"/>
                </a:solidFill>
              </a:rPr>
              <a:t>-</a:t>
            </a:r>
            <a:r>
              <a:rPr lang="pt-BR" dirty="0">
                <a:solidFill>
                  <a:schemeClr val="accent2"/>
                </a:solidFill>
              </a:rPr>
              <a:t>Colaboração com o cliente</a:t>
            </a:r>
            <a:r>
              <a:rPr lang="pt-BR" b="1" dirty="0">
                <a:solidFill>
                  <a:schemeClr val="accent2"/>
                </a:solidFill>
              </a:rPr>
              <a:t>: </a:t>
            </a:r>
            <a:r>
              <a:rPr lang="pt-BR" dirty="0">
                <a:solidFill>
                  <a:schemeClr val="tx1"/>
                </a:solidFill>
              </a:rPr>
              <a:t>Mais do que negociação de contratos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pt-BR" b="1" dirty="0">
                <a:solidFill>
                  <a:schemeClr val="accent2"/>
                </a:solidFill>
              </a:rPr>
              <a:t>-</a:t>
            </a:r>
            <a:r>
              <a:rPr lang="pt-BR" dirty="0">
                <a:solidFill>
                  <a:schemeClr val="accent2"/>
                </a:solidFill>
              </a:rPr>
              <a:t>Responder a mudanças</a:t>
            </a:r>
            <a:r>
              <a:rPr lang="pt-BR" b="1" dirty="0">
                <a:solidFill>
                  <a:schemeClr val="accent2"/>
                </a:solidFill>
              </a:rPr>
              <a:t>: </a:t>
            </a:r>
            <a:r>
              <a:rPr lang="pt-BR" dirty="0">
                <a:solidFill>
                  <a:schemeClr val="tx1"/>
                </a:solidFill>
              </a:rPr>
              <a:t>Mais do que seguir um plano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577425" y="278775"/>
            <a:ext cx="7904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chemeClr val="accent2"/>
              </a:buClr>
              <a:buSzPts val="4000"/>
            </a:pPr>
            <a:r>
              <a:rPr lang="pt-BR" sz="4000" b="1" dirty="0">
                <a:solidFill>
                  <a:schemeClr val="accent2"/>
                </a:solidFill>
              </a:rPr>
              <a:t>PRINCIPIOS DO MANIFESTO ÁGIL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1068404" y="1825625"/>
            <a:ext cx="10068025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</a:rPr>
              <a:t>-Nossa maior prioridade é satisfazer o cliente através da entrega contínua e adiantada. Entregar rápido pequenas partes do escopo total; e o Não fazer iterações longas com escopo (e risco) grande.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</a:rPr>
              <a:t>-Mudanças nos requisitos são bem-vindas, mesmo tardiamente no desenvolvimento. O cliente descobre o que precisa durante o desenvolvimento do projeto (iterativamente). Processos ágeis viabilizam vantagem nas mudanças visando vantagem competitiva para o cliente.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306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577425" y="278775"/>
            <a:ext cx="7904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chemeClr val="accent2"/>
              </a:buClr>
              <a:buSzPts val="4000"/>
            </a:pPr>
            <a:r>
              <a:rPr lang="pt-BR" sz="4000" b="1" dirty="0">
                <a:solidFill>
                  <a:schemeClr val="accent2"/>
                </a:solidFill>
              </a:rPr>
              <a:t>PEQUENOS LOTES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1068404" y="1825625"/>
            <a:ext cx="10068025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</a:rPr>
              <a:t>- Minimiza-se o risco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</a:rPr>
              <a:t>- Aumenta-se o foco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</a:rPr>
              <a:t>- Prioriza-se itens mais importantes o Entrega adiantada deles </a:t>
            </a:r>
            <a:endParaRPr lang="pt-BR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</a:rPr>
              <a:t>- Valida-se atividades e processos no final da cadeia de valor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</a:rPr>
              <a:t>- Aplica-se a melhoria contínua (PDCA) </a:t>
            </a:r>
            <a:endParaRPr lang="pt-BR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</a:rPr>
              <a:t>- Evita-se valorizar um custo afundado</a:t>
            </a:r>
            <a:endParaRPr lang="pt-BR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56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577425" y="278775"/>
            <a:ext cx="7904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chemeClr val="accent2"/>
              </a:buClr>
              <a:buSzPts val="4000"/>
            </a:pPr>
            <a:r>
              <a:rPr lang="pt-BR" sz="4000" b="1" dirty="0">
                <a:solidFill>
                  <a:schemeClr val="accent2"/>
                </a:solidFill>
              </a:rPr>
              <a:t>PRINCIPIOS DO MANIFESTO ÁGIL 2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1068404" y="1825625"/>
            <a:ext cx="10068025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</a:rPr>
              <a:t>-Entregar frequentemente software funcionando, de poucas semanas a poucos meses, com preferência à menor escala de tempo.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</a:rPr>
              <a:t>-Fazer iterações pequenas, abordar primeiro itens de maior valor ou de melhor custo benefício.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</a:rPr>
              <a:t>-Pessoas de negócio e desenvolvedores devem trabalhar diariamente em conjunto por todo o projeto.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</a:rPr>
              <a:t>-Menos formalidade/documentação demanda mais interação com os especialista de negócio, pois o aprendizado é contínuo.</a:t>
            </a:r>
            <a:endParaRPr lang="pt-BR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6457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1002</Words>
  <Application>Microsoft Office PowerPoint</Application>
  <PresentationFormat>Widescreen</PresentationFormat>
  <Paragraphs>93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METODOLOGIAS ÁGEIS</vt:lpstr>
      <vt:lpstr>Apresentação do PowerPoint</vt:lpstr>
      <vt:lpstr>O QUE É UM PROJETO?</vt:lpstr>
      <vt:lpstr>CONCEITO DE AGILIDADE</vt:lpstr>
      <vt:lpstr>O QUE É O MANIFESTO ÁGIL?</vt:lpstr>
      <vt:lpstr>VALORES DO MANIFESTO ÁGIL</vt:lpstr>
      <vt:lpstr>PRINCIPIOS DO MANIFESTO ÁGIL</vt:lpstr>
      <vt:lpstr>PEQUENOS LOTES</vt:lpstr>
      <vt:lpstr>PRINCIPIOS DO MANIFESTO ÁGIL 2</vt:lpstr>
      <vt:lpstr>PRINCIPIOS DO MANIFESTO ÁGIL 3</vt:lpstr>
      <vt:lpstr>PRINCIPIOS DO MANIFESTO ÁGIL 4</vt:lpstr>
      <vt:lpstr>VANTAGENS DA METODOLOGIA ÁGIL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E CSS3</dc:title>
  <dc:creator>Victor Santos Rohod</dc:creator>
  <cp:lastModifiedBy>Victor</cp:lastModifiedBy>
  <cp:revision>127</cp:revision>
  <dcterms:created xsi:type="dcterms:W3CDTF">2023-02-01T16:31:13Z</dcterms:created>
  <dcterms:modified xsi:type="dcterms:W3CDTF">2024-10-15T02:33:27Z</dcterms:modified>
</cp:coreProperties>
</file>