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9" r:id="rId5"/>
    <p:sldId id="259" r:id="rId6"/>
    <p:sldId id="260" r:id="rId7"/>
    <p:sldId id="261" r:id="rId8"/>
    <p:sldId id="262" r:id="rId9"/>
    <p:sldId id="263" r:id="rId10"/>
    <p:sldId id="264" r:id="rId11"/>
    <p:sldId id="275" r:id="rId12"/>
    <p:sldId id="265" r:id="rId13"/>
    <p:sldId id="266" r:id="rId14"/>
    <p:sldId id="276" r:id="rId15"/>
    <p:sldId id="268" r:id="rId16"/>
    <p:sldId id="274" r:id="rId17"/>
    <p:sldId id="267" r:id="rId18"/>
    <p:sldId id="269" r:id="rId19"/>
    <p:sldId id="270" r:id="rId20"/>
    <p:sldId id="271" r:id="rId21"/>
    <p:sldId id="277" r:id="rId22"/>
    <p:sldId id="278" r:id="rId23"/>
    <p:sldId id="272" r:id="rId24"/>
    <p:sldId id="27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00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ata_object" TargetMode="External"/><Relationship Id="rId3" Type="http://schemas.openxmlformats.org/officeDocument/2006/relationships/hyperlink" Target="https://en.wikipedia.org/wiki/Separation_of_concerns" TargetMode="External"/><Relationship Id="rId7" Type="http://schemas.openxmlformats.org/officeDocument/2006/relationships/hyperlink" Target="https://en.wikipedia.org/wiki/Front_and_back_ends" TargetMode="External"/><Relationship Id="rId12" Type="http://schemas.openxmlformats.org/officeDocument/2006/relationships/image" Target="../media/image2.png"/><Relationship Id="rId2" Type="http://schemas.openxmlformats.org/officeDocument/2006/relationships/hyperlink" Target="https://en.wikipedia.org/wiki/Architectural_patter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usiness_logic" TargetMode="External"/><Relationship Id="rId11" Type="http://schemas.openxmlformats.org/officeDocument/2006/relationships/image" Target="../media/image1.png"/><Relationship Id="rId5" Type="http://schemas.openxmlformats.org/officeDocument/2006/relationships/hyperlink" Target="https://en.wikipedia.org/wiki/Markup_language" TargetMode="External"/><Relationship Id="rId10" Type="http://schemas.openxmlformats.org/officeDocument/2006/relationships/hyperlink" Target="https://en.wikipedia.org/wiki/Use_case" TargetMode="External"/><Relationship Id="rId4" Type="http://schemas.openxmlformats.org/officeDocument/2006/relationships/hyperlink" Target="https://en.wikipedia.org/wiki/Graphical_user_interface" TargetMode="External"/><Relationship Id="rId9" Type="http://schemas.openxmlformats.org/officeDocument/2006/relationships/hyperlink" Target="https://en.wikipedia.org/wiki/Mediator_patter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9E00"/>
                </a:solidFill>
              </a:rPr>
              <a:t>Vue Js</a:t>
            </a:r>
            <a:endParaRPr lang="en-US" dirty="0">
              <a:solidFill>
                <a:srgbClr val="009E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numCol="1"/>
          <a:lstStyle/>
          <a:p>
            <a:pPr algn="ctr"/>
            <a:r>
              <a:rPr lang="en-US" dirty="0" smtClean="0"/>
              <a:t>A Frontend JavaScript framework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468" y="3093076"/>
            <a:ext cx="1570714" cy="15707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608" y="609600"/>
            <a:ext cx="7087393" cy="1320800"/>
          </a:xfrm>
        </p:spPr>
        <p:txBody>
          <a:bodyPr/>
          <a:lstStyle/>
          <a:p>
            <a:r>
              <a:rPr lang="en-US" dirty="0" smtClean="0"/>
              <a:t>Vue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7894172" cy="44628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v-text </a:t>
            </a:r>
            <a:endParaRPr lang="en-US" dirty="0" smtClean="0"/>
          </a:p>
          <a:p>
            <a:r>
              <a:rPr lang="en-US" dirty="0"/>
              <a:t>v-html </a:t>
            </a:r>
            <a:endParaRPr lang="en-US" dirty="0" smtClean="0"/>
          </a:p>
          <a:p>
            <a:r>
              <a:rPr lang="en-US" dirty="0"/>
              <a:t>v-show </a:t>
            </a:r>
            <a:endParaRPr lang="en-US" dirty="0" smtClean="0"/>
          </a:p>
          <a:p>
            <a:r>
              <a:rPr lang="en-US" dirty="0"/>
              <a:t>v-if </a:t>
            </a:r>
            <a:endParaRPr lang="en-US" dirty="0" smtClean="0"/>
          </a:p>
          <a:p>
            <a:r>
              <a:rPr lang="en-US" dirty="0"/>
              <a:t>v-else </a:t>
            </a:r>
            <a:endParaRPr lang="en-US" dirty="0" smtClean="0"/>
          </a:p>
          <a:p>
            <a:r>
              <a:rPr lang="en-US" dirty="0" smtClean="0"/>
              <a:t>v-else-if </a:t>
            </a:r>
          </a:p>
          <a:p>
            <a:r>
              <a:rPr lang="en-US" dirty="0"/>
              <a:t>v-for </a:t>
            </a:r>
            <a:r>
              <a:rPr lang="en-US" dirty="0" smtClean="0"/>
              <a:t> </a:t>
            </a:r>
          </a:p>
          <a:p>
            <a:pPr lvl="5"/>
            <a:r>
              <a:rPr lang="en-US" sz="1600" dirty="0" smtClean="0"/>
              <a:t>v-on </a:t>
            </a:r>
          </a:p>
          <a:p>
            <a:pPr lvl="5"/>
            <a:r>
              <a:rPr lang="en-US" sz="1600" dirty="0" smtClean="0"/>
              <a:t>v-bind </a:t>
            </a:r>
          </a:p>
          <a:p>
            <a:pPr lvl="5"/>
            <a:r>
              <a:rPr lang="en-US" sz="1600" dirty="0" smtClean="0"/>
              <a:t>v-model </a:t>
            </a:r>
          </a:p>
          <a:p>
            <a:pPr lvl="5"/>
            <a:r>
              <a:rPr lang="en-US" sz="1600" dirty="0" smtClean="0"/>
              <a:t>v-pre </a:t>
            </a:r>
          </a:p>
          <a:p>
            <a:pPr lvl="5"/>
            <a:r>
              <a:rPr lang="en-US" sz="1600" dirty="0" smtClean="0"/>
              <a:t>v-cloak </a:t>
            </a:r>
          </a:p>
          <a:p>
            <a:pPr lvl="5"/>
            <a:r>
              <a:rPr lang="en-US" sz="1600" dirty="0" smtClean="0"/>
              <a:t>v-once 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27" y="305794"/>
            <a:ext cx="1507103" cy="15071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703" y="188204"/>
            <a:ext cx="6459240" cy="1320800"/>
          </a:xfrm>
        </p:spPr>
        <p:txBody>
          <a:bodyPr/>
          <a:lstStyle/>
          <a:p>
            <a:r>
              <a:rPr lang="en-US" dirty="0"/>
              <a:t>Conditional Rendering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4" y="188204"/>
            <a:ext cx="1018760" cy="10187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165" y="1272931"/>
            <a:ext cx="9977414" cy="25858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are Vue directives to conditionally render elements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v-if</a:t>
            </a:r>
          </a:p>
          <a:p>
            <a:pPr lvl="1"/>
            <a:r>
              <a:rPr lang="en-US" dirty="0" smtClean="0"/>
              <a:t>v-else-if</a:t>
            </a:r>
          </a:p>
          <a:p>
            <a:pPr lvl="1"/>
            <a:r>
              <a:rPr lang="en-US" dirty="0" smtClean="0"/>
              <a:t>v-else</a:t>
            </a:r>
          </a:p>
          <a:p>
            <a:pPr lvl="1"/>
            <a:r>
              <a:rPr lang="en-US" dirty="0" smtClean="0"/>
              <a:t>v-show</a:t>
            </a:r>
          </a:p>
          <a:p>
            <a:r>
              <a:rPr lang="en-US" dirty="0"/>
              <a:t>If whatever is inside the directive’s quotes is </a:t>
            </a:r>
            <a:r>
              <a:rPr lang="en-US" dirty="0" smtClean="0"/>
              <a:t>truthy, </a:t>
            </a:r>
            <a:r>
              <a:rPr lang="en-US" dirty="0"/>
              <a:t>the element will display.</a:t>
            </a:r>
          </a:p>
          <a:p>
            <a:r>
              <a:rPr lang="en-US" dirty="0"/>
              <a:t>You can use expressions inside the directive’s quotes.</a:t>
            </a:r>
          </a:p>
          <a:p>
            <a:r>
              <a:rPr lang="en-US" dirty="0"/>
              <a:t>V-show only toggles visibility, it does not insert or remove the element from the DOM</a:t>
            </a:r>
            <a:r>
              <a:rPr lang="en-US" dirty="0" smtClean="0"/>
              <a:t>.</a:t>
            </a:r>
            <a:endParaRPr lang="en-US" sz="24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16" y="3924707"/>
            <a:ext cx="8214797" cy="2778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508" y="1722149"/>
            <a:ext cx="5963960" cy="9617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276" y="609600"/>
            <a:ext cx="6554656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v-if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6" y="1930400"/>
            <a:ext cx="8784185" cy="40673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3" y="337599"/>
            <a:ext cx="1427590" cy="1427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5248" y="609600"/>
            <a:ext cx="6538753" cy="1320800"/>
          </a:xfrm>
        </p:spPr>
        <p:txBody>
          <a:bodyPr/>
          <a:lstStyle/>
          <a:p>
            <a:r>
              <a:rPr lang="en-US" smtClean="0"/>
              <a:t>v-for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91" y="2322383"/>
            <a:ext cx="9436196" cy="315209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09" y="393258"/>
            <a:ext cx="1467347" cy="14673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5592" y="609600"/>
            <a:ext cx="6268409" cy="1320800"/>
          </a:xfrm>
        </p:spPr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-for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8596668" cy="255453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v-for directive </a:t>
            </a:r>
            <a:r>
              <a:rPr lang="en-US" dirty="0"/>
              <a:t>allows us to iterate over an array to display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use an alias for the element in the array being iterated on, and specify the name of the array we are looping through. Ex: </a:t>
            </a:r>
            <a:r>
              <a:rPr lang="en-US" dirty="0"/>
              <a:t>v-for="item in </a:t>
            </a:r>
            <a:r>
              <a:rPr lang="en-US" dirty="0" smtClean="0"/>
              <a:t>items“</a:t>
            </a:r>
          </a:p>
          <a:p>
            <a:r>
              <a:rPr lang="en-US" dirty="0"/>
              <a:t>We can loop over an array of objects </a:t>
            </a:r>
            <a:r>
              <a:rPr lang="en-US" dirty="0" smtClean="0"/>
              <a:t> </a:t>
            </a:r>
            <a:r>
              <a:rPr lang="en-US" dirty="0"/>
              <a:t>and use dot notation to display values from the objects.</a:t>
            </a:r>
          </a:p>
          <a:p>
            <a:r>
              <a:rPr lang="en-US" dirty="0" smtClean="0"/>
              <a:t>When using v-for it is recommended to give each rendered element its own unique key.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" y="333480"/>
            <a:ext cx="1141343" cy="11413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30" y="4626102"/>
            <a:ext cx="8154538" cy="1533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342" y="609600"/>
            <a:ext cx="6880659" cy="1320800"/>
          </a:xfrm>
        </p:spPr>
        <p:txBody>
          <a:bodyPr/>
          <a:lstStyle/>
          <a:p>
            <a:r>
              <a:rPr lang="en-US" dirty="0" smtClean="0"/>
              <a:t>v-bind / v-on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43" y="1930372"/>
            <a:ext cx="9215313" cy="36129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35" y="311647"/>
            <a:ext cx="1419805" cy="1419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4904" y="579826"/>
            <a:ext cx="6809098" cy="1320800"/>
          </a:xfrm>
        </p:spPr>
        <p:txBody>
          <a:bodyPr/>
          <a:lstStyle/>
          <a:p>
            <a:r>
              <a:rPr lang="en-US" dirty="0"/>
              <a:t>v-bind / v-on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The v-on directive is used to allow elements to listen for events</a:t>
            </a:r>
          </a:p>
          <a:p>
            <a:pPr lvl="0"/>
            <a:r>
              <a:rPr lang="en-US" dirty="0" smtClean="0"/>
              <a:t>The shorthand for v-on is @ (using ES6 Syntax)</a:t>
            </a:r>
            <a:endParaRPr lang="en-US" dirty="0" smtClean="0">
              <a:solidFill>
                <a:schemeClr val="tx1"/>
              </a:solidFill>
              <a:latin typeface="Source Sans Pro"/>
            </a:endParaRPr>
          </a:p>
          <a:p>
            <a:r>
              <a:rPr lang="en-US" dirty="0" smtClean="0"/>
              <a:t>The v-on directive is used to </a:t>
            </a:r>
            <a:r>
              <a:rPr lang="en-US" dirty="0" smtClean="0">
                <a:solidFill>
                  <a:schemeClr val="tx1"/>
                </a:solidFill>
                <a:latin typeface="Source Sans Pro"/>
              </a:rPr>
              <a:t>bound data to HTML attributes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  <a:latin typeface="Source Sans Pro"/>
              </a:rPr>
              <a:t>Syntax is </a:t>
            </a:r>
            <a:r>
              <a:rPr lang="en-US" sz="1600" dirty="0" smtClean="0">
                <a:solidFill>
                  <a:schemeClr val="tx1"/>
                </a:solidFill>
                <a:latin typeface="Inconsolata"/>
              </a:rPr>
              <a:t>v-bind:</a:t>
            </a:r>
            <a:r>
              <a:rPr lang="en-US" dirty="0" smtClean="0">
                <a:solidFill>
                  <a:schemeClr val="tx1"/>
                </a:solidFill>
                <a:latin typeface="Source Sans Pro"/>
              </a:rPr>
              <a:t> or </a:t>
            </a:r>
            <a:r>
              <a:rPr lang="en-US" sz="1600" dirty="0" smtClean="0">
                <a:solidFill>
                  <a:schemeClr val="tx1"/>
                </a:solidFill>
                <a:latin typeface="Inconsolata"/>
              </a:rPr>
              <a:t>:</a:t>
            </a:r>
            <a:r>
              <a:rPr lang="en-US" dirty="0" smtClean="0">
                <a:solidFill>
                  <a:schemeClr val="tx1"/>
                </a:solidFill>
                <a:latin typeface="Source Sans Pro"/>
              </a:rPr>
              <a:t> for short </a:t>
            </a:r>
            <a:r>
              <a:rPr lang="en-US" dirty="0" smtClean="0"/>
              <a:t>(using ES6 Syntax)</a:t>
            </a:r>
          </a:p>
          <a:p>
            <a:r>
              <a:rPr lang="en-US" dirty="0">
                <a:solidFill>
                  <a:schemeClr val="tx1"/>
                </a:solidFill>
                <a:latin typeface="Source Sans Pro"/>
              </a:rPr>
              <a:t>The attribute name that comes after </a:t>
            </a:r>
            <a:r>
              <a:rPr lang="en-US" dirty="0" smtClean="0">
                <a:solidFill>
                  <a:schemeClr val="tx1"/>
                </a:solidFill>
                <a:latin typeface="Source Sans Pro"/>
              </a:rPr>
              <a:t>the</a:t>
            </a:r>
            <a:r>
              <a:rPr lang="en-US" dirty="0">
                <a:solidFill>
                  <a:schemeClr val="tx1"/>
                </a:solidFill>
                <a:latin typeface="Source Sans Pro"/>
              </a:rPr>
              <a:t> </a:t>
            </a:r>
            <a:r>
              <a:rPr lang="en-US" sz="1600" dirty="0">
                <a:solidFill>
                  <a:schemeClr val="tx1"/>
                </a:solidFill>
                <a:latin typeface="Inconsolata"/>
              </a:rPr>
              <a:t>:</a:t>
            </a:r>
            <a:r>
              <a:rPr lang="en-US" dirty="0">
                <a:solidFill>
                  <a:schemeClr val="tx1"/>
                </a:solidFill>
                <a:latin typeface="Source Sans Pro"/>
              </a:rPr>
              <a:t> specifies the attribute we’re binding data to</a:t>
            </a:r>
            <a:r>
              <a:rPr lang="en-US" dirty="0" smtClean="0">
                <a:solidFill>
                  <a:schemeClr val="tx1"/>
                </a:solidFill>
                <a:latin typeface="Source Sans Pro"/>
              </a:rPr>
              <a:t>.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Source Sans Pro"/>
              </a:rPr>
              <a:t>Inside the attribute’s quotes, we reference the data we’re binding to.</a:t>
            </a:r>
          </a:p>
          <a:p>
            <a:endParaRPr lang="en-US" dirty="0">
              <a:solidFill>
                <a:srgbClr val="000000"/>
              </a:solidFill>
              <a:latin typeface="Source Sans Pro"/>
            </a:endParaRP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>
              <a:solidFill>
                <a:schemeClr val="tx1"/>
              </a:solidFill>
              <a:latin typeface="Source Sans Pro"/>
            </a:endParaRPr>
          </a:p>
          <a:p>
            <a:endParaRPr lang="en-US" dirty="0" smtClean="0">
              <a:solidFill>
                <a:srgbClr val="000000"/>
              </a:solidFill>
              <a:latin typeface="Source Sans Pro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63" y="533885"/>
            <a:ext cx="1281154" cy="1281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5492" y="609600"/>
            <a:ext cx="6578510" cy="1320800"/>
          </a:xfrm>
        </p:spPr>
        <p:txBody>
          <a:bodyPr/>
          <a:lstStyle/>
          <a:p>
            <a:r>
              <a:rPr lang="en-US" dirty="0"/>
              <a:t>v-model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99" y="1847643"/>
            <a:ext cx="9225179" cy="43459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01" y="258086"/>
            <a:ext cx="1379883" cy="13798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1638" y="609600"/>
            <a:ext cx="6602364" cy="1320800"/>
          </a:xfrm>
        </p:spPr>
        <p:txBody>
          <a:bodyPr/>
          <a:lstStyle/>
          <a:p>
            <a:r>
              <a:rPr lang="en-US" dirty="0"/>
              <a:t>Event modifiers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03" y="1930400"/>
            <a:ext cx="8909933" cy="40415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1" y="361454"/>
            <a:ext cx="1363980" cy="1363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9002" y="609600"/>
            <a:ext cx="6825000" cy="1320800"/>
          </a:xfrm>
        </p:spPr>
        <p:txBody>
          <a:bodyPr/>
          <a:lstStyle/>
          <a:p>
            <a:r>
              <a:rPr lang="en-US" dirty="0"/>
              <a:t>Keys modifiers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82" y="2058645"/>
            <a:ext cx="9354940" cy="33060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82" y="399443"/>
            <a:ext cx="1530957" cy="15309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Group Members: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AutoNum type="arabicParenR"/>
            </a:pPr>
            <a:r>
              <a:rPr lang="en-US" dirty="0" smtClean="0"/>
              <a:t>Muhammad Saad Hassan</a:t>
            </a:r>
          </a:p>
          <a:p>
            <a:pPr marL="342900" indent="-342900" algn="l">
              <a:buAutoNum type="arabicParenR"/>
            </a:pPr>
            <a:r>
              <a:rPr lang="en-US" dirty="0" smtClean="0"/>
              <a:t>Mubshir Yasin</a:t>
            </a:r>
          </a:p>
          <a:p>
            <a:pPr marL="342900" indent="-342900" algn="l">
              <a:buAutoNum type="arabicParenR"/>
            </a:pPr>
            <a:r>
              <a:rPr lang="en-US" dirty="0" smtClean="0"/>
              <a:t>Ali Ghulam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7" y="331284"/>
            <a:ext cx="1456083" cy="145608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440" y="609600"/>
            <a:ext cx="6896562" cy="1320800"/>
          </a:xfrm>
        </p:spPr>
        <p:txBody>
          <a:bodyPr/>
          <a:lstStyle/>
          <a:p>
            <a:r>
              <a:rPr lang="en-US" dirty="0"/>
              <a:t>Vue instance properties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26" y="1930399"/>
            <a:ext cx="8829976" cy="41403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89" y="345550"/>
            <a:ext cx="1467347" cy="14673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8716" y="609600"/>
            <a:ext cx="6125285" cy="1320800"/>
          </a:xfrm>
        </p:spPr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84443"/>
            <a:ext cx="8596668" cy="3739279"/>
          </a:xfrm>
        </p:spPr>
        <p:txBody>
          <a:bodyPr/>
          <a:lstStyle/>
          <a:p>
            <a:r>
              <a:rPr lang="en-US" dirty="0"/>
              <a:t>Components are blocks of code, grouped together within a custom </a:t>
            </a:r>
            <a:r>
              <a:rPr lang="en-US" dirty="0" smtClean="0"/>
              <a:t>element</a:t>
            </a:r>
          </a:p>
          <a:p>
            <a:r>
              <a:rPr lang="en-US" dirty="0"/>
              <a:t>Components make applications more manageable by breaking up the whole into reusuable parts that have their own structure and </a:t>
            </a:r>
            <a:r>
              <a:rPr lang="en-US" dirty="0" smtClean="0"/>
              <a:t>behavior</a:t>
            </a:r>
          </a:p>
          <a:p>
            <a:r>
              <a:rPr lang="en-US" dirty="0"/>
              <a:t>Data on a component must be a </a:t>
            </a:r>
            <a:r>
              <a:rPr lang="en-US" dirty="0" smtClean="0"/>
              <a:t>function</a:t>
            </a:r>
          </a:p>
          <a:p>
            <a:r>
              <a:rPr lang="en-US" dirty="0"/>
              <a:t>Props are used to pass data from parent to </a:t>
            </a:r>
            <a:r>
              <a:rPr lang="en-US" dirty="0" smtClean="0"/>
              <a:t>child</a:t>
            </a:r>
          </a:p>
          <a:p>
            <a:r>
              <a:rPr lang="en-US" dirty="0"/>
              <a:t>We can specify requirements for the props a component is </a:t>
            </a:r>
            <a:r>
              <a:rPr lang="en-US" dirty="0" smtClean="0"/>
              <a:t>receiving</a:t>
            </a:r>
          </a:p>
          <a:p>
            <a:r>
              <a:rPr lang="en-US" dirty="0"/>
              <a:t>Props are fed into a component through a custom attribute</a:t>
            </a:r>
          </a:p>
          <a:p>
            <a:r>
              <a:rPr lang="en-US" dirty="0"/>
              <a:t>Props can be dynamically bound to the parent’s data</a:t>
            </a:r>
          </a:p>
          <a:p>
            <a:r>
              <a:rPr lang="en-US" dirty="0"/>
              <a:t>Vue </a:t>
            </a:r>
            <a:r>
              <a:rPr lang="en-US" dirty="0" err="1"/>
              <a:t>dev</a:t>
            </a:r>
            <a:r>
              <a:rPr lang="en-US" dirty="0"/>
              <a:t> tools provide helpful insight about your components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67" y="287395"/>
            <a:ext cx="1535595" cy="1535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4802" y="609600"/>
            <a:ext cx="7119199" cy="1320800"/>
          </a:xfrm>
        </p:spPr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4" y="353502"/>
            <a:ext cx="1387834" cy="1387834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Small Size. The success of JavaScript framework depends on its </a:t>
            </a:r>
            <a:r>
              <a:rPr lang="en-US" dirty="0" smtClean="0"/>
              <a:t>size</a:t>
            </a:r>
          </a:p>
          <a:p>
            <a:r>
              <a:rPr lang="en-US" dirty="0"/>
              <a:t>Easy to Understand and Develop Applications. </a:t>
            </a:r>
            <a:r>
              <a:rPr lang="en-US" b="1" dirty="0"/>
              <a:t>Simplicity</a:t>
            </a:r>
            <a:r>
              <a:rPr lang="en-US" dirty="0"/>
              <a:t> is part of Vue's </a:t>
            </a:r>
            <a:r>
              <a:rPr lang="en-US" dirty="0" smtClean="0"/>
              <a:t>DNA</a:t>
            </a:r>
          </a:p>
          <a:p>
            <a:r>
              <a:rPr lang="en-US" dirty="0"/>
              <a:t>Vue </a:t>
            </a:r>
            <a:r>
              <a:rPr lang="en-US" dirty="0" smtClean="0"/>
              <a:t>is known </a:t>
            </a:r>
            <a:r>
              <a:rPr lang="en-US" dirty="0"/>
              <a:t>for its Flexibility</a:t>
            </a:r>
            <a:r>
              <a:rPr lang="en-US" dirty="0" smtClean="0"/>
              <a:t>.</a:t>
            </a:r>
          </a:p>
          <a:p>
            <a:r>
              <a:rPr lang="en-US" dirty="0"/>
              <a:t>Good Detailed </a:t>
            </a:r>
            <a:r>
              <a:rPr lang="en-US" dirty="0" smtClean="0"/>
              <a:t>Documentation.</a:t>
            </a:r>
          </a:p>
          <a:p>
            <a:r>
              <a:rPr lang="en-US" dirty="0"/>
              <a:t>Addresses the Drawbacks of AngularJS and </a:t>
            </a:r>
            <a:r>
              <a:rPr lang="en-US" dirty="0" smtClean="0"/>
              <a:t>ReactJS.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8128" y="609600"/>
            <a:ext cx="6355873" cy="1320800"/>
          </a:xfrm>
        </p:spPr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Relatively small community </a:t>
            </a:r>
            <a:endParaRPr lang="en-US" dirty="0" smtClean="0"/>
          </a:p>
          <a:p>
            <a:r>
              <a:rPr lang="en-US" dirty="0"/>
              <a:t>Is not backed by giant </a:t>
            </a:r>
            <a:r>
              <a:rPr lang="en-US" dirty="0" smtClean="0"/>
              <a:t>company</a:t>
            </a:r>
          </a:p>
          <a:p>
            <a:r>
              <a:rPr lang="en-US" dirty="0"/>
              <a:t>Relatively small amount of resources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61" y="377356"/>
            <a:ext cx="1387834" cy="1387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562" y="609600"/>
            <a:ext cx="6753439" cy="1320800"/>
          </a:xfrm>
        </p:spPr>
        <p:txBody>
          <a:bodyPr/>
          <a:lstStyle/>
          <a:p>
            <a:r>
              <a:rPr lang="en-US" dirty="0" smtClean="0"/>
              <a:t>Vue Project 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 dirty="0" smtClean="0"/>
              <a:t>Project Name: StreamCart</a:t>
            </a:r>
          </a:p>
          <a:p>
            <a:r>
              <a:rPr lang="en-US" dirty="0" smtClean="0"/>
              <a:t>Its simply a Ecommerce website for buying Gamming products.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can add products we like to:</a:t>
            </a:r>
          </a:p>
          <a:p>
            <a:pPr lvl="1"/>
            <a:r>
              <a:rPr lang="en-US" dirty="0" smtClean="0"/>
              <a:t>Add to </a:t>
            </a:r>
            <a:r>
              <a:rPr lang="en-US" dirty="0" smtClean="0">
                <a:sym typeface="+mn-ea"/>
              </a:rPr>
              <a:t>Cart</a:t>
            </a:r>
          </a:p>
          <a:p>
            <a:pPr lvl="1"/>
            <a:r>
              <a:rPr lang="en-US" dirty="0" smtClean="0">
                <a:sym typeface="+mn-ea"/>
              </a:rPr>
              <a:t>Add to Wishlist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Customer there are:</a:t>
            </a:r>
          </a:p>
          <a:p>
            <a:pPr lvl="1"/>
            <a:r>
              <a:rPr lang="en-US" dirty="0" smtClean="0">
                <a:sym typeface="+mn-ea"/>
              </a:rPr>
              <a:t>Sign up form </a:t>
            </a:r>
            <a:endParaRPr lang="en-US" dirty="0" smtClean="0"/>
          </a:p>
          <a:p>
            <a:pPr lvl="1"/>
            <a:r>
              <a:rPr lang="en-US" dirty="0" smtClean="0"/>
              <a:t>Sign in form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Let’s take a </a:t>
            </a:r>
            <a:r>
              <a:rPr lang="en-US" smtClean="0"/>
              <a:t>live demo.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83" y="289892"/>
            <a:ext cx="1411688" cy="1411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419" y="617552"/>
            <a:ext cx="8596668" cy="1320800"/>
          </a:xfrm>
        </p:spPr>
        <p:txBody>
          <a:bodyPr/>
          <a:lstStyle/>
          <a:p>
            <a:r>
              <a:rPr lang="en-US" dirty="0"/>
              <a:t>What is Vue.js?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Vue.js is a library for building interactive web interfaces.</a:t>
            </a:r>
          </a:p>
          <a:p>
            <a:r>
              <a:rPr lang="en-US" dirty="0"/>
              <a:t>Focused on the view </a:t>
            </a:r>
            <a:r>
              <a:rPr lang="en-US" dirty="0" smtClean="0"/>
              <a:t>layer</a:t>
            </a:r>
          </a:p>
          <a:p>
            <a:r>
              <a:rPr lang="en-US" dirty="0"/>
              <a:t>Easily integrate with other </a:t>
            </a:r>
            <a:r>
              <a:rPr lang="en-US" dirty="0" smtClean="0"/>
              <a:t>libraries</a:t>
            </a:r>
          </a:p>
          <a:p>
            <a:r>
              <a:rPr lang="en-US" dirty="0"/>
              <a:t>Current version: 2.4.1 </a:t>
            </a:r>
          </a:p>
          <a:p>
            <a:r>
              <a:rPr lang="en-US" dirty="0"/>
              <a:t>It follows </a:t>
            </a:r>
            <a:r>
              <a:rPr lang="en-US" dirty="0" smtClean="0"/>
              <a:t>MVVM (model-view-viewmodel) </a:t>
            </a:r>
            <a:r>
              <a:rPr lang="en-US" b="1" dirty="0"/>
              <a:t>architectural</a:t>
            </a:r>
            <a:r>
              <a:rPr lang="en-US" dirty="0"/>
              <a:t> pattern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91" y="377356"/>
            <a:ext cx="1371931" cy="13719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656" y="609600"/>
            <a:ext cx="7095345" cy="13208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MVVM Pattern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55" y="1651706"/>
            <a:ext cx="9237943" cy="264994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Model–view–viewmodel</a:t>
            </a:r>
            <a:r>
              <a:rPr lang="en-US" dirty="0"/>
              <a:t> (</a:t>
            </a:r>
            <a:r>
              <a:rPr lang="en-US" b="1" dirty="0"/>
              <a:t>MVVM</a:t>
            </a:r>
            <a:r>
              <a:rPr lang="en-US" dirty="0"/>
              <a:t>) is a software </a:t>
            </a:r>
            <a:r>
              <a:rPr lang="en-US" dirty="0">
                <a:hlinkClick r:id="rId2" tooltip="Architectural pattern"/>
              </a:rPr>
              <a:t>architectural pattern</a:t>
            </a:r>
            <a:r>
              <a:rPr lang="en-US" dirty="0"/>
              <a:t> that facilitates the </a:t>
            </a:r>
            <a:r>
              <a:rPr lang="en-US" dirty="0">
                <a:hlinkClick r:id="rId3" tooltip="Separation of concerns"/>
              </a:rPr>
              <a:t>separation</a:t>
            </a:r>
            <a:r>
              <a:rPr lang="en-US" dirty="0"/>
              <a:t> of the development of the </a:t>
            </a:r>
            <a:r>
              <a:rPr lang="en-US" dirty="0">
                <a:hlinkClick r:id="rId4" tooltip="Graphical user interface"/>
              </a:rPr>
              <a:t>graphical user interface</a:t>
            </a:r>
            <a:r>
              <a:rPr lang="en-US" dirty="0"/>
              <a:t> (the </a:t>
            </a:r>
            <a:r>
              <a:rPr lang="en-US" i="1" dirty="0"/>
              <a:t>view</a:t>
            </a:r>
            <a:r>
              <a:rPr lang="en-US" dirty="0"/>
              <a:t>) – be it via a </a:t>
            </a:r>
            <a:r>
              <a:rPr lang="en-US" dirty="0">
                <a:hlinkClick r:id="rId5" tooltip="Markup language"/>
              </a:rPr>
              <a:t>markup language</a:t>
            </a:r>
            <a:r>
              <a:rPr lang="en-US" dirty="0"/>
              <a:t> or GUI code – from the development of the </a:t>
            </a:r>
            <a:r>
              <a:rPr lang="en-US" dirty="0">
                <a:hlinkClick r:id="rId6" tooltip="Business logic"/>
              </a:rPr>
              <a:t>business logic</a:t>
            </a:r>
            <a:r>
              <a:rPr lang="en-US" dirty="0"/>
              <a:t> or </a:t>
            </a:r>
            <a:r>
              <a:rPr lang="en-US" dirty="0">
                <a:hlinkClick r:id="rId7" tooltip="Front and back ends"/>
              </a:rPr>
              <a:t>back-end</a:t>
            </a:r>
            <a:r>
              <a:rPr lang="en-US" dirty="0"/>
              <a:t> logic (the </a:t>
            </a:r>
            <a:r>
              <a:rPr lang="en-US" i="1" dirty="0"/>
              <a:t>model</a:t>
            </a:r>
            <a:r>
              <a:rPr lang="en-US" dirty="0"/>
              <a:t>) so that the view is not dependent on any specific model platform. The </a:t>
            </a:r>
            <a:r>
              <a:rPr lang="en-US" i="1" dirty="0"/>
              <a:t>view model</a:t>
            </a:r>
            <a:r>
              <a:rPr lang="en-US" dirty="0"/>
              <a:t> of MVVM is a value </a:t>
            </a:r>
            <a:r>
              <a:rPr lang="en-US" dirty="0" smtClean="0"/>
              <a:t>converter,</a:t>
            </a:r>
            <a:r>
              <a:rPr lang="en-US" baseline="30000" dirty="0"/>
              <a:t> </a:t>
            </a:r>
            <a:r>
              <a:rPr lang="en-US" dirty="0" smtClean="0"/>
              <a:t>meaning </a:t>
            </a:r>
            <a:r>
              <a:rPr lang="en-US" dirty="0"/>
              <a:t>the view model is responsible for exposing (converting) the </a:t>
            </a:r>
            <a:r>
              <a:rPr lang="en-US" dirty="0">
                <a:hlinkClick r:id="rId8" tooltip="Data object"/>
              </a:rPr>
              <a:t>data objects</a:t>
            </a:r>
            <a:r>
              <a:rPr lang="en-US" dirty="0"/>
              <a:t> from the model in such a way that objects are easily managed and presented. In this respect, the view model is more model than view, and handles most if not all of the view's display </a:t>
            </a:r>
            <a:r>
              <a:rPr lang="en-US" dirty="0" smtClean="0"/>
              <a:t>logic.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view model may implement a </a:t>
            </a:r>
            <a:r>
              <a:rPr lang="en-US" dirty="0">
                <a:hlinkClick r:id="rId9" tooltip="Mediator pattern"/>
              </a:rPr>
              <a:t>mediator pattern</a:t>
            </a:r>
            <a:r>
              <a:rPr lang="en-US" dirty="0"/>
              <a:t>, organizing access to the back-end logic around the set of </a:t>
            </a:r>
            <a:r>
              <a:rPr lang="en-US" dirty="0">
                <a:hlinkClick r:id="rId10" tooltip="Use case"/>
              </a:rPr>
              <a:t>use cases</a:t>
            </a:r>
            <a:r>
              <a:rPr lang="en-US" dirty="0"/>
              <a:t> supported by the view.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5" y="247969"/>
            <a:ext cx="1403737" cy="14037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85" y="4367431"/>
            <a:ext cx="7344800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0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703" y="609600"/>
            <a:ext cx="7429298" cy="1320800"/>
          </a:xfrm>
        </p:spPr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Simple(low barrier of entry</a:t>
            </a:r>
            <a:r>
              <a:rPr lang="en-US" dirty="0" smtClean="0"/>
              <a:t>)</a:t>
            </a:r>
          </a:p>
          <a:p>
            <a:r>
              <a:rPr lang="en-US" dirty="0"/>
              <a:t>Lightweight (~24kb </a:t>
            </a:r>
            <a:r>
              <a:rPr lang="en-US" dirty="0" smtClean="0"/>
              <a:t>min+gzip)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Reactive</a:t>
            </a:r>
          </a:p>
          <a:p>
            <a:r>
              <a:rPr lang="en-US" dirty="0"/>
              <a:t>Component based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5" y="456869"/>
            <a:ext cx="1220857" cy="12208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17196" y="609600"/>
            <a:ext cx="6856805" cy="1320800"/>
          </a:xfrm>
        </p:spPr>
        <p:txBody>
          <a:bodyPr/>
          <a:lstStyle/>
          <a:p>
            <a:r>
              <a:rPr lang="en-US" dirty="0"/>
              <a:t>Company which use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22"/>
          <a:stretch>
            <a:fillRect/>
          </a:stretch>
        </p:blipFill>
        <p:spPr>
          <a:xfrm>
            <a:off x="567285" y="2129183"/>
            <a:ext cx="8706716" cy="3990924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391491"/>
            <a:ext cx="1538909" cy="15389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170" y="609600"/>
            <a:ext cx="7015832" cy="1320800"/>
          </a:xfrm>
        </p:spPr>
        <p:txBody>
          <a:bodyPr/>
          <a:lstStyle/>
          <a:p>
            <a:r>
              <a:rPr lang="en-US" dirty="0"/>
              <a:t>Installing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CDN (Content Delivery Network)</a:t>
            </a:r>
            <a:endParaRPr lang="en-US" dirty="0" smtClean="0"/>
          </a:p>
          <a:p>
            <a:r>
              <a:rPr lang="en-US" dirty="0" smtClean="0"/>
              <a:t>NPM (Node Package Manager)</a:t>
            </a:r>
          </a:p>
          <a:p>
            <a:r>
              <a:rPr lang="en-US" dirty="0" smtClean="0"/>
              <a:t>Bower</a:t>
            </a:r>
          </a:p>
          <a:p>
            <a:r>
              <a:rPr lang="en-US" dirty="0"/>
              <a:t>CLI (Command Line Interface)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69" y="409161"/>
            <a:ext cx="1220857" cy="12208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1780" y="609600"/>
            <a:ext cx="6952221" cy="1320800"/>
          </a:xfrm>
        </p:spPr>
        <p:txBody>
          <a:bodyPr/>
          <a:lstStyle/>
          <a:p>
            <a:r>
              <a:rPr lang="en-US" dirty="0"/>
              <a:t>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/>
              <a:t>Flux-like </a:t>
            </a:r>
            <a:r>
              <a:rPr lang="en-US" dirty="0" smtClean="0"/>
              <a:t>State</a:t>
            </a:r>
          </a:p>
          <a:p>
            <a:r>
              <a:rPr lang="en-US" dirty="0"/>
              <a:t>CLI </a:t>
            </a:r>
            <a:r>
              <a:rPr lang="en-US" dirty="0" smtClean="0"/>
              <a:t>Generator</a:t>
            </a:r>
          </a:p>
          <a:p>
            <a:r>
              <a:rPr lang="en-US" dirty="0" smtClean="0"/>
              <a:t>Linting</a:t>
            </a:r>
          </a:p>
          <a:p>
            <a:r>
              <a:rPr lang="en-US" dirty="0"/>
              <a:t>...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07" y="385307"/>
            <a:ext cx="1212905" cy="12129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0420" y="609600"/>
            <a:ext cx="6403581" cy="1320800"/>
          </a:xfrm>
        </p:spPr>
        <p:txBody>
          <a:bodyPr/>
          <a:lstStyle/>
          <a:p>
            <a:r>
              <a:rPr lang="en-US" dirty="0"/>
              <a:t>Vue Instance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14" y="3003602"/>
            <a:ext cx="9648493" cy="37109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0" y="353393"/>
            <a:ext cx="1284576" cy="1284576"/>
          </a:xfrm>
          <a:prstGeom prst="rect">
            <a:avLst/>
          </a:prstGeom>
        </p:spPr>
      </p:pic>
      <p:sp>
        <p:nvSpPr>
          <p:cNvPr id="11" name="Content Placeholder 2"/>
          <p:cNvSpPr txBox="1"/>
          <p:nvPr/>
        </p:nvSpPr>
        <p:spPr>
          <a:xfrm>
            <a:off x="1254849" y="1346269"/>
            <a:ext cx="8226035" cy="1862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mtClean="0"/>
              <a:t>The Vue instance is the root of every Vue application(interface).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mtClean="0"/>
              <a:t>The Vue instance plugs into an element in the DOM.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mtClean="0"/>
              <a:t>The Vue instance’s data can be displayed using {{ }} called an expression.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mtClean="0"/>
              <a:t>Vue is reactive.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499</Words>
  <Application>Microsoft Office PowerPoint</Application>
  <PresentationFormat>Widescreen</PresentationFormat>
  <Paragraphs>119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Inconsolata</vt:lpstr>
      <vt:lpstr>Source Sans Pro</vt:lpstr>
      <vt:lpstr>Trebuchet MS</vt:lpstr>
      <vt:lpstr>Wingdings</vt:lpstr>
      <vt:lpstr>Wingdings 3</vt:lpstr>
      <vt:lpstr>Facet</vt:lpstr>
      <vt:lpstr>Vue Js</vt:lpstr>
      <vt:lpstr>Group Members: </vt:lpstr>
      <vt:lpstr>What is Vue.js?</vt:lpstr>
      <vt:lpstr>MVVM Pattern </vt:lpstr>
      <vt:lpstr>Key features</vt:lpstr>
      <vt:lpstr>Company which use</vt:lpstr>
      <vt:lpstr>Installing </vt:lpstr>
      <vt:lpstr>Ecosystem</vt:lpstr>
      <vt:lpstr>Vue Instance</vt:lpstr>
      <vt:lpstr>Vue Directives</vt:lpstr>
      <vt:lpstr>Conditional Rendering</vt:lpstr>
      <vt:lpstr>v-if</vt:lpstr>
      <vt:lpstr>v-for</vt:lpstr>
      <vt:lpstr>v-for</vt:lpstr>
      <vt:lpstr>v-bind / v-on </vt:lpstr>
      <vt:lpstr>v-bind / v-on</vt:lpstr>
      <vt:lpstr>v-model </vt:lpstr>
      <vt:lpstr>Event modifiers</vt:lpstr>
      <vt:lpstr>Keys modifiers</vt:lpstr>
      <vt:lpstr>Vue instance properties</vt:lpstr>
      <vt:lpstr>Components</vt:lpstr>
      <vt:lpstr>Pros</vt:lpstr>
      <vt:lpstr>Cons</vt:lpstr>
      <vt:lpstr>Vue Project Live demo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 Js</dc:title>
  <dc:creator>Saad Malik</dc:creator>
  <cp:lastModifiedBy>Saad Malik</cp:lastModifiedBy>
  <cp:revision>56</cp:revision>
  <dcterms:created xsi:type="dcterms:W3CDTF">2020-06-10T03:32:00Z</dcterms:created>
  <dcterms:modified xsi:type="dcterms:W3CDTF">2020-06-12T08:22:52Z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1033-11.2.0.9396</vt:lpwstr>
  </property>
</Properties>
</file>