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F7E52-CC68-4C01-8638-58106357F094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5B426-556B-46C9-A152-C193B31E26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8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D4CB-21B3-4DF1-9D0F-A65ABA0D6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990" y="1214438"/>
            <a:ext cx="11260015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BAG OF TRICKS FOR MULTI-DISEASE DETECTION OF RETINA IMAGES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C1EDB-8DB6-4651-915D-0F306FEEB2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4767" y="4041056"/>
            <a:ext cx="42470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err="1"/>
              <a:t>Xinliang</a:t>
            </a:r>
            <a:r>
              <a:rPr lang="en-US" altLang="zh-CN" dirty="0"/>
              <a:t> Wang, </a:t>
            </a:r>
            <a:r>
              <a:rPr lang="en-US" altLang="zh-CN" dirty="0" err="1"/>
              <a:t>Yunchao</a:t>
            </a:r>
            <a:r>
              <a:rPr lang="en-US" altLang="zh-CN" dirty="0"/>
              <a:t> Gu</a:t>
            </a:r>
          </a:p>
          <a:p>
            <a:r>
              <a:rPr lang="en-US" altLang="zh-CN" dirty="0" err="1"/>
              <a:t>Beihang</a:t>
            </a:r>
            <a:r>
              <a:rPr lang="en-US" altLang="zh-CN" dirty="0"/>
              <a:t> University</a:t>
            </a:r>
          </a:p>
          <a:p>
            <a:r>
              <a:rPr lang="en-US" altLang="zh-CN" dirty="0"/>
              <a:t>School of computer science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9455-82F4-4ABB-B842-D87E76E3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1-C321-4313-ADEA-CBFC6AAA088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4998-6C05-40E1-87C4-EC0BDAEE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99B63-F030-4CB3-978B-9076C580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E7DD-914B-43CB-9924-A125907B800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3FA34F-61FD-4E47-BAA2-F4754BA4A7B1}"/>
              </a:ext>
            </a:extLst>
          </p:cNvPr>
          <p:cNvSpPr txBox="1">
            <a:spLocks/>
          </p:cNvSpPr>
          <p:nvPr userDrawn="1"/>
        </p:nvSpPr>
        <p:spPr>
          <a:xfrm>
            <a:off x="6127624" y="4041056"/>
            <a:ext cx="42470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Sixu</a:t>
            </a:r>
            <a:r>
              <a:rPr lang="en-US" altLang="zh-CN" dirty="0"/>
              <a:t> Lu</a:t>
            </a:r>
          </a:p>
          <a:p>
            <a:r>
              <a:rPr lang="en-US" altLang="zh-CN" dirty="0"/>
              <a:t>Beijing Normal University</a:t>
            </a:r>
          </a:p>
          <a:p>
            <a:r>
              <a:rPr lang="en-US" altLang="zh-CN" dirty="0"/>
              <a:t>School of artificial intelligence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84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068C-DD1B-4DBF-AF87-D647CB16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6DE74-605F-4794-A087-B1D03698C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632F-1753-4C7C-9C63-7A217512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1-C321-4313-ADEA-CBFC6AAA088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9CB66-6606-4BC5-BA24-E7F132A5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F575-C637-4F10-9CF3-048C7E59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E7DD-914B-43CB-9924-A125907B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67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8D9E0-D04D-47EB-A757-8680BBAFE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F8C33-67F5-43D8-A872-06D348F60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F85EF-79F2-4765-A8AE-A7071E35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1-C321-4313-ADEA-CBFC6AAA088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726D-5C16-4FEB-8F2B-F1EB4075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430F-7DAF-4B7B-8DB7-4756FD53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E7DD-914B-43CB-9924-A125907B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9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6563-31FF-441C-8F75-DFE3C4FE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7A32-EC4E-4A1C-A8FE-DBF059E7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F4C5-1C72-4B86-9123-6D7ED504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1-C321-4313-ADEA-CBFC6AAA088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A763-C480-4DFF-BFDF-41C1DF7E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DA2C7-9242-4E31-AE8E-971720DB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E7DD-914B-43CB-9924-A125907B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7352-C785-48B5-9CF1-9E45B34F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E7902-5B07-44F4-8779-1739337F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F27E-7EC6-4228-AC62-B3328801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1-C321-4313-ADEA-CBFC6AAA088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A3684-7B29-42EA-BC34-5A43B69E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CB68-CAC7-4669-92B2-AEA8821C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E7DD-914B-43CB-9924-A125907B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0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968D-D4DF-4A7F-8DDE-BB50B631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830B-4A49-4426-927C-7098CBA57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3F8E2-4B8C-47F5-83F9-AD5CE52A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03846-C109-453F-ADD3-454340E5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1-C321-4313-ADEA-CBFC6AAA088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BA87-3701-4A19-9CDC-D2DEDF16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008B-1E3F-409D-B2B6-064565AD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E7DD-914B-43CB-9924-A125907B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3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FEA6-8E62-4FA4-B639-274F53D6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85579-348C-47BA-A473-0C6FFF10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736B7-D3BD-4347-91E4-7542A21BD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1EAB7-22ED-4799-B6B7-70D614F02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48FE5-7694-4926-96BA-A456E6CA3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A6B47-CE4F-4FC0-BD02-A9524803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1-C321-4313-ADEA-CBFC6AAA088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982A-5208-4A30-B4C6-C6349CF7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613A4-4DAB-4BE6-B6DB-EB2F3866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E7DD-914B-43CB-9924-A125907B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0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90D-A011-4CF4-948D-147E31A8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D5695-9106-421C-996B-1A2C27CA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1-C321-4313-ADEA-CBFC6AAA088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E8BD6-A289-4E7A-9AAF-AD30ADC3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5B8F8-A01E-485E-BD72-0C06811F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E7DD-914B-43CB-9924-A125907B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6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3163A-E956-459A-BBD1-AA659795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1-C321-4313-ADEA-CBFC6AAA0884}" type="datetimeFigureOut">
              <a:rPr lang="en-IN" smtClean="0"/>
              <a:t>09-04-2021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BEAC8-867C-4547-B0AE-EF75EE80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6A3BB-5664-4BD4-A4D0-28582833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E7DD-914B-43CB-9924-A125907B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7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BA1E-2772-491E-A9EF-78BF74EE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F9A5-5972-43A7-8D82-C21019DB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A226-458F-4050-A691-232E6A6B8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093AA-14F6-4B05-935C-E4125773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1-C321-4313-ADEA-CBFC6AAA088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B2982-7DE3-4980-825A-C47D135C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505AD-9AEA-4571-864B-334CA369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E7DD-914B-43CB-9924-A125907B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7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5651-2CC4-483C-B8A6-361B532B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17349-D0EA-4E57-8F3F-F38A478BC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A9D29-87BB-4C38-9D59-CFD18105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A7A1-E2D1-4685-92B3-0563385E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1-C321-4313-ADEA-CBFC6AAA088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A989A-DE53-48C8-806A-81158384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BAE93-E94D-4CAF-9B68-6587CB85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E7DD-914B-43CB-9924-A125907B8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1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79C2E-C545-4F4A-9C45-252CD8C1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1EB0-DD47-4B63-8948-13E2F61B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48EC2D-37E3-4E0B-BADC-007BF69CB43B}"/>
              </a:ext>
            </a:extLst>
          </p:cNvPr>
          <p:cNvSpPr/>
          <p:nvPr userDrawn="1"/>
        </p:nvSpPr>
        <p:spPr>
          <a:xfrm>
            <a:off x="-1" y="0"/>
            <a:ext cx="12192000" cy="1000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27F33-654F-4ABC-A1D9-31B040AA84E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" y="10944"/>
            <a:ext cx="1339402" cy="98345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A3C2728-D44D-4D89-9316-94DF76124A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5397" y="48607"/>
            <a:ext cx="7108586" cy="93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endParaRPr lang="en-US" altLang="en-US" sz="4700" b="1" dirty="0">
              <a:solidFill>
                <a:schemeClr val="accent1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66723A99-BFCA-49F0-B47C-123DAA8983C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80" y="0"/>
            <a:ext cx="1045300" cy="1019167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1E4D4687-D317-45CB-A6C9-3AE649CF2D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88668"/>
            <a:ext cx="12192000" cy="36933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GB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CF9B-34BA-4276-A51F-5FE3314F9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880" y="64819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FBCEF01-C321-4313-ADEA-CBFC6AAA0884}" type="datetimeFigureOut">
              <a:rPr lang="en-IN" smtClean="0"/>
              <a:pPr/>
              <a:t>09-04-2021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D7B7-2252-4BCA-A65C-1DFFB7061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592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354E7DD-914B-43CB-9924-A125907B800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A0E1-CE70-41F1-B3D0-2B93F6DD1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2971" y="6469843"/>
            <a:ext cx="61860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Retinal Image Analysis for multi-Disease Detection Challenge</a:t>
            </a:r>
          </a:p>
        </p:txBody>
      </p:sp>
      <p:pic>
        <p:nvPicPr>
          <p:cNvPr id="1026" name="Picture 2" descr="EVOLUCARE ET ADCIS ANNONCENT LA CRÉATION D'OPHTAI, UNE JOINT-VENTURE QUI  MET L'INTELLIGENCE ARTIFICIELLE AU SERVICE DE L'">
            <a:extLst>
              <a:ext uri="{FF2B5EF4-FFF2-40B4-BE49-F238E27FC236}">
                <a16:creationId xmlns:a16="http://schemas.microsoft.com/office/drawing/2014/main" id="{FCFC2486-5FBD-4F83-BB9D-F9DADF7455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119" y="5963789"/>
            <a:ext cx="1553441" cy="54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1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445461-C2DA-41C4-88E5-C6508AB4FD3B}"/>
              </a:ext>
            </a:extLst>
          </p:cNvPr>
          <p:cNvSpPr txBox="1"/>
          <p:nvPr/>
        </p:nvSpPr>
        <p:spPr>
          <a:xfrm>
            <a:off x="890141" y="1750874"/>
            <a:ext cx="104117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ea typeface="阿里巴巴普惠体 Light" panose="00020600040101010101" pitchFamily="18" charset="-122"/>
                <a:cs typeface="Times New Roman" panose="02020603050405020304" pitchFamily="18" charset="0"/>
              </a:rPr>
              <a:t>BAG OF TRICKS FOR MULTI-DISEASE DETECTION OF RETINA IMAGES</a:t>
            </a:r>
            <a:endParaRPr lang="zh-CN" altLang="en-US" sz="4400" dirty="0">
              <a:latin typeface="Times New Roman" panose="02020603050405020304" pitchFamily="18" charset="0"/>
              <a:ea typeface="阿里巴巴普惠体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6F4621-790F-41ED-8FA2-781A184CDA9C}"/>
              </a:ext>
            </a:extLst>
          </p:cNvPr>
          <p:cNvSpPr txBox="1"/>
          <p:nvPr/>
        </p:nvSpPr>
        <p:spPr>
          <a:xfrm>
            <a:off x="1345408" y="3629710"/>
            <a:ext cx="458549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Xinliang Wang,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Yunchao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Beihang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9E1EDD-EC1C-489C-9014-4203846D6251}"/>
              </a:ext>
            </a:extLst>
          </p:cNvPr>
          <p:cNvSpPr txBox="1"/>
          <p:nvPr/>
        </p:nvSpPr>
        <p:spPr>
          <a:xfrm>
            <a:off x="6261100" y="3629710"/>
            <a:ext cx="4721225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Sixu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Beijing Normal University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artificial intelligence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993CBC-5BD0-4273-9C44-BE703DB4CB89}"/>
              </a:ext>
            </a:extLst>
          </p:cNvPr>
          <p:cNvSpPr txBox="1"/>
          <p:nvPr/>
        </p:nvSpPr>
        <p:spPr>
          <a:xfrm>
            <a:off x="1717674" y="234434"/>
            <a:ext cx="9086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Retinal Image Analysis for multi-Disease Detection Challenge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3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02BD1D4-2800-4E2B-9548-FF7F9A1F2321}"/>
              </a:ext>
            </a:extLst>
          </p:cNvPr>
          <p:cNvSpPr txBox="1"/>
          <p:nvPr/>
        </p:nvSpPr>
        <p:spPr>
          <a:xfrm>
            <a:off x="1717674" y="234434"/>
            <a:ext cx="9086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Retinal Image Analysis for multi-Disease Detection Challenge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BD3BE6-2A58-4564-A2C6-16707CC4899E}"/>
              </a:ext>
            </a:extLst>
          </p:cNvPr>
          <p:cNvSpPr txBox="1"/>
          <p:nvPr/>
        </p:nvSpPr>
        <p:spPr>
          <a:xfrm>
            <a:off x="724694" y="1655652"/>
            <a:ext cx="10742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[1] Alexander </a:t>
            </a:r>
            <a:r>
              <a:rPr lang="en-US" altLang="zh-CN" dirty="0" err="1"/>
              <a:t>Buslaev</a:t>
            </a:r>
            <a:r>
              <a:rPr lang="en-US" altLang="zh-CN" dirty="0"/>
              <a:t>, Vladimir I. </a:t>
            </a:r>
            <a:r>
              <a:rPr lang="en-US" altLang="zh-CN" dirty="0" err="1"/>
              <a:t>Iglovikov</a:t>
            </a:r>
            <a:r>
              <a:rPr lang="en-US" altLang="zh-CN" dirty="0"/>
              <a:t>, Eugene </a:t>
            </a:r>
            <a:r>
              <a:rPr lang="en-US" altLang="zh-CN" dirty="0" err="1"/>
              <a:t>Khvedchenya</a:t>
            </a:r>
            <a:r>
              <a:rPr lang="en-US" altLang="zh-CN" dirty="0"/>
              <a:t>, Alex </a:t>
            </a:r>
            <a:r>
              <a:rPr lang="en-US" altLang="zh-CN" dirty="0" err="1"/>
              <a:t>Parinov</a:t>
            </a:r>
            <a:r>
              <a:rPr lang="en-US" altLang="zh-CN" dirty="0"/>
              <a:t>, Mikhail </a:t>
            </a:r>
            <a:r>
              <a:rPr lang="en-US" altLang="zh-CN" dirty="0" err="1"/>
              <a:t>Druzhinin</a:t>
            </a:r>
            <a:r>
              <a:rPr lang="en-US" altLang="zh-CN" dirty="0"/>
              <a:t>, and </a:t>
            </a:r>
            <a:r>
              <a:rPr lang="en-US" altLang="zh-CN" dirty="0" err="1"/>
              <a:t>Alexandr</a:t>
            </a:r>
            <a:r>
              <a:rPr lang="en-US" altLang="zh-CN" dirty="0"/>
              <a:t> A. Kalinin, “</a:t>
            </a:r>
            <a:r>
              <a:rPr lang="en-US" altLang="zh-CN" dirty="0" err="1"/>
              <a:t>Albumentations</a:t>
            </a:r>
            <a:r>
              <a:rPr lang="en-US" altLang="zh-CN" dirty="0"/>
              <a:t>: Fast and flexible image augmentations,” Information, vol. 11, no. 2, 2020.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ED6DF5-0E31-4631-BD3C-F24D0C8DAA42}"/>
              </a:ext>
            </a:extLst>
          </p:cNvPr>
          <p:cNvSpPr txBox="1"/>
          <p:nvPr/>
        </p:nvSpPr>
        <p:spPr>
          <a:xfrm>
            <a:off x="724694" y="2519439"/>
            <a:ext cx="10742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[2] Liyuan Liu, </a:t>
            </a:r>
            <a:r>
              <a:rPr lang="en-US" altLang="zh-CN" dirty="0" err="1"/>
              <a:t>Haoming</a:t>
            </a:r>
            <a:r>
              <a:rPr lang="en-US" altLang="zh-CN" dirty="0"/>
              <a:t> Jiang, </a:t>
            </a:r>
            <a:r>
              <a:rPr lang="en-US" altLang="zh-CN" dirty="0" err="1"/>
              <a:t>Pengcheng</a:t>
            </a:r>
            <a:r>
              <a:rPr lang="en-US" altLang="zh-CN" dirty="0"/>
              <a:t> He, </a:t>
            </a:r>
            <a:r>
              <a:rPr lang="en-US" altLang="zh-CN" dirty="0" err="1"/>
              <a:t>Weizhu</a:t>
            </a:r>
            <a:r>
              <a:rPr lang="en-US" altLang="zh-CN" dirty="0"/>
              <a:t> Chen, </a:t>
            </a:r>
            <a:r>
              <a:rPr lang="en-US" altLang="zh-CN" dirty="0" err="1"/>
              <a:t>Xiaodong</a:t>
            </a:r>
            <a:r>
              <a:rPr lang="en-US" altLang="zh-CN" dirty="0"/>
              <a:t> Liu, </a:t>
            </a:r>
            <a:r>
              <a:rPr lang="en-US" altLang="zh-CN" dirty="0" err="1"/>
              <a:t>Jianfeng</a:t>
            </a:r>
            <a:r>
              <a:rPr lang="en-US" altLang="zh-CN" dirty="0"/>
              <a:t> Gao, and Jiawei Han, “On the variance of the adaptive learning rate and beyond,”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arXiv:1908.03265, 2019.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0C4B98-92DA-4A11-9DC9-DCB74B12810C}"/>
              </a:ext>
            </a:extLst>
          </p:cNvPr>
          <p:cNvSpPr txBox="1"/>
          <p:nvPr/>
        </p:nvSpPr>
        <p:spPr>
          <a:xfrm>
            <a:off x="724694" y="3354198"/>
            <a:ext cx="10742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[3] Dinesh Jayaraman and Kristen </a:t>
            </a:r>
            <a:r>
              <a:rPr lang="en-US" altLang="zh-CN" dirty="0" err="1"/>
              <a:t>Grauman</a:t>
            </a:r>
            <a:r>
              <a:rPr lang="en-US" altLang="zh-CN" dirty="0"/>
              <a:t>, “Look-ahead before you leap: end-to-end active recognition by forecasting the effect of motion,” in European Conference on Computer Vision. Springer, 2016, pp. 489–505.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CD9180-2C35-45CD-8DE6-705B943B682A}"/>
              </a:ext>
            </a:extLst>
          </p:cNvPr>
          <p:cNvSpPr txBox="1"/>
          <p:nvPr/>
        </p:nvSpPr>
        <p:spPr>
          <a:xfrm>
            <a:off x="724694" y="4188957"/>
            <a:ext cx="10742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[4] </a:t>
            </a:r>
            <a:r>
              <a:rPr lang="en-US" altLang="zh-CN" dirty="0" err="1"/>
              <a:t>Kaiming</a:t>
            </a:r>
            <a:r>
              <a:rPr lang="en-US" altLang="zh-CN" dirty="0"/>
              <a:t> He, </a:t>
            </a:r>
            <a:r>
              <a:rPr lang="en-US" altLang="zh-CN" dirty="0" err="1"/>
              <a:t>Xiangyu</a:t>
            </a:r>
            <a:r>
              <a:rPr lang="en-US" altLang="zh-CN" dirty="0"/>
              <a:t> Zhang, </a:t>
            </a:r>
            <a:r>
              <a:rPr lang="en-US" altLang="zh-CN" dirty="0" err="1"/>
              <a:t>Shaoqing</a:t>
            </a:r>
            <a:r>
              <a:rPr lang="en-US" altLang="zh-CN" dirty="0"/>
              <a:t> Ren, and Jian Sun, “Deep residual learning for image recognition,” in Proceedings of the IEEE conference on computer vision and pattern recognition, 2016, pp. 770–778.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CEFFC4-53B5-42EA-8450-6607147AB2C5}"/>
              </a:ext>
            </a:extLst>
          </p:cNvPr>
          <p:cNvSpPr txBox="1"/>
          <p:nvPr/>
        </p:nvSpPr>
        <p:spPr>
          <a:xfrm>
            <a:off x="724694" y="5052744"/>
            <a:ext cx="10742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[5] A </a:t>
            </a:r>
            <a:r>
              <a:rPr lang="en-US" altLang="zh-CN" dirty="0" err="1"/>
              <a:t>Emin</a:t>
            </a:r>
            <a:r>
              <a:rPr lang="en-US" altLang="zh-CN" dirty="0"/>
              <a:t> Orhan, “Robustness properties of </a:t>
            </a:r>
            <a:r>
              <a:rPr lang="en-US" altLang="zh-CN" dirty="0" err="1"/>
              <a:t>facebook’s</a:t>
            </a:r>
            <a:r>
              <a:rPr lang="en-US" altLang="zh-CN" dirty="0"/>
              <a:t> </a:t>
            </a:r>
            <a:r>
              <a:rPr lang="en-US" altLang="zh-CN" dirty="0" err="1"/>
              <a:t>resnext</a:t>
            </a:r>
            <a:r>
              <a:rPr lang="en-US" altLang="zh-CN" dirty="0"/>
              <a:t> </a:t>
            </a:r>
            <a:r>
              <a:rPr lang="en-US" altLang="zh-CN" dirty="0" err="1"/>
              <a:t>wsl</a:t>
            </a:r>
            <a:r>
              <a:rPr lang="en-US" altLang="zh-CN" dirty="0"/>
              <a:t> models,”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arXiv:1907.07640, 2019.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0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445461-C2DA-41C4-88E5-C6508AB4FD3B}"/>
              </a:ext>
            </a:extLst>
          </p:cNvPr>
          <p:cNvSpPr txBox="1"/>
          <p:nvPr/>
        </p:nvSpPr>
        <p:spPr>
          <a:xfrm>
            <a:off x="1841287" y="132985"/>
            <a:ext cx="8509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Light" panose="00020600040101010101" pitchFamily="18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阿里巴巴普惠体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6F4621-790F-41ED-8FA2-781A184CDA9C}"/>
              </a:ext>
            </a:extLst>
          </p:cNvPr>
          <p:cNvSpPr txBox="1"/>
          <p:nvPr/>
        </p:nvSpPr>
        <p:spPr>
          <a:xfrm>
            <a:off x="1841287" y="1397813"/>
            <a:ext cx="8509425" cy="443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Bags of Tricks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Pre-processing, Data Augmentation, Optimizer, Learning Rate Scheduler, Disease Head, Loss Function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7406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445461-C2DA-41C4-88E5-C6508AB4FD3B}"/>
              </a:ext>
            </a:extLst>
          </p:cNvPr>
          <p:cNvSpPr txBox="1"/>
          <p:nvPr/>
        </p:nvSpPr>
        <p:spPr>
          <a:xfrm>
            <a:off x="1841287" y="132985"/>
            <a:ext cx="8509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Light" panose="00020600040101010101" pitchFamily="18" charset="-122"/>
                <a:cs typeface="Times New Roman" panose="02020603050405020304" pitchFamily="18" charset="0"/>
              </a:rPr>
              <a:t>Pre-processing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阿里巴巴普惠体 Light" panose="00020600040101010101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B3525E-1B8B-4FA8-B3CE-64A6DE3F6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87" y="1498064"/>
            <a:ext cx="3703418" cy="24597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8447BF-5AEA-450D-864C-3B3E3A691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61" y="1498064"/>
            <a:ext cx="2459733" cy="245973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AAD852-CDF9-4CB8-A730-84963AF95A6F}"/>
              </a:ext>
            </a:extLst>
          </p:cNvPr>
          <p:cNvCxnSpPr/>
          <p:nvPr/>
        </p:nvCxnSpPr>
        <p:spPr>
          <a:xfrm>
            <a:off x="5655543" y="2717264"/>
            <a:ext cx="1385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0B600A1-CD99-48D4-A524-B6356271576A}"/>
              </a:ext>
            </a:extLst>
          </p:cNvPr>
          <p:cNvSpPr txBox="1"/>
          <p:nvPr/>
        </p:nvSpPr>
        <p:spPr>
          <a:xfrm>
            <a:off x="5858741" y="2273919"/>
            <a:ext cx="1281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6122BB-E568-496D-9A7F-72E61B86BEE0}"/>
              </a:ext>
            </a:extLst>
          </p:cNvPr>
          <p:cNvSpPr txBox="1"/>
          <p:nvPr/>
        </p:nvSpPr>
        <p:spPr>
          <a:xfrm>
            <a:off x="5600122" y="2775014"/>
            <a:ext cx="1496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76A8DD-B8D8-415C-9FA6-F45EDFB22D41}"/>
              </a:ext>
            </a:extLst>
          </p:cNvPr>
          <p:cNvSpPr txBox="1"/>
          <p:nvPr/>
        </p:nvSpPr>
        <p:spPr>
          <a:xfrm>
            <a:off x="1498995" y="4061753"/>
            <a:ext cx="8839017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off the black background to: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information that is not useful for classification;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computational complexity.</a:t>
            </a:r>
          </a:p>
        </p:txBody>
      </p:sp>
    </p:spTree>
    <p:extLst>
      <p:ext uri="{BB962C8B-B14F-4D97-AF65-F5344CB8AC3E}">
        <p14:creationId xmlns:p14="http://schemas.microsoft.com/office/powerpoint/2010/main" val="236352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445461-C2DA-41C4-88E5-C6508AB4FD3B}"/>
              </a:ext>
            </a:extLst>
          </p:cNvPr>
          <p:cNvSpPr txBox="1"/>
          <p:nvPr/>
        </p:nvSpPr>
        <p:spPr>
          <a:xfrm>
            <a:off x="1841287" y="132985"/>
            <a:ext cx="8509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Light" panose="00020600040101010101" pitchFamily="18" charset="-122"/>
                <a:cs typeface="Times New Roman" panose="02020603050405020304" pitchFamily="18" charset="0"/>
              </a:rPr>
              <a:t>Data Augmentation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阿里巴巴普惠体 Light" panose="00020600040101010101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6C975F-D305-4082-9E0E-42EDD248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911" y="1301422"/>
            <a:ext cx="1998663" cy="1998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B10229-A1EA-4953-8D32-BD1D731D7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0" y="1308716"/>
            <a:ext cx="1998663" cy="19913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823FBD-76E2-41A6-B94B-5D20118A8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2" y="1301422"/>
            <a:ext cx="1998663" cy="19986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019545-220F-4B55-AB44-8819718A8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709" y="1308716"/>
            <a:ext cx="1998663" cy="200598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9A3E008-ABEA-4D23-8E36-744599B28E4D}"/>
              </a:ext>
            </a:extLst>
          </p:cNvPr>
          <p:cNvSpPr txBox="1"/>
          <p:nvPr/>
        </p:nvSpPr>
        <p:spPr>
          <a:xfrm>
            <a:off x="1154112" y="3265816"/>
            <a:ext cx="236021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RandomResizedCrop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4B39F5-29E1-49AE-AC0C-CD5D8F12AD39}"/>
              </a:ext>
            </a:extLst>
          </p:cNvPr>
          <p:cNvSpPr txBox="1"/>
          <p:nvPr/>
        </p:nvSpPr>
        <p:spPr>
          <a:xfrm>
            <a:off x="8996356" y="3265816"/>
            <a:ext cx="175101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HorizontalFlip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640413-9A94-4371-B576-46C8BFFE7EF4}"/>
              </a:ext>
            </a:extLst>
          </p:cNvPr>
          <p:cNvSpPr txBox="1"/>
          <p:nvPr/>
        </p:nvSpPr>
        <p:spPr>
          <a:xfrm>
            <a:off x="4347118" y="3267252"/>
            <a:ext cx="123439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Cutout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53C9B1-B86D-44E2-8F34-CF4F62016938}"/>
              </a:ext>
            </a:extLst>
          </p:cNvPr>
          <p:cNvSpPr txBox="1"/>
          <p:nvPr/>
        </p:nvSpPr>
        <p:spPr>
          <a:xfrm>
            <a:off x="6450007" y="3265816"/>
            <a:ext cx="236021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CoarseDropout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DE5989-EBDE-42DC-97C9-5C5CE323B7D5}"/>
              </a:ext>
            </a:extLst>
          </p:cNvPr>
          <p:cNvSpPr txBox="1"/>
          <p:nvPr/>
        </p:nvSpPr>
        <p:spPr>
          <a:xfrm>
            <a:off x="1399072" y="5805061"/>
            <a:ext cx="192643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ShiftScaleRotate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65B126-608E-4678-BF70-CBE1298D697D}"/>
              </a:ext>
            </a:extLst>
          </p:cNvPr>
          <p:cNvSpPr txBox="1"/>
          <p:nvPr/>
        </p:nvSpPr>
        <p:spPr>
          <a:xfrm>
            <a:off x="9231320" y="5805061"/>
            <a:ext cx="175101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CLAHE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F201C8-21DF-40C8-9B59-F8B052A6170F}"/>
              </a:ext>
            </a:extLst>
          </p:cNvPr>
          <p:cNvSpPr txBox="1"/>
          <p:nvPr/>
        </p:nvSpPr>
        <p:spPr>
          <a:xfrm>
            <a:off x="3744911" y="5832016"/>
            <a:ext cx="222924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HueSaturationValue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7C3494-F444-4965-B675-37521B16D954}"/>
              </a:ext>
            </a:extLst>
          </p:cNvPr>
          <p:cNvSpPr txBox="1"/>
          <p:nvPr/>
        </p:nvSpPr>
        <p:spPr>
          <a:xfrm>
            <a:off x="5945190" y="5830995"/>
            <a:ext cx="277019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RandomBrightnessContrast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43A50B1-8F13-4FCA-8E49-5DAF922FA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012" y="3839626"/>
            <a:ext cx="1998663" cy="199136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A489E51-D1A3-4E84-A8A7-319A4CAD9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4911" y="3839626"/>
            <a:ext cx="1998663" cy="199866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7CEE260-DB9F-427B-834E-EDF541FE2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6811" y="3821520"/>
            <a:ext cx="2031544" cy="201676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D441441-F25F-4D74-9A79-C0218D6C75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8709" y="3821520"/>
            <a:ext cx="2005984" cy="200598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4E819D62-40BF-4B6F-BFDB-48378C61D6ED}"/>
              </a:ext>
            </a:extLst>
          </p:cNvPr>
          <p:cNvSpPr txBox="1"/>
          <p:nvPr/>
        </p:nvSpPr>
        <p:spPr>
          <a:xfrm>
            <a:off x="704607" y="1184645"/>
            <a:ext cx="98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73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445461-C2DA-41C4-88E5-C6508AB4FD3B}"/>
              </a:ext>
            </a:extLst>
          </p:cNvPr>
          <p:cNvSpPr txBox="1"/>
          <p:nvPr/>
        </p:nvSpPr>
        <p:spPr>
          <a:xfrm>
            <a:off x="1828587" y="132985"/>
            <a:ext cx="87632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Light" panose="00020600040101010101" pitchFamily="18" charset="-122"/>
                <a:cs typeface="Times New Roman" panose="02020603050405020304" pitchFamily="18" charset="0"/>
              </a:rPr>
              <a:t>Optimizer &amp; Learning Rate Scheduler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阿里巴巴普惠体 Light" panose="00020600040101010101" pitchFamily="18" charset="-122"/>
              <a:cs typeface="Times New Roman" panose="02020603050405020304" pitchFamily="18" charset="0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阿里巴巴普惠体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6F4621-790F-41ED-8FA2-781A184CDA9C}"/>
              </a:ext>
            </a:extLst>
          </p:cNvPr>
          <p:cNvSpPr txBox="1"/>
          <p:nvPr/>
        </p:nvSpPr>
        <p:spPr>
          <a:xfrm>
            <a:off x="2082375" y="1507224"/>
            <a:ext cx="8509425" cy="1481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Ranger =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RAdam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Lookahead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Scheduler: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CosineAnnealingLR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 descr="pytorch的余弦退火学习率">
            <a:extLst>
              <a:ext uri="{FF2B5EF4-FFF2-40B4-BE49-F238E27FC236}">
                <a16:creationId xmlns:a16="http://schemas.microsoft.com/office/drawing/2014/main" id="{6545235E-7BC4-43D0-81A1-79760396D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56" y="3007449"/>
            <a:ext cx="4431487" cy="337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3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445461-C2DA-41C4-88E5-C6508AB4FD3B}"/>
              </a:ext>
            </a:extLst>
          </p:cNvPr>
          <p:cNvSpPr txBox="1"/>
          <p:nvPr/>
        </p:nvSpPr>
        <p:spPr>
          <a:xfrm>
            <a:off x="1841287" y="132985"/>
            <a:ext cx="8509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Light" panose="00020600040101010101" pitchFamily="18" charset="-122"/>
                <a:cs typeface="Times New Roman" panose="02020603050405020304" pitchFamily="18" charset="0"/>
              </a:rPr>
              <a:t>Disease Head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阿里巴巴普惠体 Light" panose="00020600040101010101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482F1A-7462-4A3F-8E42-E09DEDEF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99" y="1208513"/>
            <a:ext cx="7975600" cy="26447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549A0A-0CFA-4994-9C77-ACA5430F972D}"/>
              </a:ext>
            </a:extLst>
          </p:cNvPr>
          <p:cNvSpPr txBox="1"/>
          <p:nvPr/>
        </p:nvSpPr>
        <p:spPr>
          <a:xfrm>
            <a:off x="1695237" y="3853218"/>
            <a:ext cx="908358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task1, the Disease Head obtain more supervision information representing disease categories;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task2, the weights pretrained by disease classification is helpful for specific multi-label and multi-classification.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60654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445461-C2DA-41C4-88E5-C6508AB4FD3B}"/>
              </a:ext>
            </a:extLst>
          </p:cNvPr>
          <p:cNvSpPr txBox="1"/>
          <p:nvPr/>
        </p:nvSpPr>
        <p:spPr>
          <a:xfrm>
            <a:off x="1841287" y="132985"/>
            <a:ext cx="8509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Light" panose="00020600040101010101" pitchFamily="18" charset="-122"/>
                <a:cs typeface="Times New Roman" panose="02020603050405020304" pitchFamily="18" charset="0"/>
              </a:rPr>
              <a:t>Loss Function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阿里巴巴普惠体 Light" panose="00020600040101010101" pitchFamily="18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6F4621-790F-41ED-8FA2-781A184CDA9C}"/>
              </a:ext>
            </a:extLst>
          </p:cNvPr>
          <p:cNvSpPr txBox="1"/>
          <p:nvPr/>
        </p:nvSpPr>
        <p:spPr>
          <a:xfrm>
            <a:off x="1022295" y="2027430"/>
            <a:ext cx="10147408" cy="280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The sub-challenge 1: Disease Screening is binary classification task, the basic loss function is the </a:t>
            </a:r>
            <a:r>
              <a:rPr lang="en-US" altLang="zh-CN" sz="2400" b="1" dirty="0"/>
              <a:t>Cross Entropy (CE) loss</a:t>
            </a:r>
            <a:r>
              <a:rPr lang="en-US" altLang="zh-CN" sz="2400" dirty="0"/>
              <a:t>. The sub-challenge 2: Disease Screening is binary classification task, we use the </a:t>
            </a:r>
            <a:r>
              <a:rPr lang="en-US" altLang="zh-CN" sz="2400" b="1" dirty="0"/>
              <a:t>Binary Cross Entropy (BCE) loss </a:t>
            </a:r>
            <a:r>
              <a:rPr lang="en-US" altLang="zh-CN" sz="2400" dirty="0"/>
              <a:t>as the loss function. In addition, when using the proposed Disease Head, the loss function of sub-challenge 1 is modified to </a:t>
            </a:r>
            <a:r>
              <a:rPr lang="en-US" altLang="zh-CN" sz="2400" b="1" dirty="0"/>
              <a:t>αL</a:t>
            </a:r>
            <a:r>
              <a:rPr lang="en-US" altLang="zh-CN" sz="2400" b="1" baseline="-25000" dirty="0"/>
              <a:t>CE</a:t>
            </a:r>
            <a:r>
              <a:rPr lang="en-US" altLang="zh-CN" sz="2400" b="1" dirty="0"/>
              <a:t> + βL</a:t>
            </a:r>
            <a:r>
              <a:rPr lang="en-US" altLang="zh-CN" sz="2400" b="1" baseline="-25000" dirty="0"/>
              <a:t>BCE</a:t>
            </a:r>
            <a:r>
              <a:rPr lang="en-US" altLang="zh-CN" sz="2400" b="1" dirty="0"/>
              <a:t> </a:t>
            </a:r>
            <a:r>
              <a:rPr lang="en-US" altLang="zh-CN" sz="2400" dirty="0"/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2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445461-C2DA-41C4-88E5-C6508AB4FD3B}"/>
              </a:ext>
            </a:extLst>
          </p:cNvPr>
          <p:cNvSpPr txBox="1"/>
          <p:nvPr/>
        </p:nvSpPr>
        <p:spPr>
          <a:xfrm>
            <a:off x="1841287" y="132985"/>
            <a:ext cx="8509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Light" panose="00020600040101010101" pitchFamily="18" charset="-122"/>
                <a:cs typeface="Times New Roman" panose="02020603050405020304" pitchFamily="18" charset="0"/>
              </a:rPr>
              <a:t>Implementation Details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1F3FD69-9EF3-4FC6-BDBD-9D1269268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03303"/>
              </p:ext>
            </p:extLst>
          </p:nvPr>
        </p:nvGraphicFramePr>
        <p:xfrm>
          <a:off x="2283617" y="1955800"/>
          <a:ext cx="76247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588">
                  <a:extLst>
                    <a:ext uri="{9D8B030D-6E8A-4147-A177-3AD203B41FA5}">
                      <a16:colId xmlns:a16="http://schemas.microsoft.com/office/drawing/2014/main" val="4255229603"/>
                    </a:ext>
                  </a:extLst>
                </a:gridCol>
                <a:gridCol w="2541588">
                  <a:extLst>
                    <a:ext uri="{9D8B030D-6E8A-4147-A177-3AD203B41FA5}">
                      <a16:colId xmlns:a16="http://schemas.microsoft.com/office/drawing/2014/main" val="2455826378"/>
                    </a:ext>
                  </a:extLst>
                </a:gridCol>
                <a:gridCol w="2541588">
                  <a:extLst>
                    <a:ext uri="{9D8B030D-6E8A-4147-A177-3AD203B41FA5}">
                      <a16:colId xmlns:a16="http://schemas.microsoft.com/office/drawing/2014/main" val="1472024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Backbone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Image Size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Validation Method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ResNet</a:t>
                      </a:r>
                      <a:r>
                        <a:rPr lang="en-US" altLang="zh-CN" sz="2400" baseline="30000" dirty="0"/>
                        <a:t>[4]</a:t>
                      </a:r>
                      <a:r>
                        <a:rPr lang="en-US" altLang="zh-CN" sz="2400" dirty="0"/>
                        <a:t> </a:t>
                      </a:r>
                      <a:r>
                        <a:rPr lang="en-US" altLang="zh-CN" sz="2400" dirty="0" err="1"/>
                        <a:t>ResNext</a:t>
                      </a:r>
                      <a:r>
                        <a:rPr lang="en-US" altLang="zh-CN" sz="2400" baseline="30000" dirty="0"/>
                        <a:t>[5]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512×512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Stratified K-fold (k=4)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94146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59B3B6-99F5-4C85-BF1F-CBAF38899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41917"/>
              </p:ext>
            </p:extLst>
          </p:nvPr>
        </p:nvGraphicFramePr>
        <p:xfrm>
          <a:off x="2283617" y="4240288"/>
          <a:ext cx="7624764" cy="110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588">
                  <a:extLst>
                    <a:ext uri="{9D8B030D-6E8A-4147-A177-3AD203B41FA5}">
                      <a16:colId xmlns:a16="http://schemas.microsoft.com/office/drawing/2014/main" val="4255229603"/>
                    </a:ext>
                  </a:extLst>
                </a:gridCol>
                <a:gridCol w="2541588">
                  <a:extLst>
                    <a:ext uri="{9D8B030D-6E8A-4147-A177-3AD203B41FA5}">
                      <a16:colId xmlns:a16="http://schemas.microsoft.com/office/drawing/2014/main" val="2455826378"/>
                    </a:ext>
                  </a:extLst>
                </a:gridCol>
                <a:gridCol w="2541588">
                  <a:extLst>
                    <a:ext uri="{9D8B030D-6E8A-4147-A177-3AD203B41FA5}">
                      <a16:colId xmlns:a16="http://schemas.microsoft.com/office/drawing/2014/main" val="1472024629"/>
                    </a:ext>
                  </a:extLst>
                </a:gridCol>
              </a:tblGrid>
              <a:tr h="5532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GPU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Lr Schedule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Optimizer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6222"/>
                  </a:ext>
                </a:extLst>
              </a:tr>
              <a:tr h="5532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Tesla V100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CosineAnnealingLR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Ranger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94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06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445461-C2DA-41C4-88E5-C6508AB4FD3B}"/>
              </a:ext>
            </a:extLst>
          </p:cNvPr>
          <p:cNvSpPr txBox="1"/>
          <p:nvPr/>
        </p:nvSpPr>
        <p:spPr>
          <a:xfrm>
            <a:off x="1841287" y="132985"/>
            <a:ext cx="8509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阿里巴巴普惠体 Light" panose="00020600040101010101" pitchFamily="18" charset="-122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5008FE-468C-4A71-B787-F933A40E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93" y="1364747"/>
            <a:ext cx="7491414" cy="44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3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464</Words>
  <Application>Microsoft Office PowerPoint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Samiksha Pachade</dc:creator>
  <cp:lastModifiedBy>王 心亮</cp:lastModifiedBy>
  <cp:revision>69</cp:revision>
  <dcterms:created xsi:type="dcterms:W3CDTF">2021-03-11T09:47:07Z</dcterms:created>
  <dcterms:modified xsi:type="dcterms:W3CDTF">2021-04-09T14:55:10Z</dcterms:modified>
</cp:coreProperties>
</file>