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  <p:sldId id="262" r:id="rId6"/>
    <p:sldId id="264" r:id="rId7"/>
    <p:sldId id="272" r:id="rId8"/>
    <p:sldId id="273" r:id="rId9"/>
    <p:sldId id="274" r:id="rId10"/>
    <p:sldId id="276" r:id="rId11"/>
    <p:sldId id="265" r:id="rId12"/>
    <p:sldId id="266" r:id="rId13"/>
    <p:sldId id="267" r:id="rId14"/>
    <p:sldId id="277" r:id="rId15"/>
    <p:sldId id="269" r:id="rId16"/>
    <p:sldId id="268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2A88-3A64-DFBA-390F-C753FA557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A1A34-DD5E-B329-D57B-AC53CB0A9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918F8-AD4F-D988-69AB-D31EECDA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5E93-D6BD-E9FE-F27D-F074472F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F9763-316B-2412-E3B4-D757BC9C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9202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345B-7BA3-EBC9-0B20-8C2A0588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4444C-CE25-ABB5-E212-A3FC3735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DA8E-B358-A576-D4F8-C9A4B2FB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6515F-935E-A209-8B2D-437B0167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6ABED-FBBE-7BF9-94ED-79E59012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579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CEA86-AA0C-CB09-5773-E72394254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8541B-33F4-D28E-2EBB-AC4C7F51D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A488-837F-3980-DBD8-2D9743E4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1B00-E690-4A23-EE17-B4129B9F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E5B1-B597-99D8-8145-42EF32CA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0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E4B7-85D4-D4BA-9B8D-47DE199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EA9F-999D-B5D7-3115-932EBD9C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B4E6-C568-3796-9067-B37635BA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E5102-E6EA-7F2B-6849-462DDA65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4AA25-1046-7A6A-CC4A-9E09CCCD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458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89A7-2C61-D35E-59B6-9CEAF0F2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CF275-CBF3-7E95-EC8F-ACF34E014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79BB-4D2A-C5D4-27E8-8DCDD63E8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F7E9-CAB4-2C2F-AF58-22D6D7E8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48106-7817-72C1-92D4-7997D238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98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9035-4795-2A2D-A693-203F64D7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7864-D183-7BD9-FE73-30161F87F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FE7C7-0DE8-80BF-7FE9-BA9497F37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7D7FA-D75A-923B-C41D-D98F3F97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7177B-4CD7-6A3C-9C3A-82AE9B9D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362B9-FCE8-FE6B-0B79-F119A2DB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15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C05B-C52D-5B88-738D-A8365C6C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FA103-165B-1E43-891E-B3BD010B6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058E5-0011-EB3B-284C-9D7FD1B44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50F04-CB51-F44D-37D8-30F9510A6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72D47-19AC-046E-1975-4C62E464F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76F33-0C3A-9D94-FBB2-A0407A07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92100A-DBC7-C389-C8E5-C7696615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55302-FF84-96B2-38E7-0A53E323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676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5894-649C-55E0-C8D6-5DC16782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EB87A-9612-92ED-48E1-653308D5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6A856-A864-3FE3-3463-979920EA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F7680-AE6D-907C-36E7-EAAEA187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22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DB4E9-3971-F452-B8B2-1C551D504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EB859-5DF4-645A-1CC5-8E9D63CC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A6A11-1A39-17EC-7C5D-9324F36D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378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D9AE-A372-B712-A79A-AC675E1F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B4D1A-139B-EA7C-38AA-57CA4313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5DF49-BA8A-2F37-CF4E-48311795C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68C14-0767-FD8F-EF7E-06027583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9984E-6C69-6B52-EAC2-B515A944A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4522-6F17-2785-6830-1E5B4ABA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51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1F49-D65F-FED0-EC22-CF2DE5D2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EEDE42-B5C6-D9AA-946C-A1D44DBD0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31631-38CC-4E27-0F3F-8C5297F2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B620-9C76-BED3-C8E2-ED4AB795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D7C1-1EB9-3D92-1D85-4721479C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CC4F-F6DE-E41D-53B0-9DE367AAA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78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08BB13-1660-650C-CAD5-8FF3F56C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5A7F-A099-CE9B-1468-E541B1B9C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0727-ACEA-352F-4C3C-E7F5E6F03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2F019-8C36-441C-A9F0-51C142627BC8}" type="datetimeFigureOut">
              <a:rPr lang="en-AU" smtClean="0"/>
              <a:t>27/11/2023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A406-62A4-E28A-09B8-1845A4ADB8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34CDA-7654-C053-5897-DB947CCFE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2365-2228-432A-BB50-F628F9A3FE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96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3C0E-CF22-CF19-024D-FFE171CB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8000" b="1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Huroof</a:t>
            </a:r>
            <a:r>
              <a:rPr lang="en-US" sz="8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e </a:t>
            </a:r>
            <a:r>
              <a:rPr lang="en-US" sz="8000" b="1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Maddaat</a:t>
            </a:r>
            <a:r>
              <a:rPr lang="en-US" sz="8000" b="1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and </a:t>
            </a:r>
            <a:r>
              <a:rPr lang="en-US" sz="8000" b="1" dirty="0" err="1">
                <a:solidFill>
                  <a:srgbClr val="FF0000"/>
                </a:solidFill>
                <a:latin typeface="Arial Rounded MT Bold" panose="020F0704030504030204" pitchFamily="34" charset="0"/>
              </a:rPr>
              <a:t>Maddaat</a:t>
            </a:r>
            <a:br>
              <a:rPr lang="en-US" sz="8000" dirty="0">
                <a:solidFill>
                  <a:srgbClr val="FF0000"/>
                </a:solidFill>
                <a:latin typeface="Arial Rounded MT Bold" panose="020F0704030504030204" pitchFamily="34" charset="0"/>
              </a:rPr>
            </a:br>
            <a:r>
              <a:rPr lang="en-AU" sz="6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Lecture No. 8</a:t>
            </a:r>
            <a:endParaRPr lang="en-AU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22ED-0A49-5DDC-82AE-81832487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8327"/>
            <a:ext cx="10515600" cy="2588636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Prepared by: Miss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Saboor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 Fatima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Senior Lecturer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Bahria University, Karachi Campus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4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820217-EECC-A7BB-DB65-B8ACA4A14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554183"/>
            <a:ext cx="10557164" cy="5818908"/>
          </a:xfrm>
        </p:spPr>
      </p:pic>
    </p:spTree>
    <p:extLst>
      <p:ext uri="{BB962C8B-B14F-4D97-AF65-F5344CB8AC3E}">
        <p14:creationId xmlns:p14="http://schemas.microsoft.com/office/powerpoint/2010/main" val="101622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93E-120C-37F4-FB29-B9019662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AU" b="1" i="0" dirty="0">
                <a:solidFill>
                  <a:srgbClr val="C00000"/>
                </a:solidFill>
                <a:effectLst/>
                <a:latin typeface="Inter"/>
              </a:rPr>
              <a:t> </a:t>
            </a:r>
            <a:br>
              <a:rPr lang="en-AU" b="1" i="0" dirty="0">
                <a:solidFill>
                  <a:srgbClr val="C00000"/>
                </a:solidFill>
                <a:effectLst/>
                <a:latin typeface="Inter"/>
              </a:rPr>
            </a:br>
            <a:br>
              <a:rPr lang="en-AU" b="1" i="0" dirty="0">
                <a:solidFill>
                  <a:srgbClr val="C00000"/>
                </a:solidFill>
                <a:effectLst/>
                <a:latin typeface="Inter"/>
              </a:rPr>
            </a:br>
            <a:br>
              <a:rPr lang="en-AU" b="1" i="0" dirty="0">
                <a:solidFill>
                  <a:srgbClr val="C00000"/>
                </a:solidFill>
                <a:effectLst/>
                <a:latin typeface="Inter"/>
              </a:rPr>
            </a:br>
            <a:r>
              <a:rPr lang="en-AU" b="1" i="0" dirty="0">
                <a:solidFill>
                  <a:srgbClr val="C00000"/>
                </a:solidFill>
                <a:effectLst/>
                <a:latin typeface="Inter"/>
              </a:rPr>
              <a:t>Madd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Inter"/>
              </a:rPr>
              <a:t>Wajeb</a:t>
            </a:r>
            <a:r>
              <a:rPr lang="en-AU" b="1" i="0" dirty="0">
                <a:solidFill>
                  <a:srgbClr val="C00000"/>
                </a:solidFill>
                <a:effectLst/>
                <a:latin typeface="Inter"/>
              </a:rPr>
              <a:t>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Inter"/>
              </a:rPr>
              <a:t>Muttasil</a:t>
            </a:r>
            <a:r>
              <a:rPr lang="en-AU" b="1" i="0" dirty="0">
                <a:solidFill>
                  <a:srgbClr val="C00000"/>
                </a:solidFill>
                <a:effectLst/>
                <a:latin typeface="Inter"/>
              </a:rPr>
              <a:t> (Due to Hamzah)</a:t>
            </a:r>
            <a:br>
              <a:rPr lang="en-AU" b="0" i="0" dirty="0">
                <a:solidFill>
                  <a:srgbClr val="C00000"/>
                </a:solidFill>
                <a:effectLst/>
                <a:latin typeface="Inter"/>
              </a:rPr>
            </a:br>
            <a:br>
              <a:rPr lang="en-AU" b="0" i="0" dirty="0">
                <a:solidFill>
                  <a:srgbClr val="C00000"/>
                </a:solidFill>
                <a:effectLst/>
                <a:latin typeface="Inter"/>
              </a:rPr>
            </a:br>
            <a:br>
              <a:rPr lang="en-AU" dirty="0">
                <a:solidFill>
                  <a:srgbClr val="C00000"/>
                </a:solidFill>
              </a:rPr>
            </a:b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342D-B831-BD59-F8A0-63968178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AU" b="1" i="0" dirty="0">
                <a:solidFill>
                  <a:srgbClr val="FFFFFF"/>
                </a:solidFill>
                <a:effectLst/>
                <a:latin typeface="Inter"/>
              </a:rPr>
              <a:t>Due to Hamzah)</a:t>
            </a:r>
            <a:endParaRPr lang="en-AU" b="0" i="0" dirty="0">
              <a:solidFill>
                <a:srgbClr val="FFFFFF"/>
              </a:solidFill>
              <a:effectLst/>
              <a:latin typeface="Inter"/>
            </a:endParaRPr>
          </a:p>
          <a:p>
            <a:pPr algn="l"/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Wajeb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Muttasil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simply means “Mandatory Madd” and </a:t>
            </a:r>
            <a:r>
              <a:rPr lang="en-AU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Muttasil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means “Joined”.</a:t>
            </a:r>
          </a:p>
          <a:p>
            <a:pPr algn="l"/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If a Madd letter (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ا 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or 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ي 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or 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و ) 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is followed by a Hamzah (</a:t>
            </a:r>
            <a:r>
              <a:rPr lang="ur-PK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ء) </a:t>
            </a:r>
            <a: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which is present in the same word, the reader should prolong it for 4-5 beats. </a:t>
            </a:r>
          </a:p>
          <a:p>
            <a:pPr algn="l" fontAlgn="base">
              <a:buFont typeface="+mj-lt"/>
              <a:buAutoNum type="arabicPeriod"/>
            </a:pPr>
            <a:r>
              <a:rPr lang="ur-PK" b="0" i="0" dirty="0">
                <a:solidFill>
                  <a:srgbClr val="C00000"/>
                </a:solidFill>
                <a:effectLst/>
                <a:latin typeface="Inter"/>
              </a:rPr>
              <a:t>أُوْلَٰٓئِكَ</a:t>
            </a:r>
          </a:p>
          <a:p>
            <a:pPr algn="l" fontAlgn="base">
              <a:buFont typeface="+mj-lt"/>
              <a:buAutoNum type="arabicPeriod"/>
            </a:pPr>
            <a:r>
              <a:rPr lang="ur-PK" b="0" i="0" dirty="0">
                <a:solidFill>
                  <a:srgbClr val="C00000"/>
                </a:solidFill>
                <a:effectLst/>
                <a:latin typeface="Inter"/>
              </a:rPr>
              <a:t>وَٱلسَّمَآءِ</a:t>
            </a:r>
          </a:p>
          <a:p>
            <a:pPr algn="l" fontAlgn="base">
              <a:buFont typeface="+mj-lt"/>
              <a:buAutoNum type="arabicPeriod"/>
            </a:pPr>
            <a:r>
              <a:rPr lang="ur-PK" b="0" i="0" dirty="0">
                <a:solidFill>
                  <a:srgbClr val="C00000"/>
                </a:solidFill>
                <a:effectLst/>
                <a:latin typeface="Inter"/>
              </a:rPr>
              <a:t>وَجِاْىٓءَ  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3791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3C16-C1EC-79EA-7CE3-9C682B89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Ja’ez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Munfasil</a:t>
            </a:r>
            <a:b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4B92-54D5-73F2-C19B-0289BF82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Ja’ez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Munfasil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simply means “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Ja’iz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= Permitted”, and 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Munfasil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means “Separated”. So, Madd 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Ja’ez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Munfasil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is a permitted separated 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madd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algn="l"/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Ja’ez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Munfasil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happens when a Madd Letter (</a:t>
            </a:r>
            <a:r>
              <a:rPr lang="ur-PK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ا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or </a:t>
            </a:r>
            <a:r>
              <a:rPr lang="ur-PK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ي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or </a:t>
            </a:r>
            <a:r>
              <a:rPr lang="ur-PK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و )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present at the end of a word is followed by a Hamzah (</a:t>
            </a:r>
            <a:r>
              <a:rPr lang="ur-PK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ء) 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which is present at the beginning of the next word, the reader should prolong the Madd letter 4-5 beats. </a:t>
            </a:r>
          </a:p>
          <a:p>
            <a:pPr algn="l"/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Examples of Madd 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Ja’ez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2400" b="0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Munfasil</a:t>
            </a:r>
            <a:r>
              <a:rPr lang="en-AU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: </a:t>
            </a:r>
            <a:r>
              <a:rPr lang="ur-PK" sz="2400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لا الہ</a:t>
            </a:r>
            <a:endParaRPr lang="en-AU" sz="2400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r-PK" sz="2400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إِنَّآ أَنزَلْنَٰهُ</a:t>
            </a:r>
            <a:endParaRPr lang="ur-PK" sz="2400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r-PK" sz="2400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ٱلَّذِىٓ أَطْعَمَهُم</a:t>
            </a:r>
            <a:endParaRPr lang="ur-PK" sz="2400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r-PK" sz="2400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ٱلَّذِىٓ أَنقَضَ</a:t>
            </a:r>
            <a:endParaRPr lang="ur-PK" sz="2400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endParaRPr lang="en-AU" sz="2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081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B328-D7A9-6CBA-1E25-78D68C80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(necessary prolongation)</a:t>
            </a:r>
            <a:b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E131-58A7-CFE8-DFAC-313D1F89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The Madd </a:t>
            </a:r>
            <a:r>
              <a:rPr lang="en-AU" sz="3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is a necessary prolongation of the letters of Madd. Madd </a:t>
            </a:r>
            <a:r>
              <a:rPr lang="en-AU" sz="3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is considered as one of the longest </a:t>
            </a:r>
            <a:r>
              <a:rPr lang="en-AU" sz="3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madd</a:t>
            </a:r>
            <a:r>
              <a:rPr lang="en-AU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in </a:t>
            </a:r>
            <a:r>
              <a:rPr lang="en-AU" sz="3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Tajweed</a:t>
            </a:r>
            <a:r>
              <a:rPr lang="en-AU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because it is prolonged by 6 beats.</a:t>
            </a:r>
          </a:p>
          <a:p>
            <a:r>
              <a:rPr lang="en-AU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sz="3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has two main types and each type of them has another 2 types. So the overall types of Madd </a:t>
            </a:r>
            <a:r>
              <a:rPr lang="en-AU" sz="32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sz="32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are 4 types of necessary prolongation. </a:t>
            </a:r>
            <a:endParaRPr lang="en-AU" sz="32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CE2A-157F-39DA-EB1D-9404893D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109"/>
            <a:ext cx="10515600" cy="5234854"/>
          </a:xfrm>
        </p:spPr>
        <p:txBody>
          <a:bodyPr>
            <a:normAutofit/>
          </a:bodyPr>
          <a:lstStyle/>
          <a:p>
            <a:r>
              <a:rPr lang="en-AU" sz="6000" dirty="0">
                <a:solidFill>
                  <a:schemeClr val="accent6">
                    <a:lumMod val="50000"/>
                  </a:schemeClr>
                </a:solidFill>
              </a:rPr>
              <a:t>It happens due to HAMZA </a:t>
            </a:r>
            <a:r>
              <a:rPr lang="ur-PK" sz="6000" dirty="0">
                <a:solidFill>
                  <a:schemeClr val="accent6">
                    <a:lumMod val="50000"/>
                  </a:schemeClr>
                </a:solidFill>
              </a:rPr>
              <a:t>ء </a:t>
            </a:r>
            <a:r>
              <a:rPr lang="en-AU" sz="6000" dirty="0">
                <a:solidFill>
                  <a:schemeClr val="accent6">
                    <a:lumMod val="50000"/>
                  </a:schemeClr>
                </a:solidFill>
              </a:rPr>
              <a:t>  and TASHDEED</a:t>
            </a:r>
            <a:r>
              <a:rPr lang="ur-PK" sz="6000" dirty="0">
                <a:solidFill>
                  <a:schemeClr val="accent6">
                    <a:lumMod val="50000"/>
                  </a:schemeClr>
                </a:solidFill>
              </a:rPr>
              <a:t>  ّ</a:t>
            </a:r>
            <a:r>
              <a:rPr lang="en-AU" sz="6000" dirty="0">
                <a:solidFill>
                  <a:schemeClr val="accent6">
                    <a:lumMod val="50000"/>
                  </a:schemeClr>
                </a:solidFill>
              </a:rPr>
              <a:t> after HUROOF E MADDAH</a:t>
            </a:r>
            <a:endParaRPr lang="ur-PK" sz="60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336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92F1-A383-BD60-E5BF-2719F344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AU" sz="36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Kalimi</a:t>
            </a:r>
            <a:r>
              <a:rPr lang="en-AU" sz="3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36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Muthaqqal</a:t>
            </a:r>
            <a:r>
              <a:rPr lang="en-AU" sz="3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(heavy): </a:t>
            </a:r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The first type which occurs within a word is a compulsory Madd that is the outcome of the following combination:</a:t>
            </a:r>
          </a:p>
          <a:p>
            <a:pPr algn="l"/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Madd Letter+ a </a:t>
            </a:r>
            <a:r>
              <a:rPr lang="en-AU" sz="3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letter with </a:t>
            </a:r>
            <a:r>
              <a:rPr lang="en-AU" sz="3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shaddah</a:t>
            </a:r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on it</a:t>
            </a:r>
          </a:p>
          <a:p>
            <a:pPr marL="0" indent="0" algn="l">
              <a:buNone/>
            </a:pPr>
            <a:endParaRPr lang="en-AU" sz="3600" b="0" i="0" dirty="0">
              <a:solidFill>
                <a:schemeClr val="accent6">
                  <a:lumMod val="75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marL="0" indent="0" algn="l">
              <a:buNone/>
            </a:pPr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2. </a:t>
            </a:r>
            <a:r>
              <a:rPr lang="en-AU" sz="36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Kalimi</a:t>
            </a:r>
            <a:r>
              <a:rPr lang="en-AU" sz="3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sz="36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Mukhaffaf</a:t>
            </a:r>
            <a:r>
              <a:rPr lang="en-AU" sz="3600" b="0" i="0" dirty="0"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 (light): </a:t>
            </a:r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the second type is caused by a similar combination but it differs that the </a:t>
            </a:r>
            <a:r>
              <a:rPr lang="en-AU" sz="3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letter doesn’t have </a:t>
            </a:r>
            <a:r>
              <a:rPr lang="en-AU" sz="3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shaddah</a:t>
            </a:r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on it     </a:t>
            </a:r>
          </a:p>
          <a:p>
            <a:pPr algn="l"/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Madd Letter+ a </a:t>
            </a:r>
            <a:r>
              <a:rPr lang="en-AU" sz="3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saakin</a:t>
            </a:r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letter without </a:t>
            </a:r>
            <a:r>
              <a:rPr lang="en-AU" sz="3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shaddah</a:t>
            </a:r>
            <a:r>
              <a:rPr lang="en-AU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 on it</a:t>
            </a:r>
          </a:p>
          <a:p>
            <a:endParaRPr lang="en-AU" sz="3600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01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DC51E9-79C2-1A28-8C12-331F2411B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2" r="1"/>
          <a:stretch/>
        </p:blipFill>
        <p:spPr>
          <a:xfrm>
            <a:off x="1302327" y="706582"/>
            <a:ext cx="9850581" cy="6151417"/>
          </a:xfrm>
        </p:spPr>
      </p:pic>
    </p:spTree>
    <p:extLst>
      <p:ext uri="{BB962C8B-B14F-4D97-AF65-F5344CB8AC3E}">
        <p14:creationId xmlns:p14="http://schemas.microsoft.com/office/powerpoint/2010/main" val="2870029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9342-7C6C-BF40-BE5C-87A77E1C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 </a:t>
            </a:r>
            <a:b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Harfee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Muthaqqal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 </a:t>
            </a:r>
            <a:b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40E8-AD0F-7979-334C-0A00C71B6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Harfee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Muthaqqal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occurs when the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Maad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letter is followed by a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Mushaddad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letter, the reader must prolong the Madd Letter for 6 beats. </a:t>
            </a:r>
          </a:p>
          <a:p>
            <a:pPr marL="0" indent="0" algn="l">
              <a:buNone/>
            </a:pPr>
            <a:endParaRPr lang="en-AU" b="0" i="0" dirty="0">
              <a:solidFill>
                <a:schemeClr val="accent6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Examples of Madd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Harfee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Muthaqqal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: </a:t>
            </a:r>
          </a:p>
          <a:p>
            <a:pPr algn="l" fontAlgn="base">
              <a:buFont typeface="+mj-lt"/>
              <a:buAutoNum type="arabicPeriod"/>
            </a:pPr>
            <a:r>
              <a:rPr lang="ur-PK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الٓمٓصٓ </a:t>
            </a:r>
          </a:p>
          <a:p>
            <a:pPr algn="l" fontAlgn="base">
              <a:buFont typeface="+mj-lt"/>
              <a:buAutoNum type="arabicPeriod"/>
            </a:pPr>
            <a:r>
              <a:rPr lang="ur-PK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الٓمٓر</a:t>
            </a:r>
          </a:p>
          <a:p>
            <a:pPr algn="l" fontAlgn="base">
              <a:buFont typeface="+mj-lt"/>
              <a:buAutoNum type="arabicPeriod"/>
            </a:pPr>
            <a:r>
              <a:rPr lang="ur-PK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الٓمٓ</a:t>
            </a:r>
          </a:p>
          <a:p>
            <a:endParaRPr lang="en-AU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613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333C-7A8E-9FC2-E6C2-AB649959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Harfee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Mukhafaf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 </a:t>
            </a:r>
            <a:b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5B2-9A43-D2BC-F09F-879C744C7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Harfee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Mukhafaf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occurs when the Madd letter is followed by a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sakin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letter, both of them present in the same letter. The reader must prolong the Madd Letter for 6 beats.</a:t>
            </a:r>
          </a:p>
          <a:p>
            <a:pPr algn="l"/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Examples of Madd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Lazem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Harfee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Mukhafaf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: </a:t>
            </a:r>
          </a:p>
          <a:p>
            <a:pPr algn="l" fontAlgn="base">
              <a:buFont typeface="+mj-lt"/>
              <a:buAutoNum type="arabicPeriod"/>
            </a:pPr>
            <a:r>
              <a:rPr lang="ur-PK" sz="60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كٓهيعٓصٓ</a:t>
            </a:r>
          </a:p>
          <a:p>
            <a:pPr algn="l" fontAlgn="base">
              <a:buFont typeface="+mj-lt"/>
              <a:buAutoNum type="arabicPeriod"/>
            </a:pPr>
            <a:r>
              <a:rPr lang="ur-PK" sz="60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الٓمٓ</a:t>
            </a:r>
          </a:p>
          <a:p>
            <a:endParaRPr lang="en-AU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3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2BA02-11F9-8FFF-38FF-72E3B749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sz="53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</a:br>
            <a:r>
              <a:rPr lang="en-AU" sz="5300" b="1" i="0" dirty="0">
                <a:solidFill>
                  <a:schemeClr val="accent2">
                    <a:lumMod val="75000"/>
                  </a:schemeClr>
                </a:solidFill>
                <a:effectLst/>
                <a:latin typeface="Arial Rounded MT Bold" panose="020F0704030504030204" pitchFamily="34" charset="0"/>
              </a:rPr>
              <a:t>Definition Of Madd</a:t>
            </a:r>
            <a:br>
              <a:rPr lang="en-AU" b="1" i="0" dirty="0">
                <a:effectLst/>
                <a:latin typeface="Roboto" panose="02000000000000000000" pitchFamily="2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6292-220B-BCB1-B14C-7F31FD8C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AU" sz="32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Tajweed</a:t>
            </a:r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rules Madd can be better understood in light of its linguistic meaning, which is to increase or lengthen. </a:t>
            </a:r>
          </a:p>
          <a:p>
            <a:pPr algn="just"/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Madd in </a:t>
            </a:r>
            <a:r>
              <a:rPr lang="en-AU" sz="32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Tajweed</a:t>
            </a:r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refers to the stretching or extension of sounds of one of the 3 Madd letters.</a:t>
            </a:r>
          </a:p>
          <a:p>
            <a:endParaRPr lang="en-AU" sz="32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2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64BB-68DA-47E1-14F6-ABB321D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 err="1">
                <a:solidFill>
                  <a:srgbClr val="C00000"/>
                </a:solidFill>
                <a:latin typeface="Arial Rounded MT Bold" panose="020F0704030504030204" pitchFamily="34" charset="0"/>
              </a:rPr>
              <a:t>Huroof</a:t>
            </a:r>
            <a:r>
              <a:rPr lang="en-AU" sz="48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 e Maddah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8050-FE5A-1D4A-17D0-0AF1BA14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Madd means to stretch a sound and there are 3 Madd letters which are </a:t>
            </a:r>
            <a:r>
              <a:rPr lang="ur-PK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ا – و – ي</a:t>
            </a:r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ur-PK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 </a:t>
            </a:r>
            <a:endParaRPr lang="en-AU" sz="3200" b="0" i="0" dirty="0">
              <a:solidFill>
                <a:schemeClr val="accent6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algn="just"/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When there is a </a:t>
            </a:r>
            <a:r>
              <a:rPr lang="en-AU" sz="32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Damma</a:t>
            </a:r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before wow </a:t>
            </a:r>
            <a:r>
              <a:rPr lang="en-AU" sz="32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sakin</a:t>
            </a:r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we </a:t>
            </a:r>
            <a:r>
              <a:rPr lang="en-AU" sz="32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stretach</a:t>
            </a:r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it for two counts and it is called wow Madd. When there is a Fatha before alif we stretch it for two counts and it is called Alif Madd.</a:t>
            </a:r>
          </a:p>
          <a:p>
            <a:pPr algn="just"/>
            <a:r>
              <a:rPr lang="ur-PK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نو حیھا۔ یقولون۔  الناس</a:t>
            </a:r>
          </a:p>
          <a:p>
            <a:pPr algn="just"/>
            <a:r>
              <a:rPr lang="en-AU" sz="3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Stretch for 2 counts</a:t>
            </a:r>
          </a:p>
          <a:p>
            <a:pPr marL="0" indent="0" algn="just">
              <a:buNone/>
            </a:pPr>
            <a:endParaRPr lang="en-AU" sz="3200" b="0" i="0" dirty="0">
              <a:solidFill>
                <a:schemeClr val="accent6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461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4FAF-B53D-4527-21A5-F63B15F5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Types of Madd in </a:t>
            </a:r>
            <a:r>
              <a:rPr lang="en-AU" b="1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Tajweed</a:t>
            </a:r>
            <a:r>
              <a:rPr lang="en-AU" b="1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:</a:t>
            </a:r>
            <a:br>
              <a:rPr lang="en-AU" b="1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6E53-6FE9-4E49-76F1-47747544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6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There are two different types of Madd:</a:t>
            </a:r>
          </a:p>
          <a:p>
            <a:pPr algn="l">
              <a:buFont typeface="+mj-lt"/>
              <a:buAutoNum type="arabicPeriod"/>
            </a:pPr>
            <a:r>
              <a:rPr lang="en-AU" sz="36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Madd Asli/</a:t>
            </a:r>
            <a:r>
              <a:rPr lang="en-AU" sz="36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Tabi’y</a:t>
            </a:r>
            <a:r>
              <a:rPr lang="en-AU" sz="36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or Natural Madd</a:t>
            </a:r>
          </a:p>
          <a:p>
            <a:pPr algn="l">
              <a:buFont typeface="+mj-lt"/>
              <a:buAutoNum type="arabicPeriod"/>
            </a:pPr>
            <a:r>
              <a:rPr lang="en-AU" sz="36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sz="36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Far’ee</a:t>
            </a:r>
            <a:r>
              <a:rPr lang="en-AU" sz="36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or Secondary Madd</a:t>
            </a:r>
          </a:p>
          <a:p>
            <a:endParaRPr lang="en-AU" sz="36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28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EE1DEA-1A1B-0931-BB95-1CA990EFB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8" y="623455"/>
            <a:ext cx="9795164" cy="5999018"/>
          </a:xfrm>
        </p:spPr>
      </p:pic>
    </p:spTree>
    <p:extLst>
      <p:ext uri="{BB962C8B-B14F-4D97-AF65-F5344CB8AC3E}">
        <p14:creationId xmlns:p14="http://schemas.microsoft.com/office/powerpoint/2010/main" val="25272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F8C7-423F-D50B-9DBB-10D8EBD71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b="1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1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Secondary Madd (Madd </a:t>
            </a:r>
            <a:r>
              <a:rPr lang="en-AU" b="1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Far’ee</a:t>
            </a:r>
            <a:r>
              <a:rPr lang="en-AU" b="1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) </a:t>
            </a:r>
            <a:br>
              <a:rPr lang="en-AU" b="1" i="1" dirty="0">
                <a:effectLst/>
                <a:latin typeface="Montserrat" panose="00000500000000000000" pitchFamily="2" charset="0"/>
              </a:rPr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C3B53-1C60-ED20-4A48-8BF6CB5FF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Meanwhile, Secondary Madd or Madd </a:t>
            </a:r>
            <a:r>
              <a:rPr lang="en-AU" sz="32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Far’ee</a:t>
            </a:r>
            <a:r>
              <a:rPr lang="en-AU" sz="3200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is the elongation of vowels but it is dependent on the presence of Hamza or </a:t>
            </a:r>
            <a:r>
              <a:rPr lang="en-AU" sz="3200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Sukoon</a:t>
            </a:r>
            <a:endParaRPr lang="en-AU" sz="3200" b="0" i="0" dirty="0">
              <a:solidFill>
                <a:schemeClr val="accent6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AU" sz="3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We have multiple types of MADDAT that come under MADDE FAR’EE</a:t>
            </a:r>
            <a:r>
              <a:rPr lang="ur-PK" sz="3200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مد فرعی</a:t>
            </a:r>
            <a:endParaRPr lang="en-AU" sz="3200" b="0" i="0" dirty="0">
              <a:solidFill>
                <a:schemeClr val="accent6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en-AU" sz="3200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4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537-963F-0A2C-1F5F-D74E32EB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5420"/>
          </a:xfrm>
        </p:spPr>
        <p:txBody>
          <a:bodyPr>
            <a:normAutofit fontScale="90000"/>
          </a:bodyPr>
          <a:lstStyle/>
          <a:p>
            <a:b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Madd ‘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Ared</a:t>
            </a:r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 Li- </a:t>
            </a:r>
            <a:r>
              <a:rPr lang="en-AU" b="1" i="0" dirty="0" err="1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Ssukoon</a:t>
            </a:r>
            <a:br>
              <a:rPr lang="en-AU" b="0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</a:br>
            <a:endParaRPr lang="en-AU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7255F-4561-F012-49BE-8DDB4A98C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10515600" cy="4902345"/>
          </a:xfrm>
        </p:spPr>
        <p:txBody>
          <a:bodyPr>
            <a:normAutofit/>
          </a:bodyPr>
          <a:lstStyle/>
          <a:p>
            <a:pPr algn="l"/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Madd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A’red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Li-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Sskoon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is one of the types of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madd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that can be defined as “temporary Madd for stopping”. If the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Maad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Tabee’ee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(Natural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Maad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in the letters </a:t>
            </a:r>
            <a:r>
              <a:rPr lang="ur-PK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ا 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or </a:t>
            </a:r>
            <a:r>
              <a:rPr lang="ur-PK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و 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or </a:t>
            </a:r>
            <a:r>
              <a:rPr lang="ur-PK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ي) 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is followed by a letter at the end of a word, which has been made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sakin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temporary because the reader has to stop at the word, the reader should prolong the Madd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Tabee’ee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to be Madd ‘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Ared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Li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Ssukoon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 </a:t>
            </a:r>
          </a:p>
          <a:p>
            <a:pPr algn="l"/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Maad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A’red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Li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Ssukoon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is prolonged for 2, 4, or 6 beats. </a:t>
            </a:r>
          </a:p>
          <a:p>
            <a:endParaRPr lang="en-AU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99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70C8-CCBC-662B-0782-4FB273B3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309"/>
            <a:ext cx="10515600" cy="5539654"/>
          </a:xfrm>
        </p:spPr>
        <p:txBody>
          <a:bodyPr/>
          <a:lstStyle/>
          <a:p>
            <a:pPr marL="0" indent="0" algn="ctr">
              <a:buNone/>
            </a:pP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(Note: Madd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A’red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Li-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Sskoon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only exists if the reader stops on that word. If the reader doesn’t stop on it, it should be considered as a Madd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Tabee’ee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‘Natural Madd’ 2 beats).</a:t>
            </a:r>
          </a:p>
          <a:p>
            <a:pPr algn="ctr"/>
            <a:endParaRPr lang="en-AU" b="1" i="0" dirty="0">
              <a:solidFill>
                <a:schemeClr val="accent6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algn="ctr"/>
            <a:r>
              <a:rPr lang="en-AU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Examples of Madd ‘</a:t>
            </a:r>
            <a:r>
              <a:rPr lang="en-AU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Ared</a:t>
            </a:r>
            <a:r>
              <a:rPr lang="en-AU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Li- </a:t>
            </a:r>
            <a:r>
              <a:rPr lang="en-AU" b="1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Ssukoon</a:t>
            </a:r>
            <a:r>
              <a:rPr lang="en-AU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:</a:t>
            </a:r>
            <a:endParaRPr lang="en-AU" b="0" i="0" dirty="0">
              <a:solidFill>
                <a:schemeClr val="accent6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r-PK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أَخــــــــــيِــــهِ</a:t>
            </a:r>
            <a:endParaRPr lang="ur-PK" b="0" i="0" dirty="0">
              <a:solidFill>
                <a:schemeClr val="accent6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r-PK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العَـــظِـــــــيِـمِ</a:t>
            </a:r>
            <a:endParaRPr lang="ur-PK" b="0" i="0" dirty="0">
              <a:solidFill>
                <a:schemeClr val="accent6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ur-PK" b="1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يَتَــــــساءَلُـونَ</a:t>
            </a:r>
            <a:endParaRPr lang="ur-PK" b="0" i="0" dirty="0">
              <a:solidFill>
                <a:schemeClr val="accent6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84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9A5D-6FEB-EC90-E5B5-59D24764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799"/>
            <a:ext cx="10515600" cy="100647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b="1" i="0" dirty="0">
                <a:solidFill>
                  <a:srgbClr val="C00000"/>
                </a:solidFill>
                <a:effectLst/>
                <a:latin typeface="Inter"/>
              </a:rPr>
              <a:t>Madd Al-Leen (the Madd of Easiness)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DDCFD-6CE1-7CC1-23F1-A16EC1B94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274"/>
            <a:ext cx="10515600" cy="4992689"/>
          </a:xfrm>
        </p:spPr>
        <p:txBody>
          <a:bodyPr>
            <a:normAutofit/>
          </a:bodyPr>
          <a:lstStyle/>
          <a:p>
            <a:pPr algn="l"/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Madd Al- Leen is simply can be defined as “Easy”. </a:t>
            </a:r>
          </a:p>
          <a:p>
            <a:pPr algn="ctr"/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What are the Leen Letters? </a:t>
            </a:r>
            <a:endParaRPr lang="en-AU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The Leen letters are: A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Waaoo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</a:t>
            </a:r>
            <a:r>
              <a:rPr lang="ur-PK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و 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or Yaa’ </a:t>
            </a:r>
            <a:r>
              <a:rPr lang="ur-PK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ي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Sakin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preceded by a letter with a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fatha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 </a:t>
            </a:r>
          </a:p>
          <a:p>
            <a:pPr algn="ctr"/>
            <a:r>
              <a:rPr lang="en-AU" b="1" i="0" dirty="0">
                <a:solidFill>
                  <a:srgbClr val="C00000"/>
                </a:solidFill>
                <a:effectLst/>
                <a:latin typeface="Arial Rounded MT Bold" panose="020F0704030504030204" pitchFamily="34" charset="0"/>
              </a:rPr>
              <a:t>When should we apply this Madd? </a:t>
            </a:r>
            <a:endParaRPr lang="en-AU" b="0" i="0" dirty="0">
              <a:solidFill>
                <a:srgbClr val="C00000"/>
              </a:solidFill>
              <a:effectLst/>
              <a:latin typeface="Arial Rounded MT Bold" panose="020F0704030504030204" pitchFamily="34" charset="0"/>
            </a:endParaRPr>
          </a:p>
          <a:p>
            <a:pPr algn="l"/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We apply the Madd Al- Leen If one of these Leen letters is followed by a letter at the end of a word, which has been </a:t>
            </a:r>
            <a:r>
              <a:rPr lang="en-AU" b="0" i="0" dirty="0" err="1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sakin</a:t>
            </a:r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 due to stoppage. </a:t>
            </a:r>
          </a:p>
          <a:p>
            <a:pPr algn="l"/>
            <a:r>
              <a:rPr lang="en-AU" b="0" i="0" dirty="0">
                <a:solidFill>
                  <a:schemeClr val="accent6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The reader, in this case, should prolong the Leen letter. He can prolong it by 2, 4, or 6 beats. </a:t>
            </a:r>
          </a:p>
          <a:p>
            <a:endParaRPr lang="en-AU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7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902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Inter</vt:lpstr>
      <vt:lpstr>Montserrat</vt:lpstr>
      <vt:lpstr>Roboto</vt:lpstr>
      <vt:lpstr>Office Theme</vt:lpstr>
      <vt:lpstr> Huroof e Maddaat and Maddaat Lecture No. 8</vt:lpstr>
      <vt:lpstr> Definition Of Madd </vt:lpstr>
      <vt:lpstr>Huroof e Maddah</vt:lpstr>
      <vt:lpstr>Types of Madd in Tajweed: </vt:lpstr>
      <vt:lpstr>PowerPoint Presentation</vt:lpstr>
      <vt:lpstr> Secondary Madd (Madd Far’ee)  </vt:lpstr>
      <vt:lpstr> Madd ‘Ared Li- Ssukoon </vt:lpstr>
      <vt:lpstr>PowerPoint Presentation</vt:lpstr>
      <vt:lpstr>Madd Al-Leen (the Madd of Easiness)</vt:lpstr>
      <vt:lpstr>PowerPoint Presentation</vt:lpstr>
      <vt:lpstr>    Madd Wajeb Muttasil (Due to Hamzah)   </vt:lpstr>
      <vt:lpstr>Madd Ja’ez Munfasil </vt:lpstr>
      <vt:lpstr> Madd Lazem (necessary prolongation) </vt:lpstr>
      <vt:lpstr>PowerPoint Presentation</vt:lpstr>
      <vt:lpstr>PowerPoint Presentation</vt:lpstr>
      <vt:lpstr>PowerPoint Presentation</vt:lpstr>
      <vt:lpstr>  Madd Lazem Harfee Muthaqqal  </vt:lpstr>
      <vt:lpstr> Madd Lazem Harfee Mukhafaf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Huroof e Maddaat and Maddaat Lecture No. 8</dc:title>
  <dc:creator>Haier</dc:creator>
  <cp:lastModifiedBy>Haier</cp:lastModifiedBy>
  <cp:revision>37</cp:revision>
  <dcterms:created xsi:type="dcterms:W3CDTF">2023-11-26T19:23:21Z</dcterms:created>
  <dcterms:modified xsi:type="dcterms:W3CDTF">2023-11-26T21:23:35Z</dcterms:modified>
</cp:coreProperties>
</file>