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07E-DC10-AF50-D0C8-B7A1D0619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7F209A3-0876-AA97-8825-9E0D9DBB7D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B46C08F-B165-395A-E348-F83038C4D69C}"/>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5" name="Footer Placeholder 4">
            <a:extLst>
              <a:ext uri="{FF2B5EF4-FFF2-40B4-BE49-F238E27FC236}">
                <a16:creationId xmlns:a16="http://schemas.microsoft.com/office/drawing/2014/main" id="{4AF3ACA6-1C87-965F-24CF-1EB83FDA37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8D1EEC-CB84-E4CF-9E9B-B17D8DA07D9E}"/>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75439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03D6-DF69-1AAD-4ECF-00EDE541683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88D2F1C-52EF-9137-77C3-83D8AC644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A91C4F-345A-663A-3A30-1FB7A9837543}"/>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5" name="Footer Placeholder 4">
            <a:extLst>
              <a:ext uri="{FF2B5EF4-FFF2-40B4-BE49-F238E27FC236}">
                <a16:creationId xmlns:a16="http://schemas.microsoft.com/office/drawing/2014/main" id="{FB15AE51-097D-AA9D-F9FE-3E96B3C6CD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A9B94A-0483-0033-29C3-F5BAC81935A5}"/>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375587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820BB-1449-74D4-1AEF-39D8F4069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59AA2B5-78DA-39B1-41D6-6D9CA35B64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18FC96-34D2-B453-BB69-45B2F034BF93}"/>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5" name="Footer Placeholder 4">
            <a:extLst>
              <a:ext uri="{FF2B5EF4-FFF2-40B4-BE49-F238E27FC236}">
                <a16:creationId xmlns:a16="http://schemas.microsoft.com/office/drawing/2014/main" id="{831E468C-2974-B97F-CFFD-2B5C60C052F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397356-F1B6-ABD1-19B1-5FBAF8866575}"/>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141069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4029-43F5-6399-808C-27E5D8223D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E8D7C80-BF3A-2DAD-43FB-9FE849094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6BE17D-130D-9E2F-6C15-6D1997199778}"/>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5" name="Footer Placeholder 4">
            <a:extLst>
              <a:ext uri="{FF2B5EF4-FFF2-40B4-BE49-F238E27FC236}">
                <a16:creationId xmlns:a16="http://schemas.microsoft.com/office/drawing/2014/main" id="{C130E257-3C46-AA2B-6748-51B1186F86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C49CA0-62BC-A711-8EEF-0EECFE890B28}"/>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181429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A099-8356-D32D-516D-5AE7B6520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4B85941-0227-E4CD-5DC1-BFC54F0C4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EF1D64-F2DF-D630-6762-4CA3202610FB}"/>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5" name="Footer Placeholder 4">
            <a:extLst>
              <a:ext uri="{FF2B5EF4-FFF2-40B4-BE49-F238E27FC236}">
                <a16:creationId xmlns:a16="http://schemas.microsoft.com/office/drawing/2014/main" id="{5737513A-46AE-D35B-F8D1-3435BFC84E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1D48EE-1A05-DC41-40E4-F696456D9529}"/>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25205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BC83-C00C-0D90-8ADB-1CC42030C4B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2188441-8128-2D89-A216-69093D6A5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6E220FC-823E-AE13-B46E-921351939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C0BF2C6-CB70-B396-91C5-AB44D7E0C789}"/>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6" name="Footer Placeholder 5">
            <a:extLst>
              <a:ext uri="{FF2B5EF4-FFF2-40B4-BE49-F238E27FC236}">
                <a16:creationId xmlns:a16="http://schemas.microsoft.com/office/drawing/2014/main" id="{1484C2FD-3A6A-0903-B35D-CCCD8584D40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6B1406-C06E-08B9-E1CF-71AE5C159E38}"/>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63821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9480-02EF-5966-29F2-941C584AEE1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15FED17-30FF-AC5A-E1F7-8E3866D6F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47EAD-0CA8-7B83-FD8A-BB37B63D8E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0149BB7-F95E-F8F7-22C0-941404C8A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2AD68F-9501-3F89-0A4D-AEF33679A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802AED4-7439-096B-3BC1-30561FBDF80B}"/>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8" name="Footer Placeholder 7">
            <a:extLst>
              <a:ext uri="{FF2B5EF4-FFF2-40B4-BE49-F238E27FC236}">
                <a16:creationId xmlns:a16="http://schemas.microsoft.com/office/drawing/2014/main" id="{5DD1F8D7-907A-E267-2F18-910607BE944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8790C59-9B2A-6B74-6D99-D1D5E9BB9D43}"/>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207108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99C0-9B28-01E4-09AD-53E911B8D6C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3A8FC61-26EE-468E-BBA6-800705B406A2}"/>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4" name="Footer Placeholder 3">
            <a:extLst>
              <a:ext uri="{FF2B5EF4-FFF2-40B4-BE49-F238E27FC236}">
                <a16:creationId xmlns:a16="http://schemas.microsoft.com/office/drawing/2014/main" id="{42331B7A-E140-A6EB-31A3-C77B6CCFF46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2787F1D-0123-BD26-1DEE-5172C859096B}"/>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221533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7F259-8F0F-B433-C8D1-97962D34D5E2}"/>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3" name="Footer Placeholder 2">
            <a:extLst>
              <a:ext uri="{FF2B5EF4-FFF2-40B4-BE49-F238E27FC236}">
                <a16:creationId xmlns:a16="http://schemas.microsoft.com/office/drawing/2014/main" id="{18FC3158-4121-703A-A805-516819CD622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96A8620-C9A7-976A-AF0A-F6E623CF2327}"/>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213991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C59A-43C1-8672-4514-F0B06FA52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12FA86F-1B33-AD88-8AEB-E25C4A860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819BB0-DAC2-2097-1E3A-3F6FA306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8D1A7-897F-A1C3-4017-E2A32AE739AD}"/>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6" name="Footer Placeholder 5">
            <a:extLst>
              <a:ext uri="{FF2B5EF4-FFF2-40B4-BE49-F238E27FC236}">
                <a16:creationId xmlns:a16="http://schemas.microsoft.com/office/drawing/2014/main" id="{9C71EEF1-3537-BAAC-9369-3E4294E977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70A17D5-4A41-6513-5007-DE74D068D4EC}"/>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108252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9389-E8F4-220E-1418-A8ACB528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0851C51-75E4-7D6B-03D3-427C59B6B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6C37129-A0CC-2074-695D-84F32772F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031677-143A-4B7A-C7BD-84332EC1804B}"/>
              </a:ext>
            </a:extLst>
          </p:cNvPr>
          <p:cNvSpPr>
            <a:spLocks noGrp="1"/>
          </p:cNvSpPr>
          <p:nvPr>
            <p:ph type="dt" sz="half" idx="10"/>
          </p:nvPr>
        </p:nvSpPr>
        <p:spPr/>
        <p:txBody>
          <a:bodyPr/>
          <a:lstStyle/>
          <a:p>
            <a:fld id="{B9337158-564F-4721-A645-A179982295BE}" type="datetimeFigureOut">
              <a:rPr lang="en-AU" smtClean="0"/>
              <a:t>18/12/2023</a:t>
            </a:fld>
            <a:endParaRPr lang="en-AU"/>
          </a:p>
        </p:txBody>
      </p:sp>
      <p:sp>
        <p:nvSpPr>
          <p:cNvPr id="6" name="Footer Placeholder 5">
            <a:extLst>
              <a:ext uri="{FF2B5EF4-FFF2-40B4-BE49-F238E27FC236}">
                <a16:creationId xmlns:a16="http://schemas.microsoft.com/office/drawing/2014/main" id="{2F06BC27-5414-5986-7DC5-6B045A21C20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4B2AB76-4E2B-EBCC-F70A-0822E75134A0}"/>
              </a:ext>
            </a:extLst>
          </p:cNvPr>
          <p:cNvSpPr>
            <a:spLocks noGrp="1"/>
          </p:cNvSpPr>
          <p:nvPr>
            <p:ph type="sldNum" sz="quarter" idx="12"/>
          </p:nvPr>
        </p:nvSpPr>
        <p:spPr/>
        <p:txBody>
          <a:bodyPr/>
          <a:lstStyle/>
          <a:p>
            <a:fld id="{B44215C3-9271-47B1-80B6-CF21830CE42C}" type="slidenum">
              <a:rPr lang="en-AU" smtClean="0"/>
              <a:t>‹#›</a:t>
            </a:fld>
            <a:endParaRPr lang="en-AU"/>
          </a:p>
        </p:txBody>
      </p:sp>
    </p:spTree>
    <p:extLst>
      <p:ext uri="{BB962C8B-B14F-4D97-AF65-F5344CB8AC3E}">
        <p14:creationId xmlns:p14="http://schemas.microsoft.com/office/powerpoint/2010/main" val="188109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59664-F757-FAE5-C772-66B7A23D6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8FEE54A-7535-D69E-8960-9849DB812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2DCCC0-21BB-607E-ECE1-12F472D62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37158-564F-4721-A645-A179982295BE}" type="datetimeFigureOut">
              <a:rPr lang="en-AU" smtClean="0"/>
              <a:t>18/12/2023</a:t>
            </a:fld>
            <a:endParaRPr lang="en-AU"/>
          </a:p>
        </p:txBody>
      </p:sp>
      <p:sp>
        <p:nvSpPr>
          <p:cNvPr id="5" name="Footer Placeholder 4">
            <a:extLst>
              <a:ext uri="{FF2B5EF4-FFF2-40B4-BE49-F238E27FC236}">
                <a16:creationId xmlns:a16="http://schemas.microsoft.com/office/drawing/2014/main" id="{E551E8F0-D945-EB88-2F1D-490CF9B7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0F6929E-97EE-7824-52ED-814D4D479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215C3-9271-47B1-80B6-CF21830CE42C}" type="slidenum">
              <a:rPr lang="en-AU" smtClean="0"/>
              <a:t>‹#›</a:t>
            </a:fld>
            <a:endParaRPr lang="en-AU"/>
          </a:p>
        </p:txBody>
      </p:sp>
    </p:spTree>
    <p:extLst>
      <p:ext uri="{BB962C8B-B14F-4D97-AF65-F5344CB8AC3E}">
        <p14:creationId xmlns:p14="http://schemas.microsoft.com/office/powerpoint/2010/main" val="1387007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quranreading.com/" TargetMode="External"/><Relationship Id="rId2" Type="http://schemas.openxmlformats.org/officeDocument/2006/relationships/hyperlink" Target="https://www.quranreading.com/blog/effective-way-of-communication-according-to-sunna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B568-B580-9C53-6E5A-FF0CEF24FA31}"/>
              </a:ext>
            </a:extLst>
          </p:cNvPr>
          <p:cNvSpPr>
            <a:spLocks noGrp="1"/>
          </p:cNvSpPr>
          <p:nvPr>
            <p:ph type="ctrTitle"/>
          </p:nvPr>
        </p:nvSpPr>
        <p:spPr>
          <a:xfrm>
            <a:off x="1524000" y="872836"/>
            <a:ext cx="9144000" cy="1911927"/>
          </a:xfrm>
        </p:spPr>
        <p:txBody>
          <a:bodyPr>
            <a:normAutofit fontScale="90000"/>
          </a:bodyPr>
          <a:lstStyle/>
          <a:p>
            <a:r>
              <a:rPr lang="en-US" dirty="0">
                <a:solidFill>
                  <a:schemeClr val="accent1"/>
                </a:solidFill>
                <a:latin typeface="Arial Rounded MT Bold" panose="020F0704030504030204" pitchFamily="34" charset="0"/>
                <a:cs typeface="Times New Roman" panose="02020603050405020304" pitchFamily="18" charset="0"/>
              </a:rPr>
              <a:t>Rules of </a:t>
            </a:r>
            <a:r>
              <a:rPr lang="en-US" dirty="0" err="1">
                <a:solidFill>
                  <a:schemeClr val="accent1"/>
                </a:solidFill>
                <a:latin typeface="Arial Rounded MT Bold" panose="020F0704030504030204" pitchFamily="34" charset="0"/>
                <a:cs typeface="Times New Roman" panose="02020603050405020304" pitchFamily="18" charset="0"/>
              </a:rPr>
              <a:t>Rumooz</a:t>
            </a:r>
            <a:r>
              <a:rPr lang="en-US" dirty="0">
                <a:solidFill>
                  <a:schemeClr val="accent1"/>
                </a:solidFill>
                <a:latin typeface="Arial Rounded MT Bold" panose="020F0704030504030204" pitchFamily="34" charset="0"/>
                <a:cs typeface="Times New Roman" panose="02020603050405020304" pitchFamily="18" charset="0"/>
              </a:rPr>
              <a:t> e </a:t>
            </a:r>
            <a:r>
              <a:rPr lang="en-US" dirty="0" err="1">
                <a:solidFill>
                  <a:schemeClr val="accent1"/>
                </a:solidFill>
                <a:latin typeface="Arial Rounded MT Bold" panose="020F0704030504030204" pitchFamily="34" charset="0"/>
                <a:cs typeface="Times New Roman" panose="02020603050405020304" pitchFamily="18" charset="0"/>
              </a:rPr>
              <a:t>Auqaf</a:t>
            </a:r>
            <a:br>
              <a:rPr lang="en-US" sz="6600" dirty="0">
                <a:solidFill>
                  <a:schemeClr val="accent1"/>
                </a:solidFill>
                <a:latin typeface="Arial Rounded MT Bold" panose="020F0704030504030204" pitchFamily="34" charset="0"/>
                <a:cs typeface="Times New Roman" panose="02020603050405020304" pitchFamily="18" charset="0"/>
              </a:rPr>
            </a:br>
            <a:r>
              <a:rPr lang="en-US" dirty="0">
                <a:solidFill>
                  <a:schemeClr val="accent1"/>
                </a:solidFill>
                <a:latin typeface="Arial Rounded MT Bold" panose="020F0704030504030204" pitchFamily="34" charset="0"/>
                <a:cs typeface="Times New Roman" panose="02020603050405020304" pitchFamily="18" charset="0"/>
              </a:rPr>
              <a:t>Lecture No. 13</a:t>
            </a:r>
            <a:endParaRPr lang="en-US" sz="6600" dirty="0">
              <a:solidFill>
                <a:schemeClr val="accent1"/>
              </a:solidFill>
              <a:latin typeface="Arial Rounded MT Bold" panose="020F07040305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4CB280F4-8F22-07B8-F4B9-F3555E73E4DA}"/>
              </a:ext>
            </a:extLst>
          </p:cNvPr>
          <p:cNvSpPr>
            <a:spLocks noGrp="1"/>
          </p:cNvSpPr>
          <p:nvPr>
            <p:ph type="subTitle" idx="1"/>
          </p:nvPr>
        </p:nvSpPr>
        <p:spPr>
          <a:xfrm>
            <a:off x="1524000" y="2978727"/>
            <a:ext cx="9144000" cy="2279073"/>
          </a:xfrm>
        </p:spPr>
        <p:txBody>
          <a:bodyPr>
            <a:normAutofit/>
          </a:bodyPr>
          <a:lstStyle/>
          <a:p>
            <a:r>
              <a:rPr lang="en-US" sz="2800" dirty="0">
                <a:solidFill>
                  <a:srgbClr val="7030A0"/>
                </a:solidFill>
                <a:latin typeface="Arial Rounded MT Bold" panose="020F0704030504030204" pitchFamily="34" charset="0"/>
                <a:cs typeface="Times New Roman" panose="02020603050405020304" pitchFamily="18" charset="0"/>
              </a:rPr>
              <a:t>Prepared by: Miss Saboor Fatima</a:t>
            </a:r>
          </a:p>
          <a:p>
            <a:r>
              <a:rPr lang="en-US" sz="2800" dirty="0">
                <a:solidFill>
                  <a:srgbClr val="7030A0"/>
                </a:solidFill>
                <a:latin typeface="Arial Rounded MT Bold" panose="020F0704030504030204" pitchFamily="34" charset="0"/>
                <a:cs typeface="Times New Roman" panose="02020603050405020304" pitchFamily="18" charset="0"/>
              </a:rPr>
              <a:t>Senior Lecturer</a:t>
            </a:r>
          </a:p>
          <a:p>
            <a:r>
              <a:rPr lang="en-US" sz="2800" dirty="0">
                <a:solidFill>
                  <a:srgbClr val="7030A0"/>
                </a:solidFill>
                <a:latin typeface="Arial Rounded MT Bold" panose="020F0704030504030204" pitchFamily="34" charset="0"/>
                <a:cs typeface="Times New Roman" panose="02020603050405020304" pitchFamily="18" charset="0"/>
              </a:rPr>
              <a:t>Department of Islamic Studies</a:t>
            </a:r>
          </a:p>
          <a:p>
            <a:r>
              <a:rPr lang="en-US" sz="2800" dirty="0">
                <a:solidFill>
                  <a:srgbClr val="7030A0"/>
                </a:solidFill>
                <a:latin typeface="Arial Rounded MT Bold" panose="020F0704030504030204" pitchFamily="34" charset="0"/>
                <a:cs typeface="Times New Roman" panose="02020603050405020304" pitchFamily="18" charset="0"/>
              </a:rPr>
              <a:t>Bahria University, Karachi Campus</a:t>
            </a:r>
          </a:p>
        </p:txBody>
      </p:sp>
    </p:spTree>
    <p:extLst>
      <p:ext uri="{BB962C8B-B14F-4D97-AF65-F5344CB8AC3E}">
        <p14:creationId xmlns:p14="http://schemas.microsoft.com/office/powerpoint/2010/main" val="251499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78C9-D72C-6551-3FA2-3AE450F497F5}"/>
              </a:ext>
            </a:extLst>
          </p:cNvPr>
          <p:cNvSpPr>
            <a:spLocks noGrp="1"/>
          </p:cNvSpPr>
          <p:nvPr>
            <p:ph type="title"/>
          </p:nvPr>
        </p:nvSpPr>
        <p:spPr/>
        <p:txBody>
          <a:bodyPr>
            <a:normAutofit fontScale="90000"/>
          </a:bodyPr>
          <a:lstStyle/>
          <a:p>
            <a:r>
              <a:rPr lang="ur-PK" sz="4800" b="1" i="0" dirty="0">
                <a:solidFill>
                  <a:srgbClr val="7030A0"/>
                </a:solidFill>
                <a:effectLst/>
                <a:latin typeface="Arial Rounded MT Bold" panose="020F0704030504030204" pitchFamily="34" charset="0"/>
              </a:rPr>
              <a:t>ق –  </a:t>
            </a:r>
            <a:r>
              <a:rPr lang="en-AU" sz="4800" b="1" i="0" dirty="0">
                <a:solidFill>
                  <a:srgbClr val="7030A0"/>
                </a:solidFill>
                <a:effectLst/>
                <a:latin typeface="Arial Rounded MT Bold" panose="020F0704030504030204" pitchFamily="34" charset="0"/>
              </a:rPr>
              <a:t>Better not to Stop</a:t>
            </a:r>
            <a:br>
              <a:rPr lang="en-AU" sz="4800" b="0" i="0" dirty="0">
                <a:solidFill>
                  <a:srgbClr val="7030A0"/>
                </a:solidFill>
                <a:effectLst/>
                <a:latin typeface="Arial Rounded MT Bold" panose="020F0704030504030204" pitchFamily="34" charset="0"/>
              </a:rPr>
            </a:br>
            <a:endParaRPr lang="en-AU" sz="4800" dirty="0"/>
          </a:p>
        </p:txBody>
      </p:sp>
      <p:sp>
        <p:nvSpPr>
          <p:cNvPr id="3" name="Content Placeholder 2">
            <a:extLst>
              <a:ext uri="{FF2B5EF4-FFF2-40B4-BE49-F238E27FC236}">
                <a16:creationId xmlns:a16="http://schemas.microsoft.com/office/drawing/2014/main" id="{39FC2E82-4F60-143A-25F5-05839B0516C3}"/>
              </a:ext>
            </a:extLst>
          </p:cNvPr>
          <p:cNvSpPr>
            <a:spLocks noGrp="1"/>
          </p:cNvSpPr>
          <p:nvPr>
            <p:ph idx="1"/>
          </p:nvPr>
        </p:nvSpPr>
        <p:spPr/>
        <p:txBody>
          <a:bodyPr>
            <a:normAutofit/>
          </a:bodyPr>
          <a:lstStyle/>
          <a:p>
            <a:pPr algn="just" fontAlgn="base"/>
            <a:r>
              <a:rPr lang="en-AU" sz="4000" b="0" i="0" dirty="0">
                <a:solidFill>
                  <a:srgbClr val="00B0F0"/>
                </a:solidFill>
                <a:effectLst/>
                <a:latin typeface="Arial Rounded MT Bold" panose="020F0704030504030204" pitchFamily="34" charset="0"/>
              </a:rPr>
              <a:t>“</a:t>
            </a:r>
            <a:r>
              <a:rPr lang="en-AU" sz="4000" b="0" i="1" dirty="0" err="1">
                <a:solidFill>
                  <a:srgbClr val="00B0F0"/>
                </a:solidFill>
                <a:effectLst/>
                <a:latin typeface="Arial Rounded MT Bold" panose="020F0704030504030204" pitchFamily="34" charset="0"/>
              </a:rPr>
              <a:t>Qeela</a:t>
            </a:r>
            <a:r>
              <a:rPr lang="en-AU" sz="4000" b="0" i="1" dirty="0">
                <a:solidFill>
                  <a:srgbClr val="00B0F0"/>
                </a:solidFill>
                <a:effectLst/>
                <a:latin typeface="Arial Rounded MT Bold" panose="020F0704030504030204" pitchFamily="34" charset="0"/>
              </a:rPr>
              <a:t> ‘</a:t>
            </a:r>
            <a:r>
              <a:rPr lang="en-AU" sz="4000" b="0" i="1" dirty="0" err="1">
                <a:solidFill>
                  <a:srgbClr val="00B0F0"/>
                </a:solidFill>
                <a:effectLst/>
                <a:latin typeface="Arial Rounded MT Bold" panose="020F0704030504030204" pitchFamily="34" charset="0"/>
              </a:rPr>
              <a:t>Alayhil</a:t>
            </a:r>
            <a:r>
              <a:rPr lang="en-AU" sz="4000" b="0" i="1" dirty="0">
                <a:solidFill>
                  <a:srgbClr val="00B0F0"/>
                </a:solidFill>
                <a:effectLst/>
                <a:latin typeface="Arial Rounded MT Bold" panose="020F0704030504030204" pitchFamily="34" charset="0"/>
              </a:rPr>
              <a:t>-Waqf</a:t>
            </a:r>
            <a:r>
              <a:rPr lang="en-AU" sz="4000" b="0" i="0" dirty="0">
                <a:solidFill>
                  <a:srgbClr val="00B0F0"/>
                </a:solidFill>
                <a:effectLst/>
                <a:latin typeface="Arial Rounded MT Bold" panose="020F0704030504030204" pitchFamily="34" charset="0"/>
              </a:rPr>
              <a:t>” is a sign that shows not to stop recitation although there are differing opinions on whether to stop reading the verses or not.</a:t>
            </a:r>
          </a:p>
          <a:p>
            <a:pPr algn="just" fontAlgn="base"/>
            <a:r>
              <a:rPr lang="en-AU" sz="4000" b="1" i="0" dirty="0">
                <a:solidFill>
                  <a:srgbClr val="00B0F0"/>
                </a:solidFill>
                <a:effectLst/>
                <a:latin typeface="Arial Rounded MT Bold" panose="020F0704030504030204" pitchFamily="34" charset="0"/>
              </a:rPr>
              <a:t> </a:t>
            </a:r>
            <a:endParaRPr lang="en-AU" sz="40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094399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E8CE-063B-BF51-83D0-C971CACAED02}"/>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صل – </a:t>
            </a:r>
            <a:r>
              <a:rPr lang="en-AU" b="1" i="0" dirty="0">
                <a:solidFill>
                  <a:srgbClr val="7030A0"/>
                </a:solidFill>
                <a:effectLst/>
                <a:latin typeface="Arial Rounded MT Bold" panose="020F0704030504030204" pitchFamily="34" charset="0"/>
              </a:rPr>
              <a:t>The Permissible Pause</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C9A7D4E3-9A0B-84B8-9720-92329B6EB6E2}"/>
              </a:ext>
            </a:extLst>
          </p:cNvPr>
          <p:cNvSpPr>
            <a:spLocks noGrp="1"/>
          </p:cNvSpPr>
          <p:nvPr>
            <p:ph idx="1"/>
          </p:nvPr>
        </p:nvSpPr>
        <p:spPr/>
        <p:txBody>
          <a:bodyPr>
            <a:normAutofit/>
          </a:bodyPr>
          <a:lstStyle/>
          <a:p>
            <a:r>
              <a:rPr lang="en-AU" sz="4800" b="0" i="0" dirty="0">
                <a:solidFill>
                  <a:srgbClr val="00B0F0"/>
                </a:solidFill>
                <a:effectLst/>
                <a:latin typeface="Arial Rounded MT Bold" panose="020F0704030504030204" pitchFamily="34" charset="0"/>
              </a:rPr>
              <a:t>“</a:t>
            </a:r>
            <a:r>
              <a:rPr lang="en-AU" sz="4800" b="0" i="1" dirty="0" err="1">
                <a:solidFill>
                  <a:srgbClr val="00B0F0"/>
                </a:solidFill>
                <a:effectLst/>
                <a:latin typeface="Arial Rounded MT Bold" panose="020F0704030504030204" pitchFamily="34" charset="0"/>
              </a:rPr>
              <a:t>Qad</a:t>
            </a:r>
            <a:r>
              <a:rPr lang="en-AU" sz="4800" b="0" i="1" dirty="0">
                <a:solidFill>
                  <a:srgbClr val="00B0F0"/>
                </a:solidFill>
                <a:effectLst/>
                <a:latin typeface="Arial Rounded MT Bold" panose="020F0704030504030204" pitchFamily="34" charset="0"/>
              </a:rPr>
              <a:t> </a:t>
            </a:r>
            <a:r>
              <a:rPr lang="en-AU" sz="4800" b="0" i="1" dirty="0" err="1">
                <a:solidFill>
                  <a:srgbClr val="00B0F0"/>
                </a:solidFill>
                <a:effectLst/>
                <a:latin typeface="Arial Rounded MT Bold" panose="020F0704030504030204" pitchFamily="34" charset="0"/>
              </a:rPr>
              <a:t>Yusal</a:t>
            </a:r>
            <a:r>
              <a:rPr lang="en-AU" sz="4800" b="0" i="0" dirty="0">
                <a:solidFill>
                  <a:srgbClr val="00B0F0"/>
                </a:solidFill>
                <a:effectLst/>
                <a:latin typeface="Arial Rounded MT Bold" panose="020F0704030504030204" pitchFamily="34" charset="0"/>
              </a:rPr>
              <a:t>” specifies about the permission of continue reading although one should stop here.</a:t>
            </a:r>
          </a:p>
          <a:p>
            <a:endParaRPr lang="en-AU" sz="4800" dirty="0"/>
          </a:p>
        </p:txBody>
      </p:sp>
    </p:spTree>
    <p:extLst>
      <p:ext uri="{BB962C8B-B14F-4D97-AF65-F5344CB8AC3E}">
        <p14:creationId xmlns:p14="http://schemas.microsoft.com/office/powerpoint/2010/main" val="125738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0AF4-43DD-9F85-B97D-D92F8CDEBB9E}"/>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قف – </a:t>
            </a:r>
            <a:r>
              <a:rPr lang="en-AU" b="1" i="0" dirty="0">
                <a:solidFill>
                  <a:srgbClr val="7030A0"/>
                </a:solidFill>
                <a:effectLst/>
                <a:latin typeface="Arial Rounded MT Bold" panose="020F0704030504030204" pitchFamily="34" charset="0"/>
              </a:rPr>
              <a:t>The Anticipation Mark</a:t>
            </a:r>
            <a:br>
              <a:rPr lang="en-AU" b="0" i="0" dirty="0">
                <a:solidFill>
                  <a:srgbClr val="7030A0"/>
                </a:solidFill>
                <a:effectLst/>
                <a:latin typeface="Arial Rounded MT Bold" panose="020F0704030504030204" pitchFamily="34" charset="0"/>
              </a:rPr>
            </a:br>
            <a:endParaRPr lang="en-AU" dirty="0">
              <a:solidFill>
                <a:srgbClr val="7030A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44031738-1EB9-E390-1C3D-DC9D913AA59A}"/>
              </a:ext>
            </a:extLst>
          </p:cNvPr>
          <p:cNvSpPr>
            <a:spLocks noGrp="1"/>
          </p:cNvSpPr>
          <p:nvPr>
            <p:ph idx="1"/>
          </p:nvPr>
        </p:nvSpPr>
        <p:spPr/>
        <p:txBody>
          <a:bodyPr>
            <a:normAutofit/>
          </a:bodyPr>
          <a:lstStyle/>
          <a:p>
            <a:pPr algn="just" fontAlgn="base"/>
            <a:r>
              <a:rPr lang="en-AU" sz="4400" b="1" i="0" dirty="0">
                <a:solidFill>
                  <a:srgbClr val="00B0F0"/>
                </a:solidFill>
                <a:effectLst/>
                <a:latin typeface="Arial Rounded MT Bold" panose="020F0704030504030204" pitchFamily="34" charset="0"/>
              </a:rPr>
              <a:t> </a:t>
            </a:r>
            <a:r>
              <a:rPr lang="en-AU" sz="4400" b="0" i="0" dirty="0">
                <a:solidFill>
                  <a:srgbClr val="00B0F0"/>
                </a:solidFill>
                <a:effectLst/>
                <a:latin typeface="Arial Rounded MT Bold" panose="020F0704030504030204" pitchFamily="34" charset="0"/>
              </a:rPr>
              <a:t>“</a:t>
            </a:r>
            <a:r>
              <a:rPr lang="en-AU" sz="4400" b="0" i="1" dirty="0" err="1">
                <a:solidFill>
                  <a:srgbClr val="00B0F0"/>
                </a:solidFill>
                <a:effectLst/>
                <a:latin typeface="Arial Rounded MT Bold" panose="020F0704030504030204" pitchFamily="34" charset="0"/>
              </a:rPr>
              <a:t>Qif</a:t>
            </a:r>
            <a:r>
              <a:rPr lang="en-AU" sz="4400" b="0" i="0" dirty="0">
                <a:solidFill>
                  <a:srgbClr val="00B0F0"/>
                </a:solidFill>
                <a:effectLst/>
                <a:latin typeface="Arial Rounded MT Bold" panose="020F0704030504030204" pitchFamily="34" charset="0"/>
              </a:rPr>
              <a:t>” is inserted on the stop sign when a reader might expect the pause sign was not necessary.</a:t>
            </a:r>
          </a:p>
          <a:p>
            <a:pPr marL="0" indent="0" algn="just" fontAlgn="base">
              <a:buNone/>
            </a:pPr>
            <a:endParaRPr lang="en-AU" sz="4400" dirty="0"/>
          </a:p>
        </p:txBody>
      </p:sp>
    </p:spTree>
    <p:extLst>
      <p:ext uri="{BB962C8B-B14F-4D97-AF65-F5344CB8AC3E}">
        <p14:creationId xmlns:p14="http://schemas.microsoft.com/office/powerpoint/2010/main" val="205018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C5EC-4FDA-1791-A010-B9C5533B3213}"/>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س – </a:t>
            </a:r>
            <a:r>
              <a:rPr lang="en-AU" b="1" i="0" dirty="0">
                <a:solidFill>
                  <a:srgbClr val="7030A0"/>
                </a:solidFill>
                <a:effectLst/>
                <a:latin typeface="Arial Rounded MT Bold" panose="020F0704030504030204" pitchFamily="34" charset="0"/>
              </a:rPr>
              <a:t>The Silence Symbol</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E9045491-E84F-ECBC-4FB4-EB43A63DDDC8}"/>
              </a:ext>
            </a:extLst>
          </p:cNvPr>
          <p:cNvSpPr>
            <a:spLocks noGrp="1"/>
          </p:cNvSpPr>
          <p:nvPr>
            <p:ph idx="1"/>
          </p:nvPr>
        </p:nvSpPr>
        <p:spPr/>
        <p:txBody>
          <a:bodyPr>
            <a:normAutofit/>
          </a:bodyPr>
          <a:lstStyle/>
          <a:p>
            <a:pPr algn="just" fontAlgn="base"/>
            <a:r>
              <a:rPr lang="en-AU" sz="3600" b="0" i="0" dirty="0">
                <a:solidFill>
                  <a:srgbClr val="00B0F0"/>
                </a:solidFill>
                <a:effectLst/>
                <a:latin typeface="Arial Rounded MT Bold" panose="020F0704030504030204" pitchFamily="34" charset="0"/>
              </a:rPr>
              <a:t>“</a:t>
            </a:r>
            <a:r>
              <a:rPr lang="en-AU" sz="3600" b="0" i="1" dirty="0" err="1">
                <a:solidFill>
                  <a:srgbClr val="00B0F0"/>
                </a:solidFill>
                <a:effectLst/>
                <a:latin typeface="Arial Rounded MT Bold" panose="020F0704030504030204" pitchFamily="34" charset="0"/>
              </a:rPr>
              <a:t>Saktah</a:t>
            </a:r>
            <a:r>
              <a:rPr lang="en-AU" sz="3600" b="0" i="0" dirty="0">
                <a:solidFill>
                  <a:srgbClr val="00B0F0"/>
                </a:solidFill>
                <a:effectLst/>
                <a:latin typeface="Arial Rounded MT Bold" panose="020F0704030504030204" pitchFamily="34" charset="0"/>
              </a:rPr>
              <a:t>” is a sign at which the reader should take a brief pause without breaking its breath before keeping on reading further.</a:t>
            </a:r>
          </a:p>
          <a:p>
            <a:endParaRPr lang="en-AU" sz="3600" dirty="0"/>
          </a:p>
        </p:txBody>
      </p:sp>
    </p:spTree>
    <p:extLst>
      <p:ext uri="{BB962C8B-B14F-4D97-AF65-F5344CB8AC3E}">
        <p14:creationId xmlns:p14="http://schemas.microsoft.com/office/powerpoint/2010/main" val="164519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B7BC-FE4D-63BA-A7BA-2FF3A921CCDB}"/>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وقفتہ  – </a:t>
            </a:r>
            <a:r>
              <a:rPr lang="en-AU" b="1" i="0" dirty="0">
                <a:solidFill>
                  <a:srgbClr val="7030A0"/>
                </a:solidFill>
                <a:effectLst/>
                <a:latin typeface="Arial Rounded MT Bold" panose="020F0704030504030204" pitchFamily="34" charset="0"/>
              </a:rPr>
              <a:t>The Longer Pause</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A0C7BE4D-9577-1C80-6342-77255E096271}"/>
              </a:ext>
            </a:extLst>
          </p:cNvPr>
          <p:cNvSpPr>
            <a:spLocks noGrp="1"/>
          </p:cNvSpPr>
          <p:nvPr>
            <p:ph idx="1"/>
          </p:nvPr>
        </p:nvSpPr>
        <p:spPr/>
        <p:txBody>
          <a:bodyPr>
            <a:normAutofit/>
          </a:bodyPr>
          <a:lstStyle/>
          <a:p>
            <a:pPr algn="just" fontAlgn="base"/>
            <a:r>
              <a:rPr lang="en-AU" sz="4400" b="0" i="0" dirty="0">
                <a:solidFill>
                  <a:srgbClr val="00B0F0"/>
                </a:solidFill>
                <a:effectLst/>
                <a:latin typeface="Arial Rounded MT Bold" panose="020F0704030504030204" pitchFamily="34" charset="0"/>
              </a:rPr>
              <a:t>“</a:t>
            </a:r>
            <a:r>
              <a:rPr lang="en-AU" sz="4400" b="0" i="0" dirty="0" err="1">
                <a:solidFill>
                  <a:srgbClr val="00B0F0"/>
                </a:solidFill>
                <a:effectLst/>
                <a:latin typeface="Arial Rounded MT Bold" panose="020F0704030504030204" pitchFamily="34" charset="0"/>
              </a:rPr>
              <a:t>Waqfah</a:t>
            </a:r>
            <a:r>
              <a:rPr lang="en-AU" sz="4400" b="0" i="0" dirty="0">
                <a:solidFill>
                  <a:srgbClr val="00B0F0"/>
                </a:solidFill>
                <a:effectLst/>
                <a:latin typeface="Arial Rounded MT Bold" panose="020F0704030504030204" pitchFamily="34" charset="0"/>
              </a:rPr>
              <a:t>” indicates the longer pause than </a:t>
            </a:r>
            <a:r>
              <a:rPr lang="en-AU" sz="4400" b="0" i="0" dirty="0" err="1">
                <a:solidFill>
                  <a:srgbClr val="00B0F0"/>
                </a:solidFill>
                <a:effectLst/>
                <a:latin typeface="Arial Rounded MT Bold" panose="020F0704030504030204" pitchFamily="34" charset="0"/>
              </a:rPr>
              <a:t>Saktah</a:t>
            </a:r>
            <a:r>
              <a:rPr lang="en-AU" sz="4400" b="0" i="0" dirty="0">
                <a:solidFill>
                  <a:srgbClr val="00B0F0"/>
                </a:solidFill>
                <a:effectLst/>
                <a:latin typeface="Arial Rounded MT Bold" panose="020F0704030504030204" pitchFamily="34" charset="0"/>
              </a:rPr>
              <a:t> with the same gist of not breaking one`s breath while taking the break.</a:t>
            </a:r>
          </a:p>
          <a:p>
            <a:endParaRPr lang="en-AU" sz="4400" dirty="0"/>
          </a:p>
        </p:txBody>
      </p:sp>
    </p:spTree>
    <p:extLst>
      <p:ext uri="{BB962C8B-B14F-4D97-AF65-F5344CB8AC3E}">
        <p14:creationId xmlns:p14="http://schemas.microsoft.com/office/powerpoint/2010/main" val="64295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BFD4-0C01-6841-A554-6692AB209AB1}"/>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 لا – </a:t>
            </a:r>
            <a:r>
              <a:rPr lang="en-AU" b="1" i="0" dirty="0">
                <a:solidFill>
                  <a:srgbClr val="7030A0"/>
                </a:solidFill>
                <a:effectLst/>
                <a:latin typeface="Arial Rounded MT Bold" panose="020F0704030504030204" pitchFamily="34" charset="0"/>
              </a:rPr>
              <a:t>No Need of Stopping</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1FE62DC2-C824-DF9D-5D07-ED48707412E8}"/>
              </a:ext>
            </a:extLst>
          </p:cNvPr>
          <p:cNvSpPr>
            <a:spLocks noGrp="1"/>
          </p:cNvSpPr>
          <p:nvPr>
            <p:ph idx="1"/>
          </p:nvPr>
        </p:nvSpPr>
        <p:spPr/>
        <p:txBody>
          <a:bodyPr>
            <a:normAutofit/>
          </a:bodyPr>
          <a:lstStyle/>
          <a:p>
            <a:pPr algn="just" fontAlgn="base"/>
            <a:r>
              <a:rPr lang="en-AU" sz="3600" b="0" i="0" dirty="0">
                <a:solidFill>
                  <a:srgbClr val="00B0F0"/>
                </a:solidFill>
                <a:effectLst/>
                <a:latin typeface="Arial Rounded MT Bold" panose="020F0704030504030204" pitchFamily="34" charset="0"/>
              </a:rPr>
              <a:t>One should not discontinue reading the verses at this sign of “</a:t>
            </a:r>
            <a:r>
              <a:rPr lang="en-AU" sz="3600" b="0" i="1" dirty="0" err="1">
                <a:solidFill>
                  <a:srgbClr val="00B0F0"/>
                </a:solidFill>
                <a:effectLst/>
                <a:latin typeface="Arial Rounded MT Bold" panose="020F0704030504030204" pitchFamily="34" charset="0"/>
              </a:rPr>
              <a:t>Laa</a:t>
            </a:r>
            <a:r>
              <a:rPr lang="en-AU" sz="3600" b="0" i="0" dirty="0">
                <a:solidFill>
                  <a:srgbClr val="00B0F0"/>
                </a:solidFill>
                <a:effectLst/>
                <a:latin typeface="Arial Rounded MT Bold" panose="020F0704030504030204" pitchFamily="34" charset="0"/>
              </a:rPr>
              <a:t>” as it would change the meaning of Quranic lines altogether, yet one can stop when it is used at the end of the Ayah with Circle Mark of conclusion.</a:t>
            </a:r>
          </a:p>
          <a:p>
            <a:endParaRPr lang="en-AU" sz="3600" dirty="0"/>
          </a:p>
        </p:txBody>
      </p:sp>
    </p:spTree>
    <p:extLst>
      <p:ext uri="{BB962C8B-B14F-4D97-AF65-F5344CB8AC3E}">
        <p14:creationId xmlns:p14="http://schemas.microsoft.com/office/powerpoint/2010/main" val="240813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8170-D9A7-2186-0A08-CB524BD35F0E}"/>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ك – </a:t>
            </a:r>
            <a:r>
              <a:rPr lang="en-AU" b="1" i="0" dirty="0">
                <a:solidFill>
                  <a:srgbClr val="7030A0"/>
                </a:solidFill>
                <a:effectLst/>
                <a:latin typeface="Arial Rounded MT Bold" panose="020F0704030504030204" pitchFamily="34" charset="0"/>
              </a:rPr>
              <a:t>Similar Meaning as Previous Sign</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937F49BB-EAAD-00D9-D801-A2E1FA62AE0A}"/>
              </a:ext>
            </a:extLst>
          </p:cNvPr>
          <p:cNvSpPr>
            <a:spLocks noGrp="1"/>
          </p:cNvSpPr>
          <p:nvPr>
            <p:ph idx="1"/>
          </p:nvPr>
        </p:nvSpPr>
        <p:spPr/>
        <p:txBody>
          <a:bodyPr>
            <a:normAutofit/>
          </a:bodyPr>
          <a:lstStyle/>
          <a:p>
            <a:pPr algn="just" fontAlgn="base"/>
            <a:r>
              <a:rPr lang="en-AU" sz="4400" b="0" i="1" dirty="0">
                <a:solidFill>
                  <a:srgbClr val="00B0F0"/>
                </a:solidFill>
                <a:effectLst/>
                <a:latin typeface="Arial Rounded MT Bold" panose="020F0704030504030204" pitchFamily="34" charset="0"/>
              </a:rPr>
              <a:t>“</a:t>
            </a:r>
            <a:r>
              <a:rPr lang="en-AU" sz="4400" b="0" i="1" dirty="0" err="1">
                <a:solidFill>
                  <a:srgbClr val="00B0F0"/>
                </a:solidFill>
                <a:effectLst/>
                <a:latin typeface="Arial Rounded MT Bold" panose="020F0704030504030204" pitchFamily="34" charset="0"/>
              </a:rPr>
              <a:t>Kadhaalik</a:t>
            </a:r>
            <a:r>
              <a:rPr lang="en-AU" sz="4400" b="0" i="0" dirty="0">
                <a:solidFill>
                  <a:srgbClr val="00B0F0"/>
                </a:solidFill>
                <a:effectLst/>
                <a:latin typeface="Arial Rounded MT Bold" panose="020F0704030504030204" pitchFamily="34" charset="0"/>
              </a:rPr>
              <a:t> or “like that” applies the same connotation of action as suggested by the preceding symbol.</a:t>
            </a:r>
          </a:p>
          <a:p>
            <a:endParaRPr lang="en-AU" sz="4400" dirty="0"/>
          </a:p>
        </p:txBody>
      </p:sp>
    </p:spTree>
    <p:extLst>
      <p:ext uri="{BB962C8B-B14F-4D97-AF65-F5344CB8AC3E}">
        <p14:creationId xmlns:p14="http://schemas.microsoft.com/office/powerpoint/2010/main" val="585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D98C-413D-1DA5-A0B9-F97BC4CB1922}"/>
              </a:ext>
            </a:extLst>
          </p:cNvPr>
          <p:cNvSpPr>
            <a:spLocks noGrp="1"/>
          </p:cNvSpPr>
          <p:nvPr>
            <p:ph type="title"/>
          </p:nvPr>
        </p:nvSpPr>
        <p:spPr/>
        <p:txBody>
          <a:bodyPr/>
          <a:lstStyle/>
          <a:p>
            <a:r>
              <a:rPr lang="en-AU" b="1" i="0" dirty="0">
                <a:solidFill>
                  <a:srgbClr val="7030A0"/>
                </a:solidFill>
                <a:effectLst/>
                <a:latin typeface="Arial Rounded MT Bold" panose="020F0704030504030204" pitchFamily="34" charset="0"/>
              </a:rPr>
              <a:t>∴ – The Embracing Stop</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5C89B35A-B761-F161-BC27-7F57509C51C6}"/>
              </a:ext>
            </a:extLst>
          </p:cNvPr>
          <p:cNvSpPr>
            <a:spLocks noGrp="1"/>
          </p:cNvSpPr>
          <p:nvPr>
            <p:ph idx="1"/>
          </p:nvPr>
        </p:nvSpPr>
        <p:spPr/>
        <p:txBody>
          <a:bodyPr>
            <a:normAutofit/>
          </a:bodyPr>
          <a:lstStyle/>
          <a:p>
            <a:r>
              <a:rPr lang="en-AU" sz="4400" b="0" i="0" dirty="0">
                <a:solidFill>
                  <a:srgbClr val="00B0F0"/>
                </a:solidFill>
                <a:effectLst/>
                <a:latin typeface="Arial Rounded MT Bold" panose="020F0704030504030204" pitchFamily="34" charset="0"/>
              </a:rPr>
              <a:t>“</a:t>
            </a:r>
            <a:r>
              <a:rPr lang="en-AU" sz="4400" b="0" i="1" dirty="0" err="1">
                <a:solidFill>
                  <a:srgbClr val="00B0F0"/>
                </a:solidFill>
                <a:effectLst/>
                <a:latin typeface="Arial Rounded MT Bold" panose="020F0704030504030204" pitchFamily="34" charset="0"/>
              </a:rPr>
              <a:t>Mu’aanaqah</a:t>
            </a:r>
            <a:r>
              <a:rPr lang="en-AU" sz="4400" b="0" i="0" dirty="0">
                <a:solidFill>
                  <a:srgbClr val="00B0F0"/>
                </a:solidFill>
                <a:effectLst/>
                <a:latin typeface="Arial Rounded MT Bold" panose="020F0704030504030204" pitchFamily="34" charset="0"/>
              </a:rPr>
              <a:t>” is a sign that signifies about stopping at either of the triplet included in it, with no discontinuation simultaneously.</a:t>
            </a:r>
          </a:p>
          <a:p>
            <a:endParaRPr lang="en-AU" sz="4400" dirty="0"/>
          </a:p>
        </p:txBody>
      </p:sp>
    </p:spTree>
    <p:extLst>
      <p:ext uri="{BB962C8B-B14F-4D97-AF65-F5344CB8AC3E}">
        <p14:creationId xmlns:p14="http://schemas.microsoft.com/office/powerpoint/2010/main" val="293799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20FC-BFFA-7854-1856-0AA96371BBD1}"/>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وقف النبی – </a:t>
            </a:r>
            <a:r>
              <a:rPr lang="en-AU" b="1" i="0" dirty="0">
                <a:solidFill>
                  <a:srgbClr val="7030A0"/>
                </a:solidFill>
                <a:effectLst/>
                <a:latin typeface="Arial Rounded MT Bold" panose="020F0704030504030204" pitchFamily="34" charset="0"/>
              </a:rPr>
              <a:t>The Pause of Prophet PBUH</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C55A69D0-F610-600E-BD44-B37F7DF11D8A}"/>
              </a:ext>
            </a:extLst>
          </p:cNvPr>
          <p:cNvSpPr>
            <a:spLocks noGrp="1"/>
          </p:cNvSpPr>
          <p:nvPr>
            <p:ph idx="1"/>
          </p:nvPr>
        </p:nvSpPr>
        <p:spPr/>
        <p:txBody>
          <a:bodyPr>
            <a:normAutofit/>
          </a:bodyPr>
          <a:lstStyle/>
          <a:p>
            <a:pPr algn="just" fontAlgn="base"/>
            <a:r>
              <a:rPr lang="en-AU" sz="4800" b="0" i="0" dirty="0">
                <a:solidFill>
                  <a:srgbClr val="00B0F0"/>
                </a:solidFill>
                <a:effectLst/>
                <a:latin typeface="Arial Rounded MT Bold" panose="020F0704030504030204" pitchFamily="34" charset="0"/>
              </a:rPr>
              <a:t>“</a:t>
            </a:r>
            <a:r>
              <a:rPr lang="en-AU" sz="4800" b="0" i="1" dirty="0">
                <a:solidFill>
                  <a:srgbClr val="00B0F0"/>
                </a:solidFill>
                <a:effectLst/>
                <a:latin typeface="Arial Rounded MT Bold" panose="020F0704030504030204" pitchFamily="34" charset="0"/>
              </a:rPr>
              <a:t>Waqf-un-Nabi</a:t>
            </a:r>
            <a:r>
              <a:rPr lang="en-AU" sz="4800" b="0" i="0" dirty="0">
                <a:solidFill>
                  <a:srgbClr val="00B0F0"/>
                </a:solidFill>
                <a:effectLst/>
                <a:latin typeface="Arial Rounded MT Bold" panose="020F0704030504030204" pitchFamily="34" charset="0"/>
              </a:rPr>
              <a:t>” shows the parts of Quran where the Messenger </a:t>
            </a:r>
            <a:r>
              <a:rPr lang="ur-PK" sz="4800" b="0" i="0" dirty="0">
                <a:solidFill>
                  <a:srgbClr val="00B0F0"/>
                </a:solidFill>
                <a:effectLst/>
                <a:latin typeface="Arial Rounded MT Bold" panose="020F0704030504030204" pitchFamily="34" charset="0"/>
              </a:rPr>
              <a:t>ﷺ </a:t>
            </a:r>
            <a:r>
              <a:rPr lang="en-AU" sz="4800" b="0" i="0" dirty="0">
                <a:solidFill>
                  <a:srgbClr val="00B0F0"/>
                </a:solidFill>
                <a:effectLst/>
                <a:latin typeface="Arial Rounded MT Bold" panose="020F0704030504030204" pitchFamily="34" charset="0"/>
              </a:rPr>
              <a:t>of God Himself stopped and took pause.</a:t>
            </a:r>
          </a:p>
          <a:p>
            <a:endParaRPr lang="en-AU" sz="4800" dirty="0"/>
          </a:p>
        </p:txBody>
      </p:sp>
    </p:spTree>
    <p:extLst>
      <p:ext uri="{BB962C8B-B14F-4D97-AF65-F5344CB8AC3E}">
        <p14:creationId xmlns:p14="http://schemas.microsoft.com/office/powerpoint/2010/main" val="2683610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467A-CF1B-7D67-6EE8-859E74EA927E}"/>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وقف غفران – </a:t>
            </a:r>
            <a:r>
              <a:rPr lang="en-AU" b="1" i="0" dirty="0">
                <a:solidFill>
                  <a:srgbClr val="7030A0"/>
                </a:solidFill>
                <a:effectLst/>
                <a:latin typeface="Arial Rounded MT Bold" panose="020F0704030504030204" pitchFamily="34" charset="0"/>
              </a:rPr>
              <a:t>The Sign of Supplication</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9FA7644E-C265-A7DA-7DF8-16B1DB868CE7}"/>
              </a:ext>
            </a:extLst>
          </p:cNvPr>
          <p:cNvSpPr>
            <a:spLocks noGrp="1"/>
          </p:cNvSpPr>
          <p:nvPr>
            <p:ph idx="1"/>
          </p:nvPr>
        </p:nvSpPr>
        <p:spPr/>
        <p:txBody>
          <a:bodyPr>
            <a:normAutofit/>
          </a:bodyPr>
          <a:lstStyle/>
          <a:p>
            <a:pPr algn="just" fontAlgn="base"/>
            <a:r>
              <a:rPr lang="en-AU" sz="4000" b="0" i="0" dirty="0">
                <a:solidFill>
                  <a:srgbClr val="00B0F0"/>
                </a:solidFill>
                <a:effectLst/>
                <a:latin typeface="Arial Rounded MT Bold" panose="020F0704030504030204" pitchFamily="34" charset="0"/>
              </a:rPr>
              <a:t>“</a:t>
            </a:r>
            <a:r>
              <a:rPr lang="en-AU" sz="4000" b="0" i="1" dirty="0">
                <a:solidFill>
                  <a:srgbClr val="00B0F0"/>
                </a:solidFill>
                <a:effectLst/>
                <a:latin typeface="Arial Rounded MT Bold" panose="020F0704030504030204" pitchFamily="34" charset="0"/>
              </a:rPr>
              <a:t>Waqf e </a:t>
            </a:r>
            <a:r>
              <a:rPr lang="en-AU" sz="4000" b="0" i="1" dirty="0" err="1">
                <a:solidFill>
                  <a:srgbClr val="00B0F0"/>
                </a:solidFill>
                <a:effectLst/>
                <a:latin typeface="Arial Rounded MT Bold" panose="020F0704030504030204" pitchFamily="34" charset="0"/>
              </a:rPr>
              <a:t>Ghufraan</a:t>
            </a:r>
            <a:r>
              <a:rPr lang="en-AU" sz="4000" b="0" i="0" dirty="0">
                <a:solidFill>
                  <a:srgbClr val="00B0F0"/>
                </a:solidFill>
                <a:effectLst/>
                <a:latin typeface="Arial Rounded MT Bold" panose="020F0704030504030204" pitchFamily="34" charset="0"/>
              </a:rPr>
              <a:t>” is a symbol indicating a place where the recite and listener should stop to make a prayer in front of Allah SWT.</a:t>
            </a:r>
          </a:p>
          <a:p>
            <a:endParaRPr lang="en-AU" sz="4000" dirty="0"/>
          </a:p>
        </p:txBody>
      </p:sp>
    </p:spTree>
    <p:extLst>
      <p:ext uri="{BB962C8B-B14F-4D97-AF65-F5344CB8AC3E}">
        <p14:creationId xmlns:p14="http://schemas.microsoft.com/office/powerpoint/2010/main" val="179126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FE446-88BC-D7ED-780B-59A1C914AB20}"/>
              </a:ext>
            </a:extLst>
          </p:cNvPr>
          <p:cNvSpPr>
            <a:spLocks noGrp="1"/>
          </p:cNvSpPr>
          <p:nvPr>
            <p:ph idx="1"/>
          </p:nvPr>
        </p:nvSpPr>
        <p:spPr>
          <a:xfrm>
            <a:off x="838200" y="294967"/>
            <a:ext cx="10515600" cy="5881995"/>
          </a:xfrm>
        </p:spPr>
        <p:txBody>
          <a:bodyPr>
            <a:normAutofit fontScale="47500" lnSpcReduction="20000"/>
          </a:bodyPr>
          <a:lstStyle/>
          <a:p>
            <a:pPr algn="just" fontAlgn="base"/>
            <a:endParaRPr lang="en-AU" b="0" i="0" dirty="0">
              <a:solidFill>
                <a:schemeClr val="accent4">
                  <a:lumMod val="50000"/>
                </a:schemeClr>
              </a:solidFill>
              <a:effectLst/>
              <a:latin typeface="Arial Rounded MT Bold" panose="020F0704030504030204" pitchFamily="34" charset="0"/>
            </a:endParaRPr>
          </a:p>
          <a:p>
            <a:pPr algn="just" fontAlgn="base">
              <a:lnSpc>
                <a:spcPct val="120000"/>
              </a:lnSpc>
            </a:pPr>
            <a:r>
              <a:rPr lang="en-AU" sz="4400" b="0" i="0" dirty="0">
                <a:solidFill>
                  <a:schemeClr val="accent4">
                    <a:lumMod val="50000"/>
                  </a:schemeClr>
                </a:solidFill>
                <a:effectLst/>
                <a:latin typeface="Arial Rounded MT Bold" panose="020F0704030504030204" pitchFamily="34" charset="0"/>
              </a:rPr>
              <a:t>Every language is distinct in its form and structure with some definite rules and instructions of its usage. These conditions and guidelines define the correct </a:t>
            </a:r>
            <a:r>
              <a:rPr lang="en-AU" sz="4400" b="0" i="0" u="none" strike="noStrike" dirty="0">
                <a:solidFill>
                  <a:schemeClr val="accent4">
                    <a:lumMod val="50000"/>
                  </a:schemeClr>
                </a:solidFill>
                <a:effectLst/>
                <a:latin typeface="Arial Rounded MT Bold" panose="020F0704030504030204" pitchFamily="34" charset="0"/>
                <a:hlinkClick r:id="rId2">
                  <a:extLst>
                    <a:ext uri="{A12FA001-AC4F-418D-AE19-62706E023703}">
                      <ahyp:hlinkClr xmlns:ahyp="http://schemas.microsoft.com/office/drawing/2018/hyperlinkcolor" val="tx"/>
                    </a:ext>
                  </a:extLst>
                </a:hlinkClick>
              </a:rPr>
              <a:t>mode of communication</a:t>
            </a:r>
            <a:r>
              <a:rPr lang="en-AU" sz="4400" b="0" i="0" dirty="0">
                <a:solidFill>
                  <a:schemeClr val="accent4">
                    <a:lumMod val="50000"/>
                  </a:schemeClr>
                </a:solidFill>
                <a:effectLst/>
                <a:latin typeface="Arial Rounded MT Bold" panose="020F0704030504030204" pitchFamily="34" charset="0"/>
              </a:rPr>
              <a:t> of any lingo in reading, writing and speaking. Although forms of speech all over the world differ in many respects due to their restrictedness to specific regions, but all of them share common grammatical guidelines of taking breaks in between sentences.</a:t>
            </a:r>
          </a:p>
          <a:p>
            <a:pPr algn="just" fontAlgn="base">
              <a:lnSpc>
                <a:spcPct val="120000"/>
              </a:lnSpc>
            </a:pPr>
            <a:endParaRPr lang="en-AU" sz="4400" b="0" i="0" dirty="0">
              <a:solidFill>
                <a:schemeClr val="accent4">
                  <a:lumMod val="50000"/>
                </a:schemeClr>
              </a:solidFill>
              <a:effectLst/>
              <a:latin typeface="Arial Rounded MT Bold" panose="020F0704030504030204" pitchFamily="34" charset="0"/>
            </a:endParaRPr>
          </a:p>
          <a:p>
            <a:pPr algn="just" fontAlgn="base">
              <a:lnSpc>
                <a:spcPct val="120000"/>
              </a:lnSpc>
            </a:pPr>
            <a:r>
              <a:rPr lang="en-AU" sz="4400" b="0" i="0" dirty="0">
                <a:solidFill>
                  <a:schemeClr val="accent4">
                    <a:lumMod val="50000"/>
                  </a:schemeClr>
                </a:solidFill>
                <a:effectLst/>
                <a:latin typeface="Arial Rounded MT Bold" panose="020F0704030504030204" pitchFamily="34" charset="0"/>
              </a:rPr>
              <a:t>The Divine Language of the Holy Quran has its own principles which every reader has to take care about while reciting this Highly Revered Scripture. Since, it is easy to understand the longer conversation by dividing it into shorter fragments that is why the Quranic clauses are gapped with some necessary stop and pause signs so that the reader could comprehend its meaning in the rightful manner, </a:t>
            </a:r>
            <a:r>
              <a:rPr lang="en-AU" sz="4400" b="0" i="0" u="none" strike="noStrike" dirty="0">
                <a:solidFill>
                  <a:srgbClr val="0563C1"/>
                </a:solidFill>
                <a:effectLst/>
                <a:latin typeface="Arial Rounded MT Bold" panose="020F0704030504030204" pitchFamily="34" charset="0"/>
                <a:hlinkClick r:id="rId3">
                  <a:extLst>
                    <a:ext uri="{A12FA001-AC4F-418D-AE19-62706E023703}">
                      <ahyp:hlinkClr xmlns:ahyp="http://schemas.microsoft.com/office/drawing/2018/hyperlinkcolor" val="tx"/>
                    </a:ext>
                  </a:extLst>
                </a:hlinkClick>
              </a:rPr>
              <a:t>learn to recite Quran with correct </a:t>
            </a:r>
            <a:r>
              <a:rPr lang="en-AU" sz="4400" b="0" i="0" u="none" strike="noStrike" dirty="0" err="1">
                <a:solidFill>
                  <a:srgbClr val="0563C1"/>
                </a:solidFill>
                <a:effectLst/>
                <a:latin typeface="Arial Rounded MT Bold" panose="020F0704030504030204" pitchFamily="34" charset="0"/>
                <a:hlinkClick r:id="rId3">
                  <a:extLst>
                    <a:ext uri="{A12FA001-AC4F-418D-AE19-62706E023703}">
                      <ahyp:hlinkClr xmlns:ahyp="http://schemas.microsoft.com/office/drawing/2018/hyperlinkcolor" val="tx"/>
                    </a:ext>
                  </a:extLst>
                </a:hlinkClick>
              </a:rPr>
              <a:t>Tajweed</a:t>
            </a:r>
            <a:r>
              <a:rPr lang="en-AU" sz="4400" b="0" i="0" u="none" strike="noStrike" dirty="0">
                <a:solidFill>
                  <a:schemeClr val="accent4">
                    <a:lumMod val="50000"/>
                  </a:schemeClr>
                </a:solidFill>
                <a:effectLst/>
                <a:latin typeface="Arial Rounded MT Bold" panose="020F0704030504030204" pitchFamily="34" charset="0"/>
                <a:hlinkClick r:id="rId3">
                  <a:extLst>
                    <a:ext uri="{A12FA001-AC4F-418D-AE19-62706E023703}">
                      <ahyp:hlinkClr xmlns:ahyp="http://schemas.microsoft.com/office/drawing/2018/hyperlinkcolor" val="tx"/>
                    </a:ext>
                  </a:extLst>
                </a:hlinkClick>
              </a:rPr>
              <a:t> (pronunciation)</a:t>
            </a:r>
            <a:r>
              <a:rPr lang="en-AU" sz="4400" b="0" i="0" dirty="0">
                <a:solidFill>
                  <a:schemeClr val="accent4">
                    <a:lumMod val="50000"/>
                  </a:schemeClr>
                </a:solidFill>
                <a:effectLst/>
                <a:latin typeface="Arial Rounded MT Bold" panose="020F0704030504030204" pitchFamily="34" charset="0"/>
              </a:rPr>
              <a:t> as well as in rhythmic and phonetic style. The “Waqf” means “stop” in the Arabic language.</a:t>
            </a:r>
          </a:p>
          <a:p>
            <a:br>
              <a:rPr lang="en-AU" dirty="0">
                <a:solidFill>
                  <a:schemeClr val="accent4">
                    <a:lumMod val="50000"/>
                  </a:schemeClr>
                </a:solidFill>
                <a:latin typeface="Arial Rounded MT Bold" panose="020F0704030504030204" pitchFamily="34" charset="0"/>
              </a:rPr>
            </a:br>
            <a:endParaRPr lang="en-AU" dirty="0">
              <a:solidFill>
                <a:schemeClr val="accent4">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456830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F1D1-B825-2199-BF5F-E81800CE52CC}"/>
              </a:ext>
            </a:extLst>
          </p:cNvPr>
          <p:cNvSpPr>
            <a:spLocks noGrp="1"/>
          </p:cNvSpPr>
          <p:nvPr>
            <p:ph type="title"/>
          </p:nvPr>
        </p:nvSpPr>
        <p:spPr/>
        <p:txBody>
          <a:bodyPr>
            <a:normAutofit fontScale="90000"/>
          </a:bodyPr>
          <a:lstStyle/>
          <a:p>
            <a:r>
              <a:rPr lang="ur-PK" b="1" i="0" dirty="0">
                <a:solidFill>
                  <a:srgbClr val="7030A0"/>
                </a:solidFill>
                <a:effectLst/>
                <a:latin typeface="Arial Rounded MT Bold" panose="020F0704030504030204" pitchFamily="34" charset="0"/>
              </a:rPr>
              <a:t>وقف منزل – </a:t>
            </a:r>
            <a:r>
              <a:rPr lang="en-AU" b="1" i="0" dirty="0">
                <a:solidFill>
                  <a:srgbClr val="7030A0"/>
                </a:solidFill>
                <a:effectLst/>
                <a:latin typeface="Arial Rounded MT Bold" panose="020F0704030504030204" pitchFamily="34" charset="0"/>
              </a:rPr>
              <a:t>The Pause Sign of </a:t>
            </a:r>
            <a:r>
              <a:rPr lang="en-AU" b="1" i="0" dirty="0" err="1">
                <a:solidFill>
                  <a:srgbClr val="7030A0"/>
                </a:solidFill>
                <a:effectLst/>
                <a:latin typeface="Arial Rounded MT Bold" panose="020F0704030504030204" pitchFamily="34" charset="0"/>
              </a:rPr>
              <a:t>Jibrael</a:t>
            </a:r>
            <a:r>
              <a:rPr lang="en-AU" b="1" i="0" dirty="0">
                <a:solidFill>
                  <a:srgbClr val="7030A0"/>
                </a:solidFill>
                <a:effectLst/>
                <a:latin typeface="Arial Rounded MT Bold" panose="020F0704030504030204" pitchFamily="34" charset="0"/>
              </a:rPr>
              <a:t> A.S</a:t>
            </a:r>
            <a:br>
              <a:rPr lang="en-AU"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55EFB205-19D5-7B39-157E-8C436E2BA6E7}"/>
              </a:ext>
            </a:extLst>
          </p:cNvPr>
          <p:cNvSpPr>
            <a:spLocks noGrp="1"/>
          </p:cNvSpPr>
          <p:nvPr>
            <p:ph idx="1"/>
          </p:nvPr>
        </p:nvSpPr>
        <p:spPr/>
        <p:txBody>
          <a:bodyPr>
            <a:normAutofit/>
          </a:bodyPr>
          <a:lstStyle/>
          <a:p>
            <a:pPr algn="just" fontAlgn="base"/>
            <a:r>
              <a:rPr lang="en-AU" sz="4400" b="0" i="0" dirty="0">
                <a:solidFill>
                  <a:srgbClr val="00B0F0"/>
                </a:solidFill>
                <a:effectLst/>
                <a:latin typeface="Arial Rounded MT Bold" panose="020F0704030504030204" pitchFamily="34" charset="0"/>
              </a:rPr>
              <a:t>“</a:t>
            </a:r>
            <a:r>
              <a:rPr lang="en-AU" sz="4400" b="0" i="1" dirty="0">
                <a:solidFill>
                  <a:srgbClr val="00B0F0"/>
                </a:solidFill>
                <a:effectLst/>
                <a:latin typeface="Arial Rounded MT Bold" panose="020F0704030504030204" pitchFamily="34" charset="0"/>
              </a:rPr>
              <a:t>Waqf e Manzi</a:t>
            </a:r>
            <a:r>
              <a:rPr lang="en-AU" sz="4400" b="0" i="0" dirty="0">
                <a:solidFill>
                  <a:srgbClr val="00B0F0"/>
                </a:solidFill>
                <a:effectLst/>
                <a:latin typeface="Arial Rounded MT Bold" panose="020F0704030504030204" pitchFamily="34" charset="0"/>
              </a:rPr>
              <a:t>l” is the sign indicating the Angel, </a:t>
            </a:r>
            <a:r>
              <a:rPr lang="en-AU" sz="4400" b="0" i="0" dirty="0" err="1">
                <a:solidFill>
                  <a:srgbClr val="00B0F0"/>
                </a:solidFill>
                <a:effectLst/>
                <a:latin typeface="Arial Rounded MT Bold" panose="020F0704030504030204" pitchFamily="34" charset="0"/>
              </a:rPr>
              <a:t>Jibrael`s</a:t>
            </a:r>
            <a:r>
              <a:rPr lang="en-AU" sz="4400" b="0" i="0" dirty="0">
                <a:solidFill>
                  <a:srgbClr val="00B0F0"/>
                </a:solidFill>
                <a:effectLst/>
                <a:latin typeface="Arial Rounded MT Bold" panose="020F0704030504030204" pitchFamily="34" charset="0"/>
              </a:rPr>
              <a:t> stopping and taking pause at the time of revealing the Quranic Instructions over the Holy Prophet </a:t>
            </a:r>
            <a:r>
              <a:rPr lang="ur-PK" sz="4400" b="0" i="0" dirty="0">
                <a:solidFill>
                  <a:srgbClr val="00B0F0"/>
                </a:solidFill>
                <a:effectLst/>
                <a:latin typeface="Arial Rounded MT Bold" panose="020F0704030504030204" pitchFamily="34" charset="0"/>
              </a:rPr>
              <a:t>ﷺ.</a:t>
            </a:r>
          </a:p>
          <a:p>
            <a:endParaRPr lang="en-AU" sz="4400" dirty="0"/>
          </a:p>
        </p:txBody>
      </p:sp>
    </p:spTree>
    <p:extLst>
      <p:ext uri="{BB962C8B-B14F-4D97-AF65-F5344CB8AC3E}">
        <p14:creationId xmlns:p14="http://schemas.microsoft.com/office/powerpoint/2010/main" val="294830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35246-A50E-4BD0-5F3F-160B5155D015}"/>
              </a:ext>
            </a:extLst>
          </p:cNvPr>
          <p:cNvSpPr>
            <a:spLocks noGrp="1"/>
          </p:cNvSpPr>
          <p:nvPr>
            <p:ph idx="1"/>
          </p:nvPr>
        </p:nvSpPr>
        <p:spPr/>
        <p:txBody>
          <a:bodyPr>
            <a:normAutofit/>
          </a:bodyPr>
          <a:lstStyle/>
          <a:p>
            <a:r>
              <a:rPr lang="en-AU" sz="4400" b="0" i="0" dirty="0">
                <a:solidFill>
                  <a:srgbClr val="00B0F0"/>
                </a:solidFill>
                <a:effectLst/>
                <a:latin typeface="Arial Rounded MT Bold" panose="020F0704030504030204" pitchFamily="34" charset="0"/>
              </a:rPr>
              <a:t>These are the signs and symbols that are used in the Holy Quran, which have their own significance and meaning.</a:t>
            </a:r>
            <a:endParaRPr lang="en-AU" sz="44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49358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1FC4-48E9-54D7-B888-ECB738D876B8}"/>
              </a:ext>
            </a:extLst>
          </p:cNvPr>
          <p:cNvSpPr>
            <a:spLocks noGrp="1"/>
          </p:cNvSpPr>
          <p:nvPr>
            <p:ph type="title"/>
          </p:nvPr>
        </p:nvSpPr>
        <p:spPr/>
        <p:txBody>
          <a:bodyPr/>
          <a:lstStyle/>
          <a:p>
            <a:pPr algn="ctr"/>
            <a:r>
              <a:rPr lang="en-AU" b="1" i="0" dirty="0">
                <a:solidFill>
                  <a:srgbClr val="7030A0"/>
                </a:solidFill>
                <a:effectLst/>
                <a:latin typeface="Arial Rounded MT Bold" panose="020F0704030504030204" pitchFamily="34" charset="0"/>
              </a:rPr>
              <a:t>⃝ </a:t>
            </a:r>
            <a:r>
              <a:rPr lang="en-AU" b="0" i="0" dirty="0">
                <a:solidFill>
                  <a:srgbClr val="7030A0"/>
                </a:solidFill>
                <a:effectLst/>
                <a:latin typeface="Arial Rounded MT Bold" panose="020F0704030504030204" pitchFamily="34" charset="0"/>
              </a:rPr>
              <a:t>– </a:t>
            </a:r>
            <a:r>
              <a:rPr lang="en-AU" b="1" i="0" dirty="0">
                <a:solidFill>
                  <a:srgbClr val="7030A0"/>
                </a:solidFill>
                <a:effectLst/>
                <a:latin typeface="Arial Rounded MT Bold" panose="020F0704030504030204" pitchFamily="34" charset="0"/>
              </a:rPr>
              <a:t> The Conclusion of Verse</a:t>
            </a:r>
            <a:endParaRPr lang="en-AU" dirty="0">
              <a:solidFill>
                <a:srgbClr val="7030A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1FDA246-8A9C-571D-7F08-A16607551011}"/>
              </a:ext>
            </a:extLst>
          </p:cNvPr>
          <p:cNvSpPr>
            <a:spLocks noGrp="1"/>
          </p:cNvSpPr>
          <p:nvPr>
            <p:ph idx="1"/>
          </p:nvPr>
        </p:nvSpPr>
        <p:spPr/>
        <p:txBody>
          <a:bodyPr/>
          <a:lstStyle/>
          <a:p>
            <a:r>
              <a:rPr lang="en-AU" b="0" i="0" dirty="0">
                <a:solidFill>
                  <a:srgbClr val="0070C0"/>
                </a:solidFill>
                <a:effectLst/>
                <a:latin typeface="Arial Rounded MT Bold" panose="020F0704030504030204" pitchFamily="34" charset="0"/>
              </a:rPr>
              <a:t>“Waqf e </a:t>
            </a:r>
            <a:r>
              <a:rPr lang="en-AU" b="0" i="0" dirty="0" err="1">
                <a:solidFill>
                  <a:srgbClr val="0070C0"/>
                </a:solidFill>
                <a:effectLst/>
                <a:latin typeface="Arial Rounded MT Bold" panose="020F0704030504030204" pitchFamily="34" charset="0"/>
              </a:rPr>
              <a:t>Taam</a:t>
            </a:r>
            <a:r>
              <a:rPr lang="en-AU" b="0" i="0" dirty="0">
                <a:solidFill>
                  <a:srgbClr val="0070C0"/>
                </a:solidFill>
                <a:effectLst/>
                <a:latin typeface="Arial Rounded MT Bold" panose="020F0704030504030204" pitchFamily="34" charset="0"/>
              </a:rPr>
              <a:t>” represents the finishing end of a specific verse of Furqan e Hameed. It is also known as the “</a:t>
            </a:r>
            <a:r>
              <a:rPr lang="en-AU" b="0" i="1" dirty="0">
                <a:solidFill>
                  <a:srgbClr val="0070C0"/>
                </a:solidFill>
                <a:effectLst/>
                <a:latin typeface="Arial Rounded MT Bold" panose="020F0704030504030204" pitchFamily="34" charset="0"/>
              </a:rPr>
              <a:t>Perfect Stop</a:t>
            </a:r>
            <a:r>
              <a:rPr lang="en-AU" b="0" i="0" dirty="0">
                <a:solidFill>
                  <a:srgbClr val="0070C0"/>
                </a:solidFill>
                <a:effectLst/>
                <a:latin typeface="Arial Rounded MT Bold" panose="020F0704030504030204" pitchFamily="34" charset="0"/>
              </a:rPr>
              <a:t>”. It is represented simply by a circle at the conclusion of a Quranic line. The reciter has to stop here and take a breath before continuing reading further. It also shows the complete deliverance of the message in that sentence, so a narrator should look back at the verse, fully grasp its gist and get ready to learn about the following lines.</a:t>
            </a:r>
            <a:endParaRPr lang="en-AU"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160186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BF80-68D6-ABA9-5793-0AC5BC57FD6B}"/>
              </a:ext>
            </a:extLst>
          </p:cNvPr>
          <p:cNvSpPr>
            <a:spLocks noGrp="1"/>
          </p:cNvSpPr>
          <p:nvPr>
            <p:ph type="title"/>
          </p:nvPr>
        </p:nvSpPr>
        <p:spPr/>
        <p:txBody>
          <a:bodyPr/>
          <a:lstStyle/>
          <a:p>
            <a:pPr algn="ctr"/>
            <a:r>
              <a:rPr lang="ur-PK" dirty="0">
                <a:solidFill>
                  <a:srgbClr val="7030A0"/>
                </a:solidFill>
                <a:latin typeface="Arial Rounded MT Bold" panose="020F0704030504030204" pitchFamily="34" charset="0"/>
              </a:rPr>
              <a:t>مـ – </a:t>
            </a:r>
            <a:r>
              <a:rPr lang="en-AU" dirty="0">
                <a:solidFill>
                  <a:srgbClr val="7030A0"/>
                </a:solidFill>
                <a:latin typeface="Arial Rounded MT Bold" panose="020F0704030504030204" pitchFamily="34" charset="0"/>
              </a:rPr>
              <a:t>The Compulsory Stop</a:t>
            </a:r>
            <a:br>
              <a:rPr lang="en-AU" dirty="0"/>
            </a:br>
            <a:endParaRPr lang="en-AU" dirty="0"/>
          </a:p>
        </p:txBody>
      </p:sp>
      <p:sp>
        <p:nvSpPr>
          <p:cNvPr id="3" name="Content Placeholder 2">
            <a:extLst>
              <a:ext uri="{FF2B5EF4-FFF2-40B4-BE49-F238E27FC236}">
                <a16:creationId xmlns:a16="http://schemas.microsoft.com/office/drawing/2014/main" id="{756360E0-C802-B485-9064-94DC012FF343}"/>
              </a:ext>
            </a:extLst>
          </p:cNvPr>
          <p:cNvSpPr>
            <a:spLocks noGrp="1"/>
          </p:cNvSpPr>
          <p:nvPr>
            <p:ph idx="1"/>
          </p:nvPr>
        </p:nvSpPr>
        <p:spPr/>
        <p:txBody>
          <a:bodyPr/>
          <a:lstStyle/>
          <a:p>
            <a:endParaRPr lang="en-AU" dirty="0"/>
          </a:p>
          <a:p>
            <a:r>
              <a:rPr lang="en-AU" sz="3200" dirty="0">
                <a:solidFill>
                  <a:srgbClr val="92D050"/>
                </a:solidFill>
                <a:latin typeface="Arial Rounded MT Bold" panose="020F0704030504030204" pitchFamily="34" charset="0"/>
              </a:rPr>
              <a:t>The sign of “Waqf e </a:t>
            </a:r>
            <a:r>
              <a:rPr lang="en-AU" sz="3200" dirty="0" err="1">
                <a:solidFill>
                  <a:srgbClr val="92D050"/>
                </a:solidFill>
                <a:latin typeface="Arial Rounded MT Bold" panose="020F0704030504030204" pitchFamily="34" charset="0"/>
              </a:rPr>
              <a:t>Laazim</a:t>
            </a:r>
            <a:r>
              <a:rPr lang="en-AU" sz="3200" dirty="0">
                <a:solidFill>
                  <a:srgbClr val="92D050"/>
                </a:solidFill>
                <a:latin typeface="Arial Rounded MT Bold" panose="020F0704030504030204" pitchFamily="34" charset="0"/>
              </a:rPr>
              <a:t>” bounds the reader to stop reading at this point, as the word </a:t>
            </a:r>
            <a:r>
              <a:rPr lang="en-AU" sz="3200" dirty="0" err="1">
                <a:solidFill>
                  <a:srgbClr val="92D050"/>
                </a:solidFill>
                <a:latin typeface="Arial Rounded MT Bold" panose="020F0704030504030204" pitchFamily="34" charset="0"/>
              </a:rPr>
              <a:t>laazim</a:t>
            </a:r>
            <a:r>
              <a:rPr lang="en-AU" sz="3200" dirty="0">
                <a:solidFill>
                  <a:srgbClr val="92D050"/>
                </a:solidFill>
                <a:latin typeface="Arial Rounded MT Bold" panose="020F0704030504030204" pitchFamily="34" charset="0"/>
              </a:rPr>
              <a:t> means imperative or to do at any cost. It is so because if one does not take a pause here, the entire meaning of the sentence will alter radically.</a:t>
            </a:r>
          </a:p>
        </p:txBody>
      </p:sp>
    </p:spTree>
    <p:extLst>
      <p:ext uri="{BB962C8B-B14F-4D97-AF65-F5344CB8AC3E}">
        <p14:creationId xmlns:p14="http://schemas.microsoft.com/office/powerpoint/2010/main" val="161652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91CB-C622-AE7A-6C63-95E24DD50574}"/>
              </a:ext>
            </a:extLst>
          </p:cNvPr>
          <p:cNvSpPr>
            <a:spLocks noGrp="1"/>
          </p:cNvSpPr>
          <p:nvPr>
            <p:ph type="title"/>
          </p:nvPr>
        </p:nvSpPr>
        <p:spPr/>
        <p:txBody>
          <a:bodyPr/>
          <a:lstStyle/>
          <a:p>
            <a:pPr algn="ctr"/>
            <a:r>
              <a:rPr lang="ur-PK" b="0" i="0" dirty="0">
                <a:solidFill>
                  <a:srgbClr val="7030A0"/>
                </a:solidFill>
                <a:effectLst/>
                <a:latin typeface="Arial Rounded MT Bold" panose="020F0704030504030204" pitchFamily="34" charset="0"/>
              </a:rPr>
              <a:t> </a:t>
            </a:r>
            <a:r>
              <a:rPr lang="ur-PK" b="1" i="0" dirty="0">
                <a:solidFill>
                  <a:srgbClr val="7030A0"/>
                </a:solidFill>
                <a:effectLst/>
                <a:latin typeface="Arial Rounded MT Bold" panose="020F0704030504030204" pitchFamily="34" charset="0"/>
              </a:rPr>
              <a:t>ط –  </a:t>
            </a:r>
            <a:r>
              <a:rPr lang="en-AU" b="1" i="0" dirty="0">
                <a:solidFill>
                  <a:srgbClr val="7030A0"/>
                </a:solidFill>
                <a:effectLst/>
                <a:latin typeface="Arial Rounded MT Bold" panose="020F0704030504030204" pitchFamily="34" charset="0"/>
              </a:rPr>
              <a:t>The Absolute Pause</a:t>
            </a:r>
            <a:br>
              <a:rPr lang="en-AU" b="0" i="0" dirty="0">
                <a:solidFill>
                  <a:srgbClr val="7030A0"/>
                </a:solidFill>
                <a:effectLst/>
                <a:latin typeface="Arial Rounded MT Bold" panose="020F0704030504030204" pitchFamily="34" charset="0"/>
              </a:rPr>
            </a:br>
            <a:endParaRPr lang="en-AU" dirty="0">
              <a:solidFill>
                <a:srgbClr val="7030A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3942F4C-5F64-A4D9-4AAC-78AF56D7D401}"/>
              </a:ext>
            </a:extLst>
          </p:cNvPr>
          <p:cNvSpPr>
            <a:spLocks noGrp="1"/>
          </p:cNvSpPr>
          <p:nvPr>
            <p:ph idx="1"/>
          </p:nvPr>
        </p:nvSpPr>
        <p:spPr/>
        <p:txBody>
          <a:bodyPr/>
          <a:lstStyle/>
          <a:p>
            <a:pPr algn="just" fontAlgn="base"/>
            <a:r>
              <a:rPr lang="en-AU" b="0" i="0" dirty="0">
                <a:solidFill>
                  <a:srgbClr val="0070C0"/>
                </a:solidFill>
                <a:effectLst/>
                <a:latin typeface="Arial Rounded MT Bold" panose="020F0704030504030204" pitchFamily="34" charset="0"/>
              </a:rPr>
              <a:t>“</a:t>
            </a:r>
            <a:r>
              <a:rPr lang="en-AU" b="0" i="1" dirty="0">
                <a:solidFill>
                  <a:srgbClr val="0070C0"/>
                </a:solidFill>
                <a:effectLst/>
                <a:latin typeface="Arial Rounded MT Bold" panose="020F0704030504030204" pitchFamily="34" charset="0"/>
              </a:rPr>
              <a:t>Waqf e Mutlaq</a:t>
            </a:r>
            <a:r>
              <a:rPr lang="en-AU" b="0" i="0" dirty="0">
                <a:solidFill>
                  <a:srgbClr val="0070C0"/>
                </a:solidFill>
                <a:effectLst/>
                <a:latin typeface="Arial Rounded MT Bold" panose="020F0704030504030204" pitchFamily="34" charset="0"/>
              </a:rPr>
              <a:t>” is stop sign to indicate to the reader to take a gap in reciting the long passage by taking breath and discontinue the recitation for an instantaneous period of time. It is better to stop here because it makes the reading process easier by fully grabbing the meaning of already read text.</a:t>
            </a:r>
          </a:p>
          <a:p>
            <a:endParaRPr lang="en-AU"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199178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9AA7-3012-47B7-0720-B940E5438894}"/>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ج –  </a:t>
            </a:r>
            <a:r>
              <a:rPr lang="en-AU" b="1" i="0" dirty="0">
                <a:solidFill>
                  <a:srgbClr val="7030A0"/>
                </a:solidFill>
                <a:effectLst/>
                <a:latin typeface="Arial Rounded MT Bold" panose="020F0704030504030204" pitchFamily="34" charset="0"/>
              </a:rPr>
              <a:t>The Permissible Stop</a:t>
            </a:r>
            <a:br>
              <a:rPr lang="en-AU" b="0" i="0" dirty="0">
                <a:solidFill>
                  <a:srgbClr val="555555"/>
                </a:solidFill>
                <a:effectLst/>
                <a:latin typeface="pt_sans"/>
              </a:rPr>
            </a:br>
            <a:endParaRPr lang="en-AU" dirty="0"/>
          </a:p>
        </p:txBody>
      </p:sp>
      <p:sp>
        <p:nvSpPr>
          <p:cNvPr id="3" name="Content Placeholder 2">
            <a:extLst>
              <a:ext uri="{FF2B5EF4-FFF2-40B4-BE49-F238E27FC236}">
                <a16:creationId xmlns:a16="http://schemas.microsoft.com/office/drawing/2014/main" id="{431C47DF-ADDD-5660-6008-80163B5922EE}"/>
              </a:ext>
            </a:extLst>
          </p:cNvPr>
          <p:cNvSpPr>
            <a:spLocks noGrp="1"/>
          </p:cNvSpPr>
          <p:nvPr>
            <p:ph idx="1"/>
          </p:nvPr>
        </p:nvSpPr>
        <p:spPr/>
        <p:txBody>
          <a:bodyPr/>
          <a:lstStyle/>
          <a:p>
            <a:pPr algn="just" fontAlgn="base"/>
            <a:r>
              <a:rPr lang="en-AU" b="0" i="0" dirty="0">
                <a:solidFill>
                  <a:srgbClr val="00B0F0"/>
                </a:solidFill>
                <a:effectLst/>
                <a:latin typeface="Arial Rounded MT Bold" panose="020F0704030504030204" pitchFamily="34" charset="0"/>
              </a:rPr>
              <a:t>“</a:t>
            </a:r>
            <a:r>
              <a:rPr lang="en-AU" b="0" i="1" dirty="0">
                <a:solidFill>
                  <a:srgbClr val="00B0F0"/>
                </a:solidFill>
                <a:effectLst/>
                <a:latin typeface="Arial Rounded MT Bold" panose="020F0704030504030204" pitchFamily="34" charset="0"/>
              </a:rPr>
              <a:t>Waqf e </a:t>
            </a:r>
            <a:r>
              <a:rPr lang="en-AU" b="0" i="1" dirty="0" err="1">
                <a:solidFill>
                  <a:srgbClr val="00B0F0"/>
                </a:solidFill>
                <a:effectLst/>
                <a:latin typeface="Arial Rounded MT Bold" panose="020F0704030504030204" pitchFamily="34" charset="0"/>
              </a:rPr>
              <a:t>Jaaiz</a:t>
            </a:r>
            <a:r>
              <a:rPr lang="en-AU" b="0" i="0" dirty="0">
                <a:solidFill>
                  <a:srgbClr val="00B0F0"/>
                </a:solidFill>
                <a:effectLst/>
                <a:latin typeface="Arial Rounded MT Bold" panose="020F0704030504030204" pitchFamily="34" charset="0"/>
              </a:rPr>
              <a:t>” points toward completion of matter discussed in that fragment of the Ayah, so one needs to stop here, although it is not obligatory to do so, so that it can absorb the meaning discussed in previous part, and get ready to know about new matter in the following part of same verse.</a:t>
            </a:r>
          </a:p>
          <a:p>
            <a:endParaRPr lang="en-AU"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56427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045C-1D2E-06A8-373B-E4DD057F3C3F}"/>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ز  –  </a:t>
            </a:r>
            <a:r>
              <a:rPr lang="en-AU" b="1" i="0" dirty="0">
                <a:solidFill>
                  <a:srgbClr val="7030A0"/>
                </a:solidFill>
                <a:effectLst/>
                <a:latin typeface="Arial Rounded MT Bold" panose="020F0704030504030204" pitchFamily="34" charset="0"/>
              </a:rPr>
              <a:t>Continue Reading</a:t>
            </a:r>
            <a:br>
              <a:rPr lang="en-AU" b="0" i="0" dirty="0">
                <a:solidFill>
                  <a:srgbClr val="555555"/>
                </a:solidFill>
                <a:effectLst/>
                <a:latin typeface="pt_sans"/>
              </a:rPr>
            </a:br>
            <a:endParaRPr lang="en-AU" dirty="0"/>
          </a:p>
        </p:txBody>
      </p:sp>
      <p:sp>
        <p:nvSpPr>
          <p:cNvPr id="3" name="Content Placeholder 2">
            <a:extLst>
              <a:ext uri="{FF2B5EF4-FFF2-40B4-BE49-F238E27FC236}">
                <a16:creationId xmlns:a16="http://schemas.microsoft.com/office/drawing/2014/main" id="{7522FDE8-A5EA-43AD-6901-54013A5F69CF}"/>
              </a:ext>
            </a:extLst>
          </p:cNvPr>
          <p:cNvSpPr>
            <a:spLocks noGrp="1"/>
          </p:cNvSpPr>
          <p:nvPr>
            <p:ph idx="1"/>
          </p:nvPr>
        </p:nvSpPr>
        <p:spPr/>
        <p:txBody>
          <a:bodyPr>
            <a:normAutofit/>
          </a:bodyPr>
          <a:lstStyle/>
          <a:p>
            <a:pPr algn="just" fontAlgn="base"/>
            <a:r>
              <a:rPr lang="en-AU" sz="4000" b="0" i="0" dirty="0">
                <a:solidFill>
                  <a:srgbClr val="00B0F0"/>
                </a:solidFill>
                <a:effectLst/>
                <a:latin typeface="Arial Rounded MT Bold" panose="020F0704030504030204" pitchFamily="34" charset="0"/>
              </a:rPr>
              <a:t>The sign of “</a:t>
            </a:r>
            <a:r>
              <a:rPr lang="en-AU" sz="4000" b="0" i="1" dirty="0">
                <a:solidFill>
                  <a:srgbClr val="00B0F0"/>
                </a:solidFill>
                <a:effectLst/>
                <a:latin typeface="Arial Rounded MT Bold" panose="020F0704030504030204" pitchFamily="34" charset="0"/>
              </a:rPr>
              <a:t>Waqf e </a:t>
            </a:r>
            <a:r>
              <a:rPr lang="en-AU" sz="4000" b="0" i="1" dirty="0" err="1">
                <a:solidFill>
                  <a:srgbClr val="00B0F0"/>
                </a:solidFill>
                <a:effectLst/>
                <a:latin typeface="Arial Rounded MT Bold" panose="020F0704030504030204" pitchFamily="34" charset="0"/>
              </a:rPr>
              <a:t>Mujawwaz</a:t>
            </a:r>
            <a:r>
              <a:rPr lang="en-AU" sz="4000" b="0" i="0" dirty="0">
                <a:solidFill>
                  <a:srgbClr val="00B0F0"/>
                </a:solidFill>
                <a:effectLst/>
                <a:latin typeface="Arial Rounded MT Bold" panose="020F0704030504030204" pitchFamily="34" charset="0"/>
              </a:rPr>
              <a:t>” means one does not need to take a pause and continue the recital process, although there is no prohibition on stopping here.</a:t>
            </a:r>
          </a:p>
          <a:p>
            <a:endParaRPr lang="en-AU" sz="4000"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409163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1674-A383-2E59-6FA6-10DA59B835C5}"/>
              </a:ext>
            </a:extLst>
          </p:cNvPr>
          <p:cNvSpPr>
            <a:spLocks noGrp="1"/>
          </p:cNvSpPr>
          <p:nvPr>
            <p:ph type="title"/>
          </p:nvPr>
        </p:nvSpPr>
        <p:spPr/>
        <p:txBody>
          <a:bodyPr/>
          <a:lstStyle/>
          <a:p>
            <a:r>
              <a:rPr lang="ur-PK" b="1" i="0" dirty="0">
                <a:solidFill>
                  <a:srgbClr val="7030A0"/>
                </a:solidFill>
                <a:effectLst/>
                <a:latin typeface="Arial Rounded MT Bold" panose="020F0704030504030204" pitchFamily="34" charset="0"/>
              </a:rPr>
              <a:t>ص – </a:t>
            </a:r>
            <a:r>
              <a:rPr lang="en-AU" b="1" i="0" dirty="0">
                <a:solidFill>
                  <a:srgbClr val="7030A0"/>
                </a:solidFill>
                <a:effectLst/>
                <a:latin typeface="Arial Rounded MT Bold" panose="020F0704030504030204" pitchFamily="34" charset="0"/>
              </a:rPr>
              <a:t>The Licensed Pause</a:t>
            </a:r>
            <a:br>
              <a:rPr lang="en-AU" b="0" i="0" dirty="0">
                <a:solidFill>
                  <a:srgbClr val="7030A0"/>
                </a:solidFill>
                <a:effectLst/>
                <a:latin typeface="Arial Rounded MT Bold" panose="020F0704030504030204" pitchFamily="34" charset="0"/>
              </a:rPr>
            </a:br>
            <a:endParaRPr lang="en-AU" dirty="0">
              <a:solidFill>
                <a:srgbClr val="7030A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985EC2D-23D7-40C5-E0BF-1B8680DCC13A}"/>
              </a:ext>
            </a:extLst>
          </p:cNvPr>
          <p:cNvSpPr>
            <a:spLocks noGrp="1"/>
          </p:cNvSpPr>
          <p:nvPr>
            <p:ph idx="1"/>
          </p:nvPr>
        </p:nvSpPr>
        <p:spPr/>
        <p:txBody>
          <a:bodyPr/>
          <a:lstStyle/>
          <a:p>
            <a:pPr algn="just" fontAlgn="base"/>
            <a:r>
              <a:rPr lang="en-AU" sz="3600" b="0" i="0" dirty="0">
                <a:solidFill>
                  <a:srgbClr val="00B0F0"/>
                </a:solidFill>
                <a:effectLst/>
                <a:latin typeface="Arial Rounded MT Bold" panose="020F0704030504030204" pitchFamily="34" charset="0"/>
              </a:rPr>
              <a:t>“</a:t>
            </a:r>
            <a:r>
              <a:rPr lang="en-AU" sz="3600" b="0" i="1" dirty="0">
                <a:solidFill>
                  <a:srgbClr val="00B0F0"/>
                </a:solidFill>
                <a:effectLst/>
                <a:latin typeface="Arial Rounded MT Bold" panose="020F0704030504030204" pitchFamily="34" charset="0"/>
              </a:rPr>
              <a:t>Waqf e </a:t>
            </a:r>
            <a:r>
              <a:rPr lang="en-AU" sz="3600" b="0" i="1" dirty="0" err="1">
                <a:solidFill>
                  <a:srgbClr val="00B0F0"/>
                </a:solidFill>
                <a:effectLst/>
                <a:latin typeface="Arial Rounded MT Bold" panose="020F0704030504030204" pitchFamily="34" charset="0"/>
              </a:rPr>
              <a:t>Murakh-khas</a:t>
            </a:r>
            <a:r>
              <a:rPr lang="en-AU" sz="3600" b="0" i="0" dirty="0">
                <a:solidFill>
                  <a:srgbClr val="00B0F0"/>
                </a:solidFill>
                <a:effectLst/>
                <a:latin typeface="Arial Rounded MT Bold" panose="020F0704030504030204" pitchFamily="34" charset="0"/>
              </a:rPr>
              <a:t>” is a symbol that permits the reader to take a break and take a breath in case if getting tired only, but it is highly advisable to carry on reading.</a:t>
            </a:r>
          </a:p>
          <a:p>
            <a:endParaRPr lang="en-AU" dirty="0"/>
          </a:p>
        </p:txBody>
      </p:sp>
    </p:spTree>
    <p:extLst>
      <p:ext uri="{BB962C8B-B14F-4D97-AF65-F5344CB8AC3E}">
        <p14:creationId xmlns:p14="http://schemas.microsoft.com/office/powerpoint/2010/main" val="548532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8FEE-F93A-B95A-797D-AAE63AB5E00B}"/>
              </a:ext>
            </a:extLst>
          </p:cNvPr>
          <p:cNvSpPr>
            <a:spLocks noGrp="1"/>
          </p:cNvSpPr>
          <p:nvPr>
            <p:ph type="title"/>
          </p:nvPr>
        </p:nvSpPr>
        <p:spPr/>
        <p:txBody>
          <a:bodyPr/>
          <a:lstStyle/>
          <a:p>
            <a:r>
              <a:rPr lang="ur-PK" sz="4400" b="1" i="0" dirty="0">
                <a:solidFill>
                  <a:srgbClr val="7030A0"/>
                </a:solidFill>
                <a:effectLst/>
                <a:latin typeface="Arial Rounded MT Bold" panose="020F0704030504030204" pitchFamily="34" charset="0"/>
              </a:rPr>
              <a:t>صلي– </a:t>
            </a:r>
            <a:r>
              <a:rPr lang="en-AU" sz="4400" b="1" i="0" dirty="0">
                <a:solidFill>
                  <a:srgbClr val="7030A0"/>
                </a:solidFill>
                <a:effectLst/>
                <a:latin typeface="Arial Rounded MT Bold" panose="020F0704030504030204" pitchFamily="34" charset="0"/>
              </a:rPr>
              <a:t>Preference for Continuation</a:t>
            </a:r>
            <a:br>
              <a:rPr lang="en-AU" sz="4400" b="0" i="0" dirty="0">
                <a:solidFill>
                  <a:srgbClr val="7030A0"/>
                </a:solidFill>
                <a:effectLst/>
                <a:latin typeface="Arial Rounded MT Bold" panose="020F0704030504030204" pitchFamily="34" charset="0"/>
              </a:rPr>
            </a:br>
            <a:endParaRPr lang="en-AU" dirty="0"/>
          </a:p>
        </p:txBody>
      </p:sp>
      <p:sp>
        <p:nvSpPr>
          <p:cNvPr id="3" name="Content Placeholder 2">
            <a:extLst>
              <a:ext uri="{FF2B5EF4-FFF2-40B4-BE49-F238E27FC236}">
                <a16:creationId xmlns:a16="http://schemas.microsoft.com/office/drawing/2014/main" id="{7F57F0D2-8F3D-F9B3-BCEF-4B23069AA0C0}"/>
              </a:ext>
            </a:extLst>
          </p:cNvPr>
          <p:cNvSpPr>
            <a:spLocks noGrp="1"/>
          </p:cNvSpPr>
          <p:nvPr>
            <p:ph idx="1"/>
          </p:nvPr>
        </p:nvSpPr>
        <p:spPr/>
        <p:txBody>
          <a:bodyPr>
            <a:normAutofit/>
          </a:bodyPr>
          <a:lstStyle/>
          <a:p>
            <a:r>
              <a:rPr lang="en-AU" sz="4800" b="0" i="0" dirty="0">
                <a:solidFill>
                  <a:srgbClr val="00B0F0"/>
                </a:solidFill>
                <a:effectLst/>
                <a:latin typeface="Arial Rounded MT Bold" panose="020F0704030504030204" pitchFamily="34" charset="0"/>
              </a:rPr>
              <a:t>“</a:t>
            </a:r>
            <a:r>
              <a:rPr lang="en-AU" sz="4800" b="0" i="1" dirty="0">
                <a:solidFill>
                  <a:srgbClr val="00B0F0"/>
                </a:solidFill>
                <a:effectLst/>
                <a:latin typeface="Arial Rounded MT Bold" panose="020F0704030504030204" pitchFamily="34" charset="0"/>
              </a:rPr>
              <a:t>Al-</a:t>
            </a:r>
            <a:r>
              <a:rPr lang="en-AU" sz="4800" b="0" i="1" dirty="0" err="1">
                <a:solidFill>
                  <a:srgbClr val="00B0F0"/>
                </a:solidFill>
                <a:effectLst/>
                <a:latin typeface="Arial Rounded MT Bold" panose="020F0704030504030204" pitchFamily="34" charset="0"/>
              </a:rPr>
              <a:t>wasl</a:t>
            </a:r>
            <a:r>
              <a:rPr lang="en-AU" sz="4800" b="0" i="1" dirty="0">
                <a:solidFill>
                  <a:srgbClr val="00B0F0"/>
                </a:solidFill>
                <a:effectLst/>
                <a:latin typeface="Arial Rounded MT Bold" panose="020F0704030504030204" pitchFamily="34" charset="0"/>
              </a:rPr>
              <a:t> </a:t>
            </a:r>
            <a:r>
              <a:rPr lang="en-AU" sz="4800" b="0" i="1" dirty="0" err="1">
                <a:solidFill>
                  <a:srgbClr val="00B0F0"/>
                </a:solidFill>
                <a:effectLst/>
                <a:latin typeface="Arial Rounded MT Bold" panose="020F0704030504030204" pitchFamily="34" charset="0"/>
              </a:rPr>
              <a:t>Awlaa</a:t>
            </a:r>
            <a:r>
              <a:rPr lang="en-AU" sz="4800" b="0" i="0" dirty="0">
                <a:solidFill>
                  <a:srgbClr val="00B0F0"/>
                </a:solidFill>
                <a:effectLst/>
                <a:latin typeface="Arial Rounded MT Bold" panose="020F0704030504030204" pitchFamily="34" charset="0"/>
              </a:rPr>
              <a:t>” indicates towards continue recitation of the verses with no need to stop.</a:t>
            </a:r>
          </a:p>
          <a:p>
            <a:endParaRPr lang="en-AU" sz="4800" dirty="0"/>
          </a:p>
        </p:txBody>
      </p:sp>
    </p:spTree>
    <p:extLst>
      <p:ext uri="{BB962C8B-B14F-4D97-AF65-F5344CB8AC3E}">
        <p14:creationId xmlns:p14="http://schemas.microsoft.com/office/powerpoint/2010/main" val="2820525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995</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Rounded MT Bold</vt:lpstr>
      <vt:lpstr>Calibri</vt:lpstr>
      <vt:lpstr>Calibri Light</vt:lpstr>
      <vt:lpstr>pt_sans</vt:lpstr>
      <vt:lpstr>Office Theme</vt:lpstr>
      <vt:lpstr>Rules of Rumooz e Auqaf Lecture No. 13</vt:lpstr>
      <vt:lpstr>PowerPoint Presentation</vt:lpstr>
      <vt:lpstr>⃝ –  The Conclusion of Verse</vt:lpstr>
      <vt:lpstr>مـ – The Compulsory Stop </vt:lpstr>
      <vt:lpstr> ط –  The Absolute Pause </vt:lpstr>
      <vt:lpstr>ج –  The Permissible Stop </vt:lpstr>
      <vt:lpstr>ز  –  Continue Reading </vt:lpstr>
      <vt:lpstr>ص – The Licensed Pause </vt:lpstr>
      <vt:lpstr>صلي– Preference for Continuation </vt:lpstr>
      <vt:lpstr>ق –  Better not to Stop </vt:lpstr>
      <vt:lpstr>صل – The Permissible Pause </vt:lpstr>
      <vt:lpstr>قف – The Anticipation Mark </vt:lpstr>
      <vt:lpstr>س – The Silence Symbol </vt:lpstr>
      <vt:lpstr>وقفتہ  – The Longer Pause </vt:lpstr>
      <vt:lpstr> لا – No Need of Stopping </vt:lpstr>
      <vt:lpstr>ك – Similar Meaning as Previous Sign </vt:lpstr>
      <vt:lpstr>∴ – The Embracing Stop </vt:lpstr>
      <vt:lpstr>وقف النبی – The Pause of Prophet PBUH </vt:lpstr>
      <vt:lpstr>وقف غفران – The Sign of Supplication </vt:lpstr>
      <vt:lpstr>وقف منزل – The Pause Sign of Jibrael A.S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Haier</dc:creator>
  <cp:lastModifiedBy>Haier</cp:lastModifiedBy>
  <cp:revision>18</cp:revision>
  <dcterms:created xsi:type="dcterms:W3CDTF">2023-12-18T01:27:06Z</dcterms:created>
  <dcterms:modified xsi:type="dcterms:W3CDTF">2023-12-18T01:46:39Z</dcterms:modified>
</cp:coreProperties>
</file>