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F7C-9647-CAB8-B2C0-4DE24629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E859-61E8-2DB9-E8FB-DFAD41C7C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D6C9-4FFB-A565-B783-B5EB7B65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28D1-F977-A683-4F5C-F01AF2D6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565-A985-FC41-A6E3-930D79C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88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AAC-40A4-9BEC-D143-F0CB8F6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800CB-1AFF-2113-672B-5BBC4B2BF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7D5F-4B37-4054-5862-DD39D54F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20B4-DBD8-9B3F-91A6-493A55A8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25AB-880A-A5E1-E64E-272471BE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49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E9AD-3945-EFCF-AC30-4C5791120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C2B66-90E5-E41A-4FA4-7F3E4034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1086-72F5-9356-CFCD-AF1EAC35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F32A-1525-5109-9E82-5DB48F73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4B25C-BB7B-ACB3-7CE9-2C857A74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26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201A-385A-52E6-D294-59D8BDA0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3B4-5399-D725-BF0E-CEF0F82A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63B18-1215-4C7C-E7EA-993319DC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0595-06D7-F4BF-DAC6-6C996D8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149C-9175-6F94-D766-63E4E36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21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2C4C-DD88-2683-511E-593867EF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B6958-9061-35E3-E482-EFF4682A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684E-936C-2216-7AB1-83F73A16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B34B-A420-0647-EDE3-01BE73E9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1028-5FCC-C4CE-8551-E284D39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97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58D9-7C44-02B3-8571-8AFFEB0F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2EC5-4EF6-09D3-D8E1-EB96A83B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1CC0-AFCA-7E97-BECA-2A0D9C40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D0596-A08B-F4AC-BA80-62440AEF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857B2-4287-B11C-1DCE-C1CDF610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15208-30A1-A9D7-C3C2-84A61F51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71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DC0E-5E73-6E28-B795-113DD322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E370-B9CE-A830-EAB0-39BDF61FA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E64BC-BF85-1DBB-A3D2-6B5E5580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6E01A-EF2B-3FCE-FC71-B0AD2402E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91EBB-4BDE-94C3-82B6-B1855EA4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BFC34-B1DD-25B4-92E0-DED793F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AF312-099A-E0F0-0785-3497CCFD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B5746-D90C-6277-9532-CBF07FBF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00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273F-7FCB-8180-F01F-668258C5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2EBF4-FB35-85A6-226D-030823B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7E721-0338-0C88-69BD-24BA600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11EBE-0036-9355-8C38-8814591D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28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BA14C-34E7-E9CF-F1EC-EB2EAF7D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F436B-A0DB-4E6A-9987-3C8BD25C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1DBE5-3E22-D99F-9FBE-3E00A76B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7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89A7-762F-7464-F97C-7680AA96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A537-E3A0-FB12-DF2F-1D4B08E5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09EAB-CF96-0F51-448C-1662A5A1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E32C8-65B9-8456-C201-9E8E783A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AF129-7A31-FF7B-19F7-CFE5D47D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F6BF7-A68A-1787-D06F-DFEEC015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4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D67E-4350-80C2-1668-D0FB8D3B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1F749-AF97-5421-A54F-C2F6CF06C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3307-B834-4BA9-D716-7E1669BE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8D016-19FB-3BC4-B14B-67C5A985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B9CB-E494-C2D3-B018-4EA32FF9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25A0-F45C-7511-2FEF-88B2DB72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0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C2501-404E-A5A1-FAAE-536AB632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5A77-578B-5707-B40A-E1054D0EA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03B9-5D60-0616-3533-747FF8107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4BCF-50D9-4F6E-A525-6927FC3A2E6D}" type="datetimeFigureOut">
              <a:rPr lang="en-AU" smtClean="0"/>
              <a:t>6/12/2023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AEAB-2D84-6D79-9387-7C4CBE4ED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8010-60BA-E079-AD9D-9565E9E5D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BC7D-A9C5-4EF0-B382-92602AA568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51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3C0E-CF22-CF19-024D-FFE171CB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err="1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Huroof</a:t>
            </a:r>
            <a:r>
              <a:rPr lang="en-US" sz="8000" b="1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lang="en-US" sz="8000" b="1" dirty="0" err="1">
                <a:solidFill>
                  <a:srgbClr val="FF000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Qalqala</a:t>
            </a:r>
            <a:br>
              <a:rPr lang="en-US" sz="8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Lecture No. 10</a:t>
            </a:r>
            <a:endParaRPr lang="en-AU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2ED-0A49-5DDC-82AE-81832487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8327"/>
            <a:ext cx="10515600" cy="2588636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Prepared by: Miss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Saboor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Fatima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Senior Lecturer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Department of Islamic Studies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Bahria University, Karachi Campus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4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51E11-16B4-1BEE-DCB6-D44AD7245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5" y="678873"/>
            <a:ext cx="9116290" cy="5814002"/>
          </a:xfrm>
        </p:spPr>
      </p:pic>
    </p:spTree>
    <p:extLst>
      <p:ext uri="{BB962C8B-B14F-4D97-AF65-F5344CB8AC3E}">
        <p14:creationId xmlns:p14="http://schemas.microsoft.com/office/powerpoint/2010/main" val="196389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3C88-7216-3731-EC8C-D83C3F16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</a:br>
            <a:r>
              <a:rPr lang="en-AU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Weak </a:t>
            </a:r>
            <a:r>
              <a:rPr lang="en-AU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Qalqalah</a:t>
            </a:r>
            <a:r>
              <a:rPr lang="en-AU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AU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Sughra</a:t>
            </a:r>
            <a:r>
              <a:rPr lang="en-AU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AU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</a:b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7BD6-785B-D7AB-2F3B-09DEC89B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36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sz="36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is weak if it is in the middle of the recitation. </a:t>
            </a:r>
            <a:r>
              <a:rPr lang="en-AU" sz="36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sz="36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letters often appear in the middle of a word or have </a:t>
            </a:r>
            <a:r>
              <a:rPr lang="en-AU" sz="36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sz="36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at the top. But, when the reader decides to continue, a weak </a:t>
            </a:r>
            <a:r>
              <a:rPr lang="en-AU" sz="36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sz="36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occurs as the reader quickly moves on to the next letter.</a:t>
            </a:r>
          </a:p>
          <a:p>
            <a:endParaRPr lang="en-AU" sz="36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0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5CF5D-0229-B5AB-A940-6A7E9EE3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8" y="858982"/>
            <a:ext cx="10224654" cy="5430982"/>
          </a:xfrm>
        </p:spPr>
      </p:pic>
    </p:spTree>
    <p:extLst>
      <p:ext uri="{BB962C8B-B14F-4D97-AF65-F5344CB8AC3E}">
        <p14:creationId xmlns:p14="http://schemas.microsoft.com/office/powerpoint/2010/main" val="12517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BFC1-E5F4-4A87-6E4F-135526C3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What Is </a:t>
            </a:r>
            <a:r>
              <a:rPr lang="en-AU" b="1" i="0" dirty="0" err="1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 In </a:t>
            </a:r>
            <a:r>
              <a:rPr lang="en-AU" b="1" i="0" dirty="0" err="1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Tajweed</a:t>
            </a:r>
            <a:br>
              <a:rPr lang="en-AU" b="1" i="0" dirty="0">
                <a:effectLst/>
                <a:latin typeface="Roboto" panose="02000000000000000000" pitchFamily="2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E9DE-FB19-8EBA-B2ED-F5B7047D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linguistically: means shaking/disturbance. </a:t>
            </a:r>
          </a:p>
          <a:p>
            <a:pPr algn="just"/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Its an echoing sound of pronouncing certain characters with the </a:t>
            </a:r>
            <a:r>
              <a:rPr lang="en-AU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Symbol on them or when one stops at these characters. They require the tones to be strong and create an echoing sound.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368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AF6D-5E5F-2E3D-767C-E81113D4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b="1" i="0" dirty="0">
                <a:effectLst/>
                <a:latin typeface="Roboto" panose="02000000000000000000" pitchFamily="2" charset="0"/>
              </a:rPr>
            </a:br>
            <a: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5 </a:t>
            </a:r>
            <a:r>
              <a:rPr lang="en-AU" b="1" i="0" dirty="0" err="1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 Letters</a:t>
            </a:r>
            <a:br>
              <a:rPr lang="en-AU" b="1" i="0" dirty="0">
                <a:effectLst/>
                <a:latin typeface="Roboto" panose="02000000000000000000" pitchFamily="2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4032-F81B-B578-5A49-BDE40AB2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4000" b="0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Qalqalah</a:t>
            </a:r>
            <a:r>
              <a:rPr lang="en-AU" sz="4000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 letters grouped in the phrase: </a:t>
            </a:r>
            <a:r>
              <a:rPr lang="ur-PK" sz="4000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قُطب جَد (</a:t>
            </a:r>
            <a:r>
              <a:rPr lang="en-AU" sz="4000" b="0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Qutb</a:t>
            </a:r>
            <a:r>
              <a:rPr lang="en-AU" sz="4000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AU" sz="4000" b="0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Jad</a:t>
            </a:r>
            <a:r>
              <a:rPr lang="en-AU" sz="4000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). That is, </a:t>
            </a:r>
            <a:r>
              <a:rPr lang="en-AU" sz="4000" b="0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Haroof</a:t>
            </a:r>
            <a:r>
              <a:rPr lang="en-AU" sz="4000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AU" sz="4000" b="0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Qalqalah</a:t>
            </a:r>
            <a:r>
              <a:rPr lang="en-AU" sz="4000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 which are:</a:t>
            </a:r>
          </a:p>
          <a:p>
            <a:pPr algn="ctr"/>
            <a:r>
              <a:rPr lang="ur-PK" sz="40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ق      ط       ب      ج       د</a:t>
            </a:r>
            <a:endParaRPr lang="ur-PK" sz="4000" b="0" i="0" dirty="0">
              <a:solidFill>
                <a:srgbClr val="7030A0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AU" sz="40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Dall   </a:t>
            </a:r>
            <a:r>
              <a:rPr lang="en-AU" sz="4000" b="1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Jeem</a:t>
            </a:r>
            <a:r>
              <a:rPr lang="en-AU" sz="40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  Baa   </a:t>
            </a:r>
            <a:r>
              <a:rPr lang="en-AU" sz="4000" b="1" i="0" dirty="0" err="1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Taa</a:t>
            </a:r>
            <a:r>
              <a:rPr lang="en-AU" sz="40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  Qaaf</a:t>
            </a:r>
            <a:endParaRPr lang="en-AU" sz="4000" b="0" i="0" dirty="0">
              <a:solidFill>
                <a:srgbClr val="7030A0"/>
              </a:solidFill>
              <a:effectLst/>
              <a:latin typeface="Roboto" panose="02000000000000000000" pitchFamily="2" charset="0"/>
            </a:endParaRPr>
          </a:p>
          <a:p>
            <a:endParaRPr lang="en-AU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5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84B75-FE36-45C1-FBDA-13C89C3DE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6" y="568036"/>
            <a:ext cx="9296400" cy="5971309"/>
          </a:xfrm>
        </p:spPr>
      </p:pic>
    </p:spTree>
    <p:extLst>
      <p:ext uri="{BB962C8B-B14F-4D97-AF65-F5344CB8AC3E}">
        <p14:creationId xmlns:p14="http://schemas.microsoft.com/office/powerpoint/2010/main" val="15873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3C2D-0F8B-FD96-0082-5C56444C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164"/>
            <a:ext cx="10515600" cy="5525799"/>
          </a:xfrm>
        </p:spPr>
        <p:txBody>
          <a:bodyPr>
            <a:normAutofit/>
          </a:bodyPr>
          <a:lstStyle/>
          <a:p>
            <a:pPr algn="just"/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In order to remember the meaning of these letters of </a:t>
            </a:r>
            <a:r>
              <a:rPr lang="en-AU" sz="32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, you can recall the constituent phrase </a:t>
            </a:r>
            <a:r>
              <a:rPr lang="en-AU" sz="32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Qutb</a:t>
            </a:r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32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Jad</a:t>
            </a:r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. These five letters have the characteristic of al-</a:t>
            </a:r>
            <a:r>
              <a:rPr lang="en-AU" sz="32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Jahr</a:t>
            </a:r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– preventing the flow of air when pronouncing them – and the </a:t>
            </a:r>
            <a:r>
              <a:rPr lang="en-AU" sz="32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shid</a:t>
            </a:r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– preventing the flow of sound when pronouncing them.</a:t>
            </a:r>
          </a:p>
          <a:p>
            <a:pPr algn="just"/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It is only noticed on </a:t>
            </a:r>
            <a:r>
              <a:rPr lang="en-AU" sz="32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Horoof</a:t>
            </a:r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32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when they have </a:t>
            </a:r>
            <a:r>
              <a:rPr lang="en-AU" sz="32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sz="32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. In the case of a vowel, it is pronounced normally without a gurgle or an echo-like sound.</a:t>
            </a:r>
          </a:p>
          <a:p>
            <a:endParaRPr lang="en-AU" sz="3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4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EE-3740-3495-BB13-1DF3A608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Roboto" panose="02000000000000000000" pitchFamily="2" charset="0"/>
              </a:rPr>
              <a:t>Types of </a:t>
            </a:r>
            <a:r>
              <a:rPr lang="en-AU" b="1" i="0" dirty="0" err="1">
                <a:effectLst/>
                <a:latin typeface="Roboto" panose="02000000000000000000" pitchFamily="2" charset="0"/>
              </a:rPr>
              <a:t>Qalqalah</a:t>
            </a:r>
            <a:br>
              <a:rPr lang="en-AU" b="1" i="0" dirty="0">
                <a:effectLst/>
                <a:latin typeface="Roboto" panose="02000000000000000000" pitchFamily="2" charset="0"/>
              </a:rPr>
            </a:br>
            <a:endParaRPr lang="en-A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135790-82FF-7927-8B53-D2E28AC01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486" y="2016140"/>
            <a:ext cx="115457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Kubra (Strong Echoing):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at the end of  an Ayah.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2-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Wusta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(Medium Echoing):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at the end of a word in the middle of an ayah.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3-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Sughra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(Light Echoing):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in the middle of a word whether at the beginning, middle or end of an ayah</a:t>
            </a:r>
          </a:p>
        </p:txBody>
      </p:sp>
    </p:spTree>
    <p:extLst>
      <p:ext uri="{BB962C8B-B14F-4D97-AF65-F5344CB8AC3E}">
        <p14:creationId xmlns:p14="http://schemas.microsoft.com/office/powerpoint/2010/main" val="75035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B99-8D89-CB36-DA04-C2C9AF12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Strong </a:t>
            </a:r>
            <a:r>
              <a:rPr lang="en-AU" b="1" i="0" dirty="0" err="1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 (Kubra)</a:t>
            </a:r>
            <a:br>
              <a:rPr lang="en-AU" b="1" i="0" dirty="0">
                <a:effectLst/>
                <a:latin typeface="Roboto" panose="02000000000000000000" pitchFamily="2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B803-5464-A382-6B6D-4BD881C8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b="1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 </a:t>
            </a:r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This type has severity and comes at the end of the verse. </a:t>
            </a:r>
            <a:r>
              <a:rPr lang="en-AU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becomes strong when the word is at the end, it has a intensity, the last word drops, so you say it with </a:t>
            </a:r>
            <a:r>
              <a:rPr lang="en-AU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algn="just"/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You may notice that the last letters that require </a:t>
            </a:r>
            <a:r>
              <a:rPr lang="en-AU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are not with </a:t>
            </a:r>
            <a:r>
              <a:rPr lang="en-AU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! However, pausing at the end of each verse is preferable, and so in such circumstances you should do a strong </a:t>
            </a:r>
            <a:r>
              <a:rPr lang="en-AU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endParaRPr lang="en-AU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1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2321C-C091-328C-EF1C-FEE91FB9B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457199"/>
            <a:ext cx="10169235" cy="5915891"/>
          </a:xfrm>
        </p:spPr>
      </p:pic>
    </p:spTree>
    <p:extLst>
      <p:ext uri="{BB962C8B-B14F-4D97-AF65-F5344CB8AC3E}">
        <p14:creationId xmlns:p14="http://schemas.microsoft.com/office/powerpoint/2010/main" val="340924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A989-9111-AF0B-B10F-750C7610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b="1" i="0" dirty="0">
                <a:effectLst/>
                <a:latin typeface="Roboto" panose="02000000000000000000" pitchFamily="2" charset="0"/>
              </a:rPr>
            </a:br>
            <a: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Medium </a:t>
            </a:r>
            <a:r>
              <a:rPr lang="en-AU" b="1" i="0" dirty="0" err="1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AU" b="1" i="0" dirty="0" err="1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Wusta</a:t>
            </a:r>
            <a:r>
              <a:rPr lang="en-AU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)</a:t>
            </a:r>
            <a:br>
              <a:rPr lang="en-AU" b="1" i="0" dirty="0">
                <a:effectLst/>
                <a:latin typeface="Roboto" panose="02000000000000000000" pitchFamily="2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E852-4C87-7085-53C8-DC4E8A88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36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sz="36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is intermediate or medium when the letter that appears at the end of the word does not have a </a:t>
            </a:r>
            <a:r>
              <a:rPr lang="en-AU" sz="36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Shadda</a:t>
            </a:r>
            <a:r>
              <a:rPr lang="en-AU" sz="36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. It does not matter if the letter contains an original </a:t>
            </a:r>
            <a:r>
              <a:rPr lang="en-AU" sz="36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Sukoon</a:t>
            </a:r>
            <a:r>
              <a:rPr lang="en-AU" sz="36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 or not. These words are read in clear voice of </a:t>
            </a:r>
            <a:r>
              <a:rPr lang="en-AU" sz="3600" b="0" i="0" dirty="0" err="1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Qalqalah</a:t>
            </a:r>
            <a:r>
              <a:rPr lang="en-AU" sz="3600" b="0" i="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endParaRPr lang="en-AU" sz="36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456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Roboto</vt:lpstr>
      <vt:lpstr>Office Theme</vt:lpstr>
      <vt:lpstr>Huroof Qalqala Lecture No. 10</vt:lpstr>
      <vt:lpstr> What Is Qalqalah In Tajweed </vt:lpstr>
      <vt:lpstr> 5 Qalqalah Letters </vt:lpstr>
      <vt:lpstr>PowerPoint Presentation</vt:lpstr>
      <vt:lpstr>PowerPoint Presentation</vt:lpstr>
      <vt:lpstr>Types of Qalqalah </vt:lpstr>
      <vt:lpstr> Strong Qalqalah (Kubra) </vt:lpstr>
      <vt:lpstr>PowerPoint Presentation</vt:lpstr>
      <vt:lpstr> Medium Qalqalah (Wusta) </vt:lpstr>
      <vt:lpstr>PowerPoint Presentation</vt:lpstr>
      <vt:lpstr> Weak Qalqalah (Sughra)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Huroof Qalqala Lecture No. 10</dc:title>
  <dc:creator>Haier</dc:creator>
  <cp:lastModifiedBy>Haier</cp:lastModifiedBy>
  <cp:revision>29</cp:revision>
  <dcterms:created xsi:type="dcterms:W3CDTF">2023-12-05T18:45:02Z</dcterms:created>
  <dcterms:modified xsi:type="dcterms:W3CDTF">2023-12-05T20:59:34Z</dcterms:modified>
</cp:coreProperties>
</file>